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1277" r:id="rId3"/>
    <p:sldId id="1300" r:id="rId4"/>
    <p:sldId id="1293" r:id="rId5"/>
    <p:sldId id="1294" r:id="rId6"/>
    <p:sldId id="1298" r:id="rId7"/>
    <p:sldId id="1295" r:id="rId8"/>
    <p:sldId id="1297" r:id="rId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300"/>
            <p14:sldId id="1293"/>
            <p14:sldId id="1294"/>
            <p14:sldId id="1298"/>
            <p14:sldId id="1295"/>
            <p14:sldId id="1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lůžek.xlsx]List1'!$C$9:$C$44</c:f>
              <c:numCache>
                <c:formatCode>m/d/yyyy</c:formatCode>
                <c:ptCount val="36"/>
                <c:pt idx="0">
                  <c:v>44274</c:v>
                </c:pt>
                <c:pt idx="1">
                  <c:v>44275</c:v>
                </c:pt>
                <c:pt idx="2">
                  <c:v>44276</c:v>
                </c:pt>
                <c:pt idx="3">
                  <c:v>44277</c:v>
                </c:pt>
                <c:pt idx="4">
                  <c:v>44278</c:v>
                </c:pt>
                <c:pt idx="5">
                  <c:v>44279</c:v>
                </c:pt>
                <c:pt idx="6">
                  <c:v>44280</c:v>
                </c:pt>
                <c:pt idx="7">
                  <c:v>44281</c:v>
                </c:pt>
                <c:pt idx="8">
                  <c:v>44282</c:v>
                </c:pt>
                <c:pt idx="9">
                  <c:v>44283</c:v>
                </c:pt>
                <c:pt idx="10">
                  <c:v>44284</c:v>
                </c:pt>
                <c:pt idx="11">
                  <c:v>44285</c:v>
                </c:pt>
                <c:pt idx="12">
                  <c:v>44286</c:v>
                </c:pt>
                <c:pt idx="13">
                  <c:v>44287</c:v>
                </c:pt>
                <c:pt idx="14">
                  <c:v>44288</c:v>
                </c:pt>
                <c:pt idx="15">
                  <c:v>44289</c:v>
                </c:pt>
                <c:pt idx="16">
                  <c:v>44290</c:v>
                </c:pt>
                <c:pt idx="17">
                  <c:v>44291</c:v>
                </c:pt>
                <c:pt idx="18">
                  <c:v>44292</c:v>
                </c:pt>
                <c:pt idx="19">
                  <c:v>44293</c:v>
                </c:pt>
                <c:pt idx="20">
                  <c:v>44294</c:v>
                </c:pt>
                <c:pt idx="21">
                  <c:v>44295</c:v>
                </c:pt>
                <c:pt idx="22">
                  <c:v>44296</c:v>
                </c:pt>
                <c:pt idx="23">
                  <c:v>44297</c:v>
                </c:pt>
                <c:pt idx="24">
                  <c:v>44298</c:v>
                </c:pt>
                <c:pt idx="25">
                  <c:v>44299</c:v>
                </c:pt>
                <c:pt idx="26">
                  <c:v>44300</c:v>
                </c:pt>
                <c:pt idx="27">
                  <c:v>44301</c:v>
                </c:pt>
                <c:pt idx="28">
                  <c:v>44302</c:v>
                </c:pt>
                <c:pt idx="29">
                  <c:v>44303</c:v>
                </c:pt>
                <c:pt idx="30">
                  <c:v>44304</c:v>
                </c:pt>
                <c:pt idx="31">
                  <c:v>44305</c:v>
                </c:pt>
                <c:pt idx="32">
                  <c:v>44306</c:v>
                </c:pt>
                <c:pt idx="33">
                  <c:v>44307</c:v>
                </c:pt>
                <c:pt idx="34">
                  <c:v>44308</c:v>
                </c:pt>
                <c:pt idx="35">
                  <c:v>44309</c:v>
                </c:pt>
              </c:numCache>
            </c:numRef>
          </c:cat>
          <c:val>
            <c:numRef>
              <c:f>'[Obsazenost lůžek.xlsx]List1'!$D$9:$D$44</c:f>
              <c:numCache>
                <c:formatCode>#,##0</c:formatCode>
                <c:ptCount val="36"/>
                <c:pt idx="0">
                  <c:v>6936</c:v>
                </c:pt>
                <c:pt idx="1">
                  <c:v>6814</c:v>
                </c:pt>
                <c:pt idx="2">
                  <c:v>6376</c:v>
                </c:pt>
                <c:pt idx="3">
                  <c:v>6239</c:v>
                </c:pt>
                <c:pt idx="4">
                  <c:v>6746</c:v>
                </c:pt>
                <c:pt idx="5">
                  <c:v>6640</c:v>
                </c:pt>
                <c:pt idx="6">
                  <c:v>6384</c:v>
                </c:pt>
                <c:pt idx="7">
                  <c:v>6242</c:v>
                </c:pt>
                <c:pt idx="8">
                  <c:v>6215</c:v>
                </c:pt>
                <c:pt idx="9">
                  <c:v>5696</c:v>
                </c:pt>
                <c:pt idx="10" formatCode="General">
                  <c:v>5570</c:v>
                </c:pt>
                <c:pt idx="11" formatCode="General">
                  <c:v>6118</c:v>
                </c:pt>
                <c:pt idx="12" formatCode="General">
                  <c:v>5980</c:v>
                </c:pt>
                <c:pt idx="13">
                  <c:v>5751</c:v>
                </c:pt>
                <c:pt idx="14">
                  <c:v>5548</c:v>
                </c:pt>
                <c:pt idx="15">
                  <c:v>5084</c:v>
                </c:pt>
                <c:pt idx="16">
                  <c:v>4968</c:v>
                </c:pt>
                <c:pt idx="17">
                  <c:v>4475</c:v>
                </c:pt>
                <c:pt idx="18">
                  <c:v>4457</c:v>
                </c:pt>
                <c:pt idx="19">
                  <c:v>5460</c:v>
                </c:pt>
                <c:pt idx="20">
                  <c:v>5189</c:v>
                </c:pt>
                <c:pt idx="21">
                  <c:v>4832</c:v>
                </c:pt>
                <c:pt idx="22">
                  <c:v>4586</c:v>
                </c:pt>
                <c:pt idx="23">
                  <c:v>4030</c:v>
                </c:pt>
                <c:pt idx="24">
                  <c:v>3880</c:v>
                </c:pt>
                <c:pt idx="25">
                  <c:v>4182</c:v>
                </c:pt>
                <c:pt idx="26">
                  <c:v>3963</c:v>
                </c:pt>
                <c:pt idx="27">
                  <c:v>3757</c:v>
                </c:pt>
                <c:pt idx="28">
                  <c:v>3574</c:v>
                </c:pt>
                <c:pt idx="29">
                  <c:v>3379</c:v>
                </c:pt>
                <c:pt idx="30" formatCode="General">
                  <c:v>3041</c:v>
                </c:pt>
                <c:pt idx="31" formatCode="General">
                  <c:v>2951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37-4CE2-9FEA-CB6F54BE0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lůžek.xlsx]List1'!$C$9:$C$44</c:f>
              <c:numCache>
                <c:formatCode>m/d/yyyy</c:formatCode>
                <c:ptCount val="36"/>
                <c:pt idx="0">
                  <c:v>44274</c:v>
                </c:pt>
                <c:pt idx="1">
                  <c:v>44275</c:v>
                </c:pt>
                <c:pt idx="2">
                  <c:v>44276</c:v>
                </c:pt>
                <c:pt idx="3">
                  <c:v>44277</c:v>
                </c:pt>
                <c:pt idx="4">
                  <c:v>44278</c:v>
                </c:pt>
                <c:pt idx="5">
                  <c:v>44279</c:v>
                </c:pt>
                <c:pt idx="6">
                  <c:v>44280</c:v>
                </c:pt>
                <c:pt idx="7">
                  <c:v>44281</c:v>
                </c:pt>
                <c:pt idx="8">
                  <c:v>44282</c:v>
                </c:pt>
                <c:pt idx="9">
                  <c:v>44283</c:v>
                </c:pt>
                <c:pt idx="10">
                  <c:v>44284</c:v>
                </c:pt>
                <c:pt idx="11">
                  <c:v>44285</c:v>
                </c:pt>
                <c:pt idx="12">
                  <c:v>44286</c:v>
                </c:pt>
                <c:pt idx="13">
                  <c:v>44287</c:v>
                </c:pt>
                <c:pt idx="14">
                  <c:v>44288</c:v>
                </c:pt>
                <c:pt idx="15">
                  <c:v>44289</c:v>
                </c:pt>
                <c:pt idx="16">
                  <c:v>44290</c:v>
                </c:pt>
                <c:pt idx="17">
                  <c:v>44291</c:v>
                </c:pt>
                <c:pt idx="18">
                  <c:v>44292</c:v>
                </c:pt>
                <c:pt idx="19">
                  <c:v>44293</c:v>
                </c:pt>
                <c:pt idx="20">
                  <c:v>44294</c:v>
                </c:pt>
                <c:pt idx="21">
                  <c:v>44295</c:v>
                </c:pt>
                <c:pt idx="22">
                  <c:v>44296</c:v>
                </c:pt>
                <c:pt idx="23">
                  <c:v>44297</c:v>
                </c:pt>
                <c:pt idx="24">
                  <c:v>44298</c:v>
                </c:pt>
                <c:pt idx="25">
                  <c:v>44299</c:v>
                </c:pt>
                <c:pt idx="26">
                  <c:v>44300</c:v>
                </c:pt>
                <c:pt idx="27">
                  <c:v>44301</c:v>
                </c:pt>
                <c:pt idx="28">
                  <c:v>44302</c:v>
                </c:pt>
                <c:pt idx="29">
                  <c:v>44303</c:v>
                </c:pt>
                <c:pt idx="30">
                  <c:v>44304</c:v>
                </c:pt>
                <c:pt idx="31">
                  <c:v>44305</c:v>
                </c:pt>
                <c:pt idx="32">
                  <c:v>44306</c:v>
                </c:pt>
                <c:pt idx="33">
                  <c:v>44307</c:v>
                </c:pt>
                <c:pt idx="34">
                  <c:v>44308</c:v>
                </c:pt>
                <c:pt idx="35">
                  <c:v>44309</c:v>
                </c:pt>
              </c:numCache>
            </c:numRef>
          </c:cat>
          <c:val>
            <c:numRef>
              <c:f>'[Obsazenost lůžek.xlsx]List1'!$E$9:$E$44</c:f>
              <c:numCache>
                <c:formatCode>#,##0</c:formatCode>
                <c:ptCount val="36"/>
                <c:pt idx="0">
                  <c:v>1837</c:v>
                </c:pt>
                <c:pt idx="1">
                  <c:v>1818</c:v>
                </c:pt>
                <c:pt idx="2">
                  <c:v>1792</c:v>
                </c:pt>
                <c:pt idx="3">
                  <c:v>1768</c:v>
                </c:pt>
                <c:pt idx="4">
                  <c:v>1799</c:v>
                </c:pt>
                <c:pt idx="5">
                  <c:v>1762</c:v>
                </c:pt>
                <c:pt idx="6">
                  <c:v>1739</c:v>
                </c:pt>
                <c:pt idx="7">
                  <c:v>1723</c:v>
                </c:pt>
                <c:pt idx="8">
                  <c:v>1682</c:v>
                </c:pt>
                <c:pt idx="9">
                  <c:v>1641</c:v>
                </c:pt>
                <c:pt idx="10">
                  <c:v>1618</c:v>
                </c:pt>
                <c:pt idx="11">
                  <c:v>1606</c:v>
                </c:pt>
                <c:pt idx="12">
                  <c:v>1600</c:v>
                </c:pt>
                <c:pt idx="13">
                  <c:v>1547</c:v>
                </c:pt>
                <c:pt idx="14">
                  <c:v>1504</c:v>
                </c:pt>
                <c:pt idx="15">
                  <c:v>1446</c:v>
                </c:pt>
                <c:pt idx="16">
                  <c:v>1416</c:v>
                </c:pt>
                <c:pt idx="17">
                  <c:v>1312</c:v>
                </c:pt>
                <c:pt idx="18">
                  <c:v>1365</c:v>
                </c:pt>
                <c:pt idx="19">
                  <c:v>1315</c:v>
                </c:pt>
                <c:pt idx="20">
                  <c:v>1315</c:v>
                </c:pt>
                <c:pt idx="21">
                  <c:v>1312</c:v>
                </c:pt>
                <c:pt idx="22">
                  <c:v>1275</c:v>
                </c:pt>
                <c:pt idx="23">
                  <c:v>1241</c:v>
                </c:pt>
                <c:pt idx="24">
                  <c:v>1190</c:v>
                </c:pt>
                <c:pt idx="25">
                  <c:v>1166</c:v>
                </c:pt>
                <c:pt idx="26">
                  <c:v>1166</c:v>
                </c:pt>
                <c:pt idx="27">
                  <c:v>1131</c:v>
                </c:pt>
                <c:pt idx="28">
                  <c:v>1077</c:v>
                </c:pt>
                <c:pt idx="29">
                  <c:v>1042</c:v>
                </c:pt>
                <c:pt idx="30">
                  <c:v>1011</c:v>
                </c:pt>
                <c:pt idx="31">
                  <c:v>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37-4CE2-9FEA-CB6F54BE0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8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19. </a:t>
            </a:r>
            <a:r>
              <a:rPr lang="cs-CZ" b="1" dirty="0" smtClean="0"/>
              <a:t>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</a:t>
            </a:r>
            <a:r>
              <a:rPr lang="cs-CZ" sz="2000" dirty="0" smtClean="0"/>
              <a:t>– nový režim zasílání dat </a:t>
            </a:r>
            <a:endParaRPr lang="cs-CZ" sz="2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1800" b="1" i="1" dirty="0"/>
          </a:p>
          <a:p>
            <a:endParaRPr lang="cs-CZ" sz="2000" b="1" dirty="0" smtClean="0"/>
          </a:p>
          <a:p>
            <a:r>
              <a:rPr lang="cs-CZ" sz="2000" b="1" dirty="0" smtClean="0"/>
              <a:t>Vzhledem </a:t>
            </a:r>
            <a:r>
              <a:rPr lang="cs-CZ" sz="2000" b="1" dirty="0"/>
              <a:t>ke klidnější </a:t>
            </a:r>
            <a:r>
              <a:rPr lang="cs-CZ" sz="2000" b="1" dirty="0" smtClean="0"/>
              <a:t>situaci a menší vytíženosti NDLP </a:t>
            </a:r>
            <a:r>
              <a:rPr lang="cs-CZ" sz="2000" b="1" dirty="0"/>
              <a:t>v posledních dvou týdnech byl pozměněn </a:t>
            </a:r>
            <a:r>
              <a:rPr lang="cs-CZ" sz="2000" b="1" dirty="0" smtClean="0"/>
              <a:t>režim </a:t>
            </a:r>
            <a:r>
              <a:rPr lang="cs-CZ" sz="2000" b="1" dirty="0"/>
              <a:t>zasílání souhrnu denních </a:t>
            </a:r>
            <a:r>
              <a:rPr lang="cs-CZ" sz="2000" b="1" dirty="0" smtClean="0"/>
              <a:t>dat</a:t>
            </a:r>
            <a:endParaRPr lang="cs-CZ" sz="2000" b="1" dirty="0"/>
          </a:p>
          <a:p>
            <a:endParaRPr lang="cs-CZ" sz="2000" b="1" dirty="0"/>
          </a:p>
          <a:p>
            <a:r>
              <a:rPr lang="cs-CZ" sz="2000" b="1" dirty="0"/>
              <a:t>Nově bude tento </a:t>
            </a:r>
            <a:r>
              <a:rPr lang="cs-CZ" sz="2000" b="1" dirty="0" smtClean="0"/>
              <a:t>souhrn dat </a:t>
            </a:r>
            <a:r>
              <a:rPr lang="cs-CZ" sz="2000" b="1" dirty="0"/>
              <a:t>zasílán </a:t>
            </a:r>
            <a:r>
              <a:rPr lang="cs-CZ" sz="2000" b="1" dirty="0" smtClean="0"/>
              <a:t>pouze v </a:t>
            </a:r>
            <a:r>
              <a:rPr lang="cs-CZ" sz="2000" b="1" dirty="0"/>
              <a:t>pracovní dny, 1x </a:t>
            </a:r>
            <a:r>
              <a:rPr lang="cs-CZ" sz="2000" b="1" dirty="0" smtClean="0"/>
              <a:t>denně, </a:t>
            </a:r>
            <a:r>
              <a:rPr lang="cs-CZ" sz="2000" b="1" dirty="0"/>
              <a:t>vždy </a:t>
            </a:r>
            <a:r>
              <a:rPr lang="cs-CZ" sz="2000" b="1"/>
              <a:t>ke </a:t>
            </a:r>
            <a:r>
              <a:rPr lang="cs-CZ" sz="2000" b="1" smtClean="0"/>
              <a:t>13:00</a:t>
            </a:r>
            <a:endParaRPr lang="cs-CZ" sz="2000" b="1" dirty="0"/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9718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19.4.2021 00:17</a:t>
            </a:r>
            <a:endParaRPr lang="cs-CZ" b="1" dirty="0" smtClean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962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2888055" y="5642423"/>
            <a:ext cx="3439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25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400" dirty="0" smtClean="0"/>
              <a:t> </a:t>
            </a:r>
            <a:endParaRPr lang="cs-CZ" sz="1400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40409"/>
              </p:ext>
            </p:extLst>
          </p:nvPr>
        </p:nvGraphicFramePr>
        <p:xfrm>
          <a:off x="154371" y="911309"/>
          <a:ext cx="8985190" cy="4731114"/>
        </p:xfrm>
        <a:graphic>
          <a:graphicData uri="http://schemas.openxmlformats.org/drawingml/2006/table">
            <a:tbl>
              <a:tblPr/>
              <a:tblGrid>
                <a:gridCol w="2297083">
                  <a:extLst>
                    <a:ext uri="{9D8B030D-6E8A-4147-A177-3AD203B41FA5}">
                      <a16:colId xmlns:a16="http://schemas.microsoft.com/office/drawing/2014/main" val="2634442136"/>
                    </a:ext>
                  </a:extLst>
                </a:gridCol>
                <a:gridCol w="1406378">
                  <a:extLst>
                    <a:ext uri="{9D8B030D-6E8A-4147-A177-3AD203B41FA5}">
                      <a16:colId xmlns:a16="http://schemas.microsoft.com/office/drawing/2014/main" val="3355370064"/>
                    </a:ext>
                  </a:extLst>
                </a:gridCol>
                <a:gridCol w="1300898">
                  <a:extLst>
                    <a:ext uri="{9D8B030D-6E8A-4147-A177-3AD203B41FA5}">
                      <a16:colId xmlns:a16="http://schemas.microsoft.com/office/drawing/2014/main" val="454358922"/>
                    </a:ext>
                  </a:extLst>
                </a:gridCol>
                <a:gridCol w="1289180">
                  <a:extLst>
                    <a:ext uri="{9D8B030D-6E8A-4147-A177-3AD203B41FA5}">
                      <a16:colId xmlns:a16="http://schemas.microsoft.com/office/drawing/2014/main" val="322752596"/>
                    </a:ext>
                  </a:extLst>
                </a:gridCol>
                <a:gridCol w="1343873">
                  <a:extLst>
                    <a:ext uri="{9D8B030D-6E8A-4147-A177-3AD203B41FA5}">
                      <a16:colId xmlns:a16="http://schemas.microsoft.com/office/drawing/2014/main" val="4280295876"/>
                    </a:ext>
                  </a:extLst>
                </a:gridCol>
                <a:gridCol w="1347778">
                  <a:extLst>
                    <a:ext uri="{9D8B030D-6E8A-4147-A177-3AD203B41FA5}">
                      <a16:colId xmlns:a16="http://schemas.microsoft.com/office/drawing/2014/main" val="141980804"/>
                    </a:ext>
                  </a:extLst>
                </a:gridCol>
              </a:tblGrid>
              <a:tr h="21694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19.4. 2021,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12:30 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197062"/>
                  </a:ext>
                </a:extLst>
              </a:tr>
              <a:tr h="200281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904608"/>
                  </a:ext>
                </a:extLst>
              </a:tr>
              <a:tr h="2169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79827"/>
                  </a:ext>
                </a:extLst>
              </a:tr>
              <a:tr h="62759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484041"/>
                  </a:ext>
                </a:extLst>
              </a:tr>
              <a:tr h="2002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87179"/>
                  </a:ext>
                </a:extLst>
              </a:tr>
              <a:tr h="2002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181254"/>
                  </a:ext>
                </a:extLst>
              </a:tr>
              <a:tr h="2002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18588"/>
                  </a:ext>
                </a:extLst>
              </a:tr>
              <a:tr h="2002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64398"/>
                  </a:ext>
                </a:extLst>
              </a:tr>
              <a:tr h="2002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714531"/>
                  </a:ext>
                </a:extLst>
              </a:tr>
              <a:tr h="2002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95948"/>
                  </a:ext>
                </a:extLst>
              </a:tr>
              <a:tr h="2002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24998"/>
                  </a:ext>
                </a:extLst>
              </a:tr>
              <a:tr h="2002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239285"/>
                  </a:ext>
                </a:extLst>
              </a:tr>
              <a:tr h="2002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566431"/>
                  </a:ext>
                </a:extLst>
              </a:tr>
              <a:tr h="2002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101744"/>
                  </a:ext>
                </a:extLst>
              </a:tr>
              <a:tr h="2002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8774"/>
                  </a:ext>
                </a:extLst>
              </a:tr>
              <a:tr h="2002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41532"/>
                  </a:ext>
                </a:extLst>
              </a:tr>
              <a:tr h="2002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19142"/>
                  </a:ext>
                </a:extLst>
              </a:tr>
              <a:tr h="2091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361616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046440"/>
                  </a:ext>
                </a:extLst>
              </a:tr>
              <a:tr h="358310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19.4.2021 00:17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2 951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82142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13468" y="5685377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25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0527"/>
              </p:ext>
            </p:extLst>
          </p:nvPr>
        </p:nvGraphicFramePr>
        <p:xfrm>
          <a:off x="176560" y="957059"/>
          <a:ext cx="8967439" cy="4864281"/>
        </p:xfrm>
        <a:graphic>
          <a:graphicData uri="http://schemas.openxmlformats.org/drawingml/2006/table">
            <a:tbl>
              <a:tblPr/>
              <a:tblGrid>
                <a:gridCol w="3354726">
                  <a:extLst>
                    <a:ext uri="{9D8B030D-6E8A-4147-A177-3AD203B41FA5}">
                      <a16:colId xmlns:a16="http://schemas.microsoft.com/office/drawing/2014/main" val="1307044973"/>
                    </a:ext>
                  </a:extLst>
                </a:gridCol>
                <a:gridCol w="1890754">
                  <a:extLst>
                    <a:ext uri="{9D8B030D-6E8A-4147-A177-3AD203B41FA5}">
                      <a16:colId xmlns:a16="http://schemas.microsoft.com/office/drawing/2014/main" val="3401400864"/>
                    </a:ext>
                  </a:extLst>
                </a:gridCol>
                <a:gridCol w="1875866">
                  <a:extLst>
                    <a:ext uri="{9D8B030D-6E8A-4147-A177-3AD203B41FA5}">
                      <a16:colId xmlns:a16="http://schemas.microsoft.com/office/drawing/2014/main" val="3710176685"/>
                    </a:ext>
                  </a:extLst>
                </a:gridCol>
                <a:gridCol w="1846093">
                  <a:extLst>
                    <a:ext uri="{9D8B030D-6E8A-4147-A177-3AD203B41FA5}">
                      <a16:colId xmlns:a16="http://schemas.microsoft.com/office/drawing/2014/main" val="158535449"/>
                    </a:ext>
                  </a:extLst>
                </a:gridCol>
              </a:tblGrid>
              <a:tr h="41332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19.4. 2021,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12:30 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75320"/>
                  </a:ext>
                </a:extLst>
              </a:tr>
              <a:tr h="19082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49089"/>
                  </a:ext>
                </a:extLst>
              </a:tr>
              <a:tr h="221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00536"/>
                  </a:ext>
                </a:extLst>
              </a:tr>
              <a:tr h="64135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91922"/>
                  </a:ext>
                </a:extLst>
              </a:tr>
              <a:tr h="197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17898"/>
                  </a:ext>
                </a:extLst>
              </a:tr>
              <a:tr h="197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760538"/>
                  </a:ext>
                </a:extLst>
              </a:tr>
              <a:tr h="197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913237"/>
                  </a:ext>
                </a:extLst>
              </a:tr>
              <a:tr h="197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220567"/>
                  </a:ext>
                </a:extLst>
              </a:tr>
              <a:tr h="197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2 993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979694"/>
                  </a:ext>
                </a:extLst>
              </a:tr>
              <a:tr h="197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880657"/>
                  </a:ext>
                </a:extLst>
              </a:tr>
              <a:tr h="197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61502"/>
                  </a:ext>
                </a:extLst>
              </a:tr>
              <a:tr h="197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1 677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16656"/>
                  </a:ext>
                </a:extLst>
              </a:tr>
              <a:tr h="197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2 421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37670"/>
                  </a:ext>
                </a:extLst>
              </a:tr>
              <a:tr h="197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7215"/>
                  </a:ext>
                </a:extLst>
              </a:tr>
              <a:tr h="197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379333"/>
                  </a:ext>
                </a:extLst>
              </a:tr>
              <a:tr h="197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85347"/>
                  </a:ext>
                </a:extLst>
              </a:tr>
              <a:tr h="197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191652"/>
                  </a:ext>
                </a:extLst>
              </a:tr>
              <a:tr h="2137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918474"/>
                  </a:ext>
                </a:extLst>
              </a:tr>
              <a:tr h="2296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22 774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2 302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09994"/>
                  </a:ext>
                </a:extLst>
              </a:tr>
              <a:tr h="269212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337311"/>
              </p:ext>
            </p:extLst>
          </p:nvPr>
        </p:nvGraphicFramePr>
        <p:xfrm>
          <a:off x="599708" y="1073150"/>
          <a:ext cx="8808061" cy="498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18.4.2021</a:t>
            </a:r>
            <a:endParaRPr lang="cs-CZ" sz="20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Nebyl požadován žádný transport pacientů</a:t>
            </a:r>
          </a:p>
          <a:p>
            <a:pPr marL="0" indent="0">
              <a:buNone/>
            </a:pPr>
            <a:endParaRPr lang="cs-CZ" sz="1400" b="1" i="1" dirty="0"/>
          </a:p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19.4.2021</a:t>
            </a:r>
            <a:endParaRPr lang="cs-CZ" sz="20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 smtClean="0"/>
              <a:t>Zatím nebyl požadován žádný transport pacientů</a:t>
            </a: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757" y="0"/>
            <a:ext cx="9885238" cy="896492"/>
          </a:xfrm>
        </p:spPr>
        <p:txBody>
          <a:bodyPr/>
          <a:lstStyle/>
          <a:p>
            <a:r>
              <a:rPr lang="cs-CZ" dirty="0"/>
              <a:t>NDLP – </a:t>
            </a:r>
            <a:r>
              <a:rPr lang="cs-CZ" dirty="0" smtClean="0"/>
              <a:t>Překlady pacientů </a:t>
            </a:r>
            <a:r>
              <a:rPr lang="cs-CZ" dirty="0"/>
              <a:t>mezi kraji za posledních 24 hodin.</a:t>
            </a: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150890"/>
              </p:ext>
            </p:extLst>
          </p:nvPr>
        </p:nvGraphicFramePr>
        <p:xfrm>
          <a:off x="1011382" y="1380259"/>
          <a:ext cx="4209011" cy="3427095"/>
        </p:xfrm>
        <a:graphic>
          <a:graphicData uri="http://schemas.openxmlformats.org/drawingml/2006/table">
            <a:tbl>
              <a:tblPr/>
              <a:tblGrid>
                <a:gridCol w="185847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350538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pacientů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transportovaných</a:t>
                      </a:r>
                    </a:p>
                    <a:p>
                      <a:pPr algn="ctr" fontAlgn="ctr"/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zemi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0 pacientů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8738"/>
                  </a:ext>
                </a:extLst>
              </a:tr>
            </a:tbl>
          </a:graphicData>
        </a:graphic>
      </p:graphicFrame>
      <p:graphicFrame>
        <p:nvGraphicFramePr>
          <p:cNvPr id="8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84790"/>
              </p:ext>
            </p:extLst>
          </p:nvPr>
        </p:nvGraphicFramePr>
        <p:xfrm>
          <a:off x="5644341" y="1380259"/>
          <a:ext cx="4380807" cy="3427095"/>
        </p:xfrm>
        <a:graphic>
          <a:graphicData uri="http://schemas.openxmlformats.org/drawingml/2006/table">
            <a:tbl>
              <a:tblPr/>
              <a:tblGrid>
                <a:gridCol w="212616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254644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pacientů transportovaných letecky (LZS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AČR a PČR)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28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0 pacientů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65513" y="5353396"/>
            <a:ext cx="106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FF0000"/>
                </a:solidFill>
              </a:rPr>
              <a:t>Celkem za posledních 24 hodin bylo </a:t>
            </a:r>
            <a:r>
              <a:rPr lang="cs-CZ" sz="2400" b="1" dirty="0">
                <a:solidFill>
                  <a:srgbClr val="FF0000"/>
                </a:solidFill>
              </a:rPr>
              <a:t>cestou NDLP </a:t>
            </a:r>
            <a:r>
              <a:rPr lang="cs-CZ" sz="2400" b="1" dirty="0" smtClean="0">
                <a:solidFill>
                  <a:srgbClr val="FF0000"/>
                </a:solidFill>
              </a:rPr>
              <a:t>přeloženo </a:t>
            </a:r>
            <a:r>
              <a:rPr lang="cs-CZ" sz="2400" b="1" dirty="0">
                <a:solidFill>
                  <a:srgbClr val="FF0000"/>
                </a:solidFill>
              </a:rPr>
              <a:t>0</a:t>
            </a:r>
            <a:r>
              <a:rPr lang="cs-CZ" sz="2400" b="1" dirty="0" smtClean="0">
                <a:solidFill>
                  <a:srgbClr val="FF0000"/>
                </a:solidFill>
              </a:rPr>
              <a:t> pacientů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1449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16592</TotalTime>
  <Words>544</Words>
  <Application>Microsoft Office PowerPoint</Application>
  <PresentationFormat>Širokoúhlá obrazovka</PresentationFormat>
  <Paragraphs>244</Paragraphs>
  <Slides>7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NDLP – nový režim zasílání dat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  <vt:lpstr>NDLP –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Daniel Karafiát</cp:lastModifiedBy>
  <cp:revision>1180</cp:revision>
  <cp:lastPrinted>2020-10-20T04:21:56Z</cp:lastPrinted>
  <dcterms:created xsi:type="dcterms:W3CDTF">2020-07-15T10:33:32Z</dcterms:created>
  <dcterms:modified xsi:type="dcterms:W3CDTF">2021-04-19T10:31:38Z</dcterms:modified>
</cp:coreProperties>
</file>