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9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List1!$D$9:$D$44</c:f>
              <c:numCache>
                <c:formatCode>#,##0</c:formatCode>
                <c:ptCount val="36"/>
                <c:pt idx="0">
                  <c:v>6936</c:v>
                </c:pt>
                <c:pt idx="1">
                  <c:v>6814</c:v>
                </c:pt>
                <c:pt idx="2">
                  <c:v>6376</c:v>
                </c:pt>
                <c:pt idx="3">
                  <c:v>6239</c:v>
                </c:pt>
                <c:pt idx="4">
                  <c:v>6746</c:v>
                </c:pt>
                <c:pt idx="5">
                  <c:v>6640</c:v>
                </c:pt>
                <c:pt idx="6">
                  <c:v>6384</c:v>
                </c:pt>
                <c:pt idx="7">
                  <c:v>6242</c:v>
                </c:pt>
                <c:pt idx="8">
                  <c:v>6215</c:v>
                </c:pt>
                <c:pt idx="9">
                  <c:v>5696</c:v>
                </c:pt>
                <c:pt idx="10" formatCode="General">
                  <c:v>5570</c:v>
                </c:pt>
                <c:pt idx="11" formatCode="General">
                  <c:v>6118</c:v>
                </c:pt>
                <c:pt idx="12" formatCode="General">
                  <c:v>5980</c:v>
                </c:pt>
                <c:pt idx="13">
                  <c:v>5751</c:v>
                </c:pt>
                <c:pt idx="14">
                  <c:v>5548</c:v>
                </c:pt>
                <c:pt idx="15">
                  <c:v>5084</c:v>
                </c:pt>
                <c:pt idx="16">
                  <c:v>4968</c:v>
                </c:pt>
                <c:pt idx="17">
                  <c:v>4475</c:v>
                </c:pt>
                <c:pt idx="18">
                  <c:v>4457</c:v>
                </c:pt>
                <c:pt idx="19">
                  <c:v>5460</c:v>
                </c:pt>
                <c:pt idx="20">
                  <c:v>5189</c:v>
                </c:pt>
                <c:pt idx="21">
                  <c:v>4832</c:v>
                </c:pt>
                <c:pt idx="22">
                  <c:v>4586</c:v>
                </c:pt>
                <c:pt idx="23">
                  <c:v>4030</c:v>
                </c:pt>
                <c:pt idx="24">
                  <c:v>3880</c:v>
                </c:pt>
                <c:pt idx="25">
                  <c:v>4182</c:v>
                </c:pt>
                <c:pt idx="26">
                  <c:v>3963</c:v>
                </c:pt>
                <c:pt idx="27">
                  <c:v>3757</c:v>
                </c:pt>
                <c:pt idx="28">
                  <c:v>3574</c:v>
                </c:pt>
                <c:pt idx="29">
                  <c:v>3379</c:v>
                </c:pt>
                <c:pt idx="30" formatCode="General">
                  <c:v>3041</c:v>
                </c:pt>
                <c:pt idx="31" formatCode="General">
                  <c:v>2951</c:v>
                </c:pt>
                <c:pt idx="32" formatCode="General">
                  <c:v>3125</c:v>
                </c:pt>
                <c:pt idx="33" formatCode="General">
                  <c:v>3120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D8-420D-9F71-AF0B51FCE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List1!$C$9:$C$44</c:f>
              <c:numCache>
                <c:formatCode>m/d/yyyy</c:formatCode>
                <c:ptCount val="36"/>
                <c:pt idx="0">
                  <c:v>44274</c:v>
                </c:pt>
                <c:pt idx="1">
                  <c:v>44275</c:v>
                </c:pt>
                <c:pt idx="2">
                  <c:v>44276</c:v>
                </c:pt>
                <c:pt idx="3">
                  <c:v>44277</c:v>
                </c:pt>
                <c:pt idx="4">
                  <c:v>44278</c:v>
                </c:pt>
                <c:pt idx="5">
                  <c:v>44279</c:v>
                </c:pt>
                <c:pt idx="6">
                  <c:v>44280</c:v>
                </c:pt>
                <c:pt idx="7">
                  <c:v>44281</c:v>
                </c:pt>
                <c:pt idx="8">
                  <c:v>44282</c:v>
                </c:pt>
                <c:pt idx="9">
                  <c:v>44283</c:v>
                </c:pt>
                <c:pt idx="10">
                  <c:v>44284</c:v>
                </c:pt>
                <c:pt idx="11">
                  <c:v>44285</c:v>
                </c:pt>
                <c:pt idx="12">
                  <c:v>44286</c:v>
                </c:pt>
                <c:pt idx="13">
                  <c:v>44287</c:v>
                </c:pt>
                <c:pt idx="14">
                  <c:v>44288</c:v>
                </c:pt>
                <c:pt idx="15">
                  <c:v>44289</c:v>
                </c:pt>
                <c:pt idx="16">
                  <c:v>44290</c:v>
                </c:pt>
                <c:pt idx="17">
                  <c:v>44291</c:v>
                </c:pt>
                <c:pt idx="18">
                  <c:v>44292</c:v>
                </c:pt>
                <c:pt idx="19">
                  <c:v>44293</c:v>
                </c:pt>
                <c:pt idx="20">
                  <c:v>44294</c:v>
                </c:pt>
                <c:pt idx="21">
                  <c:v>44295</c:v>
                </c:pt>
                <c:pt idx="22">
                  <c:v>44296</c:v>
                </c:pt>
                <c:pt idx="23">
                  <c:v>44297</c:v>
                </c:pt>
                <c:pt idx="24">
                  <c:v>44298</c:v>
                </c:pt>
                <c:pt idx="25">
                  <c:v>44299</c:v>
                </c:pt>
                <c:pt idx="26">
                  <c:v>44300</c:v>
                </c:pt>
                <c:pt idx="27">
                  <c:v>44301</c:v>
                </c:pt>
                <c:pt idx="28">
                  <c:v>44302</c:v>
                </c:pt>
                <c:pt idx="29">
                  <c:v>44303</c:v>
                </c:pt>
                <c:pt idx="30">
                  <c:v>44304</c:v>
                </c:pt>
                <c:pt idx="31">
                  <c:v>44305</c:v>
                </c:pt>
                <c:pt idx="32">
                  <c:v>44306</c:v>
                </c:pt>
                <c:pt idx="33">
                  <c:v>44307</c:v>
                </c:pt>
                <c:pt idx="34">
                  <c:v>44308</c:v>
                </c:pt>
                <c:pt idx="35">
                  <c:v>44309</c:v>
                </c:pt>
              </c:numCache>
            </c:numRef>
          </c:cat>
          <c:val>
            <c:numRef>
              <c:f>List1!$E$9:$E$44</c:f>
              <c:numCache>
                <c:formatCode>#,##0</c:formatCode>
                <c:ptCount val="36"/>
                <c:pt idx="0">
                  <c:v>1837</c:v>
                </c:pt>
                <c:pt idx="1">
                  <c:v>1818</c:v>
                </c:pt>
                <c:pt idx="2">
                  <c:v>1792</c:v>
                </c:pt>
                <c:pt idx="3">
                  <c:v>1768</c:v>
                </c:pt>
                <c:pt idx="4">
                  <c:v>1799</c:v>
                </c:pt>
                <c:pt idx="5">
                  <c:v>1762</c:v>
                </c:pt>
                <c:pt idx="6">
                  <c:v>1739</c:v>
                </c:pt>
                <c:pt idx="7">
                  <c:v>1723</c:v>
                </c:pt>
                <c:pt idx="8">
                  <c:v>1682</c:v>
                </c:pt>
                <c:pt idx="9">
                  <c:v>1641</c:v>
                </c:pt>
                <c:pt idx="10">
                  <c:v>1618</c:v>
                </c:pt>
                <c:pt idx="11">
                  <c:v>1606</c:v>
                </c:pt>
                <c:pt idx="12">
                  <c:v>1600</c:v>
                </c:pt>
                <c:pt idx="13">
                  <c:v>1547</c:v>
                </c:pt>
                <c:pt idx="14">
                  <c:v>1504</c:v>
                </c:pt>
                <c:pt idx="15">
                  <c:v>1446</c:v>
                </c:pt>
                <c:pt idx="16">
                  <c:v>1416</c:v>
                </c:pt>
                <c:pt idx="17">
                  <c:v>1312</c:v>
                </c:pt>
                <c:pt idx="18">
                  <c:v>1365</c:v>
                </c:pt>
                <c:pt idx="19">
                  <c:v>1315</c:v>
                </c:pt>
                <c:pt idx="20">
                  <c:v>1315</c:v>
                </c:pt>
                <c:pt idx="21">
                  <c:v>1312</c:v>
                </c:pt>
                <c:pt idx="22">
                  <c:v>1275</c:v>
                </c:pt>
                <c:pt idx="23">
                  <c:v>1241</c:v>
                </c:pt>
                <c:pt idx="24">
                  <c:v>1190</c:v>
                </c:pt>
                <c:pt idx="25">
                  <c:v>1166</c:v>
                </c:pt>
                <c:pt idx="26">
                  <c:v>1166</c:v>
                </c:pt>
                <c:pt idx="27">
                  <c:v>1131</c:v>
                </c:pt>
                <c:pt idx="28">
                  <c:v>1077</c:v>
                </c:pt>
                <c:pt idx="29">
                  <c:v>1042</c:v>
                </c:pt>
                <c:pt idx="30">
                  <c:v>1011</c:v>
                </c:pt>
                <c:pt idx="31">
                  <c:v>962</c:v>
                </c:pt>
                <c:pt idx="32">
                  <c:v>983</c:v>
                </c:pt>
                <c:pt idx="33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D8-420D-9F71-AF0B51FCE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8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21.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21.4.2021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943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81053"/>
              </p:ext>
            </p:extLst>
          </p:nvPr>
        </p:nvGraphicFramePr>
        <p:xfrm>
          <a:off x="158810" y="958040"/>
          <a:ext cx="9020360" cy="4783825"/>
        </p:xfrm>
        <a:graphic>
          <a:graphicData uri="http://schemas.openxmlformats.org/drawingml/2006/table">
            <a:tbl>
              <a:tblPr/>
              <a:tblGrid>
                <a:gridCol w="2306074">
                  <a:extLst>
                    <a:ext uri="{9D8B030D-6E8A-4147-A177-3AD203B41FA5}">
                      <a16:colId xmlns:a16="http://schemas.microsoft.com/office/drawing/2014/main" val="3373552260"/>
                    </a:ext>
                  </a:extLst>
                </a:gridCol>
                <a:gridCol w="1411883">
                  <a:extLst>
                    <a:ext uri="{9D8B030D-6E8A-4147-A177-3AD203B41FA5}">
                      <a16:colId xmlns:a16="http://schemas.microsoft.com/office/drawing/2014/main" val="536269679"/>
                    </a:ext>
                  </a:extLst>
                </a:gridCol>
                <a:gridCol w="1305990">
                  <a:extLst>
                    <a:ext uri="{9D8B030D-6E8A-4147-A177-3AD203B41FA5}">
                      <a16:colId xmlns:a16="http://schemas.microsoft.com/office/drawing/2014/main" val="2729656783"/>
                    </a:ext>
                  </a:extLst>
                </a:gridCol>
                <a:gridCol w="1294226">
                  <a:extLst>
                    <a:ext uri="{9D8B030D-6E8A-4147-A177-3AD203B41FA5}">
                      <a16:colId xmlns:a16="http://schemas.microsoft.com/office/drawing/2014/main" val="3939374337"/>
                    </a:ext>
                  </a:extLst>
                </a:gridCol>
                <a:gridCol w="1349133">
                  <a:extLst>
                    <a:ext uri="{9D8B030D-6E8A-4147-A177-3AD203B41FA5}">
                      <a16:colId xmlns:a16="http://schemas.microsoft.com/office/drawing/2014/main" val="4131228458"/>
                    </a:ext>
                  </a:extLst>
                </a:gridCol>
                <a:gridCol w="1353054">
                  <a:extLst>
                    <a:ext uri="{9D8B030D-6E8A-4147-A177-3AD203B41FA5}">
                      <a16:colId xmlns:a16="http://schemas.microsoft.com/office/drawing/2014/main" val="3195891928"/>
                    </a:ext>
                  </a:extLst>
                </a:gridCol>
              </a:tblGrid>
              <a:tr h="22311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21.4.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34855"/>
                  </a:ext>
                </a:extLst>
              </a:tr>
              <a:tr h="1882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066445"/>
                  </a:ext>
                </a:extLst>
              </a:tr>
              <a:tr h="2231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9860"/>
                  </a:ext>
                </a:extLst>
              </a:tr>
              <a:tr h="64544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10446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41253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9720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65985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66629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23950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5813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49740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38983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27696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85661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466738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97226"/>
                  </a:ext>
                </a:extLst>
              </a:tr>
              <a:tr h="1992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88784"/>
                  </a:ext>
                </a:extLst>
              </a:tr>
              <a:tr h="2151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32450"/>
                  </a:ext>
                </a:extLst>
              </a:tr>
              <a:tr h="231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9545"/>
                  </a:ext>
                </a:extLst>
              </a:tr>
              <a:tr h="36849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7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21.4.2021 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3 120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15x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35619"/>
              </p:ext>
            </p:extLst>
          </p:nvPr>
        </p:nvGraphicFramePr>
        <p:xfrm>
          <a:off x="176561" y="957057"/>
          <a:ext cx="8888309" cy="4895704"/>
        </p:xfrm>
        <a:graphic>
          <a:graphicData uri="http://schemas.openxmlformats.org/drawingml/2006/table">
            <a:tbl>
              <a:tblPr/>
              <a:tblGrid>
                <a:gridCol w="3325123">
                  <a:extLst>
                    <a:ext uri="{9D8B030D-6E8A-4147-A177-3AD203B41FA5}">
                      <a16:colId xmlns:a16="http://schemas.microsoft.com/office/drawing/2014/main" val="90040720"/>
                    </a:ext>
                  </a:extLst>
                </a:gridCol>
                <a:gridCol w="1874070">
                  <a:extLst>
                    <a:ext uri="{9D8B030D-6E8A-4147-A177-3AD203B41FA5}">
                      <a16:colId xmlns:a16="http://schemas.microsoft.com/office/drawing/2014/main" val="1761187428"/>
                    </a:ext>
                  </a:extLst>
                </a:gridCol>
                <a:gridCol w="1859313">
                  <a:extLst>
                    <a:ext uri="{9D8B030D-6E8A-4147-A177-3AD203B41FA5}">
                      <a16:colId xmlns:a16="http://schemas.microsoft.com/office/drawing/2014/main" val="3856448520"/>
                    </a:ext>
                  </a:extLst>
                </a:gridCol>
                <a:gridCol w="1829803">
                  <a:extLst>
                    <a:ext uri="{9D8B030D-6E8A-4147-A177-3AD203B41FA5}">
                      <a16:colId xmlns:a16="http://schemas.microsoft.com/office/drawing/2014/main" val="2719790440"/>
                    </a:ext>
                  </a:extLst>
                </a:gridCol>
              </a:tblGrid>
              <a:tr h="4198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21.4.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24097"/>
                  </a:ext>
                </a:extLst>
              </a:tr>
              <a:tr h="19384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87467"/>
                  </a:ext>
                </a:extLst>
              </a:tr>
              <a:tr h="225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59098"/>
                  </a:ext>
                </a:extLst>
              </a:tr>
              <a:tr h="65149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56910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42296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66578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758178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3330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72164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74796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94878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68202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97363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48298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5352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00365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53673"/>
                  </a:ext>
                </a:extLst>
              </a:tr>
              <a:tr h="2171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80682"/>
                  </a:ext>
                </a:extLst>
              </a:tr>
              <a:tr h="233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22 725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2 216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72846"/>
                  </a:ext>
                </a:extLst>
              </a:tr>
              <a:tr h="273465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5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36675"/>
              </p:ext>
            </p:extLst>
          </p:nvPr>
        </p:nvGraphicFramePr>
        <p:xfrm>
          <a:off x="617293" y="1193190"/>
          <a:ext cx="8887192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20.4.2021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21.4.2021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ÚZIS - Analýza stavu lůžkového fondu ZZ ČR (výběr)</a:t>
            </a:r>
            <a:endParaRPr lang="cs-CZ" sz="2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2397" y="1231843"/>
            <a:ext cx="10540403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u="sng" dirty="0" smtClean="0"/>
              <a:t>Analýza prof. Duška (ÚZIS, 21.4.2021) – výběr nejdůležitějších údajů</a:t>
            </a:r>
          </a:p>
          <a:p>
            <a:pPr>
              <a:buFontTx/>
              <a:buChar char="-"/>
            </a:pPr>
            <a:r>
              <a:rPr lang="cs-CZ" sz="1600" b="1" dirty="0"/>
              <a:t>L</a:t>
            </a:r>
            <a:r>
              <a:rPr lang="cs-CZ" sz="1600" b="1" dirty="0" smtClean="0"/>
              <a:t>imitované </a:t>
            </a:r>
            <a:r>
              <a:rPr lang="cs-CZ" sz="1600" b="1" dirty="0"/>
              <a:t>volné </a:t>
            </a:r>
            <a:r>
              <a:rPr lang="cs-CZ" sz="1600" b="1" dirty="0" smtClean="0"/>
              <a:t>kapacity </a:t>
            </a:r>
            <a:r>
              <a:rPr lang="cs-CZ" sz="1600" b="1" dirty="0"/>
              <a:t>JIP</a:t>
            </a:r>
            <a:r>
              <a:rPr lang="cs-CZ" sz="1600" dirty="0"/>
              <a:t> </a:t>
            </a:r>
            <a:r>
              <a:rPr lang="cs-CZ" sz="1600" dirty="0" smtClean="0"/>
              <a:t>(pod </a:t>
            </a:r>
            <a:r>
              <a:rPr lang="cs-CZ" sz="1600" dirty="0"/>
              <a:t>20 % celku</a:t>
            </a:r>
            <a:r>
              <a:rPr lang="cs-CZ" sz="1600" dirty="0" smtClean="0"/>
              <a:t>) – kraje PLK, ZLK a PHA, ostatní kraje nad 20</a:t>
            </a:r>
            <a:r>
              <a:rPr lang="en-US" sz="1600" dirty="0" smtClean="0"/>
              <a:t>%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 smtClean="0"/>
              <a:t>Zátěž ZZ </a:t>
            </a:r>
            <a:r>
              <a:rPr lang="cs-CZ" sz="1600" dirty="0" smtClean="0"/>
              <a:t>– i přes průběžně klesající zátěž lůžkových kapacit je na JIP </a:t>
            </a:r>
            <a:r>
              <a:rPr lang="cs-CZ" sz="1600" dirty="0"/>
              <a:t>stále hospitalizováno velké množství osob - v řadě regionů počty stále blízké </a:t>
            </a:r>
            <a:r>
              <a:rPr lang="cs-CZ" sz="1600" dirty="0" smtClean="0"/>
              <a:t>maximu </a:t>
            </a:r>
            <a:r>
              <a:rPr lang="cs-CZ" sz="1600" dirty="0"/>
              <a:t>roku </a:t>
            </a:r>
            <a:r>
              <a:rPr lang="cs-CZ" sz="1600" dirty="0" smtClean="0"/>
              <a:t>2020. Největší pokles zátěže JIP v KVK. Vysoká zátěž v ULK, MSK, ZLK.</a:t>
            </a:r>
          </a:p>
          <a:p>
            <a:pPr>
              <a:buFontTx/>
              <a:buChar char="-"/>
            </a:pPr>
            <a:r>
              <a:rPr lang="cs-CZ" sz="1600" b="1" dirty="0" smtClean="0"/>
              <a:t>Celkový stav ČR </a:t>
            </a:r>
            <a:r>
              <a:rPr lang="cs-CZ" sz="1600" dirty="0" smtClean="0"/>
              <a:t>– pacienti C+ dnes obsazují </a:t>
            </a:r>
            <a:r>
              <a:rPr lang="cs-CZ" sz="1600" dirty="0"/>
              <a:t>8% celkové republikové kapacity lůžek s O2 podporou a cca 25% kapacity lůžek JIP</a:t>
            </a:r>
            <a:r>
              <a:rPr lang="cs-CZ" sz="1600" dirty="0" smtClean="0"/>
              <a:t>.</a:t>
            </a:r>
          </a:p>
          <a:p>
            <a:pPr>
              <a:buFontTx/>
              <a:buChar char="-"/>
            </a:pPr>
            <a:r>
              <a:rPr lang="cs-CZ" sz="1600" b="1" dirty="0"/>
              <a:t>Predikce hospitalizací </a:t>
            </a:r>
            <a:r>
              <a:rPr lang="cs-CZ" sz="1600" dirty="0"/>
              <a:t>(10-14 dní) - zvýšené riziko v přepočtu na počet obyvatel vykazují kraje JHČ, VYS, ZLK.</a:t>
            </a:r>
          </a:p>
          <a:p>
            <a:pPr>
              <a:buFontTx/>
              <a:buChar char="-"/>
            </a:pPr>
            <a:endParaRPr lang="cs-CZ" sz="1600" dirty="0" smtClean="0"/>
          </a:p>
          <a:p>
            <a:pPr>
              <a:buFontTx/>
              <a:buChar char="-"/>
            </a:pPr>
            <a:endParaRPr lang="cs-CZ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7819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16710</TotalTime>
  <Words>537</Words>
  <Application>Microsoft Office PowerPoint</Application>
  <PresentationFormat>Širokoúhlá obrazovka</PresentationFormat>
  <Paragraphs>201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ÚZIS - Analýza stavu lůžkového fondu ZZ ČR (výběr)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Vitin, Petr</cp:lastModifiedBy>
  <cp:revision>1193</cp:revision>
  <cp:lastPrinted>2020-10-20T04:21:56Z</cp:lastPrinted>
  <dcterms:created xsi:type="dcterms:W3CDTF">2020-07-15T10:33:32Z</dcterms:created>
  <dcterms:modified xsi:type="dcterms:W3CDTF">2021-04-21T10:27:34Z</dcterms:modified>
</cp:coreProperties>
</file>