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9"/>
  </p:notesMasterIdLst>
  <p:handoutMasterIdLst>
    <p:handoutMasterId r:id="rId10"/>
  </p:handoutMasterIdLst>
  <p:sldIdLst>
    <p:sldId id="1277" r:id="rId3"/>
    <p:sldId id="1293" r:id="rId4"/>
    <p:sldId id="1294" r:id="rId5"/>
    <p:sldId id="1298" r:id="rId6"/>
    <p:sldId id="1295" r:id="rId7"/>
    <p:sldId id="1299" r:id="rId8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8"/>
            <p14:sldId id="1295"/>
            <p14:sldId id="1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73" d="100"/>
          <a:sy n="73" d="100"/>
        </p:scale>
        <p:origin x="97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16.18.175\share\000%20Sty&#269;n&#253;%20t&#253;m%20od%201.7.2020\25%20DIP%20-%20Dispe&#269;ink%20Intenzivn&#237;%20P&#233;&#269;e\Briefingy\Obsazenost%20lu&#778;z&#780;ek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'[Obsazenost lůžek.xlsx]List1'!$D$4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lůžek.xlsx]List1'!$C$9:$C$43</c:f>
              <c:numCache>
                <c:formatCode>m/d/yyyy</c:formatCode>
                <c:ptCount val="35"/>
                <c:pt idx="0">
                  <c:v>44274</c:v>
                </c:pt>
                <c:pt idx="1">
                  <c:v>44275</c:v>
                </c:pt>
                <c:pt idx="2">
                  <c:v>44276</c:v>
                </c:pt>
                <c:pt idx="3">
                  <c:v>44277</c:v>
                </c:pt>
                <c:pt idx="4">
                  <c:v>44278</c:v>
                </c:pt>
                <c:pt idx="5">
                  <c:v>44279</c:v>
                </c:pt>
                <c:pt idx="6">
                  <c:v>44280</c:v>
                </c:pt>
                <c:pt idx="7">
                  <c:v>44281</c:v>
                </c:pt>
                <c:pt idx="8">
                  <c:v>44282</c:v>
                </c:pt>
                <c:pt idx="9">
                  <c:v>44283</c:v>
                </c:pt>
                <c:pt idx="10">
                  <c:v>44284</c:v>
                </c:pt>
                <c:pt idx="11">
                  <c:v>44285</c:v>
                </c:pt>
                <c:pt idx="12">
                  <c:v>44286</c:v>
                </c:pt>
                <c:pt idx="13">
                  <c:v>44287</c:v>
                </c:pt>
                <c:pt idx="14">
                  <c:v>44288</c:v>
                </c:pt>
                <c:pt idx="15">
                  <c:v>44289</c:v>
                </c:pt>
                <c:pt idx="16">
                  <c:v>44290</c:v>
                </c:pt>
                <c:pt idx="17">
                  <c:v>44291</c:v>
                </c:pt>
                <c:pt idx="18">
                  <c:v>44292</c:v>
                </c:pt>
                <c:pt idx="19">
                  <c:v>44293</c:v>
                </c:pt>
                <c:pt idx="20">
                  <c:v>44294</c:v>
                </c:pt>
                <c:pt idx="21">
                  <c:v>44295</c:v>
                </c:pt>
                <c:pt idx="22">
                  <c:v>44296</c:v>
                </c:pt>
                <c:pt idx="23">
                  <c:v>44297</c:v>
                </c:pt>
                <c:pt idx="24">
                  <c:v>44298</c:v>
                </c:pt>
                <c:pt idx="25">
                  <c:v>44299</c:v>
                </c:pt>
                <c:pt idx="26">
                  <c:v>44300</c:v>
                </c:pt>
                <c:pt idx="27">
                  <c:v>44301</c:v>
                </c:pt>
                <c:pt idx="28">
                  <c:v>44302</c:v>
                </c:pt>
                <c:pt idx="29">
                  <c:v>44303</c:v>
                </c:pt>
                <c:pt idx="30">
                  <c:v>44304</c:v>
                </c:pt>
                <c:pt idx="31">
                  <c:v>44305</c:v>
                </c:pt>
                <c:pt idx="32">
                  <c:v>44306</c:v>
                </c:pt>
                <c:pt idx="33">
                  <c:v>44307</c:v>
                </c:pt>
                <c:pt idx="34">
                  <c:v>44308</c:v>
                </c:pt>
              </c:numCache>
            </c:numRef>
          </c:cat>
          <c:val>
            <c:numRef>
              <c:f>'[Obsazenost lůžek.xlsx]List1'!$D$9:$D$43</c:f>
              <c:numCache>
                <c:formatCode>#,##0</c:formatCode>
                <c:ptCount val="35"/>
                <c:pt idx="0">
                  <c:v>6936</c:v>
                </c:pt>
                <c:pt idx="1">
                  <c:v>6814</c:v>
                </c:pt>
                <c:pt idx="2">
                  <c:v>6376</c:v>
                </c:pt>
                <c:pt idx="3">
                  <c:v>6239</c:v>
                </c:pt>
                <c:pt idx="4">
                  <c:v>6746</c:v>
                </c:pt>
                <c:pt idx="5">
                  <c:v>6640</c:v>
                </c:pt>
                <c:pt idx="6">
                  <c:v>6384</c:v>
                </c:pt>
                <c:pt idx="7">
                  <c:v>6242</c:v>
                </c:pt>
                <c:pt idx="8">
                  <c:v>6215</c:v>
                </c:pt>
                <c:pt idx="9">
                  <c:v>5696</c:v>
                </c:pt>
                <c:pt idx="10" formatCode="General">
                  <c:v>5570</c:v>
                </c:pt>
                <c:pt idx="11" formatCode="General">
                  <c:v>6118</c:v>
                </c:pt>
                <c:pt idx="12" formatCode="General">
                  <c:v>5980</c:v>
                </c:pt>
                <c:pt idx="13">
                  <c:v>5751</c:v>
                </c:pt>
                <c:pt idx="14">
                  <c:v>5548</c:v>
                </c:pt>
                <c:pt idx="15">
                  <c:v>5084</c:v>
                </c:pt>
                <c:pt idx="16">
                  <c:v>4968</c:v>
                </c:pt>
                <c:pt idx="17">
                  <c:v>4475</c:v>
                </c:pt>
                <c:pt idx="18">
                  <c:v>4457</c:v>
                </c:pt>
                <c:pt idx="19">
                  <c:v>5460</c:v>
                </c:pt>
                <c:pt idx="20">
                  <c:v>5189</c:v>
                </c:pt>
                <c:pt idx="21">
                  <c:v>4832</c:v>
                </c:pt>
                <c:pt idx="22">
                  <c:v>4586</c:v>
                </c:pt>
                <c:pt idx="23">
                  <c:v>4030</c:v>
                </c:pt>
                <c:pt idx="24">
                  <c:v>3880</c:v>
                </c:pt>
                <c:pt idx="25">
                  <c:v>4182</c:v>
                </c:pt>
                <c:pt idx="26">
                  <c:v>3963</c:v>
                </c:pt>
                <c:pt idx="27">
                  <c:v>3757</c:v>
                </c:pt>
                <c:pt idx="28">
                  <c:v>3574</c:v>
                </c:pt>
                <c:pt idx="29">
                  <c:v>3379</c:v>
                </c:pt>
                <c:pt idx="30" formatCode="General">
                  <c:v>3041</c:v>
                </c:pt>
                <c:pt idx="31" formatCode="General">
                  <c:v>2951</c:v>
                </c:pt>
                <c:pt idx="32" formatCode="General">
                  <c:v>3125</c:v>
                </c:pt>
                <c:pt idx="33" formatCode="General">
                  <c:v>3120</c:v>
                </c:pt>
                <c:pt idx="34" formatCode="General">
                  <c:v>2986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ED-421C-964A-7DE2094E1E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'[Obsazenost lůžek.xlsx]List1'!$E$4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lůžek.xlsx]List1'!$C$9:$C$43</c:f>
              <c:numCache>
                <c:formatCode>m/d/yyyy</c:formatCode>
                <c:ptCount val="35"/>
                <c:pt idx="0">
                  <c:v>44274</c:v>
                </c:pt>
                <c:pt idx="1">
                  <c:v>44275</c:v>
                </c:pt>
                <c:pt idx="2">
                  <c:v>44276</c:v>
                </c:pt>
                <c:pt idx="3">
                  <c:v>44277</c:v>
                </c:pt>
                <c:pt idx="4">
                  <c:v>44278</c:v>
                </c:pt>
                <c:pt idx="5">
                  <c:v>44279</c:v>
                </c:pt>
                <c:pt idx="6">
                  <c:v>44280</c:v>
                </c:pt>
                <c:pt idx="7">
                  <c:v>44281</c:v>
                </c:pt>
                <c:pt idx="8">
                  <c:v>44282</c:v>
                </c:pt>
                <c:pt idx="9">
                  <c:v>44283</c:v>
                </c:pt>
                <c:pt idx="10">
                  <c:v>44284</c:v>
                </c:pt>
                <c:pt idx="11">
                  <c:v>44285</c:v>
                </c:pt>
                <c:pt idx="12">
                  <c:v>44286</c:v>
                </c:pt>
                <c:pt idx="13">
                  <c:v>44287</c:v>
                </c:pt>
                <c:pt idx="14">
                  <c:v>44288</c:v>
                </c:pt>
                <c:pt idx="15">
                  <c:v>44289</c:v>
                </c:pt>
                <c:pt idx="16">
                  <c:v>44290</c:v>
                </c:pt>
                <c:pt idx="17">
                  <c:v>44291</c:v>
                </c:pt>
                <c:pt idx="18">
                  <c:v>44292</c:v>
                </c:pt>
                <c:pt idx="19">
                  <c:v>44293</c:v>
                </c:pt>
                <c:pt idx="20">
                  <c:v>44294</c:v>
                </c:pt>
                <c:pt idx="21">
                  <c:v>44295</c:v>
                </c:pt>
                <c:pt idx="22">
                  <c:v>44296</c:v>
                </c:pt>
                <c:pt idx="23">
                  <c:v>44297</c:v>
                </c:pt>
                <c:pt idx="24">
                  <c:v>44298</c:v>
                </c:pt>
                <c:pt idx="25">
                  <c:v>44299</c:v>
                </c:pt>
                <c:pt idx="26">
                  <c:v>44300</c:v>
                </c:pt>
                <c:pt idx="27">
                  <c:v>44301</c:v>
                </c:pt>
                <c:pt idx="28">
                  <c:v>44302</c:v>
                </c:pt>
                <c:pt idx="29">
                  <c:v>44303</c:v>
                </c:pt>
                <c:pt idx="30">
                  <c:v>44304</c:v>
                </c:pt>
                <c:pt idx="31">
                  <c:v>44305</c:v>
                </c:pt>
                <c:pt idx="32">
                  <c:v>44306</c:v>
                </c:pt>
                <c:pt idx="33">
                  <c:v>44307</c:v>
                </c:pt>
                <c:pt idx="34">
                  <c:v>44308</c:v>
                </c:pt>
              </c:numCache>
            </c:numRef>
          </c:cat>
          <c:val>
            <c:numRef>
              <c:f>'[Obsazenost lůžek.xlsx]List1'!$E$9:$E$43</c:f>
              <c:numCache>
                <c:formatCode>#,##0</c:formatCode>
                <c:ptCount val="35"/>
                <c:pt idx="0">
                  <c:v>1837</c:v>
                </c:pt>
                <c:pt idx="1">
                  <c:v>1818</c:v>
                </c:pt>
                <c:pt idx="2">
                  <c:v>1792</c:v>
                </c:pt>
                <c:pt idx="3">
                  <c:v>1768</c:v>
                </c:pt>
                <c:pt idx="4">
                  <c:v>1799</c:v>
                </c:pt>
                <c:pt idx="5">
                  <c:v>1762</c:v>
                </c:pt>
                <c:pt idx="6">
                  <c:v>1739</c:v>
                </c:pt>
                <c:pt idx="7">
                  <c:v>1723</c:v>
                </c:pt>
                <c:pt idx="8">
                  <c:v>1682</c:v>
                </c:pt>
                <c:pt idx="9">
                  <c:v>1641</c:v>
                </c:pt>
                <c:pt idx="10">
                  <c:v>1618</c:v>
                </c:pt>
                <c:pt idx="11">
                  <c:v>1606</c:v>
                </c:pt>
                <c:pt idx="12">
                  <c:v>1600</c:v>
                </c:pt>
                <c:pt idx="13">
                  <c:v>1547</c:v>
                </c:pt>
                <c:pt idx="14">
                  <c:v>1504</c:v>
                </c:pt>
                <c:pt idx="15">
                  <c:v>1446</c:v>
                </c:pt>
                <c:pt idx="16">
                  <c:v>1416</c:v>
                </c:pt>
                <c:pt idx="17">
                  <c:v>1312</c:v>
                </c:pt>
                <c:pt idx="18">
                  <c:v>1365</c:v>
                </c:pt>
                <c:pt idx="19">
                  <c:v>1315</c:v>
                </c:pt>
                <c:pt idx="20">
                  <c:v>1315</c:v>
                </c:pt>
                <c:pt idx="21">
                  <c:v>1312</c:v>
                </c:pt>
                <c:pt idx="22">
                  <c:v>1275</c:v>
                </c:pt>
                <c:pt idx="23">
                  <c:v>1241</c:v>
                </c:pt>
                <c:pt idx="24">
                  <c:v>1190</c:v>
                </c:pt>
                <c:pt idx="25">
                  <c:v>1166</c:v>
                </c:pt>
                <c:pt idx="26">
                  <c:v>1166</c:v>
                </c:pt>
                <c:pt idx="27">
                  <c:v>1131</c:v>
                </c:pt>
                <c:pt idx="28">
                  <c:v>1077</c:v>
                </c:pt>
                <c:pt idx="29">
                  <c:v>1042</c:v>
                </c:pt>
                <c:pt idx="30">
                  <c:v>1011</c:v>
                </c:pt>
                <c:pt idx="31">
                  <c:v>962</c:v>
                </c:pt>
                <c:pt idx="32">
                  <c:v>983</c:v>
                </c:pt>
                <c:pt idx="33">
                  <c:v>943</c:v>
                </c:pt>
                <c:pt idx="34">
                  <c:v>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ED-421C-964A-7DE2094E1E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in val="2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3.8641338415073595E-3"/>
              <c:y val="0.32176777861776218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</c:valAx>
      <c:valAx>
        <c:axId val="592080960"/>
        <c:scaling>
          <c:orientation val="minMax"/>
          <c:min val="8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7101638157299319"/>
              <c:y val="0.31716722465630348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22.04.2021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22.04.2021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22. dubna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9062719" y="2572320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22.4.2021 00:18</a:t>
            </a:r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923</a:t>
            </a:r>
            <a:endParaRPr lang="cs-CZ" sz="2000" b="1" dirty="0"/>
          </a:p>
        </p:txBody>
      </p:sp>
      <p:sp>
        <p:nvSpPr>
          <p:cNvPr id="26" name="Obdélník 25"/>
          <p:cNvSpPr/>
          <p:nvPr/>
        </p:nvSpPr>
        <p:spPr>
          <a:xfrm>
            <a:off x="2888055" y="5642423"/>
            <a:ext cx="3439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21</a:t>
            </a:r>
            <a:r>
              <a:rPr lang="pl-PL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l-PL" sz="1400" dirty="0" smtClean="0"/>
              <a:t> </a:t>
            </a:r>
            <a:endParaRPr lang="cs-CZ" sz="1400" dirty="0"/>
          </a:p>
        </p:txBody>
      </p:sp>
      <p:pic>
        <p:nvPicPr>
          <p:cNvPr id="29" name="Obráze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6" y="6011755"/>
            <a:ext cx="8628301" cy="258300"/>
          </a:xfrm>
          <a:prstGeom prst="rect">
            <a:avLst/>
          </a:prstGeom>
        </p:spPr>
      </p:pic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736476"/>
              </p:ext>
            </p:extLst>
          </p:nvPr>
        </p:nvGraphicFramePr>
        <p:xfrm>
          <a:off x="549942" y="1052126"/>
          <a:ext cx="8215235" cy="4729589"/>
        </p:xfrm>
        <a:graphic>
          <a:graphicData uri="http://schemas.openxmlformats.org/drawingml/2006/table">
            <a:tbl>
              <a:tblPr/>
              <a:tblGrid>
                <a:gridCol w="2100242">
                  <a:extLst>
                    <a:ext uri="{9D8B030D-6E8A-4147-A177-3AD203B41FA5}">
                      <a16:colId xmlns:a16="http://schemas.microsoft.com/office/drawing/2014/main" val="1514788375"/>
                    </a:ext>
                  </a:extLst>
                </a:gridCol>
                <a:gridCol w="1285864">
                  <a:extLst>
                    <a:ext uri="{9D8B030D-6E8A-4147-A177-3AD203B41FA5}">
                      <a16:colId xmlns:a16="http://schemas.microsoft.com/office/drawing/2014/main" val="4213828169"/>
                    </a:ext>
                  </a:extLst>
                </a:gridCol>
                <a:gridCol w="1189422">
                  <a:extLst>
                    <a:ext uri="{9D8B030D-6E8A-4147-A177-3AD203B41FA5}">
                      <a16:colId xmlns:a16="http://schemas.microsoft.com/office/drawing/2014/main" val="3446499824"/>
                    </a:ext>
                  </a:extLst>
                </a:gridCol>
                <a:gridCol w="1178708">
                  <a:extLst>
                    <a:ext uri="{9D8B030D-6E8A-4147-A177-3AD203B41FA5}">
                      <a16:colId xmlns:a16="http://schemas.microsoft.com/office/drawing/2014/main" val="996083563"/>
                    </a:ext>
                  </a:extLst>
                </a:gridCol>
                <a:gridCol w="1228714">
                  <a:extLst>
                    <a:ext uri="{9D8B030D-6E8A-4147-A177-3AD203B41FA5}">
                      <a16:colId xmlns:a16="http://schemas.microsoft.com/office/drawing/2014/main" val="2779001991"/>
                    </a:ext>
                  </a:extLst>
                </a:gridCol>
                <a:gridCol w="1232285">
                  <a:extLst>
                    <a:ext uri="{9D8B030D-6E8A-4147-A177-3AD203B41FA5}">
                      <a16:colId xmlns:a16="http://schemas.microsoft.com/office/drawing/2014/main" val="419038843"/>
                    </a:ext>
                  </a:extLst>
                </a:gridCol>
              </a:tblGrid>
              <a:tr h="216768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22.4. 2021, 12:30 h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40369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339693"/>
                  </a:ext>
                </a:extLst>
              </a:tr>
              <a:tr h="2167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9960"/>
                  </a:ext>
                </a:extLst>
              </a:tr>
              <a:tr h="62708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54325"/>
                  </a:ext>
                </a:extLst>
              </a:tr>
              <a:tr h="1935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37373"/>
                  </a:ext>
                </a:extLst>
              </a:tr>
              <a:tr h="1935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023745"/>
                  </a:ext>
                </a:extLst>
              </a:tr>
              <a:tr h="1935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335883"/>
                  </a:ext>
                </a:extLst>
              </a:tr>
              <a:tr h="1935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971137"/>
                  </a:ext>
                </a:extLst>
              </a:tr>
              <a:tr h="1935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271343"/>
                  </a:ext>
                </a:extLst>
              </a:tr>
              <a:tr h="1935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566295"/>
                  </a:ext>
                </a:extLst>
              </a:tr>
              <a:tr h="1935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312331"/>
                  </a:ext>
                </a:extLst>
              </a:tr>
              <a:tr h="1935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254125"/>
                  </a:ext>
                </a:extLst>
              </a:tr>
              <a:tr h="1935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414260"/>
                  </a:ext>
                </a:extLst>
              </a:tr>
              <a:tr h="1935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28498"/>
                  </a:ext>
                </a:extLst>
              </a:tr>
              <a:tr h="1935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252632"/>
                  </a:ext>
                </a:extLst>
              </a:tr>
              <a:tr h="1935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286571"/>
                  </a:ext>
                </a:extLst>
              </a:tr>
              <a:tr h="1935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4275"/>
                  </a:ext>
                </a:extLst>
              </a:tr>
              <a:tr h="2090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60483"/>
                  </a:ext>
                </a:extLst>
              </a:tr>
              <a:tr h="2245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4 144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938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495513"/>
                  </a:ext>
                </a:extLst>
              </a:tr>
              <a:tr h="358016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013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/>
          </p:nvPr>
        </p:nvGraphicFramePr>
        <p:xfrm>
          <a:off x="332819" y="1014143"/>
          <a:ext cx="8888359" cy="254240"/>
        </p:xfrm>
        <a:graphic>
          <a:graphicData uri="http://schemas.openxmlformats.org/drawingml/2006/table">
            <a:tbl>
              <a:tblPr/>
              <a:tblGrid>
                <a:gridCol w="4173915">
                  <a:extLst>
                    <a:ext uri="{9D8B030D-6E8A-4147-A177-3AD203B41FA5}">
                      <a16:colId xmlns:a16="http://schemas.microsoft.com/office/drawing/2014/main" val="747149834"/>
                    </a:ext>
                  </a:extLst>
                </a:gridCol>
                <a:gridCol w="1240979">
                  <a:extLst>
                    <a:ext uri="{9D8B030D-6E8A-4147-A177-3AD203B41FA5}">
                      <a16:colId xmlns:a16="http://schemas.microsoft.com/office/drawing/2014/main" val="2366994226"/>
                    </a:ext>
                  </a:extLst>
                </a:gridCol>
                <a:gridCol w="1237782">
                  <a:extLst>
                    <a:ext uri="{9D8B030D-6E8A-4147-A177-3AD203B41FA5}">
                      <a16:colId xmlns:a16="http://schemas.microsoft.com/office/drawing/2014/main" val="963647003"/>
                    </a:ext>
                  </a:extLst>
                </a:gridCol>
                <a:gridCol w="1007497">
                  <a:extLst>
                    <a:ext uri="{9D8B030D-6E8A-4147-A177-3AD203B41FA5}">
                      <a16:colId xmlns:a16="http://schemas.microsoft.com/office/drawing/2014/main" val="2206882935"/>
                    </a:ext>
                  </a:extLst>
                </a:gridCol>
                <a:gridCol w="1228186">
                  <a:extLst>
                    <a:ext uri="{9D8B030D-6E8A-4147-A177-3AD203B41FA5}">
                      <a16:colId xmlns:a16="http://schemas.microsoft.com/office/drawing/2014/main" val="3417075034"/>
                    </a:ext>
                  </a:extLst>
                </a:gridCol>
              </a:tblGrid>
              <a:tr h="254240">
                <a:tc>
                  <a:txBody>
                    <a:bodyPr/>
                    <a:lstStyle/>
                    <a:p>
                      <a:pPr algn="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8154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933743" y="2593981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22.4.2021 00:18</a:t>
            </a:r>
            <a:endParaRPr lang="cs-CZ" b="1" dirty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2 986</a:t>
            </a:r>
            <a:endParaRPr lang="cs-CZ" sz="2000" b="1" dirty="0"/>
          </a:p>
        </p:txBody>
      </p:sp>
      <p:pic>
        <p:nvPicPr>
          <p:cNvPr id="26" name="Obrázek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19" y="6082142"/>
            <a:ext cx="8434669" cy="258300"/>
          </a:xfrm>
          <a:prstGeom prst="rect">
            <a:avLst/>
          </a:prstGeom>
        </p:spPr>
      </p:pic>
      <p:sp>
        <p:nvSpPr>
          <p:cNvPr id="27" name="Obdélník 26"/>
          <p:cNvSpPr/>
          <p:nvPr/>
        </p:nvSpPr>
        <p:spPr>
          <a:xfrm>
            <a:off x="3113468" y="5685377"/>
            <a:ext cx="3860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21x</a:t>
            </a:r>
            <a:r>
              <a:rPr lang="pl-PL" dirty="0" smtClean="0"/>
              <a:t> </a:t>
            </a:r>
            <a:endParaRPr lang="cs-CZ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88887"/>
              </p:ext>
            </p:extLst>
          </p:nvPr>
        </p:nvGraphicFramePr>
        <p:xfrm>
          <a:off x="565113" y="1014143"/>
          <a:ext cx="7037471" cy="4770665"/>
        </p:xfrm>
        <a:graphic>
          <a:graphicData uri="http://schemas.openxmlformats.org/drawingml/2006/table">
            <a:tbl>
              <a:tblPr/>
              <a:tblGrid>
                <a:gridCol w="2632723">
                  <a:extLst>
                    <a:ext uri="{9D8B030D-6E8A-4147-A177-3AD203B41FA5}">
                      <a16:colId xmlns:a16="http://schemas.microsoft.com/office/drawing/2014/main" val="3621660990"/>
                    </a:ext>
                  </a:extLst>
                </a:gridCol>
                <a:gridCol w="1483827">
                  <a:extLst>
                    <a:ext uri="{9D8B030D-6E8A-4147-A177-3AD203B41FA5}">
                      <a16:colId xmlns:a16="http://schemas.microsoft.com/office/drawing/2014/main" val="2674337920"/>
                    </a:ext>
                  </a:extLst>
                </a:gridCol>
                <a:gridCol w="1472143">
                  <a:extLst>
                    <a:ext uri="{9D8B030D-6E8A-4147-A177-3AD203B41FA5}">
                      <a16:colId xmlns:a16="http://schemas.microsoft.com/office/drawing/2014/main" val="3199870007"/>
                    </a:ext>
                  </a:extLst>
                </a:gridCol>
                <a:gridCol w="1448778">
                  <a:extLst>
                    <a:ext uri="{9D8B030D-6E8A-4147-A177-3AD203B41FA5}">
                      <a16:colId xmlns:a16="http://schemas.microsoft.com/office/drawing/2014/main" val="1444891473"/>
                    </a:ext>
                  </a:extLst>
                </a:gridCol>
              </a:tblGrid>
              <a:tr h="393481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22.4. 2021, 12:30 h</a:t>
                      </a:r>
                    </a:p>
                  </a:txBody>
                  <a:tcPr marL="7257" marR="7257" marT="7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68238"/>
                  </a:ext>
                </a:extLst>
              </a:tr>
              <a:tr h="181666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976381"/>
                  </a:ext>
                </a:extLst>
              </a:tr>
              <a:tr h="2110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855181"/>
                  </a:ext>
                </a:extLst>
              </a:tr>
              <a:tr h="61057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848732"/>
                  </a:ext>
                </a:extLst>
              </a:tr>
              <a:tr h="1884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06965"/>
                  </a:ext>
                </a:extLst>
              </a:tr>
              <a:tr h="1884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008584"/>
                  </a:ext>
                </a:extLst>
              </a:tr>
              <a:tr h="1884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312829"/>
                  </a:ext>
                </a:extLst>
              </a:tr>
              <a:tr h="1884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106560"/>
                  </a:ext>
                </a:extLst>
              </a:tr>
              <a:tr h="1884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2 932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865397"/>
                  </a:ext>
                </a:extLst>
              </a:tr>
              <a:tr h="1884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167235"/>
                  </a:ext>
                </a:extLst>
              </a:tr>
              <a:tr h="1884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88937"/>
                  </a:ext>
                </a:extLst>
              </a:tr>
              <a:tr h="1884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1 677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575802"/>
                  </a:ext>
                </a:extLst>
              </a:tr>
              <a:tr h="1884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2 396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376802"/>
                  </a:ext>
                </a:extLst>
              </a:tr>
              <a:tr h="1884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1 487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131680"/>
                  </a:ext>
                </a:extLst>
              </a:tr>
              <a:tr h="1884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614971"/>
                  </a:ext>
                </a:extLst>
              </a:tr>
              <a:tr h="1884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17022"/>
                  </a:ext>
                </a:extLst>
              </a:tr>
              <a:tr h="1884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2 801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91506"/>
                  </a:ext>
                </a:extLst>
              </a:tr>
              <a:tr h="2035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862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549206"/>
                  </a:ext>
                </a:extLst>
              </a:tr>
              <a:tr h="2186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22 721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2 214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47916"/>
                  </a:ext>
                </a:extLst>
              </a:tr>
              <a:tr h="256290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7257" marR="7257" marT="72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167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vývoj obsazenosti C+ lůžek v ČR</a:t>
            </a:r>
            <a:endParaRPr lang="cs-CZ" sz="2400" dirty="0"/>
          </a:p>
        </p:txBody>
      </p:sp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8120149"/>
              </p:ext>
            </p:extLst>
          </p:nvPr>
        </p:nvGraphicFramePr>
        <p:xfrm>
          <a:off x="927442" y="1022894"/>
          <a:ext cx="8608444" cy="5092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21.4.2021</a:t>
            </a: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požadován žádný transport pacientů</a:t>
            </a:r>
          </a:p>
          <a:p>
            <a:pPr marL="0" indent="0">
              <a:buNone/>
            </a:pPr>
            <a:endParaRPr lang="cs-CZ" sz="1800" b="1" i="1" dirty="0"/>
          </a:p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22.4.2021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Zatím nebyl 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ÚZIS - Analýza stavu lůžkového fondu ZZ ČR (výběr)</a:t>
            </a:r>
            <a:endParaRPr lang="cs-CZ" sz="2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32397" y="1231843"/>
            <a:ext cx="10540403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b="1" i="1" u="sng" dirty="0" smtClean="0"/>
              <a:t>Analýza prof. Duška (ÚZIS, 21.4.2021) – výběr nejdůležitějších údajů</a:t>
            </a:r>
          </a:p>
          <a:p>
            <a:pPr>
              <a:buFontTx/>
              <a:buChar char="-"/>
            </a:pPr>
            <a:r>
              <a:rPr lang="cs-CZ" sz="1600" b="1" dirty="0"/>
              <a:t>L</a:t>
            </a:r>
            <a:r>
              <a:rPr lang="cs-CZ" sz="1600" b="1" dirty="0" smtClean="0"/>
              <a:t>imitované </a:t>
            </a:r>
            <a:r>
              <a:rPr lang="cs-CZ" sz="1600" b="1" dirty="0"/>
              <a:t>volné </a:t>
            </a:r>
            <a:r>
              <a:rPr lang="cs-CZ" sz="1600" b="1" dirty="0" smtClean="0"/>
              <a:t>kapacity </a:t>
            </a:r>
            <a:r>
              <a:rPr lang="cs-CZ" sz="1600" b="1" dirty="0"/>
              <a:t>JIP</a:t>
            </a:r>
            <a:r>
              <a:rPr lang="cs-CZ" sz="1600" dirty="0"/>
              <a:t> </a:t>
            </a:r>
            <a:r>
              <a:rPr lang="cs-CZ" sz="1600" dirty="0" smtClean="0"/>
              <a:t>(pod </a:t>
            </a:r>
            <a:r>
              <a:rPr lang="cs-CZ" sz="1600" dirty="0"/>
              <a:t>20 % celku</a:t>
            </a:r>
            <a:r>
              <a:rPr lang="cs-CZ" sz="1600" dirty="0" smtClean="0"/>
              <a:t>) – kraje PLK, ZLK a PHA, ostatní kraje nad 20</a:t>
            </a:r>
            <a:r>
              <a:rPr lang="en-US" sz="1600" dirty="0" smtClean="0"/>
              <a:t>%</a:t>
            </a:r>
            <a:r>
              <a:rPr lang="cs-CZ" sz="1600" dirty="0" smtClean="0"/>
              <a:t>.</a:t>
            </a:r>
          </a:p>
          <a:p>
            <a:pPr>
              <a:buFontTx/>
              <a:buChar char="-"/>
            </a:pPr>
            <a:r>
              <a:rPr lang="cs-CZ" sz="1600" b="1" dirty="0" smtClean="0"/>
              <a:t>Zátěž ZZ </a:t>
            </a:r>
            <a:r>
              <a:rPr lang="cs-CZ" sz="1600" dirty="0" smtClean="0"/>
              <a:t>– i přes průběžně klesající zátěž lůžkových kapacit je na JIP </a:t>
            </a:r>
            <a:r>
              <a:rPr lang="cs-CZ" sz="1600" dirty="0"/>
              <a:t>stále hospitalizováno velké množství osob - v řadě regionů počty stále blízké </a:t>
            </a:r>
            <a:r>
              <a:rPr lang="cs-CZ" sz="1600" dirty="0" smtClean="0"/>
              <a:t>maximu </a:t>
            </a:r>
            <a:r>
              <a:rPr lang="cs-CZ" sz="1600" dirty="0"/>
              <a:t>roku </a:t>
            </a:r>
            <a:r>
              <a:rPr lang="cs-CZ" sz="1600" dirty="0" smtClean="0"/>
              <a:t>2020. Největší pokles zátěže JIP v KVK. Vysoká zátěž v ULK, MSK, ZLK.</a:t>
            </a:r>
          </a:p>
          <a:p>
            <a:pPr>
              <a:buFontTx/>
              <a:buChar char="-"/>
            </a:pPr>
            <a:r>
              <a:rPr lang="cs-CZ" sz="1600" b="1" dirty="0" smtClean="0"/>
              <a:t>Celkový stav ČR </a:t>
            </a:r>
            <a:r>
              <a:rPr lang="cs-CZ" sz="1600" dirty="0" smtClean="0"/>
              <a:t>– pacienti C+ dnes obsazují </a:t>
            </a:r>
            <a:r>
              <a:rPr lang="cs-CZ" sz="1600" dirty="0"/>
              <a:t>8% celkové republikové kapacity lůžek s O2 podporou a cca 25% kapacity lůžek JIP</a:t>
            </a:r>
            <a:r>
              <a:rPr lang="cs-CZ" sz="1600" dirty="0" smtClean="0"/>
              <a:t>.</a:t>
            </a:r>
          </a:p>
          <a:p>
            <a:pPr>
              <a:buFontTx/>
              <a:buChar char="-"/>
            </a:pPr>
            <a:r>
              <a:rPr lang="cs-CZ" sz="1600" b="1" dirty="0"/>
              <a:t>Predikce hospitalizací </a:t>
            </a:r>
            <a:r>
              <a:rPr lang="cs-CZ" sz="1600" dirty="0"/>
              <a:t>(10-14 dní) - zvýšené riziko v přepočtu na počet obyvatel vykazují kraje JHČ, VYS, ZLK.</a:t>
            </a:r>
          </a:p>
          <a:p>
            <a:pPr>
              <a:buFontTx/>
              <a:buChar char="-"/>
            </a:pPr>
            <a:endParaRPr lang="cs-CZ" sz="1600" dirty="0" smtClean="0"/>
          </a:p>
          <a:p>
            <a:pPr>
              <a:buFontTx/>
              <a:buChar char="-"/>
            </a:pPr>
            <a:endParaRPr lang="cs-CZ" sz="1600" dirty="0" smtClean="0"/>
          </a:p>
        </p:txBody>
      </p:sp>
    </p:spTree>
    <p:extLst>
      <p:ext uri="{BB962C8B-B14F-4D97-AF65-F5344CB8AC3E}">
        <p14:creationId xmlns:p14="http://schemas.microsoft.com/office/powerpoint/2010/main" val="226178196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16729</TotalTime>
  <Words>537</Words>
  <Application>Microsoft Office PowerPoint</Application>
  <PresentationFormat>Širokoúhlá obrazovka</PresentationFormat>
  <Paragraphs>201</Paragraphs>
  <Slides>6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vývoj obsazenosti C+ lůžek v ČR</vt:lpstr>
      <vt:lpstr>NDLP – Pozemní překlady pacientů mezi kraji za posledních 24 hodin.</vt:lpstr>
      <vt:lpstr>NDLP – ÚZIS - Analýza stavu lůžkového fondu ZZ ČR (výběr)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Jiří Néma</cp:lastModifiedBy>
  <cp:revision>1197</cp:revision>
  <cp:lastPrinted>2020-10-20T04:21:56Z</cp:lastPrinted>
  <dcterms:created xsi:type="dcterms:W3CDTF">2020-07-15T10:33:32Z</dcterms:created>
  <dcterms:modified xsi:type="dcterms:W3CDTF">2021-04-22T10:25:27Z</dcterms:modified>
</cp:coreProperties>
</file>