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8" r:id="rId6"/>
    <p:sldId id="1295" r:id="rId7"/>
    <p:sldId id="1299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  <p14:sldId id="1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63" d="100"/>
          <a:sy n="63" d="100"/>
        </p:scale>
        <p:origin x="90" y="10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lůžek.xlsx]List1'!$C$9:$C$44</c:f>
              <c:numCache>
                <c:formatCode>m/d/yyyy</c:formatCode>
                <c:ptCount val="36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  <c:pt idx="35">
                  <c:v>44309</c:v>
                </c:pt>
              </c:numCache>
            </c:numRef>
          </c:cat>
          <c:val>
            <c:numRef>
              <c:f>'[Obsazenost lůžek.xlsx]List1'!$D$9:$D$44</c:f>
              <c:numCache>
                <c:formatCode>#,##0</c:formatCode>
                <c:ptCount val="36"/>
                <c:pt idx="0">
                  <c:v>6936</c:v>
                </c:pt>
                <c:pt idx="1">
                  <c:v>6814</c:v>
                </c:pt>
                <c:pt idx="2">
                  <c:v>6376</c:v>
                </c:pt>
                <c:pt idx="3">
                  <c:v>6239</c:v>
                </c:pt>
                <c:pt idx="4">
                  <c:v>6746</c:v>
                </c:pt>
                <c:pt idx="5">
                  <c:v>6640</c:v>
                </c:pt>
                <c:pt idx="6">
                  <c:v>6384</c:v>
                </c:pt>
                <c:pt idx="7">
                  <c:v>6242</c:v>
                </c:pt>
                <c:pt idx="8">
                  <c:v>6215</c:v>
                </c:pt>
                <c:pt idx="9">
                  <c:v>5696</c:v>
                </c:pt>
                <c:pt idx="10" formatCode="General">
                  <c:v>5570</c:v>
                </c:pt>
                <c:pt idx="11" formatCode="General">
                  <c:v>6118</c:v>
                </c:pt>
                <c:pt idx="12" formatCode="General">
                  <c:v>5980</c:v>
                </c:pt>
                <c:pt idx="13">
                  <c:v>5751</c:v>
                </c:pt>
                <c:pt idx="14">
                  <c:v>5548</c:v>
                </c:pt>
                <c:pt idx="15">
                  <c:v>5084</c:v>
                </c:pt>
                <c:pt idx="16">
                  <c:v>4968</c:v>
                </c:pt>
                <c:pt idx="17">
                  <c:v>4475</c:v>
                </c:pt>
                <c:pt idx="18">
                  <c:v>4457</c:v>
                </c:pt>
                <c:pt idx="19">
                  <c:v>5460</c:v>
                </c:pt>
                <c:pt idx="20">
                  <c:v>5189</c:v>
                </c:pt>
                <c:pt idx="21">
                  <c:v>4832</c:v>
                </c:pt>
                <c:pt idx="22">
                  <c:v>4586</c:v>
                </c:pt>
                <c:pt idx="23">
                  <c:v>4030</c:v>
                </c:pt>
                <c:pt idx="24">
                  <c:v>3880</c:v>
                </c:pt>
                <c:pt idx="25">
                  <c:v>4182</c:v>
                </c:pt>
                <c:pt idx="26">
                  <c:v>3963</c:v>
                </c:pt>
                <c:pt idx="27">
                  <c:v>3757</c:v>
                </c:pt>
                <c:pt idx="28">
                  <c:v>3574</c:v>
                </c:pt>
                <c:pt idx="29">
                  <c:v>3379</c:v>
                </c:pt>
                <c:pt idx="30" formatCode="General">
                  <c:v>3041</c:v>
                </c:pt>
                <c:pt idx="31" formatCode="General">
                  <c:v>2951</c:v>
                </c:pt>
                <c:pt idx="32" formatCode="General">
                  <c:v>3125</c:v>
                </c:pt>
                <c:pt idx="33" formatCode="General">
                  <c:v>3120</c:v>
                </c:pt>
                <c:pt idx="34" formatCode="General">
                  <c:v>2986</c:v>
                </c:pt>
                <c:pt idx="35" formatCode="General">
                  <c:v>2841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1C-412B-B943-438CE3EBB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lůžek.xlsx]List1'!$C$9:$C$44</c:f>
              <c:numCache>
                <c:formatCode>m/d/yyyy</c:formatCode>
                <c:ptCount val="36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  <c:pt idx="35">
                  <c:v>44309</c:v>
                </c:pt>
              </c:numCache>
            </c:numRef>
          </c:cat>
          <c:val>
            <c:numRef>
              <c:f>'[Obsazenost lůžek.xlsx]List1'!$E$9:$E$44</c:f>
              <c:numCache>
                <c:formatCode>#,##0</c:formatCode>
                <c:ptCount val="36"/>
                <c:pt idx="0">
                  <c:v>1837</c:v>
                </c:pt>
                <c:pt idx="1">
                  <c:v>1818</c:v>
                </c:pt>
                <c:pt idx="2">
                  <c:v>1792</c:v>
                </c:pt>
                <c:pt idx="3">
                  <c:v>1768</c:v>
                </c:pt>
                <c:pt idx="4">
                  <c:v>1799</c:v>
                </c:pt>
                <c:pt idx="5">
                  <c:v>1762</c:v>
                </c:pt>
                <c:pt idx="6">
                  <c:v>1739</c:v>
                </c:pt>
                <c:pt idx="7">
                  <c:v>1723</c:v>
                </c:pt>
                <c:pt idx="8">
                  <c:v>1682</c:v>
                </c:pt>
                <c:pt idx="9">
                  <c:v>1641</c:v>
                </c:pt>
                <c:pt idx="10">
                  <c:v>1618</c:v>
                </c:pt>
                <c:pt idx="11">
                  <c:v>1606</c:v>
                </c:pt>
                <c:pt idx="12">
                  <c:v>1600</c:v>
                </c:pt>
                <c:pt idx="13">
                  <c:v>1547</c:v>
                </c:pt>
                <c:pt idx="14">
                  <c:v>1504</c:v>
                </c:pt>
                <c:pt idx="15">
                  <c:v>1446</c:v>
                </c:pt>
                <c:pt idx="16">
                  <c:v>1416</c:v>
                </c:pt>
                <c:pt idx="17">
                  <c:v>1312</c:v>
                </c:pt>
                <c:pt idx="18">
                  <c:v>1365</c:v>
                </c:pt>
                <c:pt idx="19">
                  <c:v>1315</c:v>
                </c:pt>
                <c:pt idx="20">
                  <c:v>1315</c:v>
                </c:pt>
                <c:pt idx="21">
                  <c:v>1312</c:v>
                </c:pt>
                <c:pt idx="22">
                  <c:v>1275</c:v>
                </c:pt>
                <c:pt idx="23">
                  <c:v>1241</c:v>
                </c:pt>
                <c:pt idx="24">
                  <c:v>1190</c:v>
                </c:pt>
                <c:pt idx="25">
                  <c:v>1166</c:v>
                </c:pt>
                <c:pt idx="26">
                  <c:v>1166</c:v>
                </c:pt>
                <c:pt idx="27">
                  <c:v>1131</c:v>
                </c:pt>
                <c:pt idx="28">
                  <c:v>1077</c:v>
                </c:pt>
                <c:pt idx="29">
                  <c:v>1042</c:v>
                </c:pt>
                <c:pt idx="30">
                  <c:v>1011</c:v>
                </c:pt>
                <c:pt idx="31">
                  <c:v>962</c:v>
                </c:pt>
                <c:pt idx="32">
                  <c:v>983</c:v>
                </c:pt>
                <c:pt idx="33">
                  <c:v>943</c:v>
                </c:pt>
                <c:pt idx="34">
                  <c:v>923</c:v>
                </c:pt>
                <c:pt idx="35">
                  <c:v>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1C-412B-B943-438CE3EBB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8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23.04.2021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23.04.2021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23.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23.4.2021 00:16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852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17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92144"/>
              </p:ext>
            </p:extLst>
          </p:nvPr>
        </p:nvGraphicFramePr>
        <p:xfrm>
          <a:off x="457706" y="1060155"/>
          <a:ext cx="8378519" cy="4651003"/>
        </p:xfrm>
        <a:graphic>
          <a:graphicData uri="http://schemas.openxmlformats.org/drawingml/2006/table">
            <a:tbl>
              <a:tblPr/>
              <a:tblGrid>
                <a:gridCol w="2141986">
                  <a:extLst>
                    <a:ext uri="{9D8B030D-6E8A-4147-A177-3AD203B41FA5}">
                      <a16:colId xmlns:a16="http://schemas.microsoft.com/office/drawing/2014/main" val="1067741991"/>
                    </a:ext>
                  </a:extLst>
                </a:gridCol>
                <a:gridCol w="1311421">
                  <a:extLst>
                    <a:ext uri="{9D8B030D-6E8A-4147-A177-3AD203B41FA5}">
                      <a16:colId xmlns:a16="http://schemas.microsoft.com/office/drawing/2014/main" val="2787177901"/>
                    </a:ext>
                  </a:extLst>
                </a:gridCol>
                <a:gridCol w="1213063">
                  <a:extLst>
                    <a:ext uri="{9D8B030D-6E8A-4147-A177-3AD203B41FA5}">
                      <a16:colId xmlns:a16="http://schemas.microsoft.com/office/drawing/2014/main" val="350710007"/>
                    </a:ext>
                  </a:extLst>
                </a:gridCol>
                <a:gridCol w="1202136">
                  <a:extLst>
                    <a:ext uri="{9D8B030D-6E8A-4147-A177-3AD203B41FA5}">
                      <a16:colId xmlns:a16="http://schemas.microsoft.com/office/drawing/2014/main" val="3984811726"/>
                    </a:ext>
                  </a:extLst>
                </a:gridCol>
                <a:gridCol w="1253136">
                  <a:extLst>
                    <a:ext uri="{9D8B030D-6E8A-4147-A177-3AD203B41FA5}">
                      <a16:colId xmlns:a16="http://schemas.microsoft.com/office/drawing/2014/main" val="1940811385"/>
                    </a:ext>
                  </a:extLst>
                </a:gridCol>
                <a:gridCol w="1256777">
                  <a:extLst>
                    <a:ext uri="{9D8B030D-6E8A-4147-A177-3AD203B41FA5}">
                      <a16:colId xmlns:a16="http://schemas.microsoft.com/office/drawing/2014/main" val="1982978782"/>
                    </a:ext>
                  </a:extLst>
                </a:gridCol>
              </a:tblGrid>
              <a:tr h="20686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23.4. 2021, 12:30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145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255159"/>
                  </a:ext>
                </a:extLst>
              </a:tr>
              <a:tr h="2068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62396"/>
                  </a:ext>
                </a:extLst>
              </a:tr>
              <a:tr h="59842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79984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1902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69409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148706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34352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74031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51914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78144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43833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398979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26819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25124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183348"/>
                  </a:ext>
                </a:extLst>
              </a:tr>
              <a:tr h="198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071438"/>
                  </a:ext>
                </a:extLst>
              </a:tr>
              <a:tr h="199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701647"/>
                  </a:ext>
                </a:extLst>
              </a:tr>
              <a:tr h="214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4 135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918114"/>
                  </a:ext>
                </a:extLst>
              </a:tr>
              <a:tr h="34165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3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23.4.2021 00:16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2 841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17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35792"/>
              </p:ext>
            </p:extLst>
          </p:nvPr>
        </p:nvGraphicFramePr>
        <p:xfrm>
          <a:off x="418345" y="959470"/>
          <a:ext cx="7795713" cy="4793942"/>
        </p:xfrm>
        <a:graphic>
          <a:graphicData uri="http://schemas.openxmlformats.org/drawingml/2006/table">
            <a:tbl>
              <a:tblPr/>
              <a:tblGrid>
                <a:gridCol w="2916382">
                  <a:extLst>
                    <a:ext uri="{9D8B030D-6E8A-4147-A177-3AD203B41FA5}">
                      <a16:colId xmlns:a16="http://schemas.microsoft.com/office/drawing/2014/main" val="2386454530"/>
                    </a:ext>
                  </a:extLst>
                </a:gridCol>
                <a:gridCol w="1643700">
                  <a:extLst>
                    <a:ext uri="{9D8B030D-6E8A-4147-A177-3AD203B41FA5}">
                      <a16:colId xmlns:a16="http://schemas.microsoft.com/office/drawing/2014/main" val="2006869649"/>
                    </a:ext>
                  </a:extLst>
                </a:gridCol>
                <a:gridCol w="1630757">
                  <a:extLst>
                    <a:ext uri="{9D8B030D-6E8A-4147-A177-3AD203B41FA5}">
                      <a16:colId xmlns:a16="http://schemas.microsoft.com/office/drawing/2014/main" val="3586438272"/>
                    </a:ext>
                  </a:extLst>
                </a:gridCol>
                <a:gridCol w="1604874">
                  <a:extLst>
                    <a:ext uri="{9D8B030D-6E8A-4147-A177-3AD203B41FA5}">
                      <a16:colId xmlns:a16="http://schemas.microsoft.com/office/drawing/2014/main" val="72618084"/>
                    </a:ext>
                  </a:extLst>
                </a:gridCol>
              </a:tblGrid>
              <a:tr h="39870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23.4. 2021, 12:30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05811"/>
                  </a:ext>
                </a:extLst>
              </a:tr>
              <a:tr h="18407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661560"/>
                  </a:ext>
                </a:extLst>
              </a:tr>
              <a:tr h="2138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04818"/>
                  </a:ext>
                </a:extLst>
              </a:tr>
              <a:tr h="61867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84778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835385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05423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20645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44050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2 927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57362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94025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48762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896411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2 428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10343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70940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00298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48740"/>
                  </a:ext>
                </a:extLst>
              </a:tr>
              <a:tr h="1909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4243"/>
                  </a:ext>
                </a:extLst>
              </a:tr>
              <a:tr h="206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29081"/>
                  </a:ext>
                </a:extLst>
              </a:tr>
              <a:tr h="2215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22 757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657724"/>
                  </a:ext>
                </a:extLst>
              </a:tr>
              <a:tr h="25969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797056"/>
              </p:ext>
            </p:extLst>
          </p:nvPr>
        </p:nvGraphicFramePr>
        <p:xfrm>
          <a:off x="1696402" y="1049020"/>
          <a:ext cx="8081081" cy="516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22.4.2021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23.4.2021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ÚZIS - Analýza stavu lůžkového fondu ZZ ČR (výběr)</a:t>
            </a:r>
            <a:endParaRPr lang="cs-CZ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32397" y="1231843"/>
            <a:ext cx="10540403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u="sng" dirty="0" smtClean="0"/>
              <a:t>Analýza prof. Duška (ÚZIS, 21.4.2021) – výběr nejdůležitějších údajů</a:t>
            </a:r>
          </a:p>
          <a:p>
            <a:pPr>
              <a:buFontTx/>
              <a:buChar char="-"/>
            </a:pPr>
            <a:r>
              <a:rPr lang="cs-CZ" sz="1600" b="1" dirty="0"/>
              <a:t>L</a:t>
            </a:r>
            <a:r>
              <a:rPr lang="cs-CZ" sz="1600" b="1" dirty="0" smtClean="0"/>
              <a:t>imitované </a:t>
            </a:r>
            <a:r>
              <a:rPr lang="cs-CZ" sz="1600" b="1" dirty="0"/>
              <a:t>volné </a:t>
            </a:r>
            <a:r>
              <a:rPr lang="cs-CZ" sz="1600" b="1" dirty="0" smtClean="0"/>
              <a:t>kapacity </a:t>
            </a:r>
            <a:r>
              <a:rPr lang="cs-CZ" sz="1600" b="1" dirty="0"/>
              <a:t>JIP</a:t>
            </a:r>
            <a:r>
              <a:rPr lang="cs-CZ" sz="1600" dirty="0"/>
              <a:t> </a:t>
            </a:r>
            <a:r>
              <a:rPr lang="cs-CZ" sz="1600" dirty="0" smtClean="0"/>
              <a:t>(pod </a:t>
            </a:r>
            <a:r>
              <a:rPr lang="cs-CZ" sz="1600" dirty="0"/>
              <a:t>20 % celku</a:t>
            </a:r>
            <a:r>
              <a:rPr lang="cs-CZ" sz="1600" dirty="0" smtClean="0"/>
              <a:t>) – kraje PLK, ZLK a PHA, ostatní kraje nad 20</a:t>
            </a:r>
            <a:r>
              <a:rPr lang="en-US" sz="1600" dirty="0" smtClean="0"/>
              <a:t>%</a:t>
            </a:r>
            <a:r>
              <a:rPr lang="cs-CZ" sz="1600" dirty="0" smtClean="0"/>
              <a:t>.</a:t>
            </a:r>
          </a:p>
          <a:p>
            <a:pPr>
              <a:buFontTx/>
              <a:buChar char="-"/>
            </a:pPr>
            <a:r>
              <a:rPr lang="cs-CZ" sz="1600" b="1" dirty="0" smtClean="0"/>
              <a:t>Zátěž ZZ </a:t>
            </a:r>
            <a:r>
              <a:rPr lang="cs-CZ" sz="1600" dirty="0" smtClean="0"/>
              <a:t>– i přes průběžně klesající zátěž lůžkových kapacit je na JIP </a:t>
            </a:r>
            <a:r>
              <a:rPr lang="cs-CZ" sz="1600" dirty="0"/>
              <a:t>stále hospitalizováno velké množství osob - v řadě regionů počty stále blízké </a:t>
            </a:r>
            <a:r>
              <a:rPr lang="cs-CZ" sz="1600" dirty="0" smtClean="0"/>
              <a:t>maximu </a:t>
            </a:r>
            <a:r>
              <a:rPr lang="cs-CZ" sz="1600" dirty="0"/>
              <a:t>roku </a:t>
            </a:r>
            <a:r>
              <a:rPr lang="cs-CZ" sz="1600" dirty="0" smtClean="0"/>
              <a:t>2020. Největší pokles zátěže JIP v KVK. Vysoká zátěž v ULK, MSK, ZLK.</a:t>
            </a:r>
          </a:p>
          <a:p>
            <a:pPr>
              <a:buFontTx/>
              <a:buChar char="-"/>
            </a:pPr>
            <a:r>
              <a:rPr lang="cs-CZ" sz="1600" b="1" dirty="0" smtClean="0"/>
              <a:t>Celkový stav ČR </a:t>
            </a:r>
            <a:r>
              <a:rPr lang="cs-CZ" sz="1600" dirty="0" smtClean="0"/>
              <a:t>– pacienti C+ dnes obsazují </a:t>
            </a:r>
            <a:r>
              <a:rPr lang="cs-CZ" sz="1600" dirty="0"/>
              <a:t>8% celkové republikové kapacity lůžek s O2 podporou a cca 25% kapacity lůžek JIP</a:t>
            </a:r>
            <a:r>
              <a:rPr lang="cs-CZ" sz="1600" dirty="0" smtClean="0"/>
              <a:t>.</a:t>
            </a:r>
          </a:p>
          <a:p>
            <a:pPr>
              <a:buFontTx/>
              <a:buChar char="-"/>
            </a:pPr>
            <a:r>
              <a:rPr lang="cs-CZ" sz="1600" b="1" dirty="0"/>
              <a:t>Predikce hospitalizací </a:t>
            </a:r>
            <a:r>
              <a:rPr lang="cs-CZ" sz="1600" dirty="0"/>
              <a:t>(10-14 dní) - zvýšené riziko v přepočtu na počet obyvatel vykazují kraje JHČ, VYS, ZLK.</a:t>
            </a:r>
          </a:p>
          <a:p>
            <a:pPr>
              <a:buFontTx/>
              <a:buChar char="-"/>
            </a:pPr>
            <a:endParaRPr lang="cs-CZ" sz="1600" dirty="0" smtClean="0"/>
          </a:p>
          <a:p>
            <a:pPr>
              <a:buFontTx/>
              <a:buChar char="-"/>
            </a:pP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226178196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16737</TotalTime>
  <Words>537</Words>
  <Application>Microsoft Office PowerPoint</Application>
  <PresentationFormat>Širokoúhlá obrazovka</PresentationFormat>
  <Paragraphs>201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  <vt:lpstr>NDLP – ÚZIS - Analýza stavu lůžkového fondu ZZ ČR (výběr)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Jiří Néma</cp:lastModifiedBy>
  <cp:revision>1199</cp:revision>
  <cp:lastPrinted>2020-10-20T04:21:56Z</cp:lastPrinted>
  <dcterms:created xsi:type="dcterms:W3CDTF">2020-07-15T10:33:32Z</dcterms:created>
  <dcterms:modified xsi:type="dcterms:W3CDTF">2021-04-23T10:26:18Z</dcterms:modified>
</cp:coreProperties>
</file>