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1277" r:id="rId3"/>
    <p:sldId id="1293" r:id="rId4"/>
    <p:sldId id="1294" r:id="rId5"/>
    <p:sldId id="1298" r:id="rId6"/>
    <p:sldId id="1295" r:id="rId7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8"/>
            <p14:sldId id="1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9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u&#778;z&#780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lůžek.xlsx]List1'!$D$4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lůžek.xlsx]List1'!$C$5:$C$50</c:f>
              <c:numCache>
                <c:formatCode>m/d/yyyy</c:formatCode>
                <c:ptCount val="4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</c:numCache>
            </c:numRef>
          </c:cat>
          <c:val>
            <c:numRef>
              <c:f>'[Obsazenost lůžek.xlsx]List1'!$D$5:$D$50</c:f>
              <c:numCache>
                <c:formatCode>#,##0</c:formatCode>
                <c:ptCount val="46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>
                  <c:v>5570</c:v>
                </c:pt>
                <c:pt idx="15">
                  <c:v>6118</c:v>
                </c:pt>
                <c:pt idx="16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  <c:pt idx="24">
                  <c:v>5189</c:v>
                </c:pt>
                <c:pt idx="25">
                  <c:v>4832</c:v>
                </c:pt>
                <c:pt idx="26">
                  <c:v>4586</c:v>
                </c:pt>
                <c:pt idx="27">
                  <c:v>4030</c:v>
                </c:pt>
                <c:pt idx="28">
                  <c:v>3880</c:v>
                </c:pt>
                <c:pt idx="29">
                  <c:v>4182</c:v>
                </c:pt>
                <c:pt idx="30">
                  <c:v>3963</c:v>
                </c:pt>
                <c:pt idx="31">
                  <c:v>3757</c:v>
                </c:pt>
                <c:pt idx="32">
                  <c:v>3574</c:v>
                </c:pt>
                <c:pt idx="33">
                  <c:v>3379</c:v>
                </c:pt>
                <c:pt idx="34">
                  <c:v>3041</c:v>
                </c:pt>
                <c:pt idx="35">
                  <c:v>2951</c:v>
                </c:pt>
                <c:pt idx="36">
                  <c:v>3125</c:v>
                </c:pt>
                <c:pt idx="37">
                  <c:v>3120</c:v>
                </c:pt>
                <c:pt idx="38">
                  <c:v>2986</c:v>
                </c:pt>
                <c:pt idx="39">
                  <c:v>2841</c:v>
                </c:pt>
                <c:pt idx="40">
                  <c:v>2668</c:v>
                </c:pt>
                <c:pt idx="41">
                  <c:v>2378</c:v>
                </c:pt>
                <c:pt idx="42">
                  <c:v>2351</c:v>
                </c:pt>
                <c:pt idx="43">
                  <c:v>2463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3D-44D4-BF61-991095C79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lůžek.xlsx]List1'!$E$4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lůžek.xlsx]List1'!$C$5:$C$50</c:f>
              <c:numCache>
                <c:formatCode>m/d/yyyy</c:formatCode>
                <c:ptCount val="4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  <c:pt idx="26">
                  <c:v>44296</c:v>
                </c:pt>
                <c:pt idx="27">
                  <c:v>44297</c:v>
                </c:pt>
                <c:pt idx="28">
                  <c:v>44298</c:v>
                </c:pt>
                <c:pt idx="29">
                  <c:v>44299</c:v>
                </c:pt>
                <c:pt idx="30">
                  <c:v>44300</c:v>
                </c:pt>
                <c:pt idx="31">
                  <c:v>44301</c:v>
                </c:pt>
                <c:pt idx="32">
                  <c:v>44302</c:v>
                </c:pt>
                <c:pt idx="33">
                  <c:v>44303</c:v>
                </c:pt>
                <c:pt idx="34">
                  <c:v>44304</c:v>
                </c:pt>
                <c:pt idx="35">
                  <c:v>44305</c:v>
                </c:pt>
                <c:pt idx="36">
                  <c:v>44306</c:v>
                </c:pt>
                <c:pt idx="37">
                  <c:v>44307</c:v>
                </c:pt>
                <c:pt idx="38">
                  <c:v>44308</c:v>
                </c:pt>
                <c:pt idx="39">
                  <c:v>44309</c:v>
                </c:pt>
                <c:pt idx="40">
                  <c:v>44310</c:v>
                </c:pt>
                <c:pt idx="41">
                  <c:v>44311</c:v>
                </c:pt>
                <c:pt idx="42">
                  <c:v>44312</c:v>
                </c:pt>
                <c:pt idx="43">
                  <c:v>44313</c:v>
                </c:pt>
                <c:pt idx="44">
                  <c:v>44314</c:v>
                </c:pt>
                <c:pt idx="45">
                  <c:v>44315</c:v>
                </c:pt>
              </c:numCache>
            </c:numRef>
          </c:cat>
          <c:val>
            <c:numRef>
              <c:f>'[Obsazenost lůžek.xlsx]List1'!$E$5:$E$50</c:f>
              <c:numCache>
                <c:formatCode>#,##0</c:formatCode>
                <c:ptCount val="46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1312</c:v>
                </c:pt>
                <c:pt idx="22">
                  <c:v>1365</c:v>
                </c:pt>
                <c:pt idx="23">
                  <c:v>1315</c:v>
                </c:pt>
                <c:pt idx="24">
                  <c:v>1315</c:v>
                </c:pt>
                <c:pt idx="25">
                  <c:v>1312</c:v>
                </c:pt>
                <c:pt idx="26">
                  <c:v>1275</c:v>
                </c:pt>
                <c:pt idx="27">
                  <c:v>1241</c:v>
                </c:pt>
                <c:pt idx="28">
                  <c:v>1190</c:v>
                </c:pt>
                <c:pt idx="29">
                  <c:v>1166</c:v>
                </c:pt>
                <c:pt idx="30">
                  <c:v>1166</c:v>
                </c:pt>
                <c:pt idx="31">
                  <c:v>1131</c:v>
                </c:pt>
                <c:pt idx="32">
                  <c:v>1077</c:v>
                </c:pt>
                <c:pt idx="33">
                  <c:v>1042</c:v>
                </c:pt>
                <c:pt idx="34">
                  <c:v>1011</c:v>
                </c:pt>
                <c:pt idx="35">
                  <c:v>962</c:v>
                </c:pt>
                <c:pt idx="36">
                  <c:v>983</c:v>
                </c:pt>
                <c:pt idx="37">
                  <c:v>943</c:v>
                </c:pt>
                <c:pt idx="38">
                  <c:v>923</c:v>
                </c:pt>
                <c:pt idx="39">
                  <c:v>852</c:v>
                </c:pt>
                <c:pt idx="40">
                  <c:v>798</c:v>
                </c:pt>
                <c:pt idx="41">
                  <c:v>780</c:v>
                </c:pt>
                <c:pt idx="42">
                  <c:v>747</c:v>
                </c:pt>
                <c:pt idx="43">
                  <c:v>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3D-44D4-BF61-991095C79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ax val="8000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8641338415073595E-3"/>
              <c:y val="0.32176777861776218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6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101638157299319"/>
              <c:y val="0.31716722465630348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>
              <a:latin typeface="+mn-lt"/>
            </a:rPr>
            <a:t>Zdroj: ÚZIS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27.04.2021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27.04.2021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 smtClean="0"/>
              <a:t>27. 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062719" y="2572320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27.4.2021 00:18</a:t>
            </a:r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735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3283711" y="5703978"/>
            <a:ext cx="3439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</a:t>
            </a:r>
            <a:r>
              <a:rPr lang="pl-PL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pl-PL" sz="1400" dirty="0" smtClean="0"/>
              <a:t> </a:t>
            </a:r>
            <a:endParaRPr lang="cs-CZ" sz="1400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67838"/>
              </p:ext>
            </p:extLst>
          </p:nvPr>
        </p:nvGraphicFramePr>
        <p:xfrm>
          <a:off x="220353" y="983490"/>
          <a:ext cx="8923646" cy="4637267"/>
        </p:xfrm>
        <a:graphic>
          <a:graphicData uri="http://schemas.openxmlformats.org/drawingml/2006/table">
            <a:tbl>
              <a:tblPr/>
              <a:tblGrid>
                <a:gridCol w="2281349">
                  <a:extLst>
                    <a:ext uri="{9D8B030D-6E8A-4147-A177-3AD203B41FA5}">
                      <a16:colId xmlns:a16="http://schemas.microsoft.com/office/drawing/2014/main" val="4111691040"/>
                    </a:ext>
                  </a:extLst>
                </a:gridCol>
                <a:gridCol w="1396745">
                  <a:extLst>
                    <a:ext uri="{9D8B030D-6E8A-4147-A177-3AD203B41FA5}">
                      <a16:colId xmlns:a16="http://schemas.microsoft.com/office/drawing/2014/main" val="2132445928"/>
                    </a:ext>
                  </a:extLst>
                </a:gridCol>
                <a:gridCol w="1291988">
                  <a:extLst>
                    <a:ext uri="{9D8B030D-6E8A-4147-A177-3AD203B41FA5}">
                      <a16:colId xmlns:a16="http://schemas.microsoft.com/office/drawing/2014/main" val="2317696004"/>
                    </a:ext>
                  </a:extLst>
                </a:gridCol>
                <a:gridCol w="1280349">
                  <a:extLst>
                    <a:ext uri="{9D8B030D-6E8A-4147-A177-3AD203B41FA5}">
                      <a16:colId xmlns:a16="http://schemas.microsoft.com/office/drawing/2014/main" val="2215780878"/>
                    </a:ext>
                  </a:extLst>
                </a:gridCol>
                <a:gridCol w="1334668">
                  <a:extLst>
                    <a:ext uri="{9D8B030D-6E8A-4147-A177-3AD203B41FA5}">
                      <a16:colId xmlns:a16="http://schemas.microsoft.com/office/drawing/2014/main" val="4276487789"/>
                    </a:ext>
                  </a:extLst>
                </a:gridCol>
                <a:gridCol w="1338547">
                  <a:extLst>
                    <a:ext uri="{9D8B030D-6E8A-4147-A177-3AD203B41FA5}">
                      <a16:colId xmlns:a16="http://schemas.microsoft.com/office/drawing/2014/main" val="4180850006"/>
                    </a:ext>
                  </a:extLst>
                </a:gridCol>
              </a:tblGrid>
              <a:tr h="19899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27.4. 2021, 12:30 h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97059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601753"/>
                  </a:ext>
                </a:extLst>
              </a:tr>
              <a:tr h="1989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99652"/>
                  </a:ext>
                </a:extLst>
              </a:tr>
              <a:tr h="531243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20067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5555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261329"/>
                  </a:ext>
                </a:extLst>
              </a:tr>
              <a:tr h="2535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726967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605242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42438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8125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730409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35625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40331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1985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6677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50911"/>
                  </a:ext>
                </a:extLst>
              </a:tr>
              <a:tr h="2076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90130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438"/>
                  </a:ext>
                </a:extLst>
              </a:tr>
              <a:tr h="19899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4 074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</a:t>
                      </a:r>
                    </a:p>
                  </a:txBody>
                  <a:tcPr marL="7410" marR="7410" marT="74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7410" marR="7410" marT="74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586374"/>
                  </a:ext>
                </a:extLst>
              </a:tr>
              <a:tr h="35634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410" marR="7410" marT="74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933743" y="2593981"/>
            <a:ext cx="31862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27.4.2021 </a:t>
            </a:r>
            <a:r>
              <a:rPr lang="cs-CZ" b="1" dirty="0"/>
              <a:t>00:18</a:t>
            </a:r>
          </a:p>
          <a:p>
            <a:pPr algn="ctr"/>
            <a:endParaRPr lang="cs-CZ" sz="2000" b="1" dirty="0" smtClean="0"/>
          </a:p>
          <a:p>
            <a:pPr algn="ctr"/>
            <a:r>
              <a:rPr lang="cs-CZ" sz="2000" b="1" dirty="0" smtClean="0"/>
              <a:t>2 463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01956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22260" y="5632624"/>
            <a:ext cx="386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19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45408"/>
              </p:ext>
            </p:extLst>
          </p:nvPr>
        </p:nvGraphicFramePr>
        <p:xfrm>
          <a:off x="559663" y="995740"/>
          <a:ext cx="8434669" cy="4735363"/>
        </p:xfrm>
        <a:graphic>
          <a:graphicData uri="http://schemas.openxmlformats.org/drawingml/2006/table">
            <a:tbl>
              <a:tblPr/>
              <a:tblGrid>
                <a:gridCol w="3155416">
                  <a:extLst>
                    <a:ext uri="{9D8B030D-6E8A-4147-A177-3AD203B41FA5}">
                      <a16:colId xmlns:a16="http://schemas.microsoft.com/office/drawing/2014/main" val="3307786327"/>
                    </a:ext>
                  </a:extLst>
                </a:gridCol>
                <a:gridCol w="1778421">
                  <a:extLst>
                    <a:ext uri="{9D8B030D-6E8A-4147-A177-3AD203B41FA5}">
                      <a16:colId xmlns:a16="http://schemas.microsoft.com/office/drawing/2014/main" val="306916255"/>
                    </a:ext>
                  </a:extLst>
                </a:gridCol>
                <a:gridCol w="1764418">
                  <a:extLst>
                    <a:ext uri="{9D8B030D-6E8A-4147-A177-3AD203B41FA5}">
                      <a16:colId xmlns:a16="http://schemas.microsoft.com/office/drawing/2014/main" val="1118987175"/>
                    </a:ext>
                  </a:extLst>
                </a:gridCol>
                <a:gridCol w="1736414">
                  <a:extLst>
                    <a:ext uri="{9D8B030D-6E8A-4147-A177-3AD203B41FA5}">
                      <a16:colId xmlns:a16="http://schemas.microsoft.com/office/drawing/2014/main" val="3858711486"/>
                    </a:ext>
                  </a:extLst>
                </a:gridCol>
              </a:tblGrid>
              <a:tr h="39991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27.4. 2021, 12:30 h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06235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86161"/>
                  </a:ext>
                </a:extLst>
              </a:tr>
              <a:tr h="20355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88199"/>
                  </a:ext>
                </a:extLst>
              </a:tr>
              <a:tr h="59627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7852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66464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2 011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030917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11679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311621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2 875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7375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87661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1 573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915794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23767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2 416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34940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1 500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33387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138410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85261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55949"/>
                  </a:ext>
                </a:extLst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00171"/>
                  </a:ext>
                </a:extLst>
              </a:tr>
              <a:tr h="2085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22 715</a:t>
                      </a:r>
                    </a:p>
                  </a:txBody>
                  <a:tcPr marL="7257" marR="7257" marT="725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1 942</a:t>
                      </a:r>
                    </a:p>
                  </a:txBody>
                  <a:tcPr marL="7257" marR="7257" marT="72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343923"/>
                  </a:ext>
                </a:extLst>
              </a:tr>
              <a:tr h="244550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7257" marR="7257" marT="725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1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461163"/>
              </p:ext>
            </p:extLst>
          </p:nvPr>
        </p:nvGraphicFramePr>
        <p:xfrm>
          <a:off x="397626" y="1008550"/>
          <a:ext cx="9687151" cy="5286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26.4.2021</a:t>
            </a:r>
          </a:p>
          <a:p>
            <a:pPr marL="0" indent="0">
              <a:buNone/>
            </a:pPr>
            <a:r>
              <a:rPr lang="cs-CZ" sz="1800" b="1" i="1" dirty="0"/>
              <a:t>N</a:t>
            </a:r>
            <a:r>
              <a:rPr lang="cs-CZ" sz="1800" b="1" i="1" dirty="0" smtClean="0"/>
              <a:t>ebyl požadován žádný transport pacientů</a:t>
            </a:r>
          </a:p>
          <a:p>
            <a:pPr marL="0" indent="0">
              <a:buNone/>
            </a:pPr>
            <a:endParaRPr lang="cs-CZ" sz="1800" b="1" i="1" dirty="0"/>
          </a:p>
          <a:p>
            <a:pPr marL="0" indent="0">
              <a:buNone/>
            </a:pPr>
            <a:r>
              <a:rPr lang="cs-CZ" sz="1800" b="1" i="1" dirty="0" smtClean="0">
                <a:solidFill>
                  <a:srgbClr val="FF0000"/>
                </a:solidFill>
              </a:rPr>
              <a:t>27.4.2021</a:t>
            </a:r>
            <a:endParaRPr lang="cs-CZ" sz="18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1800" b="1" i="1" dirty="0"/>
              <a:t>Zatím nebyl požadován žádný transport pacientů</a:t>
            </a:r>
          </a:p>
          <a:p>
            <a:pPr marL="0" indent="0">
              <a:buNone/>
            </a:pPr>
            <a:endParaRPr lang="cs-CZ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16771</TotalTime>
  <Words>394</Words>
  <Application>Microsoft Office PowerPoint</Application>
  <PresentationFormat>Širokoúhlá obrazovka</PresentationFormat>
  <Paragraphs>195</Paragraphs>
  <Slides>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vývoj obsazenosti C+ lůžek v ČR</vt:lpstr>
      <vt:lpstr>NDLP – Pozemní překlady pacientů mezi kraji za posledních 24 hodin.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1207</cp:revision>
  <cp:lastPrinted>2020-10-20T04:21:56Z</cp:lastPrinted>
  <dcterms:created xsi:type="dcterms:W3CDTF">2020-07-15T10:33:32Z</dcterms:created>
  <dcterms:modified xsi:type="dcterms:W3CDTF">2021-04-27T10:39:27Z</dcterms:modified>
</cp:coreProperties>
</file>