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1277" r:id="rId3"/>
    <p:sldId id="1293" r:id="rId4"/>
    <p:sldId id="1294" r:id="rId5"/>
    <p:sldId id="1296" r:id="rId6"/>
    <p:sldId id="1383" r:id="rId7"/>
    <p:sldId id="1373" r:id="rId8"/>
    <p:sldId id="1343" r:id="rId9"/>
    <p:sldId id="1344" r:id="rId10"/>
    <p:sldId id="1345" r:id="rId11"/>
    <p:sldId id="1346" r:id="rId12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83"/>
            <p14:sldId id="1373"/>
            <p14:sldId id="1343"/>
            <p14:sldId id="1344"/>
            <p14:sldId id="1345"/>
            <p14:sldId id="1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FFDB69"/>
    <a:srgbClr val="FD783D"/>
    <a:srgbClr val="FF572F"/>
    <a:srgbClr val="FF7453"/>
    <a:srgbClr val="FF5D37"/>
    <a:srgbClr val="F1592F"/>
    <a:srgbClr val="FF3300"/>
    <a:srgbClr val="FFD243"/>
    <a:srgbClr val="FF7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4548" autoAdjust="0"/>
  </p:normalViewPr>
  <p:slideViewPr>
    <p:cSldViewPr snapToGrid="0">
      <p:cViewPr varScale="1">
        <p:scale>
          <a:sx n="107" d="100"/>
          <a:sy n="107" d="100"/>
        </p:scale>
        <p:origin x="144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03.01.2022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03.01.2022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54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2189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760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/>
              <a:t>3</a:t>
            </a:r>
            <a:r>
              <a:rPr lang="cs-CZ" b="1" dirty="0" smtClean="0"/>
              <a:t>. ledna 2022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081846"/>
              </p:ext>
            </p:extLst>
          </p:nvPr>
        </p:nvGraphicFramePr>
        <p:xfrm>
          <a:off x="372867" y="838718"/>
          <a:ext cx="11435203" cy="4945361"/>
        </p:xfrm>
        <a:graphic>
          <a:graphicData uri="http://schemas.openxmlformats.org/drawingml/2006/table">
            <a:tbl>
              <a:tblPr firstRow="1" firstCol="1" bandRow="1"/>
              <a:tblGrid>
                <a:gridCol w="1403588">
                  <a:extLst>
                    <a:ext uri="{9D8B030D-6E8A-4147-A177-3AD203B41FA5}">
                      <a16:colId xmlns:a16="http://schemas.microsoft.com/office/drawing/2014/main" val="3544378427"/>
                    </a:ext>
                  </a:extLst>
                </a:gridCol>
                <a:gridCol w="2175930">
                  <a:extLst>
                    <a:ext uri="{9D8B030D-6E8A-4147-A177-3AD203B41FA5}">
                      <a16:colId xmlns:a16="http://schemas.microsoft.com/office/drawing/2014/main" val="2335077237"/>
                    </a:ext>
                  </a:extLst>
                </a:gridCol>
                <a:gridCol w="2426518">
                  <a:extLst>
                    <a:ext uri="{9D8B030D-6E8A-4147-A177-3AD203B41FA5}">
                      <a16:colId xmlns:a16="http://schemas.microsoft.com/office/drawing/2014/main" val="1383355635"/>
                    </a:ext>
                  </a:extLst>
                </a:gridCol>
                <a:gridCol w="2084806">
                  <a:extLst>
                    <a:ext uri="{9D8B030D-6E8A-4147-A177-3AD203B41FA5}">
                      <a16:colId xmlns:a16="http://schemas.microsoft.com/office/drawing/2014/main" val="142418389"/>
                    </a:ext>
                  </a:extLst>
                </a:gridCol>
                <a:gridCol w="3344361">
                  <a:extLst>
                    <a:ext uri="{9D8B030D-6E8A-4147-A177-3AD203B41FA5}">
                      <a16:colId xmlns:a16="http://schemas.microsoft.com/office/drawing/2014/main" val="413358982"/>
                    </a:ext>
                  </a:extLst>
                </a:gridCol>
              </a:tblGrid>
              <a:tr h="624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08484"/>
                  </a:ext>
                </a:extLst>
              </a:tr>
              <a:tr h="12678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Ústecký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31.12.21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Postupný pokles C19 hospitalizací, na JIP méně vyjádřený.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JIP dále zatěžují pacienti post-COVID mimo evidenci ISIN.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Situace zvládnutelná v rámci ULK. 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2985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chybí lůžka, personál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dostatečn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pokles denního lineární nárůstu o cca 5-7 pacientů denně na standardních odd.,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Zatím méně na JIP, ty jsou plné především v menších nemocnicích (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ValMez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Vsetín, U.H.).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 personálu je ve všech zařízeních – extrémní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U.Hradišti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(180 PN, z toho 48 pro COVID).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31413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Mezinemocničními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transporty v rámci kraje.</a:t>
                      </a:r>
                    </a:p>
                    <a:p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akt. “stabilizovaná“ – snížil se počet nově přijímaných COVID pacientů. </a:t>
                      </a:r>
                    </a:p>
                    <a:p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IP nadále problém s velkým počtem post-COVID pacientů.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1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771770" y="2788977"/>
            <a:ext cx="2923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lůžka IP C+ pacienty k </a:t>
            </a:r>
          </a:p>
          <a:p>
            <a:pPr algn="ctr"/>
            <a:r>
              <a:rPr lang="cs-CZ" b="1" dirty="0"/>
              <a:t>3.1.2022 00:34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543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907704"/>
              </p:ext>
            </p:extLst>
          </p:nvPr>
        </p:nvGraphicFramePr>
        <p:xfrm>
          <a:off x="332818" y="1007940"/>
          <a:ext cx="8943067" cy="5348847"/>
        </p:xfrm>
        <a:graphic>
          <a:graphicData uri="http://schemas.openxmlformats.org/drawingml/2006/table">
            <a:tbl>
              <a:tblPr/>
              <a:tblGrid>
                <a:gridCol w="1898385">
                  <a:extLst>
                    <a:ext uri="{9D8B030D-6E8A-4147-A177-3AD203B41FA5}">
                      <a16:colId xmlns:a16="http://schemas.microsoft.com/office/drawing/2014/main" val="2736616253"/>
                    </a:ext>
                  </a:extLst>
                </a:gridCol>
                <a:gridCol w="1162276">
                  <a:extLst>
                    <a:ext uri="{9D8B030D-6E8A-4147-A177-3AD203B41FA5}">
                      <a16:colId xmlns:a16="http://schemas.microsoft.com/office/drawing/2014/main" val="760123684"/>
                    </a:ext>
                  </a:extLst>
                </a:gridCol>
                <a:gridCol w="1075105">
                  <a:extLst>
                    <a:ext uri="{9D8B030D-6E8A-4147-A177-3AD203B41FA5}">
                      <a16:colId xmlns:a16="http://schemas.microsoft.com/office/drawing/2014/main" val="145128420"/>
                    </a:ext>
                  </a:extLst>
                </a:gridCol>
                <a:gridCol w="1071877">
                  <a:extLst>
                    <a:ext uri="{9D8B030D-6E8A-4147-A177-3AD203B41FA5}">
                      <a16:colId xmlns:a16="http://schemas.microsoft.com/office/drawing/2014/main" val="4001368477"/>
                    </a:ext>
                  </a:extLst>
                </a:gridCol>
                <a:gridCol w="1110618">
                  <a:extLst>
                    <a:ext uri="{9D8B030D-6E8A-4147-A177-3AD203B41FA5}">
                      <a16:colId xmlns:a16="http://schemas.microsoft.com/office/drawing/2014/main" val="3652566555"/>
                    </a:ext>
                  </a:extLst>
                </a:gridCol>
                <a:gridCol w="1113848">
                  <a:extLst>
                    <a:ext uri="{9D8B030D-6E8A-4147-A177-3AD203B41FA5}">
                      <a16:colId xmlns:a16="http://schemas.microsoft.com/office/drawing/2014/main" val="1511462104"/>
                    </a:ext>
                  </a:extLst>
                </a:gridCol>
                <a:gridCol w="1510958">
                  <a:extLst>
                    <a:ext uri="{9D8B030D-6E8A-4147-A177-3AD203B41FA5}">
                      <a16:colId xmlns:a16="http://schemas.microsoft.com/office/drawing/2014/main" val="2790619652"/>
                    </a:ext>
                  </a:extLst>
                </a:gridCol>
              </a:tblGrid>
              <a:tr h="17885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066805"/>
                  </a:ext>
                </a:extLst>
              </a:tr>
              <a:tr h="178857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03.01. 2022, 11:00 h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733807"/>
                  </a:ext>
                </a:extLst>
              </a:tr>
              <a:tr h="149473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291750"/>
                  </a:ext>
                </a:extLst>
              </a:tr>
              <a:tr h="16608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282940"/>
                  </a:ext>
                </a:extLst>
              </a:tr>
              <a:tr h="645163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266689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421672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238851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308121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697879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180578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975787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587156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794808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762578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174054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466273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26188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332380"/>
                  </a:ext>
                </a:extLst>
              </a:tr>
              <a:tr h="1724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047206"/>
                  </a:ext>
                </a:extLst>
              </a:tr>
              <a:tr h="16608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3 626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764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50038"/>
                  </a:ext>
                </a:extLst>
              </a:tr>
              <a:tr h="159694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041811"/>
                  </a:ext>
                </a:extLst>
              </a:tr>
              <a:tr h="149473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834656"/>
                  </a:ext>
                </a:extLst>
              </a:tr>
              <a:tr h="149473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221588"/>
                  </a:ext>
                </a:extLst>
              </a:tr>
              <a:tr h="159694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19x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11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8888286" y="3247654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655941"/>
              </p:ext>
            </p:extLst>
          </p:nvPr>
        </p:nvGraphicFramePr>
        <p:xfrm>
          <a:off x="332818" y="1014843"/>
          <a:ext cx="9083743" cy="5350475"/>
        </p:xfrm>
        <a:graphic>
          <a:graphicData uri="http://schemas.openxmlformats.org/drawingml/2006/table">
            <a:tbl>
              <a:tblPr/>
              <a:tblGrid>
                <a:gridCol w="1928246">
                  <a:extLst>
                    <a:ext uri="{9D8B030D-6E8A-4147-A177-3AD203B41FA5}">
                      <a16:colId xmlns:a16="http://schemas.microsoft.com/office/drawing/2014/main" val="1017338791"/>
                    </a:ext>
                  </a:extLst>
                </a:gridCol>
                <a:gridCol w="1180559">
                  <a:extLst>
                    <a:ext uri="{9D8B030D-6E8A-4147-A177-3AD203B41FA5}">
                      <a16:colId xmlns:a16="http://schemas.microsoft.com/office/drawing/2014/main" val="3922141850"/>
                    </a:ext>
                  </a:extLst>
                </a:gridCol>
                <a:gridCol w="1092017">
                  <a:extLst>
                    <a:ext uri="{9D8B030D-6E8A-4147-A177-3AD203B41FA5}">
                      <a16:colId xmlns:a16="http://schemas.microsoft.com/office/drawing/2014/main" val="4143438321"/>
                    </a:ext>
                  </a:extLst>
                </a:gridCol>
                <a:gridCol w="1088737">
                  <a:extLst>
                    <a:ext uri="{9D8B030D-6E8A-4147-A177-3AD203B41FA5}">
                      <a16:colId xmlns:a16="http://schemas.microsoft.com/office/drawing/2014/main" val="2667078759"/>
                    </a:ext>
                  </a:extLst>
                </a:gridCol>
                <a:gridCol w="1128089">
                  <a:extLst>
                    <a:ext uri="{9D8B030D-6E8A-4147-A177-3AD203B41FA5}">
                      <a16:colId xmlns:a16="http://schemas.microsoft.com/office/drawing/2014/main" val="511886317"/>
                    </a:ext>
                  </a:extLst>
                </a:gridCol>
                <a:gridCol w="1131369">
                  <a:extLst>
                    <a:ext uri="{9D8B030D-6E8A-4147-A177-3AD203B41FA5}">
                      <a16:colId xmlns:a16="http://schemas.microsoft.com/office/drawing/2014/main" val="1311680702"/>
                    </a:ext>
                  </a:extLst>
                </a:gridCol>
                <a:gridCol w="1534726">
                  <a:extLst>
                    <a:ext uri="{9D8B030D-6E8A-4147-A177-3AD203B41FA5}">
                      <a16:colId xmlns:a16="http://schemas.microsoft.com/office/drawing/2014/main" val="3073507387"/>
                    </a:ext>
                  </a:extLst>
                </a:gridCol>
              </a:tblGrid>
              <a:tr h="17026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254935"/>
                  </a:ext>
                </a:extLst>
              </a:tr>
              <a:tr h="179225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03.01. 2022, 11:00 h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410795"/>
                  </a:ext>
                </a:extLst>
              </a:tr>
              <a:tr h="149781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947910"/>
                  </a:ext>
                </a:extLst>
              </a:tr>
              <a:tr h="16642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16263"/>
                  </a:ext>
                </a:extLst>
              </a:tr>
              <a:tr h="64649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903776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328104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146660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075826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696612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800060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486996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989916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854509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166938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682071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911289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539079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583391"/>
                  </a:ext>
                </a:extLst>
              </a:tr>
              <a:tr h="1664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238478"/>
                  </a:ext>
                </a:extLst>
              </a:tr>
              <a:tr h="1728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489097"/>
                  </a:ext>
                </a:extLst>
              </a:tr>
              <a:tr h="160023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844591"/>
                  </a:ext>
                </a:extLst>
              </a:tr>
              <a:tr h="149781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218262"/>
                  </a:ext>
                </a:extLst>
              </a:tr>
              <a:tr h="149781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645875"/>
                  </a:ext>
                </a:extLst>
              </a:tr>
              <a:tr h="160023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19x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854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167693" y="2123615"/>
            <a:ext cx="27860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3.1.2022 00:34</a:t>
            </a:r>
          </a:p>
          <a:p>
            <a:pPr algn="ctr"/>
            <a:endParaRPr lang="cs-CZ" b="1" dirty="0"/>
          </a:p>
          <a:p>
            <a:pPr algn="ctr"/>
            <a:r>
              <a:rPr lang="cs-CZ" sz="2000" b="1" dirty="0"/>
              <a:t>2</a:t>
            </a:r>
            <a:r>
              <a:rPr lang="cs-CZ" sz="2000" b="1" dirty="0" smtClean="0"/>
              <a:t> 097</a:t>
            </a:r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326849" y="4071853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757460"/>
              </p:ext>
            </p:extLst>
          </p:nvPr>
        </p:nvGraphicFramePr>
        <p:xfrm>
          <a:off x="332818" y="976828"/>
          <a:ext cx="8696883" cy="5309784"/>
        </p:xfrm>
        <a:graphic>
          <a:graphicData uri="http://schemas.openxmlformats.org/drawingml/2006/table">
            <a:tbl>
              <a:tblPr/>
              <a:tblGrid>
                <a:gridCol w="1767635">
                  <a:extLst>
                    <a:ext uri="{9D8B030D-6E8A-4147-A177-3AD203B41FA5}">
                      <a16:colId xmlns:a16="http://schemas.microsoft.com/office/drawing/2014/main" val="3053159212"/>
                    </a:ext>
                  </a:extLst>
                </a:gridCol>
                <a:gridCol w="1082226">
                  <a:extLst>
                    <a:ext uri="{9D8B030D-6E8A-4147-A177-3AD203B41FA5}">
                      <a16:colId xmlns:a16="http://schemas.microsoft.com/office/drawing/2014/main" val="2116454002"/>
                    </a:ext>
                  </a:extLst>
                </a:gridCol>
                <a:gridCol w="1001058">
                  <a:extLst>
                    <a:ext uri="{9D8B030D-6E8A-4147-A177-3AD203B41FA5}">
                      <a16:colId xmlns:a16="http://schemas.microsoft.com/office/drawing/2014/main" val="509174398"/>
                    </a:ext>
                  </a:extLst>
                </a:gridCol>
                <a:gridCol w="998052">
                  <a:extLst>
                    <a:ext uri="{9D8B030D-6E8A-4147-A177-3AD203B41FA5}">
                      <a16:colId xmlns:a16="http://schemas.microsoft.com/office/drawing/2014/main" val="512104342"/>
                    </a:ext>
                  </a:extLst>
                </a:gridCol>
                <a:gridCol w="1034128">
                  <a:extLst>
                    <a:ext uri="{9D8B030D-6E8A-4147-A177-3AD203B41FA5}">
                      <a16:colId xmlns:a16="http://schemas.microsoft.com/office/drawing/2014/main" val="391061868"/>
                    </a:ext>
                  </a:extLst>
                </a:gridCol>
                <a:gridCol w="1406892">
                  <a:extLst>
                    <a:ext uri="{9D8B030D-6E8A-4147-A177-3AD203B41FA5}">
                      <a16:colId xmlns:a16="http://schemas.microsoft.com/office/drawing/2014/main" val="4159270127"/>
                    </a:ext>
                  </a:extLst>
                </a:gridCol>
                <a:gridCol w="1406892">
                  <a:extLst>
                    <a:ext uri="{9D8B030D-6E8A-4147-A177-3AD203B41FA5}">
                      <a16:colId xmlns:a16="http://schemas.microsoft.com/office/drawing/2014/main" val="1571362313"/>
                    </a:ext>
                  </a:extLst>
                </a:gridCol>
              </a:tblGrid>
              <a:tr h="18510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a infekční oddělení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602391"/>
                  </a:ext>
                </a:extLst>
              </a:tr>
              <a:tr h="185107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03.01. 2022, 11:00 h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503930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126033"/>
                  </a:ext>
                </a:extLst>
              </a:tr>
              <a:tr h="1851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Standartní lůžka na Infekčním oddělení s O</a:t>
                      </a:r>
                      <a:r>
                        <a:rPr lang="pl-PL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738314"/>
                  </a:ext>
                </a:extLst>
              </a:tr>
              <a:tr h="502433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66000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3 145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125423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1 886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313394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409741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1 652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4347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012380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1 408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918688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406586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1 402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668768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237668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322212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2 485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96954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1 419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071607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551545"/>
                  </a:ext>
                </a:extLst>
              </a:tr>
              <a:tr h="17188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27193"/>
                  </a:ext>
                </a:extLst>
              </a:tr>
              <a:tr h="17849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22 576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7472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1 947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214747"/>
                  </a:ext>
                </a:extLst>
              </a:tr>
              <a:tr h="165274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569552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88163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56774"/>
                  </a:ext>
                </a:extLst>
              </a:tr>
              <a:tr h="165274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19x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478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Neaktualizovaná ZZ v DIP déle než 48 h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039598" y="5792786"/>
            <a:ext cx="496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3.1.2022 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13:20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961747"/>
              </p:ext>
            </p:extLst>
          </p:nvPr>
        </p:nvGraphicFramePr>
        <p:xfrm>
          <a:off x="332819" y="1661232"/>
          <a:ext cx="5413556" cy="3800052"/>
        </p:xfrm>
        <a:graphic>
          <a:graphicData uri="http://schemas.openxmlformats.org/drawingml/2006/table">
            <a:tbl>
              <a:tblPr/>
              <a:tblGrid>
                <a:gridCol w="3378010">
                  <a:extLst>
                    <a:ext uri="{9D8B030D-6E8A-4147-A177-3AD203B41FA5}">
                      <a16:colId xmlns:a16="http://schemas.microsoft.com/office/drawing/2014/main" val="107433437"/>
                    </a:ext>
                  </a:extLst>
                </a:gridCol>
                <a:gridCol w="562053">
                  <a:extLst>
                    <a:ext uri="{9D8B030D-6E8A-4147-A177-3AD203B41FA5}">
                      <a16:colId xmlns:a16="http://schemas.microsoft.com/office/drawing/2014/main" val="4164856319"/>
                    </a:ext>
                  </a:extLst>
                </a:gridCol>
                <a:gridCol w="1473493">
                  <a:extLst>
                    <a:ext uri="{9D8B030D-6E8A-4147-A177-3AD203B41FA5}">
                      <a16:colId xmlns:a16="http://schemas.microsoft.com/office/drawing/2014/main" val="3820816568"/>
                    </a:ext>
                  </a:extLst>
                </a:gridCol>
              </a:tblGrid>
              <a:tr h="29485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Aktualizace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3414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Oblastní nemocnice </a:t>
                      </a:r>
                      <a:r>
                        <a:rPr lang="cs-CZ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Kladno,a.s</a:t>
                      </a:r>
                      <a:r>
                        <a:rPr lang="cs-CZ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27.12.2021 10:04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46986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Kroměřížská nemocnice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29.12.2021 8:56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8944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Institut klinické a experimentální medicíny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30.12.2021 5:53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48318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Slaný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30.12.2021 7:21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93974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Žatec, o.p.s.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30.12.2021 8:33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89477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Nový Jičín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30.12.2021 10:07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71968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Oblastní nemocnice Mladá Boleslav,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30.12.2021 10:49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88861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Rokycanská nemocnice,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30.12.2021 12:05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70442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Oblastní </a:t>
                      </a:r>
                      <a:r>
                        <a:rPr lang="cs-CZ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</a:t>
                      </a:r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Kolín, a.s., Nemocnice Kutná Hora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30.12.2021 15:11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4772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Nové Město na Moravě, </a:t>
                      </a:r>
                      <a:r>
                        <a:rPr lang="cs-CZ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p.o</a:t>
                      </a:r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30.12.2021 16:44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4849913"/>
                  </a:ext>
                </a:extLst>
              </a:tr>
            </a:tbl>
          </a:graphicData>
        </a:graphic>
      </p:graphicFrame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138105"/>
              </p:ext>
            </p:extLst>
          </p:nvPr>
        </p:nvGraphicFramePr>
        <p:xfrm>
          <a:off x="6008340" y="1661232"/>
          <a:ext cx="5753354" cy="3449532"/>
        </p:xfrm>
        <a:graphic>
          <a:graphicData uri="http://schemas.openxmlformats.org/drawingml/2006/table">
            <a:tbl>
              <a:tblPr/>
              <a:tblGrid>
                <a:gridCol w="3590043">
                  <a:extLst>
                    <a:ext uri="{9D8B030D-6E8A-4147-A177-3AD203B41FA5}">
                      <a16:colId xmlns:a16="http://schemas.microsoft.com/office/drawing/2014/main" val="107433437"/>
                    </a:ext>
                  </a:extLst>
                </a:gridCol>
                <a:gridCol w="597331">
                  <a:extLst>
                    <a:ext uri="{9D8B030D-6E8A-4147-A177-3AD203B41FA5}">
                      <a16:colId xmlns:a16="http://schemas.microsoft.com/office/drawing/2014/main" val="4164856319"/>
                    </a:ext>
                  </a:extLst>
                </a:gridCol>
                <a:gridCol w="1565980">
                  <a:extLst>
                    <a:ext uri="{9D8B030D-6E8A-4147-A177-3AD203B41FA5}">
                      <a16:colId xmlns:a16="http://schemas.microsoft.com/office/drawing/2014/main" val="3820816568"/>
                    </a:ext>
                  </a:extLst>
                </a:gridCol>
              </a:tblGrid>
              <a:tr h="29485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Aktualizace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3414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 Náchod a.s., Nemocnice Rychnov nad Kněžnou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HKK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31.12.2021 7:05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46986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Valašské Meziříčí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31.12.2021 7:51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8944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SMN a.s., Nemocnice Šternberk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31.12.2021 8:00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48318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České Budějovice,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31.12.2021 9:42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93974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Havlíčkův Brod, příspěvková organizace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VYS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31.12.2021 10:07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89477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Mulačova nemocnice s.r.o.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31.12.2021 20:15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71968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Strakonice,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01.01.2022 10:11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88861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TGM Hodonín, příspěvková organizace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JHM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01.01.2022 10:23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70442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Oblastní nemocnice Jičín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HKK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01.01.2022</a:t>
                      </a:r>
                      <a:r>
                        <a:rPr lang="cs-CZ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10:31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47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3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</a:t>
            </a:r>
            <a:r>
              <a:rPr lang="cs-CZ" dirty="0"/>
              <a:t>-</a:t>
            </a:r>
            <a:r>
              <a:rPr lang="cs-CZ" dirty="0" smtClean="0"/>
              <a:t> Souhrn - aktualizace</a:t>
            </a:r>
            <a:endParaRPr lang="cs-CZ" sz="2800" dirty="0"/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350267"/>
              </p:ext>
            </p:extLst>
          </p:nvPr>
        </p:nvGraphicFramePr>
        <p:xfrm>
          <a:off x="803513" y="1619682"/>
          <a:ext cx="477709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2033899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Kapacity lůžkové péče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k 3.1.2022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62031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3 626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35,3 %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  <p:sp>
        <p:nvSpPr>
          <p:cNvPr id="4" name="TextovéPole 3"/>
          <p:cNvSpPr txBox="1"/>
          <p:nvPr/>
        </p:nvSpPr>
        <p:spPr>
          <a:xfrm>
            <a:off x="696105" y="3164681"/>
            <a:ext cx="109537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Další informace - aktualizace: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  <a:p>
            <a:pPr marL="342900" lvl="0" indent="-342900">
              <a:buFont typeface="+mj-lt"/>
              <a:buAutoNum type="arabicParenR"/>
              <a:defRPr/>
            </a:pPr>
            <a:r>
              <a:rPr lang="cs-CZ" dirty="0" smtClean="0">
                <a:solidFill>
                  <a:prstClr val="black"/>
                </a:solidFill>
                <a:latin typeface="Segoe UI"/>
              </a:rPr>
              <a:t>Za 31.12. bylo 162 nově přijatých C+ pacientů.</a:t>
            </a:r>
          </a:p>
          <a:p>
            <a:pPr marL="342900" lvl="0" indent="-342900">
              <a:buFont typeface="+mj-lt"/>
              <a:buAutoNum type="arabicParenR"/>
              <a:defRPr/>
            </a:pPr>
            <a:endParaRPr lang="cs-CZ" dirty="0">
              <a:solidFill>
                <a:prstClr val="black"/>
              </a:solidFill>
              <a:latin typeface="Segoe UI"/>
            </a:endParaRPr>
          </a:p>
          <a:p>
            <a:pPr marL="342900" lvl="0" indent="-342900">
              <a:buFont typeface="+mj-lt"/>
              <a:buAutoNum type="arabicParenR"/>
              <a:defRPr/>
            </a:pPr>
            <a:r>
              <a:rPr lang="cs-CZ" dirty="0" smtClean="0">
                <a:solidFill>
                  <a:prstClr val="black"/>
                </a:solidFill>
                <a:latin typeface="Segoe UI"/>
              </a:rPr>
              <a:t>KKIP – bez požadavků na mezikrajové překlady. V krajích je stále (omezený personál a </a:t>
            </a:r>
            <a:r>
              <a:rPr lang="cs-CZ" dirty="0" err="1" smtClean="0">
                <a:solidFill>
                  <a:prstClr val="black"/>
                </a:solidFill>
                <a:latin typeface="Segoe UI"/>
              </a:rPr>
              <a:t>elektiva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), ale dochází k mírnému zlepšení</a:t>
            </a:r>
            <a:r>
              <a:rPr lang="cs-CZ" dirty="0">
                <a:solidFill>
                  <a:prstClr val="black"/>
                </a:solidFill>
                <a:latin typeface="Segoe UI"/>
              </a:rPr>
              <a:t>. </a:t>
            </a:r>
            <a:endParaRPr lang="cs-CZ" dirty="0" smtClean="0">
              <a:solidFill>
                <a:prstClr val="black"/>
              </a:solidFill>
              <a:latin typeface="Segoe UI"/>
            </a:endParaRPr>
          </a:p>
          <a:p>
            <a:pPr marL="342900" indent="-342900">
              <a:buFont typeface="+mj-lt"/>
              <a:buAutoNum type="arabicParenR"/>
              <a:defRPr/>
            </a:pPr>
            <a:endParaRPr lang="cs-CZ" dirty="0">
              <a:solidFill>
                <a:prstClr val="black"/>
              </a:solidFill>
              <a:latin typeface="Segoe UI"/>
            </a:endParaRPr>
          </a:p>
          <a:p>
            <a:pPr marL="342900" indent="-342900">
              <a:buFont typeface="+mj-lt"/>
              <a:buAutoNum type="arabicParenR"/>
              <a:defRPr/>
            </a:pPr>
            <a:r>
              <a:rPr lang="cs-CZ" dirty="0" smtClean="0">
                <a:solidFill>
                  <a:prstClr val="black"/>
                </a:solidFill>
                <a:latin typeface="Segoe UI"/>
              </a:rPr>
              <a:t>MSK </a:t>
            </a:r>
            <a:r>
              <a:rPr lang="cs-CZ" dirty="0">
                <a:solidFill>
                  <a:prstClr val="black"/>
                </a:solidFill>
                <a:latin typeface="Segoe UI"/>
              </a:rPr>
              <a:t>– zlepšení situace v oblasti operativy, KVK a ZLK – zlepšení personální 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situace.</a:t>
            </a:r>
          </a:p>
          <a:p>
            <a:pPr marL="342900" indent="-342900">
              <a:buFont typeface="+mj-lt"/>
              <a:buAutoNum type="arabicParenR"/>
              <a:defRPr/>
            </a:pPr>
            <a:endParaRPr lang="cs-CZ" dirty="0">
              <a:solidFill>
                <a:prstClr val="black"/>
              </a:solidFill>
              <a:latin typeface="Segoe UI"/>
            </a:endParaRPr>
          </a:p>
          <a:p>
            <a:pPr marL="342900" indent="-342900">
              <a:buFont typeface="+mj-lt"/>
              <a:buAutoNum type="arabicParenR"/>
              <a:defRPr/>
            </a:pPr>
            <a:r>
              <a:rPr lang="cs-CZ" dirty="0" smtClean="0">
                <a:solidFill>
                  <a:prstClr val="black"/>
                </a:solidFill>
                <a:latin typeface="Segoe UI"/>
              </a:rPr>
              <a:t>Po </a:t>
            </a:r>
            <a:r>
              <a:rPr lang="cs-CZ" dirty="0">
                <a:solidFill>
                  <a:prstClr val="black"/>
                </a:solidFill>
                <a:latin typeface="Segoe UI"/>
              </a:rPr>
              <a:t>svátečních 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dnech </a:t>
            </a:r>
            <a:r>
              <a:rPr lang="cs-CZ" dirty="0">
                <a:solidFill>
                  <a:prstClr val="black"/>
                </a:solidFill>
                <a:latin typeface="Segoe UI"/>
              </a:rPr>
              <a:t>nejsou opět data za všechna ZZ 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v DIP 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(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19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x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) ani </a:t>
            </a:r>
            <a:r>
              <a:rPr lang="cs-CZ" dirty="0">
                <a:solidFill>
                  <a:prstClr val="black"/>
                </a:solidFill>
                <a:latin typeface="Segoe UI"/>
              </a:rPr>
              <a:t>v </a:t>
            </a:r>
            <a:r>
              <a:rPr lang="cs-CZ" dirty="0" err="1">
                <a:solidFill>
                  <a:prstClr val="black"/>
                </a:solidFill>
                <a:latin typeface="Segoe UI"/>
              </a:rPr>
              <a:t>ISINu</a:t>
            </a:r>
            <a:r>
              <a:rPr lang="cs-CZ" dirty="0">
                <a:solidFill>
                  <a:prstClr val="black"/>
                </a:solidFill>
                <a:latin typeface="Segoe UI"/>
              </a:rPr>
              <a:t> 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aktualizovaná, a tím </a:t>
            </a:r>
            <a:r>
              <a:rPr lang="cs-CZ" dirty="0">
                <a:solidFill>
                  <a:prstClr val="black"/>
                </a:solidFill>
                <a:latin typeface="Segoe UI"/>
              </a:rPr>
              <a:t>nejsou příliš reprezentativní. </a:t>
            </a:r>
          </a:p>
          <a:p>
            <a:pPr marL="342900" lvl="0" indent="-342900">
              <a:buFont typeface="+mj-lt"/>
              <a:buAutoNum type="arabicParenR"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5897634" y="1606585"/>
            <a:ext cx="525489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Hodnocení:</a:t>
            </a:r>
          </a:p>
          <a:p>
            <a:pPr lvl="0"/>
            <a:r>
              <a:rPr lang="cs-CZ" dirty="0" smtClean="0">
                <a:latin typeface="Segoe UI" panose="020B0502040204020203" pitchFamily="34" charset="0"/>
                <a:cs typeface="Segoe UI" panose="020B0502040204020203" pitchFamily="34" charset="0"/>
              </a:rPr>
              <a:t>Volná kapacita JIP již třetí týden stoupá a zároveň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klesá </a:t>
            </a:r>
            <a:r>
              <a:rPr lang="cs-CZ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podíl C+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pacientů. Lůžka jsou, ale stále obsazena post-COVID pac.</a:t>
            </a:r>
            <a:endParaRPr lang="cs-CZ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354406"/>
              </p:ext>
            </p:extLst>
          </p:nvPr>
        </p:nvGraphicFramePr>
        <p:xfrm>
          <a:off x="332646" y="832094"/>
          <a:ext cx="11405086" cy="5206041"/>
        </p:xfrm>
        <a:graphic>
          <a:graphicData uri="http://schemas.openxmlformats.org/drawingml/2006/table">
            <a:tbl>
              <a:tblPr firstRow="1" firstCol="1" bandRow="1"/>
              <a:tblGrid>
                <a:gridCol w="1399893">
                  <a:extLst>
                    <a:ext uri="{9D8B030D-6E8A-4147-A177-3AD203B41FA5}">
                      <a16:colId xmlns:a16="http://schemas.microsoft.com/office/drawing/2014/main" val="139736479"/>
                    </a:ext>
                  </a:extLst>
                </a:gridCol>
                <a:gridCol w="2170199">
                  <a:extLst>
                    <a:ext uri="{9D8B030D-6E8A-4147-A177-3AD203B41FA5}">
                      <a16:colId xmlns:a16="http://schemas.microsoft.com/office/drawing/2014/main" val="1590847519"/>
                    </a:ext>
                  </a:extLst>
                </a:gridCol>
                <a:gridCol w="2420126">
                  <a:extLst>
                    <a:ext uri="{9D8B030D-6E8A-4147-A177-3AD203B41FA5}">
                      <a16:colId xmlns:a16="http://schemas.microsoft.com/office/drawing/2014/main" val="2576979814"/>
                    </a:ext>
                  </a:extLst>
                </a:gridCol>
                <a:gridCol w="1959490">
                  <a:extLst>
                    <a:ext uri="{9D8B030D-6E8A-4147-A177-3AD203B41FA5}">
                      <a16:colId xmlns:a16="http://schemas.microsoft.com/office/drawing/2014/main" val="2056688962"/>
                    </a:ext>
                  </a:extLst>
                </a:gridCol>
                <a:gridCol w="3455378">
                  <a:extLst>
                    <a:ext uri="{9D8B030D-6E8A-4147-A177-3AD203B41FA5}">
                      <a16:colId xmlns:a16="http://schemas.microsoft.com/office/drawing/2014/main" val="573671383"/>
                    </a:ext>
                  </a:extLst>
                </a:gridCol>
              </a:tblGrid>
              <a:tr h="7403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06147"/>
                  </a:ext>
                </a:extLst>
              </a:tr>
              <a:tr h="9773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Hl. m. Praha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chybí lůžka, personál dostatečný</a:t>
                      </a:r>
                      <a:endParaRPr lang="cs-CZ" sz="13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</a:t>
                      </a:r>
                      <a:r>
                        <a:rPr lang="pt-BR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 stabilizuje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ZZS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BR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HMP nemá problém se závozy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  <a:endParaRPr lang="cs-CZ" sz="1300" b="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312754"/>
                  </a:ext>
                </a:extLst>
              </a:tr>
              <a:tr h="17923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Elektivní provoz nadále do začátku ledna zastaven, onkologická aj. neodkladná operativa bez omezení.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se pozvolna zlepšuje, standardní lůžka s dostatečnou kapacitou, více riziková stran kapacit je intenzivní péče, kde zůstává dlouhodobě mnoho „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“ pacientů s omezením akutní kapacity.</a:t>
                      </a:r>
                      <a:endParaRPr lang="cs-CZ" sz="13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5074"/>
                  </a:ext>
                </a:extLst>
              </a:tr>
              <a:tr h="8190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Jihočeský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Je méně pacientů na HFNO, ale </a:t>
                      </a: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plní se JIP + ARO s pacienty na UPV</a:t>
                      </a:r>
                      <a:endParaRPr lang="cs-CZ" sz="13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929223"/>
                  </a:ext>
                </a:extLst>
              </a:tr>
              <a:tr h="877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Postupný pokles zátěže, kapacity t.č. mírně redukovány, do příštího týdne navýšení elektivní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činnnosti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85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00902"/>
              </p:ext>
            </p:extLst>
          </p:nvPr>
        </p:nvGraphicFramePr>
        <p:xfrm>
          <a:off x="279292" y="797060"/>
          <a:ext cx="11587543" cy="5711740"/>
        </p:xfrm>
        <a:graphic>
          <a:graphicData uri="http://schemas.openxmlformats.org/drawingml/2006/table">
            <a:tbl>
              <a:tblPr firstRow="1" firstCol="1" bandRow="1"/>
              <a:tblGrid>
                <a:gridCol w="1422287">
                  <a:extLst>
                    <a:ext uri="{9D8B030D-6E8A-4147-A177-3AD203B41FA5}">
                      <a16:colId xmlns:a16="http://schemas.microsoft.com/office/drawing/2014/main" val="2516720382"/>
                    </a:ext>
                  </a:extLst>
                </a:gridCol>
                <a:gridCol w="2204916">
                  <a:extLst>
                    <a:ext uri="{9D8B030D-6E8A-4147-A177-3AD203B41FA5}">
                      <a16:colId xmlns:a16="http://schemas.microsoft.com/office/drawing/2014/main" val="2538168158"/>
                    </a:ext>
                  </a:extLst>
                </a:gridCol>
                <a:gridCol w="2458844">
                  <a:extLst>
                    <a:ext uri="{9D8B030D-6E8A-4147-A177-3AD203B41FA5}">
                      <a16:colId xmlns:a16="http://schemas.microsoft.com/office/drawing/2014/main" val="1374489751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988357666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3364315349"/>
                    </a:ext>
                  </a:extLst>
                </a:gridCol>
              </a:tblGrid>
              <a:tr h="6464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93804"/>
                  </a:ext>
                </a:extLst>
              </a:tr>
              <a:tr h="138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lokálně, výrazně omezená kapacita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pacienty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kapacity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pacienty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int.péči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., ale i ve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stand.péči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vzhledem k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reprofilizaci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lůžkové kapacity.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Omezená možnost překladů již neinfekčních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pacientů.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Pokles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pacientů ve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stand.péči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ale setrvale zatížená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int.péče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pacienty</a:t>
                      </a:r>
                      <a:endParaRPr lang="cs-CZ" sz="1300" b="0" i="0" kern="1200" baseline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838243"/>
                  </a:ext>
                </a:extLst>
              </a:tr>
              <a:tr h="12951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Olomoucký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relativně stabilní, snižuje se počet pac. na standardních odd., v IP postupně taktéž v porovnání s předchozím týdnem.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omezená nyní víc než 50%, akutní/neodkladný provoz zajištěn, personální stabilizace i snížená operativa částečně daná vánočními svátky.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932507"/>
                  </a:ext>
                </a:extLst>
              </a:tr>
              <a:tr h="15114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Plzeňský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Aktuálně pokles počtu hospitalizovaných ve standardní péči.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rámci Intenzivní péče dochází ke kumulaci pacientů s potřebou ventilační podpory i </a:t>
                      </a:r>
                      <a:r>
                        <a:rPr lang="cs-CZ" sz="13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</a:t>
                      </a: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(vypadávají z oficiálních statistik, ale stále blokují lůžka vyšší IP!!).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Přetrvává omezení operativy na akutní a nutnou onkologickou.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78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9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451028"/>
              </p:ext>
            </p:extLst>
          </p:nvPr>
        </p:nvGraphicFramePr>
        <p:xfrm>
          <a:off x="323851" y="638008"/>
          <a:ext cx="11519385" cy="5517643"/>
        </p:xfrm>
        <a:graphic>
          <a:graphicData uri="http://schemas.openxmlformats.org/drawingml/2006/table">
            <a:tbl>
              <a:tblPr firstRow="1" firstCol="1" bandRow="1"/>
              <a:tblGrid>
                <a:gridCol w="1413921">
                  <a:extLst>
                    <a:ext uri="{9D8B030D-6E8A-4147-A177-3AD203B41FA5}">
                      <a16:colId xmlns:a16="http://schemas.microsoft.com/office/drawing/2014/main" val="3772522195"/>
                    </a:ext>
                  </a:extLst>
                </a:gridCol>
                <a:gridCol w="2191947">
                  <a:extLst>
                    <a:ext uri="{9D8B030D-6E8A-4147-A177-3AD203B41FA5}">
                      <a16:colId xmlns:a16="http://schemas.microsoft.com/office/drawing/2014/main" val="842899262"/>
                    </a:ext>
                  </a:extLst>
                </a:gridCol>
                <a:gridCol w="2444381">
                  <a:extLst>
                    <a:ext uri="{9D8B030D-6E8A-4147-A177-3AD203B41FA5}">
                      <a16:colId xmlns:a16="http://schemas.microsoft.com/office/drawing/2014/main" val="105783194"/>
                    </a:ext>
                  </a:extLst>
                </a:gridCol>
                <a:gridCol w="2100154">
                  <a:extLst>
                    <a:ext uri="{9D8B030D-6E8A-4147-A177-3AD203B41FA5}">
                      <a16:colId xmlns:a16="http://schemas.microsoft.com/office/drawing/2014/main" val="3894075409"/>
                    </a:ext>
                  </a:extLst>
                </a:gridCol>
                <a:gridCol w="3368982">
                  <a:extLst>
                    <a:ext uri="{9D8B030D-6E8A-4147-A177-3AD203B41FA5}">
                      <a16:colId xmlns:a16="http://schemas.microsoft.com/office/drawing/2014/main" val="2922963808"/>
                    </a:ext>
                  </a:extLst>
                </a:gridCol>
              </a:tblGrid>
              <a:tr h="6573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4548"/>
                  </a:ext>
                </a:extLst>
              </a:tr>
              <a:tr h="873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Zlepšení situace v nemocnici KV a Chebu Nicméně stále ponechána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reprofilizována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lůžka IP tak, aby mohla být výpomoc v rámci kraje.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87979"/>
                  </a:ext>
                </a:extLst>
              </a:tr>
              <a:tr h="12911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Celkové hodnocení situace – zatím bez potřeby přesunů pacientů mimo spádovou oblast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operativy je nerovnoměrné, někde pouze akutní operativa, jinde ještě omezení do 20%. Souhrnně mezi C/D.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3958"/>
                  </a:ext>
                </a:extLst>
              </a:tr>
              <a:tr h="12715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plné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Problémy nyní již celoplošně v JMK.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Kyjovská nemocnice vyhlásila HPO.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 Brno omezuje ambulantní péči</a:t>
                      </a:r>
                      <a:r>
                        <a:rPr lang="cs-CZ" sz="1300" b="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z důvodu </a:t>
                      </a: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nedostatek personálu.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Mírné zlepšení situace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bez potřeby mezikrajských překladů.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2855"/>
                  </a:ext>
                </a:extLst>
              </a:tr>
              <a:tr h="14237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 - vyčerpány lidské i materiální zdroje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přímo řízených nemocnicích kraje (Jihlava, Pelhřimov, Havlíčkův Brod, Třebíč, Nové Město n/M) obdobná situace.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Dnes plná nemocnice Nové Město n/M. hrozí překlady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JIPových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pacientů, zatím v rámci krajských nemocnic.</a:t>
                      </a:r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981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951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23842</TotalTime>
  <Words>2100</Words>
  <Application>Microsoft Office PowerPoint</Application>
  <PresentationFormat>Širokoúhlá obrazovka</PresentationFormat>
  <Paragraphs>581</Paragraphs>
  <Slides>10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Neaktualizovaná ZZ v DIP déle než 48 h</vt:lpstr>
      <vt:lpstr>NDLP - Souhrn - aktualizace</vt:lpstr>
      <vt:lpstr>Hodnocení situace v krajích od KKIP</vt:lpstr>
      <vt:lpstr>Hodnocení situace v krajích od KKIP</vt:lpstr>
      <vt:lpstr>Hodnocení situace v krajích od KKIP</vt:lpstr>
      <vt:lpstr>Hodnocení situace v krajích od KKIP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Ondřej Růžička</cp:lastModifiedBy>
  <cp:revision>1800</cp:revision>
  <cp:lastPrinted>2020-10-20T04:21:56Z</cp:lastPrinted>
  <dcterms:created xsi:type="dcterms:W3CDTF">2020-07-15T10:33:32Z</dcterms:created>
  <dcterms:modified xsi:type="dcterms:W3CDTF">2022-01-03T12:23:38Z</dcterms:modified>
</cp:coreProperties>
</file>