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1413" r:id="rId2"/>
    <p:sldId id="2189" r:id="rId3"/>
    <p:sldId id="2185" r:id="rId4"/>
    <p:sldId id="2226" r:id="rId5"/>
    <p:sldId id="2227" r:id="rId6"/>
    <p:sldId id="2228" r:id="rId7"/>
    <p:sldId id="2229" r:id="rId8"/>
    <p:sldId id="2230" r:id="rId9"/>
    <p:sldId id="2231" r:id="rId10"/>
    <p:sldId id="2232" r:id="rId11"/>
    <p:sldId id="2172" r:id="rId12"/>
    <p:sldId id="2235" r:id="rId13"/>
    <p:sldId id="2233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C99"/>
    <a:srgbClr val="7191D1"/>
    <a:srgbClr val="B0C2E5"/>
    <a:srgbClr val="F2F2F2"/>
    <a:srgbClr val="CC99FF"/>
    <a:srgbClr val="FF9933"/>
    <a:srgbClr val="FF9966"/>
    <a:srgbClr val="FF6600"/>
    <a:srgbClr val="315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918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6549528083226"/>
          <c:y val="0.20299240246086112"/>
          <c:w val="0.70740539593952501"/>
          <c:h val="0.7505336593398659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Očkovaní dokončeno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List1!$B$2:$B$13</c:f>
              <c:numCache>
                <c:formatCode>General</c:formatCode>
                <c:ptCount val="12"/>
                <c:pt idx="0">
                  <c:v>45.214010000000002</c:v>
                </c:pt>
                <c:pt idx="1">
                  <c:v>55.4255</c:v>
                </c:pt>
                <c:pt idx="2">
                  <c:v>54.46367</c:v>
                </c:pt>
                <c:pt idx="3">
                  <c:v>51.835810000000002</c:v>
                </c:pt>
                <c:pt idx="5">
                  <c:v>43.595619999999997</c:v>
                </c:pt>
                <c:pt idx="6">
                  <c:v>43.516860000000001</c:v>
                </c:pt>
                <c:pt idx="7">
                  <c:v>44.110140000000001</c:v>
                </c:pt>
                <c:pt idx="8">
                  <c:v>44.776020000000003</c:v>
                </c:pt>
                <c:pt idx="9">
                  <c:v>45.236789999999999</c:v>
                </c:pt>
                <c:pt idx="10">
                  <c:v>45.098280000000003</c:v>
                </c:pt>
                <c:pt idx="11">
                  <c:v>45.568519999999999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3B5-BDA2-1A9D9441837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Očkovaní 1. dávkou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List1!$C$2:$C$13</c:f>
              <c:numCache>
                <c:formatCode>General</c:formatCode>
                <c:ptCount val="12"/>
                <c:pt idx="0">
                  <c:v>7.5057161099999998</c:v>
                </c:pt>
                <c:pt idx="1">
                  <c:v>7.76182149</c:v>
                </c:pt>
                <c:pt idx="2">
                  <c:v>8.2216813700000007</c:v>
                </c:pt>
                <c:pt idx="3">
                  <c:v>8.6049622299999999</c:v>
                </c:pt>
                <c:pt idx="5">
                  <c:v>7.5744957199999998</c:v>
                </c:pt>
                <c:pt idx="6">
                  <c:v>7.3584031200000002</c:v>
                </c:pt>
                <c:pt idx="7">
                  <c:v>7.2629542499999999</c:v>
                </c:pt>
                <c:pt idx="8">
                  <c:v>6.9597757500000004</c:v>
                </c:pt>
                <c:pt idx="9">
                  <c:v>6.9316064700000002</c:v>
                </c:pt>
                <c:pt idx="10">
                  <c:v>6.9254716099999998</c:v>
                </c:pt>
                <c:pt idx="11">
                  <c:v>7.2892151600000004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6C-43B5-BDA2-1A9D9441837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Prodělali onemocnění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List1!$D$2:$D$13</c:f>
              <c:numCache>
                <c:formatCode>General</c:formatCode>
                <c:ptCount val="12"/>
                <c:pt idx="0">
                  <c:v>6.8563192800000001</c:v>
                </c:pt>
                <c:pt idx="1">
                  <c:v>6.2028973799999996</c:v>
                </c:pt>
                <c:pt idx="2">
                  <c:v>6.24851884</c:v>
                </c:pt>
                <c:pt idx="3">
                  <c:v>7.8604583000000003</c:v>
                </c:pt>
                <c:pt idx="5">
                  <c:v>6.69785889</c:v>
                </c:pt>
                <c:pt idx="6">
                  <c:v>7.0367952799999998</c:v>
                </c:pt>
                <c:pt idx="7">
                  <c:v>6.9829150599999998</c:v>
                </c:pt>
                <c:pt idx="8">
                  <c:v>7.29574897</c:v>
                </c:pt>
                <c:pt idx="9">
                  <c:v>6.8349732000000003</c:v>
                </c:pt>
                <c:pt idx="10">
                  <c:v>6.7193925999999999</c:v>
                </c:pt>
                <c:pt idx="11">
                  <c:v>6.1450220699999996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6C-43B5-BDA2-1A9D94418370}"/>
            </c:ext>
          </c:extLst>
        </c:ser>
        <c:ser>
          <c:idx val="3"/>
          <c:order val="3"/>
          <c:tx>
            <c:strRef>
              <c:f>List1!$E$1</c:f>
              <c:strCache>
                <c:ptCount val="1"/>
                <c:pt idx="0">
                  <c:v>Mají rezervaci termínu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List1!$E$2:$E$13</c:f>
              <c:numCache>
                <c:formatCode>General</c:formatCode>
                <c:ptCount val="12"/>
                <c:pt idx="0">
                  <c:v>1.5658240699999999</c:v>
                </c:pt>
                <c:pt idx="1">
                  <c:v>1.55420234</c:v>
                </c:pt>
                <c:pt idx="2">
                  <c:v>1.61993714</c:v>
                </c:pt>
                <c:pt idx="3">
                  <c:v>1.7951461</c:v>
                </c:pt>
                <c:pt idx="5">
                  <c:v>1.2107971</c:v>
                </c:pt>
                <c:pt idx="6">
                  <c:v>1.19165269</c:v>
                </c:pt>
                <c:pt idx="7">
                  <c:v>1.18454478</c:v>
                </c:pt>
                <c:pt idx="8">
                  <c:v>1.1440643399999999</c:v>
                </c:pt>
                <c:pt idx="9">
                  <c:v>1.17252198</c:v>
                </c:pt>
                <c:pt idx="10">
                  <c:v>1.3156603</c:v>
                </c:pt>
                <c:pt idx="11">
                  <c:v>1.4022871299999999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6C-43B5-BDA2-1A9D94418370}"/>
            </c:ext>
          </c:extLst>
        </c:ser>
        <c:ser>
          <c:idx val="4"/>
          <c:order val="4"/>
          <c:tx>
            <c:strRef>
              <c:f>List1!$F$1</c:f>
              <c:strCache>
                <c:ptCount val="1"/>
                <c:pt idx="0">
                  <c:v>Registrovaní, čekají na termín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List1!$F$2:$F$13</c:f>
              <c:numCache>
                <c:formatCode>General</c:formatCode>
                <c:ptCount val="12"/>
                <c:pt idx="0">
                  <c:v>2.389669</c:v>
                </c:pt>
                <c:pt idx="1">
                  <c:v>2.7598799999999999</c:v>
                </c:pt>
                <c:pt idx="2">
                  <c:v>2.761015</c:v>
                </c:pt>
                <c:pt idx="3">
                  <c:v>2.739646</c:v>
                </c:pt>
                <c:pt idx="5">
                  <c:v>1.968512</c:v>
                </c:pt>
                <c:pt idx="6">
                  <c:v>1.9456389999999999</c:v>
                </c:pt>
                <c:pt idx="7">
                  <c:v>1.9376370000000001</c:v>
                </c:pt>
                <c:pt idx="8">
                  <c:v>1.9814799999999999</c:v>
                </c:pt>
                <c:pt idx="9">
                  <c:v>2.024848</c:v>
                </c:pt>
                <c:pt idx="10">
                  <c:v>2.153769</c:v>
                </c:pt>
                <c:pt idx="11">
                  <c:v>1.9742999999999999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B6C-43B5-BDA2-1A9D94418370}"/>
            </c:ext>
          </c:extLst>
        </c:ser>
        <c:ser>
          <c:idx val="5"/>
          <c:order val="5"/>
          <c:tx>
            <c:strRef>
              <c:f>List1!$G$1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List1!$A$2:$A$13</c:f>
              <c:strCache>
                <c:ptCount val="12"/>
                <c:pt idx="0">
                  <c:v>CELKEM celá populace</c:v>
                </c:pt>
                <c:pt idx="1">
                  <c:v>18 a více let CELKEM</c:v>
                </c:pt>
                <c:pt idx="2">
                  <c:v>16 a více let CELKEM</c:v>
                </c:pt>
                <c:pt idx="3">
                  <c:v>12 a více let CELKEM</c:v>
                </c:pt>
                <c:pt idx="5">
                  <c:v>do 750 obyvatel</c:v>
                </c:pt>
                <c:pt idx="6">
                  <c:v>750 – 1 999 obyvatel</c:v>
                </c:pt>
                <c:pt idx="7">
                  <c:v>2 000 – 4 999 obyvatel</c:v>
                </c:pt>
                <c:pt idx="8">
                  <c:v>5 000 – 14 999 obyvatel</c:v>
                </c:pt>
                <c:pt idx="9">
                  <c:v>15 000 – 39 999 obyvatel</c:v>
                </c:pt>
                <c:pt idx="10">
                  <c:v>40 000 – 99 999 obyvatel</c:v>
                </c:pt>
                <c:pt idx="11">
                  <c:v>100 000 a více obyvatel</c:v>
                </c:pt>
              </c:strCache>
            </c:strRef>
          </c:cat>
          <c:val>
            <c:numRef>
              <c:f>List1!$G$2:$G$13</c:f>
              <c:numCache>
                <c:formatCode>General</c:formatCode>
                <c:ptCount val="12"/>
                <c:pt idx="0">
                  <c:v>36.468457999999998</c:v>
                </c:pt>
                <c:pt idx="1">
                  <c:v>26.295701999999999</c:v>
                </c:pt>
                <c:pt idx="2">
                  <c:v>26.685175999999998</c:v>
                </c:pt>
                <c:pt idx="3">
                  <c:v>27.163975000000001</c:v>
                </c:pt>
                <c:pt idx="5">
                  <c:v>38.952719000000002</c:v>
                </c:pt>
                <c:pt idx="6">
                  <c:v>38.950645999999999</c:v>
                </c:pt>
                <c:pt idx="7">
                  <c:v>38.521804000000003</c:v>
                </c:pt>
                <c:pt idx="8">
                  <c:v>37.842913000000003</c:v>
                </c:pt>
                <c:pt idx="9">
                  <c:v>37.799259999999997</c:v>
                </c:pt>
                <c:pt idx="10">
                  <c:v>37.787424999999999</c:v>
                </c:pt>
                <c:pt idx="11">
                  <c:v>37.620657999999999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13B-470D-A795-D51EE4875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159492928"/>
        <c:axId val="160289136"/>
      </c:barChart>
      <c:catAx>
        <c:axId val="1594929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noMultiLvlLbl val="0"/>
      </c:catAx>
      <c:valAx>
        <c:axId val="160289136"/>
        <c:scaling>
          <c:orientation val="minMax"/>
          <c:max val="10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5432530918869456E-3"/>
          <c:y val="7.839625914535274E-2"/>
          <c:w val="0.98994552187469609"/>
          <c:h val="4.6791895752454092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90.666020000000003</c:v>
                </c:pt>
                <c:pt idx="1">
                  <c:v>89.737740000000002</c:v>
                </c:pt>
                <c:pt idx="2">
                  <c:v>79.282110000000003</c:v>
                </c:pt>
                <c:pt idx="3">
                  <c:v>71.381360000000001</c:v>
                </c:pt>
                <c:pt idx="4">
                  <c:v>64.084209999999999</c:v>
                </c:pt>
                <c:pt idx="5">
                  <c:v>51.38588</c:v>
                </c:pt>
                <c:pt idx="6">
                  <c:v>48.587919999999997</c:v>
                </c:pt>
                <c:pt idx="8">
                  <c:v>67.501400000000004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81.344994499999999</c:v>
                </c:pt>
                <c:pt idx="1">
                  <c:v>84.519125000000003</c:v>
                </c:pt>
                <c:pt idx="2">
                  <c:v>75.738259900000003</c:v>
                </c:pt>
                <c:pt idx="3">
                  <c:v>67.853773000000004</c:v>
                </c:pt>
                <c:pt idx="4">
                  <c:v>60.840122800000003</c:v>
                </c:pt>
                <c:pt idx="5">
                  <c:v>47.303125000000001</c:v>
                </c:pt>
                <c:pt idx="6">
                  <c:v>43.112950900000001</c:v>
                </c:pt>
                <c:pt idx="8">
                  <c:v>63.187318300000001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83.625950000000003</c:v>
                </c:pt>
                <c:pt idx="1">
                  <c:v>88.914400000000001</c:v>
                </c:pt>
                <c:pt idx="2">
                  <c:v>78.86918</c:v>
                </c:pt>
                <c:pt idx="3">
                  <c:v>69.674449999999993</c:v>
                </c:pt>
                <c:pt idx="4">
                  <c:v>62.445239999999998</c:v>
                </c:pt>
                <c:pt idx="5">
                  <c:v>47.511229999999998</c:v>
                </c:pt>
                <c:pt idx="6">
                  <c:v>43.982370000000003</c:v>
                </c:pt>
                <c:pt idx="8">
                  <c:v>64.929109999999994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77.6164773</c:v>
                </c:pt>
                <c:pt idx="1">
                  <c:v>84.442473800000002</c:v>
                </c:pt>
                <c:pt idx="2">
                  <c:v>75.9079215</c:v>
                </c:pt>
                <c:pt idx="3">
                  <c:v>66.830071000000004</c:v>
                </c:pt>
                <c:pt idx="4">
                  <c:v>59.822410300000001</c:v>
                </c:pt>
                <c:pt idx="5">
                  <c:v>44.262517299999999</c:v>
                </c:pt>
                <c:pt idx="6">
                  <c:v>39.4495413</c:v>
                </c:pt>
                <c:pt idx="8">
                  <c:v>61.5086017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84.379869999999997</c:v>
                </c:pt>
                <c:pt idx="1">
                  <c:v>88.60821</c:v>
                </c:pt>
                <c:pt idx="2">
                  <c:v>78.690539999999999</c:v>
                </c:pt>
                <c:pt idx="3">
                  <c:v>70.520960000000002</c:v>
                </c:pt>
                <c:pt idx="4">
                  <c:v>62.852200000000003</c:v>
                </c:pt>
                <c:pt idx="5">
                  <c:v>48.183320000000002</c:v>
                </c:pt>
                <c:pt idx="6">
                  <c:v>44.713279999999997</c:v>
                </c:pt>
                <c:pt idx="8">
                  <c:v>65.092420000000004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78.548135799999997</c:v>
                </c:pt>
                <c:pt idx="1">
                  <c:v>84.322206399999999</c:v>
                </c:pt>
                <c:pt idx="2">
                  <c:v>75.731941500000005</c:v>
                </c:pt>
                <c:pt idx="3">
                  <c:v>67.607737200000003</c:v>
                </c:pt>
                <c:pt idx="4">
                  <c:v>60.264444099999999</c:v>
                </c:pt>
                <c:pt idx="5">
                  <c:v>44.981729199999997</c:v>
                </c:pt>
                <c:pt idx="6">
                  <c:v>40.266538199999999</c:v>
                </c:pt>
                <c:pt idx="8">
                  <c:v>61.731282499999999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85.677700000000002</c:v>
                </c:pt>
                <c:pt idx="1">
                  <c:v>88.174779999999998</c:v>
                </c:pt>
                <c:pt idx="2">
                  <c:v>78.461510000000004</c:v>
                </c:pt>
                <c:pt idx="3">
                  <c:v>70.450659999999999</c:v>
                </c:pt>
                <c:pt idx="4">
                  <c:v>62.704230000000003</c:v>
                </c:pt>
                <c:pt idx="5">
                  <c:v>48.188920000000003</c:v>
                </c:pt>
                <c:pt idx="6">
                  <c:v>44.877009999999999</c:v>
                </c:pt>
                <c:pt idx="8">
                  <c:v>65.376369999999994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80.239692599999998</c:v>
                </c:pt>
                <c:pt idx="1">
                  <c:v>83.957227799999998</c:v>
                </c:pt>
                <c:pt idx="2">
                  <c:v>75.5638589</c:v>
                </c:pt>
                <c:pt idx="3">
                  <c:v>67.491228000000007</c:v>
                </c:pt>
                <c:pt idx="4">
                  <c:v>60.147652299999997</c:v>
                </c:pt>
                <c:pt idx="5">
                  <c:v>44.970311600000002</c:v>
                </c:pt>
                <c:pt idx="6">
                  <c:v>40.560756599999998</c:v>
                </c:pt>
                <c:pt idx="8">
                  <c:v>62.051003199999997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87.019890000000004</c:v>
                </c:pt>
                <c:pt idx="1">
                  <c:v>88.20684</c:v>
                </c:pt>
                <c:pt idx="2">
                  <c:v>78.192130000000006</c:v>
                </c:pt>
                <c:pt idx="3">
                  <c:v>69.813519999999997</c:v>
                </c:pt>
                <c:pt idx="4">
                  <c:v>61.31418</c:v>
                </c:pt>
                <c:pt idx="5">
                  <c:v>47.372300000000003</c:v>
                </c:pt>
                <c:pt idx="6">
                  <c:v>44.685459999999999</c:v>
                </c:pt>
                <c:pt idx="8">
                  <c:v>65.290800000000004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81.505123699999999</c:v>
                </c:pt>
                <c:pt idx="1">
                  <c:v>84.050141800000006</c:v>
                </c:pt>
                <c:pt idx="2">
                  <c:v>75.079898299999996</c:v>
                </c:pt>
                <c:pt idx="3">
                  <c:v>66.906528300000005</c:v>
                </c:pt>
                <c:pt idx="4">
                  <c:v>58.652727900000002</c:v>
                </c:pt>
                <c:pt idx="5">
                  <c:v>44.238888099999997</c:v>
                </c:pt>
                <c:pt idx="6">
                  <c:v>40.560863599999998</c:v>
                </c:pt>
                <c:pt idx="8">
                  <c:v>61.942677799999998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86.497200000000007</c:v>
                </c:pt>
                <c:pt idx="1">
                  <c:v>88.258330000000001</c:v>
                </c:pt>
                <c:pt idx="2">
                  <c:v>78.037360000000007</c:v>
                </c:pt>
                <c:pt idx="3">
                  <c:v>69.783349999999999</c:v>
                </c:pt>
                <c:pt idx="4">
                  <c:v>61.641399999999997</c:v>
                </c:pt>
                <c:pt idx="5">
                  <c:v>47.553570000000001</c:v>
                </c:pt>
                <c:pt idx="6">
                  <c:v>45.539389999999997</c:v>
                </c:pt>
                <c:pt idx="8">
                  <c:v>65.526049999999998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81.137524299999995</c:v>
                </c:pt>
                <c:pt idx="1">
                  <c:v>84.017246599999993</c:v>
                </c:pt>
                <c:pt idx="2">
                  <c:v>75.0720654</c:v>
                </c:pt>
                <c:pt idx="3">
                  <c:v>66.793124300000002</c:v>
                </c:pt>
                <c:pt idx="4">
                  <c:v>58.925838599999999</c:v>
                </c:pt>
                <c:pt idx="5">
                  <c:v>44.165446199999998</c:v>
                </c:pt>
                <c:pt idx="6">
                  <c:v>41.173293399999999</c:v>
                </c:pt>
                <c:pt idx="8">
                  <c:v>62.090496799999997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86.585530000000006</c:v>
                </c:pt>
                <c:pt idx="1">
                  <c:v>87.582179999999994</c:v>
                </c:pt>
                <c:pt idx="2">
                  <c:v>77.544569999999993</c:v>
                </c:pt>
                <c:pt idx="3">
                  <c:v>69.612669999999994</c:v>
                </c:pt>
                <c:pt idx="4">
                  <c:v>61.750680000000003</c:v>
                </c:pt>
                <c:pt idx="5">
                  <c:v>48.008299999999998</c:v>
                </c:pt>
                <c:pt idx="6">
                  <c:v>45.730069999999998</c:v>
                </c:pt>
                <c:pt idx="8">
                  <c:v>65.535229999999999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81.3337006</c:v>
                </c:pt>
                <c:pt idx="1">
                  <c:v>83.457529500000007</c:v>
                </c:pt>
                <c:pt idx="2">
                  <c:v>74.449711800000003</c:v>
                </c:pt>
                <c:pt idx="3">
                  <c:v>66.445737399999999</c:v>
                </c:pt>
                <c:pt idx="4">
                  <c:v>58.802728700000003</c:v>
                </c:pt>
                <c:pt idx="5">
                  <c:v>44.124064599999997</c:v>
                </c:pt>
                <c:pt idx="6">
                  <c:v>40.695950099999997</c:v>
                </c:pt>
                <c:pt idx="8">
                  <c:v>61.823005199999997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318277834663197E-2"/>
          <c:y val="3.1947616615880747E-2"/>
          <c:w val="0.88797141962854675"/>
          <c:h val="0.895140451592508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mají registraci či rezervaci k očkování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0.0&quot; 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List1!$B$2:$B$10</c:f>
              <c:numCache>
                <c:formatCode>General</c:formatCode>
                <c:ptCount val="9"/>
                <c:pt idx="0">
                  <c:v>88.673910000000006</c:v>
                </c:pt>
                <c:pt idx="1">
                  <c:v>88.861490000000003</c:v>
                </c:pt>
                <c:pt idx="2">
                  <c:v>78.297070000000005</c:v>
                </c:pt>
                <c:pt idx="3">
                  <c:v>69.992760000000004</c:v>
                </c:pt>
                <c:pt idx="4">
                  <c:v>63.960520000000002</c:v>
                </c:pt>
                <c:pt idx="5">
                  <c:v>51.99662</c:v>
                </c:pt>
                <c:pt idx="6">
                  <c:v>49.197180000000003</c:v>
                </c:pt>
                <c:pt idx="8">
                  <c:v>66.535780000000003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9D-47E9-97C6-135EE347D81C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jsou očkovaní alespoň první dávkou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List1!$A$2:$A$10</c:f>
              <c:strCache>
                <c:ptCount val="9"/>
                <c:pt idx="0">
                  <c:v>80+</c:v>
                </c:pt>
                <c:pt idx="1">
                  <c:v>70-79</c:v>
                </c:pt>
                <c:pt idx="2">
                  <c:v>60-69</c:v>
                </c:pt>
                <c:pt idx="3">
                  <c:v>50-59</c:v>
                </c:pt>
                <c:pt idx="4">
                  <c:v>40-49</c:v>
                </c:pt>
                <c:pt idx="5">
                  <c:v>30-39</c:v>
                </c:pt>
                <c:pt idx="6">
                  <c:v>16-29</c:v>
                </c:pt>
                <c:pt idx="8">
                  <c:v>18+ CELKEM</c:v>
                </c:pt>
              </c:strCache>
            </c:strRef>
          </c:cat>
          <c:val>
            <c:numRef>
              <c:f>List1!$C$2:$C$10</c:f>
              <c:numCache>
                <c:formatCode>General</c:formatCode>
                <c:ptCount val="9"/>
                <c:pt idx="0">
                  <c:v>84.003135499999999</c:v>
                </c:pt>
                <c:pt idx="1">
                  <c:v>84.746192399999998</c:v>
                </c:pt>
                <c:pt idx="2">
                  <c:v>74.954948799999997</c:v>
                </c:pt>
                <c:pt idx="3">
                  <c:v>66.511843099999993</c:v>
                </c:pt>
                <c:pt idx="4">
                  <c:v>60.9066337</c:v>
                </c:pt>
                <c:pt idx="5">
                  <c:v>48.728729899999998</c:v>
                </c:pt>
                <c:pt idx="6">
                  <c:v>44.720334700000002</c:v>
                </c:pt>
                <c:pt idx="8">
                  <c:v>62.9955961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9D-47E9-97C6-135EE347D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59492928"/>
        <c:axId val="160289136"/>
      </c:barChart>
      <c:catAx>
        <c:axId val="15949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60289136"/>
        <c:crosses val="autoZero"/>
        <c:auto val="1"/>
        <c:lblAlgn val="ctr"/>
        <c:lblOffset val="100"/>
        <c:tickLblSkip val="1"/>
        <c:noMultiLvlLbl val="0"/>
      </c:catAx>
      <c:valAx>
        <c:axId val="160289136"/>
        <c:scaling>
          <c:orientation val="minMax"/>
          <c:max val="10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&quot; %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5949292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707351210287982"/>
          <c:y val="3.0834968315674501E-2"/>
          <c:w val="0.41276488512329151"/>
          <c:h val="8.914470362130848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01.08.2021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5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95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31. 7. 2021</a:t>
            </a:r>
          </a:p>
          <a:p>
            <a:r>
              <a:rPr lang="cs-CZ" sz="4400" b="0" i="1" dirty="0">
                <a:solidFill>
                  <a:schemeClr val="tx1"/>
                </a:solidFill>
              </a:rPr>
              <a:t>Stručná prezentace shrnující analýzu dle velikosti sídel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100 000 a více obyvatel (2 382 465 obyvatel, 6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563565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2E4492B1-805B-42EF-B6E8-00F02B9D5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93228"/>
              </p:ext>
            </p:extLst>
          </p:nvPr>
        </p:nvGraphicFramePr>
        <p:xfrm>
          <a:off x="2584450" y="2007710"/>
          <a:ext cx="9119316" cy="3854835"/>
        </p:xfrm>
        <a:graphic>
          <a:graphicData uri="http://schemas.openxmlformats.org/drawingml/2006/table">
            <a:tbl>
              <a:tblPr/>
              <a:tblGrid>
                <a:gridCol w="1519886">
                  <a:extLst>
                    <a:ext uri="{9D8B030D-6E8A-4147-A177-3AD203B41FA5}">
                      <a16:colId xmlns:a16="http://schemas.microsoft.com/office/drawing/2014/main" val="329204630"/>
                    </a:ext>
                  </a:extLst>
                </a:gridCol>
                <a:gridCol w="1519886">
                  <a:extLst>
                    <a:ext uri="{9D8B030D-6E8A-4147-A177-3AD203B41FA5}">
                      <a16:colId xmlns:a16="http://schemas.microsoft.com/office/drawing/2014/main" val="2874242661"/>
                    </a:ext>
                  </a:extLst>
                </a:gridCol>
                <a:gridCol w="1519886">
                  <a:extLst>
                    <a:ext uri="{9D8B030D-6E8A-4147-A177-3AD203B41FA5}">
                      <a16:colId xmlns:a16="http://schemas.microsoft.com/office/drawing/2014/main" val="3365477250"/>
                    </a:ext>
                  </a:extLst>
                </a:gridCol>
                <a:gridCol w="1519886">
                  <a:extLst>
                    <a:ext uri="{9D8B030D-6E8A-4147-A177-3AD203B41FA5}">
                      <a16:colId xmlns:a16="http://schemas.microsoft.com/office/drawing/2014/main" val="9264041"/>
                    </a:ext>
                  </a:extLst>
                </a:gridCol>
                <a:gridCol w="1519886">
                  <a:extLst>
                    <a:ext uri="{9D8B030D-6E8A-4147-A177-3AD203B41FA5}">
                      <a16:colId xmlns:a16="http://schemas.microsoft.com/office/drawing/2014/main" val="1875065736"/>
                    </a:ext>
                  </a:extLst>
                </a:gridCol>
                <a:gridCol w="1519886">
                  <a:extLst>
                    <a:ext uri="{9D8B030D-6E8A-4147-A177-3AD203B41FA5}">
                      <a16:colId xmlns:a16="http://schemas.microsoft.com/office/drawing/2014/main" val="868525948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8358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F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26231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4243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9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7186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33463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17139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1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74706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533627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38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4650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1 122 161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684 279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591 588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1 254 187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767 514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666 220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1 098 061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675 464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588 118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1 221 616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750 090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657 676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1 164 267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717 146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629 607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1 032 366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633 240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555 295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1 985 526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1 243 524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1 085 113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5 565 321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4 835 385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31. 7. 2021</a:t>
            </a:r>
          </a:p>
        </p:txBody>
      </p:sp>
    </p:spTree>
    <p:extLst>
      <p:ext uri="{BB962C8B-B14F-4D97-AF65-F5344CB8AC3E}">
        <p14:creationId xmlns:p14="http://schemas.microsoft.com/office/powerpoint/2010/main" val="20913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4EB1389-CD22-49D8-9663-77B94DF3F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56538"/>
              </p:ext>
            </p:extLst>
          </p:nvPr>
        </p:nvGraphicFramePr>
        <p:xfrm>
          <a:off x="2587624" y="2007711"/>
          <a:ext cx="9116148" cy="3854835"/>
        </p:xfrm>
        <a:graphic>
          <a:graphicData uri="http://schemas.openxmlformats.org/drawingml/2006/table">
            <a:tbl>
              <a:tblPr/>
              <a:tblGrid>
                <a:gridCol w="1519358">
                  <a:extLst>
                    <a:ext uri="{9D8B030D-6E8A-4147-A177-3AD203B41FA5}">
                      <a16:colId xmlns:a16="http://schemas.microsoft.com/office/drawing/2014/main" val="2639158747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438905304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2773052589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660567800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3272858321"/>
                    </a:ext>
                  </a:extLst>
                </a:gridCol>
                <a:gridCol w="1519358">
                  <a:extLst>
                    <a:ext uri="{9D8B030D-6E8A-4147-A177-3AD203B41FA5}">
                      <a16:colId xmlns:a16="http://schemas.microsoft.com/office/drawing/2014/main" val="1118853941"/>
                    </a:ext>
                  </a:extLst>
                </a:gridCol>
              </a:tblGrid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6990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12736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E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33616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ED6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544863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037335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27811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6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863324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5078"/>
                  </a:ext>
                </a:extLst>
              </a:tr>
              <a:tr h="428315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C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695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6655"/>
              </p:ext>
            </p:extLst>
          </p:nvPr>
        </p:nvGraphicFramePr>
        <p:xfrm>
          <a:off x="488230" y="1067328"/>
          <a:ext cx="11215540" cy="4795216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435096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Velikost obcí</a:t>
                      </a:r>
                      <a:endParaRPr lang="cs-CZ" sz="1400" b="1" i="0" u="sng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18+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504853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18+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1 095 889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674 066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588 974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1 223 694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755 402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662 850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1 071 973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665 170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585 094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1 193 744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654 342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1 139 002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707 212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626 395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1 010 606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624 787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552 754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1 948 260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1 227 318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1 080 692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neuvedeno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93 269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61 588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428363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noProof="0">
                          <a:effectLst/>
                        </a:rPr>
                        <a:t>CELKEM</a:t>
                      </a:r>
                      <a:endParaRPr lang="cs-CZ" sz="1400" b="1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5 486 661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4 812 689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18 a více let – přehled podle velikosti obcí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31. 7. 2021</a:t>
            </a:r>
          </a:p>
        </p:txBody>
      </p:sp>
    </p:spTree>
    <p:extLst>
      <p:ext uri="{BB962C8B-B14F-4D97-AF65-F5344CB8AC3E}">
        <p14:creationId xmlns:p14="http://schemas.microsoft.com/office/powerpoint/2010/main" val="36319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0528E1E-82E4-4793-84E9-0E25C339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75981"/>
              </p:ext>
            </p:extLst>
          </p:nvPr>
        </p:nvGraphicFramePr>
        <p:xfrm>
          <a:off x="1517649" y="1258093"/>
          <a:ext cx="10586097" cy="5513840"/>
        </p:xfrm>
        <a:graphic>
          <a:graphicData uri="http://schemas.openxmlformats.org/drawingml/2006/table">
            <a:tbl>
              <a:tblPr/>
              <a:tblGrid>
                <a:gridCol w="1176233">
                  <a:extLst>
                    <a:ext uri="{9D8B030D-6E8A-4147-A177-3AD203B41FA5}">
                      <a16:colId xmlns:a16="http://schemas.microsoft.com/office/drawing/2014/main" val="2850675096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1156336926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1723965752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269261667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2944329455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2803707935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2023529708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48361942"/>
                    </a:ext>
                  </a:extLst>
                </a:gridCol>
                <a:gridCol w="1176233">
                  <a:extLst>
                    <a:ext uri="{9D8B030D-6E8A-4147-A177-3AD203B41FA5}">
                      <a16:colId xmlns:a16="http://schemas.microsoft.com/office/drawing/2014/main" val="329155073"/>
                    </a:ext>
                  </a:extLst>
                </a:gridCol>
              </a:tblGrid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4088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F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18548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DA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886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6411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C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03523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22808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72088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F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35679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3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3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7107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3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8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CB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93945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6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0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75619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7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7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53304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1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02916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E7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44865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858437"/>
                  </a:ext>
                </a:extLst>
              </a:tr>
              <a:tr h="34461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373246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alespoň 1 dávkou, věk 16 a více let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31. 7. 2021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9CF1EBE3-09DA-405D-851E-6C6A4FA8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71343"/>
              </p:ext>
            </p:extLst>
          </p:nvPr>
        </p:nvGraphicFramePr>
        <p:xfrm>
          <a:off x="88257" y="689550"/>
          <a:ext cx="12015486" cy="6082385"/>
        </p:xfrm>
        <a:graphic>
          <a:graphicData uri="http://schemas.openxmlformats.org/drawingml/2006/table">
            <a:tbl>
              <a:tblPr/>
              <a:tblGrid>
                <a:gridCol w="1428678">
                  <a:extLst>
                    <a:ext uri="{9D8B030D-6E8A-4147-A177-3AD203B41FA5}">
                      <a16:colId xmlns:a16="http://schemas.microsoft.com/office/drawing/2014/main" val="3142138702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681493188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4490805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540180046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318157054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45873480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830060361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2688662673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1853448349"/>
                    </a:ext>
                  </a:extLst>
                </a:gridCol>
                <a:gridCol w="1176312">
                  <a:extLst>
                    <a:ext uri="{9D8B030D-6E8A-4147-A177-3AD203B41FA5}">
                      <a16:colId xmlns:a16="http://schemas.microsoft.com/office/drawing/2014/main" val="3296446822"/>
                    </a:ext>
                  </a:extLst>
                </a:gridCol>
              </a:tblGrid>
              <a:tr h="173437"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Velikost obcí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1" i="0" u="none" strike="noStrike" noProof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8364"/>
                  </a:ext>
                </a:extLst>
              </a:tr>
              <a:tr h="3731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bydliště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750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– 1 999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2 000 – 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5 000 – 14 999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15 000 – 39 999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40 000 – 99 999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100 000 a více obyvatel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endParaRPr lang="cs-CZ" sz="11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193039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706 487/1 111 280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706 487/1 111 280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51133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139 035/212 957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159 101/241 359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132 942/199 692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113 592/171 143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139 955/213 895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57 557/94 938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742 182/1 133 984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6995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65 293/105 782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50 693/81 536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52 176/82 789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60 728/96 031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60 078/90 163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(66,6 %)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50 009/78 453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338 977/534 754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5380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50 380/82 249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48 619/80 025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46 872/74 096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55 330/91 063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11 841/18 737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91 642/146 900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304 684/493 070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0315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14 640/24 668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16 749/27 048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23 098/39 096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31 765/54 017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35 905/59 691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25 135/41 412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147 292/245 932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84108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43 553/70 572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44 908/71 802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41 335/67 352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52 754/88 189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74 744/127 382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153 882/252 012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411 176/677 309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22578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22 751/38 944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31 089/51 328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26 911/45 705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45 074/75 445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18 188/30 844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23 113/37 414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52 854/85 823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219 980/365 503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76870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58 229/94 072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36 656/60 128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29 588/48 416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69 584/110 370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43 870/68 589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51 986/77 639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289 913/459 214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0054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49 360/85 043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47 480/80 445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27 933/47 581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59 065/98 419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28 058/45 802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45 921/76 882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257 817/434 172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6668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77 989/121 278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42 559/65 113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28 935/44 341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46 345/70 933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53 615/80 000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27 560/42 401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277 003/424 066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0116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67 079/115 329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108 349/180 144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91 792/151 461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73 321/120 469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62 522/103 969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202 027/319 416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605 090/990 788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18743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45 315/81 327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61 520/108 122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43 026/74 974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38 718/68 866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21 122/36 359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42 903/72 484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51 301/82 972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303 905/525 104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4649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30 476/53 664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54 028/93 372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52 177/91 034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33 961/57 291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77 611/127 990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(60,6 %)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41 064/62 376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(65,8 %)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289 317/485 727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23995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20 179/36 276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65 763/113 765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78 679/131 524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(59,8 %)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69 853/119 380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89 637/160 846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(55,7 %)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114 110/196 355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139 213/239 135</a:t>
                      </a:r>
                      <a:b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(58,2 %)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577 434/997 281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(57,9 %)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364421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neuvedeno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4356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95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684 279/1 122 161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767 514/1 254 187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675 464/1 098 061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750 090/1 221 616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717 146/1 164 267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633 240/1 032 366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(61,3 %)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1 243 524/1 985 526</a:t>
                      </a:r>
                      <a:b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5 565 321/8 878 184</a:t>
                      </a:r>
                      <a:b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(62,7 %)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62237"/>
                  </a:ext>
                </a:extLst>
              </a:tr>
            </a:tbl>
          </a:graphicData>
        </a:graphic>
      </p:graphicFrame>
      <p:sp>
        <p:nvSpPr>
          <p:cNvPr id="3" name="Obdélník 2">
            <a:extLst>
              <a:ext uri="{FF2B5EF4-FFF2-40B4-BE49-F238E27FC236}">
                <a16:creationId xmlns:a16="http://schemas.microsoft.com/office/drawing/2014/main" id="{2281DE67-E341-4287-A491-FA5FF69EE8AE}"/>
              </a:ext>
            </a:extLst>
          </p:cNvPr>
          <p:cNvSpPr/>
          <p:nvPr/>
        </p:nvSpPr>
        <p:spPr>
          <a:xfrm>
            <a:off x="12057" y="554759"/>
            <a:ext cx="1533524" cy="35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>
              <a:lnSpc>
                <a:spcPts val="1000"/>
              </a:lnSpc>
            </a:pP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Očkovaní / obyvatelstvo</a:t>
            </a:r>
            <a:b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cs-CZ" sz="1000" b="1" dirty="0">
                <a:solidFill>
                  <a:srgbClr val="000000"/>
                </a:solidFill>
                <a:latin typeface="Calibri" panose="020F0502020204030204" pitchFamily="34" charset="0"/>
              </a:rPr>
              <a:t>(podíl %)</a:t>
            </a:r>
          </a:p>
        </p:txBody>
      </p:sp>
    </p:spTree>
    <p:extLst>
      <p:ext uri="{BB962C8B-B14F-4D97-AF65-F5344CB8AC3E}">
        <p14:creationId xmlns:p14="http://schemas.microsoft.com/office/powerpoint/2010/main" val="70365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31. 7.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8EE952BB-7354-4D89-8CC6-6BC3309A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687588"/>
              </p:ext>
            </p:extLst>
          </p:nvPr>
        </p:nvGraphicFramePr>
        <p:xfrm>
          <a:off x="133350" y="701213"/>
          <a:ext cx="11837679" cy="583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délník 8">
            <a:extLst>
              <a:ext uri="{FF2B5EF4-FFF2-40B4-BE49-F238E27FC236}">
                <a16:creationId xmlns:a16="http://schemas.microsoft.com/office/drawing/2014/main" id="{A16925BD-8B42-4997-8EF2-01B33424556B}"/>
              </a:ext>
            </a:extLst>
          </p:cNvPr>
          <p:cNvSpPr/>
          <p:nvPr/>
        </p:nvSpPr>
        <p:spPr>
          <a:xfrm>
            <a:off x="1928241" y="693969"/>
            <a:ext cx="8650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Osoby na 100 obyvatel (% populace)</a:t>
            </a:r>
          </a:p>
        </p:txBody>
      </p:sp>
      <p:graphicFrame>
        <p:nvGraphicFramePr>
          <p:cNvPr id="12" name="Tabulka 11">
            <a:extLst>
              <a:ext uri="{FF2B5EF4-FFF2-40B4-BE49-F238E27FC236}">
                <a16:creationId xmlns:a16="http://schemas.microsoft.com/office/drawing/2014/main" id="{ACF933FC-AC8B-4DCF-85AE-AB663C334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0242"/>
              </p:ext>
            </p:extLst>
          </p:nvPr>
        </p:nvGraphicFramePr>
        <p:xfrm>
          <a:off x="10784088" y="1884981"/>
          <a:ext cx="1333315" cy="439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43709246"/>
                    </a:ext>
                  </a:extLst>
                </a:gridCol>
                <a:gridCol w="647515">
                  <a:extLst>
                    <a:ext uri="{9D8B030D-6E8A-4147-A177-3AD203B41FA5}">
                      <a16:colId xmlns:a16="http://schemas.microsoft.com/office/drawing/2014/main" val="1988768172"/>
                    </a:ext>
                  </a:extLst>
                </a:gridCol>
              </a:tblGrid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46886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8 683 168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1383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1730508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9 334 672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7720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186940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1 358 031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4 247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47789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1 531 990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06972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1 334 099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883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1 469 760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260546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1 392 895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168544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1 232 537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1601"/>
                  </a:ext>
                </a:extLst>
              </a:tr>
              <a:tr h="3660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2 382 465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78997"/>
                  </a:ext>
                </a:extLst>
              </a:tr>
            </a:tbl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95E84E81-91E5-46C2-9381-CDCE4FF5644A}"/>
              </a:ext>
            </a:extLst>
          </p:cNvPr>
          <p:cNvSpPr/>
          <p:nvPr/>
        </p:nvSpPr>
        <p:spPr>
          <a:xfrm>
            <a:off x="10675589" y="142832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Obyvatelstvo </a:t>
            </a:r>
          </a:p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1. 1. 2021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F091EAC1-A8DA-420C-8D5B-8905D005F1B6}"/>
              </a:ext>
            </a:extLst>
          </p:cNvPr>
          <p:cNvSpPr/>
          <p:nvPr/>
        </p:nvSpPr>
        <p:spPr>
          <a:xfrm>
            <a:off x="4429003" y="1077652"/>
            <a:ext cx="2391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*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74FD9147-E57A-4764-BE0D-03259447DD56}"/>
              </a:ext>
            </a:extLst>
          </p:cNvPr>
          <p:cNvSpPr/>
          <p:nvPr/>
        </p:nvSpPr>
        <p:spPr>
          <a:xfrm>
            <a:off x="1390528" y="6296031"/>
            <a:ext cx="93121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b="1" dirty="0"/>
              <a:t>*  osoby, které nebyly očkovány a ani nejsou přihlášeny k očkování a kdykoliv v minulosti prodělali onemocnění COVID-19 podle dat ISIN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DE88B8D6-CC63-4A18-A0A2-C12CA14C6C9E}"/>
              </a:ext>
            </a:extLst>
          </p:cNvPr>
          <p:cNvSpPr/>
          <p:nvPr/>
        </p:nvSpPr>
        <p:spPr>
          <a:xfrm>
            <a:off x="11409143" y="3466677"/>
            <a:ext cx="7697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Počet obcí</a:t>
            </a:r>
            <a:endParaRPr lang="cs-CZ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3E4438AD-C19F-4800-86E5-D99FB2280CA5}"/>
              </a:ext>
            </a:extLst>
          </p:cNvPr>
          <p:cNvSpPr/>
          <p:nvPr/>
        </p:nvSpPr>
        <p:spPr>
          <a:xfrm>
            <a:off x="22619" y="3453118"/>
            <a:ext cx="2179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Obce podle počtu obyvatel</a:t>
            </a:r>
            <a:endParaRPr lang="cs-CZ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174171" y="694787"/>
            <a:ext cx="1153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dirty="0"/>
              <a:t>ČR má dostatečnou rychlost očkování a dostatek látek, aby v červenci dosáhla EU cíle </a:t>
            </a:r>
          </a:p>
          <a:p>
            <a:pPr lvl="0"/>
            <a:r>
              <a:rPr lang="cs-CZ" dirty="0"/>
              <a:t>(70 % alespoň první dávkou v dospělé populaci)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36498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0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do 750 obyvatel (1 358 031 obyvatel, 4 247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198268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750 – 1 999 obyvatel (1 531 990 obyvatel, 1 294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55289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2 000 – 4 999 obyvatel (1 334 099 obyvatel, 441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32656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8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5 000 – 14 999 obyvatel (1 469 760 obyvatel, 183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46699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02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15 000 – 39 999 obyvatel (1 392 895 obyvatel, 63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875920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1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50C8A-CC4F-462B-B79D-6CCF7442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Zájem o očkování, stav k 31. 7. 2021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1A621DB-23FF-4F32-9A6D-9A629C3C0C0E}"/>
              </a:ext>
            </a:extLst>
          </p:cNvPr>
          <p:cNvSpPr txBox="1"/>
          <p:nvPr/>
        </p:nvSpPr>
        <p:spPr>
          <a:xfrm>
            <a:off x="381740" y="694787"/>
            <a:ext cx="1132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cs-CZ" sz="2000" b="1" dirty="0"/>
              <a:t>Obce 40 000 – 99 999 obyvatel (1 232 537 obyvatel, 20 obcí)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394D7A9E-99FA-4768-92F9-5B89BCF61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706947"/>
              </p:ext>
            </p:extLst>
          </p:nvPr>
        </p:nvGraphicFramePr>
        <p:xfrm>
          <a:off x="999134" y="1459903"/>
          <a:ext cx="10107016" cy="5238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8E059801-51AB-4C86-84F6-0A56BB1A9702}"/>
              </a:ext>
            </a:extLst>
          </p:cNvPr>
          <p:cNvCxnSpPr>
            <a:cxnSpLocks/>
          </p:cNvCxnSpPr>
          <p:nvPr/>
        </p:nvCxnSpPr>
        <p:spPr>
          <a:xfrm>
            <a:off x="1529428" y="3017467"/>
            <a:ext cx="9071897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85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8465</TotalTime>
  <Words>1609</Words>
  <Application>Microsoft Office PowerPoint</Application>
  <PresentationFormat>Širokoúhlá obrazovka</PresentationFormat>
  <Paragraphs>338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Calibri</vt:lpstr>
      <vt:lpstr>Motiv Office</vt:lpstr>
      <vt:lpstr>Prezentace aplikace PowerPoint</vt:lpstr>
      <vt:lpstr>Stav očkování obyvatel v ČR k 31. 7. 2021</vt:lpstr>
      <vt:lpstr>Zájem o očkování, stav k 31. 7. 2021</vt:lpstr>
      <vt:lpstr>Zájem o očkování, stav k 31. 7. 2021</vt:lpstr>
      <vt:lpstr>Zájem o očkování, stav k 31. 7. 2021</vt:lpstr>
      <vt:lpstr>Zájem o očkování, stav k 31. 7. 2021</vt:lpstr>
      <vt:lpstr>Zájem o očkování, stav k 31. 7. 2021</vt:lpstr>
      <vt:lpstr>Zájem o očkování, stav k 31. 7. 2021</vt:lpstr>
      <vt:lpstr>Zájem o očkování, stav k 31. 7. 2021</vt:lpstr>
      <vt:lpstr>Zájem o očkování, stav k 31. 7. 2021</vt:lpstr>
      <vt:lpstr>Očkovaní 16 a více let – přehled podle velikosti obcí</vt:lpstr>
      <vt:lpstr>Očkovaní 18 a více let – přehled podle velikosti obcí</vt:lpstr>
      <vt:lpstr>Očkovaní alespoň 1 dávkou, věk 16 a více 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558</cp:revision>
  <dcterms:created xsi:type="dcterms:W3CDTF">2020-11-14T10:09:00Z</dcterms:created>
  <dcterms:modified xsi:type="dcterms:W3CDTF">2021-08-01T12:55:59Z</dcterms:modified>
</cp:coreProperties>
</file>