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1413" r:id="rId2"/>
    <p:sldId id="2189" r:id="rId3"/>
    <p:sldId id="2185" r:id="rId4"/>
    <p:sldId id="2226" r:id="rId5"/>
    <p:sldId id="2227" r:id="rId6"/>
    <p:sldId id="2228" r:id="rId7"/>
    <p:sldId id="2229" r:id="rId8"/>
    <p:sldId id="2230" r:id="rId9"/>
    <p:sldId id="2231" r:id="rId10"/>
    <p:sldId id="2232" r:id="rId11"/>
    <p:sldId id="2172" r:id="rId12"/>
    <p:sldId id="2235" r:id="rId13"/>
    <p:sldId id="2233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002" y="426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6549528083226"/>
          <c:y val="0.20299240246086112"/>
          <c:w val="0.70740539593952501"/>
          <c:h val="0.7505336593398659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Očkovaní dokončeno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List1!$B$2:$B$13</c:f>
              <c:numCache>
                <c:formatCode>General</c:formatCode>
                <c:ptCount val="12"/>
                <c:pt idx="0">
                  <c:v>53.114310000000003</c:v>
                </c:pt>
                <c:pt idx="1">
                  <c:v>63.56908</c:v>
                </c:pt>
                <c:pt idx="2">
                  <c:v>63.090330000000002</c:v>
                </c:pt>
                <c:pt idx="3">
                  <c:v>60.893140000000002</c:v>
                </c:pt>
                <c:pt idx="5">
                  <c:v>51.736739999999998</c:v>
                </c:pt>
                <c:pt idx="6">
                  <c:v>51.393549999999998</c:v>
                </c:pt>
                <c:pt idx="7">
                  <c:v>51.77749</c:v>
                </c:pt>
                <c:pt idx="8">
                  <c:v>52.19464</c:v>
                </c:pt>
                <c:pt idx="9">
                  <c:v>52.523130000000002</c:v>
                </c:pt>
                <c:pt idx="10">
                  <c:v>52.511279999999999</c:v>
                </c:pt>
                <c:pt idx="11">
                  <c:v>52.96846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6C-43B5-BDA2-1A9D944183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Očkovaní 1. dávkou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List1!$C$2:$C$13</c:f>
              <c:numCache>
                <c:formatCode>General</c:formatCode>
                <c:ptCount val="12"/>
                <c:pt idx="0">
                  <c:v>2.2988705500000002</c:v>
                </c:pt>
                <c:pt idx="1">
                  <c:v>2.18142733</c:v>
                </c:pt>
                <c:pt idx="2">
                  <c:v>2.2940502199999999</c:v>
                </c:pt>
                <c:pt idx="3">
                  <c:v>2.63555056</c:v>
                </c:pt>
                <c:pt idx="5">
                  <c:v>2.0874339399999999</c:v>
                </c:pt>
                <c:pt idx="6">
                  <c:v>2.11868224</c:v>
                </c:pt>
                <c:pt idx="7">
                  <c:v>2.1529886500000002</c:v>
                </c:pt>
                <c:pt idx="8">
                  <c:v>2.0599281500000002</c:v>
                </c:pt>
                <c:pt idx="9">
                  <c:v>2.0641182599999999</c:v>
                </c:pt>
                <c:pt idx="10">
                  <c:v>2.0124345199999998</c:v>
                </c:pt>
                <c:pt idx="11">
                  <c:v>2.48360417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6C-43B5-BDA2-1A9D94418370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Prodělali onemocnění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List1!$D$2:$D$13</c:f>
              <c:numCache>
                <c:formatCode>General</c:formatCode>
                <c:ptCount val="12"/>
                <c:pt idx="0">
                  <c:v>6.4980797099999998</c:v>
                </c:pt>
                <c:pt idx="1">
                  <c:v>5.8201223300000002</c:v>
                </c:pt>
                <c:pt idx="2">
                  <c:v>5.8542490200000001</c:v>
                </c:pt>
                <c:pt idx="3">
                  <c:v>7.4497529199999999</c:v>
                </c:pt>
                <c:pt idx="5">
                  <c:v>6.3118588600000001</c:v>
                </c:pt>
                <c:pt idx="6">
                  <c:v>6.6401216700000001</c:v>
                </c:pt>
                <c:pt idx="7">
                  <c:v>6.6013841600000003</c:v>
                </c:pt>
                <c:pt idx="8">
                  <c:v>6.9016029799999998</c:v>
                </c:pt>
                <c:pt idx="9">
                  <c:v>6.4750034999999997</c:v>
                </c:pt>
                <c:pt idx="10">
                  <c:v>6.36021474</c:v>
                </c:pt>
                <c:pt idx="11">
                  <c:v>5.86934121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6C-43B5-BDA2-1A9D94418370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Mají rezervaci termínu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List1!$E$2:$E$13</c:f>
              <c:numCache>
                <c:formatCode>General</c:formatCode>
                <c:ptCount val="12"/>
                <c:pt idx="0">
                  <c:v>1.04743352</c:v>
                </c:pt>
                <c:pt idx="1">
                  <c:v>1.1357605900000001</c:v>
                </c:pt>
                <c:pt idx="2">
                  <c:v>1.1498072100000001</c:v>
                </c:pt>
                <c:pt idx="3">
                  <c:v>1.20083491</c:v>
                </c:pt>
                <c:pt idx="5">
                  <c:v>0.66603782</c:v>
                </c:pt>
                <c:pt idx="6">
                  <c:v>0.66867277000000003</c:v>
                </c:pt>
                <c:pt idx="7">
                  <c:v>0.7009225</c:v>
                </c:pt>
                <c:pt idx="8">
                  <c:v>0.68392118000000002</c:v>
                </c:pt>
                <c:pt idx="9">
                  <c:v>0.69208375</c:v>
                </c:pt>
                <c:pt idx="10">
                  <c:v>0.79072677000000002</c:v>
                </c:pt>
                <c:pt idx="11">
                  <c:v>0.83023254999999996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6C-43B5-BDA2-1A9D94418370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Registrovaní, čekají na termín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List1!$F$2:$F$13</c:f>
              <c:numCache>
                <c:formatCode>General</c:formatCode>
                <c:ptCount val="12"/>
                <c:pt idx="0">
                  <c:v>2.1355710000000001</c:v>
                </c:pt>
                <c:pt idx="1">
                  <c:v>2.509395</c:v>
                </c:pt>
                <c:pt idx="2">
                  <c:v>2.4962089999999999</c:v>
                </c:pt>
                <c:pt idx="3">
                  <c:v>2.4483350000000002</c:v>
                </c:pt>
                <c:pt idx="5">
                  <c:v>1.70217</c:v>
                </c:pt>
                <c:pt idx="6">
                  <c:v>1.682256</c:v>
                </c:pt>
                <c:pt idx="7">
                  <c:v>1.689155</c:v>
                </c:pt>
                <c:pt idx="8">
                  <c:v>1.7327999999999999</c:v>
                </c:pt>
                <c:pt idx="9">
                  <c:v>1.7689779999999999</c:v>
                </c:pt>
                <c:pt idx="10">
                  <c:v>1.8974679999999999</c:v>
                </c:pt>
                <c:pt idx="11">
                  <c:v>1.723803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B6C-43B5-BDA2-1A9D94418370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List1!$G$2:$G$13</c:f>
              <c:numCache>
                <c:formatCode>General</c:formatCode>
                <c:ptCount val="12"/>
                <c:pt idx="0">
                  <c:v>34.905735999999997</c:v>
                </c:pt>
                <c:pt idx="1">
                  <c:v>24.784215</c:v>
                </c:pt>
                <c:pt idx="2">
                  <c:v>25.115349999999999</c:v>
                </c:pt>
                <c:pt idx="3">
                  <c:v>25.372385999999999</c:v>
                </c:pt>
                <c:pt idx="5">
                  <c:v>37.495756999999998</c:v>
                </c:pt>
                <c:pt idx="6">
                  <c:v>37.496720000000003</c:v>
                </c:pt>
                <c:pt idx="7">
                  <c:v>37.078057999999999</c:v>
                </c:pt>
                <c:pt idx="8">
                  <c:v>36.427104</c:v>
                </c:pt>
                <c:pt idx="9">
                  <c:v>36.476691000000002</c:v>
                </c:pt>
                <c:pt idx="10">
                  <c:v>36.427872000000001</c:v>
                </c:pt>
                <c:pt idx="11">
                  <c:v>36.124560000000002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3B-470D-A795-D51EE4875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9492928"/>
        <c:axId val="160289136"/>
      </c:barChart>
      <c:catAx>
        <c:axId val="159492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noMultiLvlLbl val="0"/>
      </c:catAx>
      <c:valAx>
        <c:axId val="160289136"/>
        <c:scaling>
          <c:orientation val="minMax"/>
          <c:max val="1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5432530918869456E-3"/>
          <c:y val="7.839625914535274E-2"/>
          <c:w val="0.98994552187469609"/>
          <c:h val="4.6791895752454092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91.129679999999993</c:v>
                </c:pt>
                <c:pt idx="1">
                  <c:v>90.317300000000003</c:v>
                </c:pt>
                <c:pt idx="2">
                  <c:v>80.303389999999993</c:v>
                </c:pt>
                <c:pt idx="3">
                  <c:v>72.996939999999995</c:v>
                </c:pt>
                <c:pt idx="4">
                  <c:v>65.972539999999995</c:v>
                </c:pt>
                <c:pt idx="5">
                  <c:v>53.894440000000003</c:v>
                </c:pt>
                <c:pt idx="6">
                  <c:v>52.66592</c:v>
                </c:pt>
                <c:pt idx="8">
                  <c:v>69.395660000000007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82.063835400000002</c:v>
                </c:pt>
                <c:pt idx="1">
                  <c:v>85.530895299999997</c:v>
                </c:pt>
                <c:pt idx="2">
                  <c:v>77.188929999999999</c:v>
                </c:pt>
                <c:pt idx="3">
                  <c:v>69.9706647</c:v>
                </c:pt>
                <c:pt idx="4">
                  <c:v>63.281860999999999</c:v>
                </c:pt>
                <c:pt idx="5">
                  <c:v>50.647753999999999</c:v>
                </c:pt>
                <c:pt idx="6">
                  <c:v>48.8798216</c:v>
                </c:pt>
                <c:pt idx="8">
                  <c:v>65.750507200000001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84.013720000000006</c:v>
                </c:pt>
                <c:pt idx="1">
                  <c:v>89.468639999999994</c:v>
                </c:pt>
                <c:pt idx="2">
                  <c:v>79.853719999999996</c:v>
                </c:pt>
                <c:pt idx="3">
                  <c:v>71.266639999999995</c:v>
                </c:pt>
                <c:pt idx="4">
                  <c:v>64.321929999999995</c:v>
                </c:pt>
                <c:pt idx="5">
                  <c:v>49.81559</c:v>
                </c:pt>
                <c:pt idx="6">
                  <c:v>47.702800000000003</c:v>
                </c:pt>
                <c:pt idx="8">
                  <c:v>66.714969999999994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78.446579200000002</c:v>
                </c:pt>
                <c:pt idx="1">
                  <c:v>85.523242499999995</c:v>
                </c:pt>
                <c:pt idx="2">
                  <c:v>77.351336500000002</c:v>
                </c:pt>
                <c:pt idx="3">
                  <c:v>68.946300199999996</c:v>
                </c:pt>
                <c:pt idx="4">
                  <c:v>62.254559700000001</c:v>
                </c:pt>
                <c:pt idx="5">
                  <c:v>47.431024299999997</c:v>
                </c:pt>
                <c:pt idx="6">
                  <c:v>44.989832200000002</c:v>
                </c:pt>
                <c:pt idx="8">
                  <c:v>64.016063700000004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84.760319999999993</c:v>
                </c:pt>
                <c:pt idx="1">
                  <c:v>89.188310000000001</c:v>
                </c:pt>
                <c:pt idx="2">
                  <c:v>79.723070000000007</c:v>
                </c:pt>
                <c:pt idx="3">
                  <c:v>72.120270000000005</c:v>
                </c:pt>
                <c:pt idx="4">
                  <c:v>64.695340000000002</c:v>
                </c:pt>
                <c:pt idx="5">
                  <c:v>50.421860000000002</c:v>
                </c:pt>
                <c:pt idx="6">
                  <c:v>48.503070000000001</c:v>
                </c:pt>
                <c:pt idx="8">
                  <c:v>66.887389999999996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79.327149500000004</c:v>
                </c:pt>
                <c:pt idx="1">
                  <c:v>85.374080399999997</c:v>
                </c:pt>
                <c:pt idx="2">
                  <c:v>77.225302200000002</c:v>
                </c:pt>
                <c:pt idx="3">
                  <c:v>69.709290999999993</c:v>
                </c:pt>
                <c:pt idx="4">
                  <c:v>62.615866599999997</c:v>
                </c:pt>
                <c:pt idx="5">
                  <c:v>48.016458499999999</c:v>
                </c:pt>
                <c:pt idx="6">
                  <c:v>45.797320900000003</c:v>
                </c:pt>
                <c:pt idx="8">
                  <c:v>64.207310000000007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86.058070000000001</c:v>
                </c:pt>
                <c:pt idx="1">
                  <c:v>88.810479999999998</c:v>
                </c:pt>
                <c:pt idx="2">
                  <c:v>79.501959999999997</c:v>
                </c:pt>
                <c:pt idx="3">
                  <c:v>72.061440000000005</c:v>
                </c:pt>
                <c:pt idx="4">
                  <c:v>64.520330000000001</c:v>
                </c:pt>
                <c:pt idx="5">
                  <c:v>50.429279999999999</c:v>
                </c:pt>
                <c:pt idx="6">
                  <c:v>48.623359999999998</c:v>
                </c:pt>
                <c:pt idx="8">
                  <c:v>67.157290000000003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80.904868399999998</c:v>
                </c:pt>
                <c:pt idx="1">
                  <c:v>85.027329399999999</c:v>
                </c:pt>
                <c:pt idx="2">
                  <c:v>76.987794800000003</c:v>
                </c:pt>
                <c:pt idx="3">
                  <c:v>69.545138699999995</c:v>
                </c:pt>
                <c:pt idx="4">
                  <c:v>62.475776500000002</c:v>
                </c:pt>
                <c:pt idx="5">
                  <c:v>47.977891200000002</c:v>
                </c:pt>
                <c:pt idx="6">
                  <c:v>45.859449300000001</c:v>
                </c:pt>
                <c:pt idx="8">
                  <c:v>64.445373200000006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87.469669999999994</c:v>
                </c:pt>
                <c:pt idx="1">
                  <c:v>88.804990000000004</c:v>
                </c:pt>
                <c:pt idx="2">
                  <c:v>79.222110000000001</c:v>
                </c:pt>
                <c:pt idx="3">
                  <c:v>71.373149999999995</c:v>
                </c:pt>
                <c:pt idx="4">
                  <c:v>63.121960000000001</c:v>
                </c:pt>
                <c:pt idx="5">
                  <c:v>49.721969999999999</c:v>
                </c:pt>
                <c:pt idx="6">
                  <c:v>48.46848</c:v>
                </c:pt>
                <c:pt idx="8">
                  <c:v>67.069490000000002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82.305754300000004</c:v>
                </c:pt>
                <c:pt idx="1">
                  <c:v>85.039640599999998</c:v>
                </c:pt>
                <c:pt idx="2">
                  <c:v>76.5245891</c:v>
                </c:pt>
                <c:pt idx="3">
                  <c:v>68.963394600000001</c:v>
                </c:pt>
                <c:pt idx="4">
                  <c:v>60.981963800000003</c:v>
                </c:pt>
                <c:pt idx="5">
                  <c:v>47.317489700000003</c:v>
                </c:pt>
                <c:pt idx="6">
                  <c:v>45.829861000000001</c:v>
                </c:pt>
                <c:pt idx="8">
                  <c:v>64.332972600000005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86.843090000000004</c:v>
                </c:pt>
                <c:pt idx="1">
                  <c:v>88.803110000000004</c:v>
                </c:pt>
                <c:pt idx="2">
                  <c:v>78.96472</c:v>
                </c:pt>
                <c:pt idx="3">
                  <c:v>71.166560000000004</c:v>
                </c:pt>
                <c:pt idx="4">
                  <c:v>63.278480000000002</c:v>
                </c:pt>
                <c:pt idx="5">
                  <c:v>49.749389999999998</c:v>
                </c:pt>
                <c:pt idx="6">
                  <c:v>49.051679999999998</c:v>
                </c:pt>
                <c:pt idx="8">
                  <c:v>67.147469999999998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81.803201099999995</c:v>
                </c:pt>
                <c:pt idx="1">
                  <c:v>84.969197399999999</c:v>
                </c:pt>
                <c:pt idx="2">
                  <c:v>76.401086000000006</c:v>
                </c:pt>
                <c:pt idx="3">
                  <c:v>68.626123800000002</c:v>
                </c:pt>
                <c:pt idx="4">
                  <c:v>61.102158799999998</c:v>
                </c:pt>
                <c:pt idx="5">
                  <c:v>47.204231100000001</c:v>
                </c:pt>
                <c:pt idx="6">
                  <c:v>46.3801986</c:v>
                </c:pt>
                <c:pt idx="8">
                  <c:v>64.368192500000006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86.921199999999999</c:v>
                </c:pt>
                <c:pt idx="1">
                  <c:v>88.168000000000006</c:v>
                </c:pt>
                <c:pt idx="2">
                  <c:v>78.560890000000001</c:v>
                </c:pt>
                <c:pt idx="3">
                  <c:v>71.145049999999998</c:v>
                </c:pt>
                <c:pt idx="4">
                  <c:v>63.551960000000001</c:v>
                </c:pt>
                <c:pt idx="5">
                  <c:v>50.225110000000001</c:v>
                </c:pt>
                <c:pt idx="6">
                  <c:v>49.22636</c:v>
                </c:pt>
                <c:pt idx="8">
                  <c:v>67.223129999999998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82.054945399999994</c:v>
                </c:pt>
                <c:pt idx="1">
                  <c:v>84.459053699999998</c:v>
                </c:pt>
                <c:pt idx="2">
                  <c:v>75.8791169</c:v>
                </c:pt>
                <c:pt idx="3">
                  <c:v>68.483311900000004</c:v>
                </c:pt>
                <c:pt idx="4">
                  <c:v>61.099159399999998</c:v>
                </c:pt>
                <c:pt idx="5">
                  <c:v>47.340486300000002</c:v>
                </c:pt>
                <c:pt idx="6">
                  <c:v>46.039051200000003</c:v>
                </c:pt>
                <c:pt idx="8">
                  <c:v>64.234726499999994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88.995109999999997</c:v>
                </c:pt>
                <c:pt idx="1">
                  <c:v>89.391750000000002</c:v>
                </c:pt>
                <c:pt idx="2">
                  <c:v>79.26585</c:v>
                </c:pt>
                <c:pt idx="3">
                  <c:v>71.44323</c:v>
                </c:pt>
                <c:pt idx="4">
                  <c:v>65.605599999999995</c:v>
                </c:pt>
                <c:pt idx="5">
                  <c:v>54.233750000000001</c:v>
                </c:pt>
                <c:pt idx="6">
                  <c:v>52.946080000000002</c:v>
                </c:pt>
                <c:pt idx="8">
                  <c:v>68.262039999999999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84.615899400000004</c:v>
                </c:pt>
                <c:pt idx="1">
                  <c:v>85.672944099999995</c:v>
                </c:pt>
                <c:pt idx="2">
                  <c:v>76.339799499999998</c:v>
                </c:pt>
                <c:pt idx="3">
                  <c:v>68.468534300000002</c:v>
                </c:pt>
                <c:pt idx="4">
                  <c:v>63.174955400000002</c:v>
                </c:pt>
                <c:pt idx="5">
                  <c:v>51.772037599999997</c:v>
                </c:pt>
                <c:pt idx="6">
                  <c:v>50.204794300000003</c:v>
                </c:pt>
                <c:pt idx="8">
                  <c:v>65.394608500000004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29.08.2021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54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95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31336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28. 8. 2021</a:t>
            </a:r>
          </a:p>
          <a:p>
            <a:r>
              <a:rPr lang="cs-CZ" sz="4400" b="0" i="1" dirty="0">
                <a:solidFill>
                  <a:schemeClr val="tx1"/>
                </a:solidFill>
              </a:rPr>
              <a:t>Stručná prezentace shrnující analýzu dle velikosti sídel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28. 8.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100 000 a více obyvatel (2 382 465 obyvatel, 6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9682042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25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BE1B91A1-9D22-48CE-94F0-E1FB0A44F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835407"/>
              </p:ext>
            </p:extLst>
          </p:nvPr>
        </p:nvGraphicFramePr>
        <p:xfrm>
          <a:off x="2587624" y="2007710"/>
          <a:ext cx="9116148" cy="3854835"/>
        </p:xfrm>
        <a:graphic>
          <a:graphicData uri="http://schemas.openxmlformats.org/drawingml/2006/table">
            <a:tbl>
              <a:tblPr/>
              <a:tblGrid>
                <a:gridCol w="1519358">
                  <a:extLst>
                    <a:ext uri="{9D8B030D-6E8A-4147-A177-3AD203B41FA5}">
                      <a16:colId xmlns:a16="http://schemas.microsoft.com/office/drawing/2014/main" val="1818486774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254466691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3685850257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2017986259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172353090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2064715151"/>
                    </a:ext>
                  </a:extLst>
                </a:gridCol>
              </a:tblGrid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513547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5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536813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982758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2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C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F0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365345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F0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B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E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087036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4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760678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7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006477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815108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9760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195635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16+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1 122 161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714 115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690 697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1 254 187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800 585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774 266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1 098 061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703 399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680 012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1 221 616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780 915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755 808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1 164 267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745 103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721 194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1 032 366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659 300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638 573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1 985 526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1 293 699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1 245 864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107 830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94 862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5 804 946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5 601 276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16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28. 8. 2021</a:t>
            </a:r>
          </a:p>
        </p:txBody>
      </p:sp>
    </p:spTree>
    <p:extLst>
      <p:ext uri="{BB962C8B-B14F-4D97-AF65-F5344CB8AC3E}">
        <p14:creationId xmlns:p14="http://schemas.microsoft.com/office/powerpoint/2010/main" val="209131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D4D472E5-8AD2-4B6D-9336-74ACA11BC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947906"/>
              </p:ext>
            </p:extLst>
          </p:nvPr>
        </p:nvGraphicFramePr>
        <p:xfrm>
          <a:off x="2587624" y="1998186"/>
          <a:ext cx="9116148" cy="3864357"/>
        </p:xfrm>
        <a:graphic>
          <a:graphicData uri="http://schemas.openxmlformats.org/drawingml/2006/table">
            <a:tbl>
              <a:tblPr/>
              <a:tblGrid>
                <a:gridCol w="1519358">
                  <a:extLst>
                    <a:ext uri="{9D8B030D-6E8A-4147-A177-3AD203B41FA5}">
                      <a16:colId xmlns:a16="http://schemas.microsoft.com/office/drawing/2014/main" val="4149543312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913022377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3456151232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3582911732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3517465312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2348073676"/>
                    </a:ext>
                  </a:extLst>
                </a:gridCol>
              </a:tblGrid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6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174733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F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5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5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062196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D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EC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545812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1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8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31432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F0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7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604475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5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25591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B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D1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236420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521729"/>
                  </a:ext>
                </a:extLst>
              </a:tr>
              <a:tr h="429373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B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0768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620450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18+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1 095 889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701 545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679 916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1 223 694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785 701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761 496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1 071 973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690 837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669 326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1 193 744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767 971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744 645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1 139 002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733 155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710 916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1 010 606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649 160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629 761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1 948 260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1 274 057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1 229 676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106 801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94 074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5 709 227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5 519 810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18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28. 8. 2021</a:t>
            </a:r>
          </a:p>
        </p:txBody>
      </p:sp>
    </p:spTree>
    <p:extLst>
      <p:ext uri="{BB962C8B-B14F-4D97-AF65-F5344CB8AC3E}">
        <p14:creationId xmlns:p14="http://schemas.microsoft.com/office/powerpoint/2010/main" val="36319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8DBB0100-D6F7-44ED-82A7-A242C19A2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012495"/>
              </p:ext>
            </p:extLst>
          </p:nvPr>
        </p:nvGraphicFramePr>
        <p:xfrm>
          <a:off x="1517005" y="1258093"/>
          <a:ext cx="10586736" cy="5513840"/>
        </p:xfrm>
        <a:graphic>
          <a:graphicData uri="http://schemas.openxmlformats.org/drawingml/2006/table">
            <a:tbl>
              <a:tblPr/>
              <a:tblGrid>
                <a:gridCol w="1176304">
                  <a:extLst>
                    <a:ext uri="{9D8B030D-6E8A-4147-A177-3AD203B41FA5}">
                      <a16:colId xmlns:a16="http://schemas.microsoft.com/office/drawing/2014/main" val="4159494534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1075967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3702170781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015823484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3163153238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4039095316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435280902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3192165578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4254889706"/>
                    </a:ext>
                  </a:extLst>
                </a:gridCol>
              </a:tblGrid>
              <a:tr h="344615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D7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D7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78772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5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BF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C2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C9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650782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419062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767107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2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627142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4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311531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F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A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B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085722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8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C1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D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892879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74683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C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9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757244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E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392816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C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8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E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0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430518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4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D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9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CE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554585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0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1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5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47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F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373215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774340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F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020039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alespoň 1 dávkou, věk 16 a více let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28. 8. 2021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CF1EBE3-09DA-405D-851E-6C6A4FA8F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185409"/>
              </p:ext>
            </p:extLst>
          </p:nvPr>
        </p:nvGraphicFramePr>
        <p:xfrm>
          <a:off x="88257" y="689550"/>
          <a:ext cx="12015486" cy="6082385"/>
        </p:xfrm>
        <a:graphic>
          <a:graphicData uri="http://schemas.openxmlformats.org/drawingml/2006/table">
            <a:tbl>
              <a:tblPr/>
              <a:tblGrid>
                <a:gridCol w="1428678">
                  <a:extLst>
                    <a:ext uri="{9D8B030D-6E8A-4147-A177-3AD203B41FA5}">
                      <a16:colId xmlns:a16="http://schemas.microsoft.com/office/drawing/2014/main" val="3142138702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681493188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4490805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540180046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318157054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45873480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30060361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268866267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53448349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296446822"/>
                    </a:ext>
                  </a:extLst>
                </a:gridCol>
              </a:tblGrid>
              <a:tr h="173437"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 obcí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8364"/>
                  </a:ext>
                </a:extLst>
              </a:tr>
              <a:tr h="373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93039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736 971/1 111 280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736 971/1 111 280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51133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144 852/212 957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165 954/241 359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138 763/199 692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118 239/171 143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146 123/213 895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60 183/94 938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774 114/1 133 984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6995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68 007/105 782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52 868/81 536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54 140/82 789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63 289/96 031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62 150/90 163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51 505/78 453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351 959/534 754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5538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52 521/82 249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50 705/80 025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48 812/74 096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57 594/91 063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12 279/18 737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94 916/146 900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316 827/493 070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10315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15 276/24 668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17 355/27 048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24 126/39 096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33 076/54 017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37 303/59 691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25 861/41 412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152 997/245 932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8410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45 314/70 572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46 753/71 802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43 048/67 352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54 910/88 189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77 838/127 382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160 405/252 012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428 268/677 309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22578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23 701/38 944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32 304/51 328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28 046/45 705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46 778/75 445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18 940/30 844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23 843/37 414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55 037/85 823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228 649/365 503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76870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60 379/94 072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38 056/60 128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30 692/48 416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72 169/110 370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45 408/68 589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53 801/77 639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300 505/459 214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80054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52 636/85 043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50 589/80 445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29 913/47 581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62 371/98 419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29 744/45 802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49 902/76 882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275 155/434 172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668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81 683/121 278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44 537/65 113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30 238/44 341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48 384/70 933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55 698/80 000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28 586/42 401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289 126/424 066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0116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69 960/115 329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112 710/180 144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95 242/151 461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76 143/120 469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64 885/103 969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208 919/319 416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627 859/990 788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1874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47 094/81 327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64 272/108 122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44 708/74 974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40 220/68 866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21 848/36 359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44 410/72 484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53 453/82 972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316 005/525 104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46490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31 630/53 664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55 950/93 372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54 015/91 034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35 114/57 291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80 030/127 990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42 146/62 376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298 885/485 727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2399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21 062/36 276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68 532/113 765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81 656/131 524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72 628/119 380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92 857/160 846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118 658/196 355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144 403/239 135</a:t>
                      </a:r>
                      <a:b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599 796/997 281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6442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107 830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107 830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1435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714 115/1 122 161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800 585/1 254 187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703 399/1 098 061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780 915/1 221 616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745 103/1 164 267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659 300/1 032 366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1 293 699/1 985 526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107 830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5 804 946/8 878 184</a:t>
                      </a:r>
                      <a:b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62237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2281DE67-E341-4287-A491-FA5FF69EE8AE}"/>
              </a:ext>
            </a:extLst>
          </p:cNvPr>
          <p:cNvSpPr/>
          <p:nvPr/>
        </p:nvSpPr>
        <p:spPr>
          <a:xfrm>
            <a:off x="12057" y="554759"/>
            <a:ext cx="1533524" cy="35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ts val="1000"/>
              </a:lnSpc>
            </a:pP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Očkovaní / obyvatelstvo</a:t>
            </a:r>
            <a:b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(podíl %)</a:t>
            </a:r>
          </a:p>
        </p:txBody>
      </p:sp>
    </p:spTree>
    <p:extLst>
      <p:ext uri="{BB962C8B-B14F-4D97-AF65-F5344CB8AC3E}">
        <p14:creationId xmlns:p14="http://schemas.microsoft.com/office/powerpoint/2010/main" val="70365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obyvatel v ČR k 28. 8. 2021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3DEB4E0-C2B7-4E1B-8422-D7FAF9E7D74B}"/>
              </a:ext>
            </a:extLst>
          </p:cNvPr>
          <p:cNvSpPr/>
          <p:nvPr/>
        </p:nvSpPr>
        <p:spPr>
          <a:xfrm>
            <a:off x="3190753" y="655482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8EE952BB-7354-4D89-8CC6-6BC3309A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526958"/>
              </p:ext>
            </p:extLst>
          </p:nvPr>
        </p:nvGraphicFramePr>
        <p:xfrm>
          <a:off x="133350" y="701213"/>
          <a:ext cx="11837679" cy="583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bdélník 8">
            <a:extLst>
              <a:ext uri="{FF2B5EF4-FFF2-40B4-BE49-F238E27FC236}">
                <a16:creationId xmlns:a16="http://schemas.microsoft.com/office/drawing/2014/main" id="{A16925BD-8B42-4997-8EF2-01B33424556B}"/>
              </a:ext>
            </a:extLst>
          </p:cNvPr>
          <p:cNvSpPr/>
          <p:nvPr/>
        </p:nvSpPr>
        <p:spPr>
          <a:xfrm>
            <a:off x="1928241" y="693969"/>
            <a:ext cx="865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b="1" dirty="0"/>
              <a:t>Osoby na 100 obyvatel (% populace)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ACF933FC-AC8B-4DCF-85AE-AB663C33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20242"/>
              </p:ext>
            </p:extLst>
          </p:nvPr>
        </p:nvGraphicFramePr>
        <p:xfrm>
          <a:off x="10784088" y="1884981"/>
          <a:ext cx="1333315" cy="43920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43709246"/>
                    </a:ext>
                  </a:extLst>
                </a:gridCol>
                <a:gridCol w="647515">
                  <a:extLst>
                    <a:ext uri="{9D8B030D-6E8A-4147-A177-3AD203B41FA5}">
                      <a16:colId xmlns:a16="http://schemas.microsoft.com/office/drawing/2014/main" val="1988768172"/>
                    </a:ext>
                  </a:extLst>
                </a:gridCol>
              </a:tblGrid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10 701 777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468862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41383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30508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9 334 672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77209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186940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1 358 031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4 247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47789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1 531 990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6972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1 334 099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68834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1 469 760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0546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1 392 895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168544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1 232 537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91601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2 382 465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78997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95E84E81-91E5-46C2-9381-CDCE4FF5644A}"/>
              </a:ext>
            </a:extLst>
          </p:cNvPr>
          <p:cNvSpPr/>
          <p:nvPr/>
        </p:nvSpPr>
        <p:spPr>
          <a:xfrm>
            <a:off x="10675589" y="1428327"/>
            <a:ext cx="960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Obyvatelstvo </a:t>
            </a:r>
          </a:p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1. 1. 2021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F091EAC1-A8DA-420C-8D5B-8905D005F1B6}"/>
              </a:ext>
            </a:extLst>
          </p:cNvPr>
          <p:cNvSpPr/>
          <p:nvPr/>
        </p:nvSpPr>
        <p:spPr>
          <a:xfrm>
            <a:off x="4429003" y="1077652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*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74FD9147-E57A-4764-BE0D-03259447DD56}"/>
              </a:ext>
            </a:extLst>
          </p:cNvPr>
          <p:cNvSpPr/>
          <p:nvPr/>
        </p:nvSpPr>
        <p:spPr>
          <a:xfrm>
            <a:off x="1390528" y="6296031"/>
            <a:ext cx="93121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b="1" dirty="0"/>
              <a:t>*  osoby, které nebyly očkovány a ani nejsou přihlášeny k očkování a kdykoliv v minulosti prodělali onemocnění COVID-19 podle dat ISIN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E88B8D6-CC63-4A18-A0A2-C12CA14C6C9E}"/>
              </a:ext>
            </a:extLst>
          </p:cNvPr>
          <p:cNvSpPr/>
          <p:nvPr/>
        </p:nvSpPr>
        <p:spPr>
          <a:xfrm>
            <a:off x="11409143" y="3466677"/>
            <a:ext cx="7697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Počet obcí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E4438AD-C19F-4800-86E5-D99FB2280CA5}"/>
              </a:ext>
            </a:extLst>
          </p:cNvPr>
          <p:cNvSpPr/>
          <p:nvPr/>
        </p:nvSpPr>
        <p:spPr>
          <a:xfrm>
            <a:off x="22619" y="3453118"/>
            <a:ext cx="2179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Obce podle počtu obyvatel</a:t>
            </a:r>
            <a:endParaRPr lang="cs-CZ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28. 8. 2021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890465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>
            <a:extLst>
              <a:ext uri="{FF2B5EF4-FFF2-40B4-BE49-F238E27FC236}">
                <a16:creationId xmlns:a16="http://schemas.microsoft.com/office/drawing/2014/main" id="{4D3D046A-6B0A-4D22-B358-88584987FE47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Celkový přehled</a:t>
            </a:r>
          </a:p>
        </p:txBody>
      </p:sp>
    </p:spTree>
    <p:extLst>
      <p:ext uri="{BB962C8B-B14F-4D97-AF65-F5344CB8AC3E}">
        <p14:creationId xmlns:p14="http://schemas.microsoft.com/office/powerpoint/2010/main" val="385930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28. 8.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do 750 obyvatel (1 358 031 obyvatel, 4 247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0123599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5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28. 8.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750 – 1 999 obyvatel (1 531 990 obyvatel, 1 294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8218886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4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28. 8.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2 000 – 4 999 obyvatel (1 334 099 obyvatel, 441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6165125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4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28. 8.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5 000 – 14 999 obyvatel (1 469 760 obyvatel, 183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7371516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0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28. 8.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15 000 – 39 999 obyvatel (1 392 895 obyvatel, 63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0318579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15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28. 8.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40 000 – 99 999 obyvatel (1 232 537 obyvatel, 20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0597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98519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8510</TotalTime>
  <Words>1586</Words>
  <Application>Microsoft Office PowerPoint</Application>
  <PresentationFormat>Širokoúhlá obrazovka</PresentationFormat>
  <Paragraphs>337</Paragraphs>
  <Slides>13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6" baseType="lpstr">
      <vt:lpstr>Arial</vt:lpstr>
      <vt:lpstr>Calibri</vt:lpstr>
      <vt:lpstr>Motiv Office</vt:lpstr>
      <vt:lpstr>Prezentace aplikace PowerPoint</vt:lpstr>
      <vt:lpstr>Stav očkování obyvatel v ČR k 28. 8. 2021</vt:lpstr>
      <vt:lpstr>Zájem o očkování, stav k 28. 8. 2021</vt:lpstr>
      <vt:lpstr>Zájem o očkování, stav k 28. 8. 2021</vt:lpstr>
      <vt:lpstr>Zájem o očkování, stav k 28. 8. 2021</vt:lpstr>
      <vt:lpstr>Zájem o očkování, stav k 28. 8. 2021</vt:lpstr>
      <vt:lpstr>Zájem o očkování, stav k 28. 8. 2021</vt:lpstr>
      <vt:lpstr>Zájem o očkování, stav k 28. 8. 2021</vt:lpstr>
      <vt:lpstr>Zájem o očkování, stav k 28. 8. 2021</vt:lpstr>
      <vt:lpstr>Zájem o očkování, stav k 28. 8. 2021</vt:lpstr>
      <vt:lpstr>Očkovaní 16 a více let – přehled podle velikosti obcí</vt:lpstr>
      <vt:lpstr>Očkovaní 18 a více let – přehled podle velikosti obcí</vt:lpstr>
      <vt:lpstr>Očkovaní alespoň 1 dávkou, věk 16 a více 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566</cp:revision>
  <dcterms:created xsi:type="dcterms:W3CDTF">2020-11-14T10:09:00Z</dcterms:created>
  <dcterms:modified xsi:type="dcterms:W3CDTF">2021-08-29T08:35:19Z</dcterms:modified>
</cp:coreProperties>
</file>