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85" r:id="rId10"/>
    <p:sldId id="1343" r:id="rId11"/>
    <p:sldId id="1344" r:id="rId12"/>
    <p:sldId id="1345" r:id="rId13"/>
    <p:sldId id="1346" r:id="rId14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85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07.01.2022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7</a:t>
            </a:r>
            <a:r>
              <a:rPr lang="cs-CZ" b="1" dirty="0" smtClean="0"/>
              <a:t>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78871"/>
              </p:ext>
            </p:extLst>
          </p:nvPr>
        </p:nvGraphicFramePr>
        <p:xfrm>
          <a:off x="288084" y="735513"/>
          <a:ext cx="11587543" cy="6015899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46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38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lokálně, výrazně omezená kapacita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Zásadní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9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péči, deeskalace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reprofilizovaných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lůžek na běžný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režim. V připravenost opatření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péče tak IP pro variantu omikron či jiné mutace. Personál již delší dobu za hranou svých možností, převádění nevybrané dovolené, volna, podíl profesní frustrace…takže komplexní únava systému.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51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tlak na následnou péči. Vše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 je za hranou svých možností a kapacit, převádí již druhým rokem strašlivá kvanta dovolené a osobního volna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38078"/>
              </p:ext>
            </p:extLst>
          </p:nvPr>
        </p:nvGraphicFramePr>
        <p:xfrm>
          <a:off x="376606" y="805063"/>
          <a:ext cx="11519385" cy="5613314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32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969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největší zátěž.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Obecně stran personálu – spousta PN (mimo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Odchody ze ZZ- Někteří nechtějí zažít další vlnu.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747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976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Vysoké %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IP, ECMO kapacita dostatečná.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Ticho před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omikronovou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bouří?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276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Největší zátěž zatím stále nemocnice Nové Město n/M.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11575"/>
              </p:ext>
            </p:extLst>
          </p:nvPr>
        </p:nvGraphicFramePr>
        <p:xfrm>
          <a:off x="434413" y="847512"/>
          <a:ext cx="11435203" cy="506634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C19 případů, stále poměrně vysoké počty na JIP. Očekávaný výpadek personálu v souvislosti s šířením varianty omikron způsobí velké problémy se zajištěním péče. Podpora HZS/AČR nadále zásadní.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ZLK, nelze spustit elektivní operativu.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Nadále identický problém – ARO/JIP zaplněny velkým množstvím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pacientů, většina z nich nadále na UPV a/anebo ECMO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7</a:t>
            </a:r>
            <a:r>
              <a:rPr lang="cs-CZ" b="1" dirty="0" smtClean="0"/>
              <a:t>.1.2022 00:29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506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39063"/>
              </p:ext>
            </p:extLst>
          </p:nvPr>
        </p:nvGraphicFramePr>
        <p:xfrm>
          <a:off x="246185" y="993532"/>
          <a:ext cx="9231923" cy="5375345"/>
        </p:xfrm>
        <a:graphic>
          <a:graphicData uri="http://schemas.openxmlformats.org/drawingml/2006/table">
            <a:tbl>
              <a:tblPr/>
              <a:tblGrid>
                <a:gridCol w="1959701">
                  <a:extLst>
                    <a:ext uri="{9D8B030D-6E8A-4147-A177-3AD203B41FA5}">
                      <a16:colId xmlns:a16="http://schemas.microsoft.com/office/drawing/2014/main" val="859565394"/>
                    </a:ext>
                  </a:extLst>
                </a:gridCol>
                <a:gridCol w="1199816">
                  <a:extLst>
                    <a:ext uri="{9D8B030D-6E8A-4147-A177-3AD203B41FA5}">
                      <a16:colId xmlns:a16="http://schemas.microsoft.com/office/drawing/2014/main" val="3627864010"/>
                    </a:ext>
                  </a:extLst>
                </a:gridCol>
                <a:gridCol w="1109830">
                  <a:extLst>
                    <a:ext uri="{9D8B030D-6E8A-4147-A177-3AD203B41FA5}">
                      <a16:colId xmlns:a16="http://schemas.microsoft.com/office/drawing/2014/main" val="3661627894"/>
                    </a:ext>
                  </a:extLst>
                </a:gridCol>
                <a:gridCol w="1106498">
                  <a:extLst>
                    <a:ext uri="{9D8B030D-6E8A-4147-A177-3AD203B41FA5}">
                      <a16:colId xmlns:a16="http://schemas.microsoft.com/office/drawing/2014/main" val="3117051378"/>
                    </a:ext>
                  </a:extLst>
                </a:gridCol>
                <a:gridCol w="1146492">
                  <a:extLst>
                    <a:ext uri="{9D8B030D-6E8A-4147-A177-3AD203B41FA5}">
                      <a16:colId xmlns:a16="http://schemas.microsoft.com/office/drawing/2014/main" val="3608128598"/>
                    </a:ext>
                  </a:extLst>
                </a:gridCol>
                <a:gridCol w="1149824">
                  <a:extLst>
                    <a:ext uri="{9D8B030D-6E8A-4147-A177-3AD203B41FA5}">
                      <a16:colId xmlns:a16="http://schemas.microsoft.com/office/drawing/2014/main" val="1463614682"/>
                    </a:ext>
                  </a:extLst>
                </a:gridCol>
                <a:gridCol w="1559762">
                  <a:extLst>
                    <a:ext uri="{9D8B030D-6E8A-4147-A177-3AD203B41FA5}">
                      <a16:colId xmlns:a16="http://schemas.microsoft.com/office/drawing/2014/main" val="49251521"/>
                    </a:ext>
                  </a:extLst>
                </a:gridCol>
              </a:tblGrid>
              <a:tr h="18620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64723"/>
                  </a:ext>
                </a:extLst>
              </a:tr>
              <a:tr h="18620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534836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666731"/>
                  </a:ext>
                </a:extLst>
              </a:tr>
              <a:tr h="1818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50121"/>
                  </a:ext>
                </a:extLst>
              </a:tr>
              <a:tr h="67166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336116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92918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035699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545439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41286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046874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04318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623170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52756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13959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89709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122872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69707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353967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06382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052086"/>
                  </a:ext>
                </a:extLst>
              </a:tr>
              <a:tr h="18181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581495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31135"/>
                  </a:ext>
                </a:extLst>
              </a:tr>
              <a:tr h="18181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399638"/>
                  </a:ext>
                </a:extLst>
              </a:tr>
              <a:tr h="18181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06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85437"/>
              </p:ext>
            </p:extLst>
          </p:nvPr>
        </p:nvGraphicFramePr>
        <p:xfrm>
          <a:off x="332820" y="975943"/>
          <a:ext cx="9637658" cy="5340805"/>
        </p:xfrm>
        <a:graphic>
          <a:graphicData uri="http://schemas.openxmlformats.org/drawingml/2006/table">
            <a:tbl>
              <a:tblPr/>
              <a:tblGrid>
                <a:gridCol w="2045828">
                  <a:extLst>
                    <a:ext uri="{9D8B030D-6E8A-4147-A177-3AD203B41FA5}">
                      <a16:colId xmlns:a16="http://schemas.microsoft.com/office/drawing/2014/main" val="1616083762"/>
                    </a:ext>
                  </a:extLst>
                </a:gridCol>
                <a:gridCol w="1252548">
                  <a:extLst>
                    <a:ext uri="{9D8B030D-6E8A-4147-A177-3AD203B41FA5}">
                      <a16:colId xmlns:a16="http://schemas.microsoft.com/office/drawing/2014/main" val="2331540063"/>
                    </a:ext>
                  </a:extLst>
                </a:gridCol>
                <a:gridCol w="1158606">
                  <a:extLst>
                    <a:ext uri="{9D8B030D-6E8A-4147-A177-3AD203B41FA5}">
                      <a16:colId xmlns:a16="http://schemas.microsoft.com/office/drawing/2014/main" val="3325327930"/>
                    </a:ext>
                  </a:extLst>
                </a:gridCol>
                <a:gridCol w="1155127">
                  <a:extLst>
                    <a:ext uri="{9D8B030D-6E8A-4147-A177-3AD203B41FA5}">
                      <a16:colId xmlns:a16="http://schemas.microsoft.com/office/drawing/2014/main" val="910600861"/>
                    </a:ext>
                  </a:extLst>
                </a:gridCol>
                <a:gridCol w="1196877">
                  <a:extLst>
                    <a:ext uri="{9D8B030D-6E8A-4147-A177-3AD203B41FA5}">
                      <a16:colId xmlns:a16="http://schemas.microsoft.com/office/drawing/2014/main" val="2069423416"/>
                    </a:ext>
                  </a:extLst>
                </a:gridCol>
                <a:gridCol w="1200359">
                  <a:extLst>
                    <a:ext uri="{9D8B030D-6E8A-4147-A177-3AD203B41FA5}">
                      <a16:colId xmlns:a16="http://schemas.microsoft.com/office/drawing/2014/main" val="2698467322"/>
                    </a:ext>
                  </a:extLst>
                </a:gridCol>
                <a:gridCol w="1628313">
                  <a:extLst>
                    <a:ext uri="{9D8B030D-6E8A-4147-A177-3AD203B41FA5}">
                      <a16:colId xmlns:a16="http://schemas.microsoft.com/office/drawing/2014/main" val="3185956717"/>
                    </a:ext>
                  </a:extLst>
                </a:gridCol>
              </a:tblGrid>
              <a:tr h="1856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37809"/>
                  </a:ext>
                </a:extLst>
              </a:tr>
              <a:tr h="18562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32229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244868"/>
                  </a:ext>
                </a:extLst>
              </a:tr>
              <a:tr h="1856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198857"/>
                  </a:ext>
                </a:extLst>
              </a:tr>
              <a:tr h="63682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59587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806719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241187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4023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218368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58690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38605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680687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43385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46503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285594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052858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160730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53343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37203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67845"/>
                  </a:ext>
                </a:extLst>
              </a:tr>
              <a:tr h="185621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403392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35539"/>
                  </a:ext>
                </a:extLst>
              </a:tr>
              <a:tr h="18562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419025"/>
                  </a:ext>
                </a:extLst>
              </a:tr>
              <a:tr h="18562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/>
              <a:t>7</a:t>
            </a:r>
            <a:r>
              <a:rPr lang="cs-CZ" b="1" dirty="0" smtClean="0"/>
              <a:t>.1.2022 00:29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2</a:t>
            </a:r>
            <a:r>
              <a:rPr lang="cs-CZ" sz="2000" b="1" dirty="0" smtClean="0"/>
              <a:t> 126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12163"/>
              </p:ext>
            </p:extLst>
          </p:nvPr>
        </p:nvGraphicFramePr>
        <p:xfrm>
          <a:off x="332818" y="964014"/>
          <a:ext cx="8341305" cy="5335411"/>
        </p:xfrm>
        <a:graphic>
          <a:graphicData uri="http://schemas.openxmlformats.org/drawingml/2006/table">
            <a:tbl>
              <a:tblPr/>
              <a:tblGrid>
                <a:gridCol w="1695364">
                  <a:extLst>
                    <a:ext uri="{9D8B030D-6E8A-4147-A177-3AD203B41FA5}">
                      <a16:colId xmlns:a16="http://schemas.microsoft.com/office/drawing/2014/main" val="825232328"/>
                    </a:ext>
                  </a:extLst>
                </a:gridCol>
                <a:gridCol w="1037978">
                  <a:extLst>
                    <a:ext uri="{9D8B030D-6E8A-4147-A177-3AD203B41FA5}">
                      <a16:colId xmlns:a16="http://schemas.microsoft.com/office/drawing/2014/main" val="723737135"/>
                    </a:ext>
                  </a:extLst>
                </a:gridCol>
                <a:gridCol w="960129">
                  <a:extLst>
                    <a:ext uri="{9D8B030D-6E8A-4147-A177-3AD203B41FA5}">
                      <a16:colId xmlns:a16="http://schemas.microsoft.com/office/drawing/2014/main" val="446640136"/>
                    </a:ext>
                  </a:extLst>
                </a:gridCol>
                <a:gridCol w="957246">
                  <a:extLst>
                    <a:ext uri="{9D8B030D-6E8A-4147-A177-3AD203B41FA5}">
                      <a16:colId xmlns:a16="http://schemas.microsoft.com/office/drawing/2014/main" val="1404006518"/>
                    </a:ext>
                  </a:extLst>
                </a:gridCol>
                <a:gridCol w="991846">
                  <a:extLst>
                    <a:ext uri="{9D8B030D-6E8A-4147-A177-3AD203B41FA5}">
                      <a16:colId xmlns:a16="http://schemas.microsoft.com/office/drawing/2014/main" val="2137251455"/>
                    </a:ext>
                  </a:extLst>
                </a:gridCol>
                <a:gridCol w="1349371">
                  <a:extLst>
                    <a:ext uri="{9D8B030D-6E8A-4147-A177-3AD203B41FA5}">
                      <a16:colId xmlns:a16="http://schemas.microsoft.com/office/drawing/2014/main" val="3594387127"/>
                    </a:ext>
                  </a:extLst>
                </a:gridCol>
                <a:gridCol w="1349371">
                  <a:extLst>
                    <a:ext uri="{9D8B030D-6E8A-4147-A177-3AD203B41FA5}">
                      <a16:colId xmlns:a16="http://schemas.microsoft.com/office/drawing/2014/main" val="478780315"/>
                    </a:ext>
                  </a:extLst>
                </a:gridCol>
              </a:tblGrid>
              <a:tr h="21304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72725"/>
                  </a:ext>
                </a:extLst>
              </a:tr>
              <a:tr h="21304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2022, 11:00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309102"/>
                  </a:ext>
                </a:extLst>
              </a:tr>
              <a:tr h="1830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600111"/>
                  </a:ext>
                </a:extLst>
              </a:tr>
              <a:tr h="2130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951410"/>
                  </a:ext>
                </a:extLst>
              </a:tr>
              <a:tr h="57825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01943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628200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70074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47789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295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51842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80998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37770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35937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337998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77883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04655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03050"/>
                  </a:ext>
                </a:extLst>
              </a:tr>
              <a:tr h="1902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41645"/>
                  </a:ext>
                </a:extLst>
              </a:tr>
              <a:tr h="1978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938028"/>
                  </a:ext>
                </a:extLst>
              </a:tr>
              <a:tr h="20543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22 865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283233"/>
                  </a:ext>
                </a:extLst>
              </a:tr>
              <a:tr h="19021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43248"/>
                  </a:ext>
                </a:extLst>
              </a:tr>
              <a:tr h="18300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595858"/>
                  </a:ext>
                </a:extLst>
              </a:tr>
              <a:tr h="18300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94037"/>
                  </a:ext>
                </a:extLst>
              </a:tr>
              <a:tr h="19021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5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02337" y="4360605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.1.2022 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75412"/>
              </p:ext>
            </p:extLst>
          </p:nvPr>
        </p:nvGraphicFramePr>
        <p:xfrm>
          <a:off x="1317554" y="1759120"/>
          <a:ext cx="6569146" cy="3099012"/>
        </p:xfrm>
        <a:graphic>
          <a:graphicData uri="http://schemas.openxmlformats.org/drawingml/2006/table">
            <a:tbl>
              <a:tblPr/>
              <a:tblGrid>
                <a:gridCol w="4099087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788029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948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Poslední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ktualizace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Vsetínská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7:39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9:47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9:49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13:59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Havlíčkův Brod,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03.01.2022 14:21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Šumperk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04.01.2022 10:28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KZ, a.s., Nemocnice Děčín,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o.z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04.01.2022 13:31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Masarykův onkologický ústav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9:29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458" y="2351550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62905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7.1.2022 0:29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2 632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1 566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(59,5 %)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506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92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(3,5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358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(70,8 %)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735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(27,9 %)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2 126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239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(9,1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1 230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(57,9 %)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02455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7.1.2022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617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803513" y="3270765"/>
            <a:ext cx="10953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6.1. bylo 137 nově přijatých C+ pacientů a 189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situace, nižší počty příjmů C+ pac, nadále vysoká zátěž IP -&gt; long COVID pacienti vyžadující UPV/ECMO</a:t>
            </a:r>
          </a:p>
          <a:p>
            <a:pPr lvl="3"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postupné navyšování elektivní péče v některých krajích</a:t>
            </a:r>
          </a:p>
          <a:p>
            <a:pPr lvl="3"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personální stránka – je očekáván výpadek personálu v souvislosti s vlnou </a:t>
            </a:r>
            <a:r>
              <a:rPr lang="cs-CZ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Omicron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NDLP </a:t>
            </a:r>
            <a:r>
              <a:rPr lang="cs-CZ" dirty="0" smtClean="0"/>
              <a:t>– Změny hodnocení situace v krajích od KKIP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2819" y="1107472"/>
            <a:ext cx="11487705" cy="5135066"/>
          </a:xfrm>
        </p:spPr>
        <p:txBody>
          <a:bodyPr>
            <a:normAutofit lnSpcReduction="10000"/>
          </a:bodyPr>
          <a:lstStyle/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PHA – pokles akutních příjmů C+ pac, kapacity zabírají long-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pac,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stále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omezená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mírně uvolněna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, lůžka pro COVID+ s dostatečnou kapacitou při spíše nižším počtu příjmů. Část navýšených kapacit uzavřena, na úkor „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elektivy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“, udržována částečně navýšená kapacita standardní i IP péče v očekávání další vlny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epidemie.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STČ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zklidnění situace,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omezena 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ZLK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pokles C+ hospitalizovaných na standardu, JIP zatížené také méně, vysoký počet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nonCOVID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pacientů na JIP, 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nelze spustit elektivní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operativu.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ULK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Stagnace C19 případů, vysoké počty na JIP. Očekávaný výpadek personálu v souvislosti s šířením varianty omikron způsobí velké problémy se zajištěním péče,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omezena 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KHK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Dočasně pozastavena činnosti některých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+ jednotek, část COVID+ jednotek intenzivní péče pracuje nyní v hybridním režimu. Dočasně v závislosti na ZZ 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parciálně nebo plně obnovena operativa (do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MSK - ARO/JIP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velké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množství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“ pacientů, většina z nich nadále na UPV a/anebo ECMO,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pozastavena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JHČ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omezená do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20%.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VYS – celkové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omezena do 20%,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stále největší zátěž </a:t>
            </a:r>
            <a:r>
              <a:rPr lang="cs-CZ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nem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Nové Město na Moravě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JHM –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omezena o více než 50%,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Vysoké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%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postkovidů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na lůžkách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PLK –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nadále omezena o cca 60%,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Přetrvávají 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postCOVid pacienti na </a:t>
            </a:r>
            <a:r>
              <a:rPr lang="pt-B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stand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by opatření s ohledem na vizi omikron mutace</a:t>
            </a:r>
            <a:endParaRPr lang="cs-CZ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4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33277"/>
              </p:ext>
            </p:extLst>
          </p:nvPr>
        </p:nvGraphicFramePr>
        <p:xfrm>
          <a:off x="332646" y="735378"/>
          <a:ext cx="11405086" cy="5036646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situace,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stále omezená, odlišně v různých ZZ dle konkrétní situace. I přes to občas problém s příjmem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nízká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compliance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personálu vůči neočkovaným.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tento týden mírně uvolněn, onkologická aj. neodkladná operativa zcela bez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omezení.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zatím s dostatečnou kapacitou při spíše nižším počtu příjmů. Část navýšených kapacit uzavřena, na úkor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ale udržována částečně navýšená kapacita standardní i IP péče v očekávání další vlny epidemie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Dočasně pozastavena činnosti některých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jednotek, část COVID+ jednotek intenzivní péče pracuje nyní v hybridním režimu. Dočasně parciálně nebo plně obnovena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24348</TotalTime>
  <Words>2363</Words>
  <Application>Microsoft Office PowerPoint</Application>
  <PresentationFormat>Širokoúhlá obrazovka</PresentationFormat>
  <Paragraphs>569</Paragraphs>
  <Slides>12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NDLP – Změny hodnocení situace v krajích od KKIP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1845</cp:revision>
  <cp:lastPrinted>2020-10-20T04:21:56Z</cp:lastPrinted>
  <dcterms:created xsi:type="dcterms:W3CDTF">2020-07-15T10:33:32Z</dcterms:created>
  <dcterms:modified xsi:type="dcterms:W3CDTF">2022-01-07T10:32:36Z</dcterms:modified>
</cp:coreProperties>
</file>