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09.01.2022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09.01.2022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9</a:t>
            </a:r>
            <a:r>
              <a:rPr lang="cs-CZ" b="1" dirty="0" smtClean="0"/>
              <a:t>. </a:t>
            </a:r>
            <a:r>
              <a:rPr lang="cs-CZ" b="1" dirty="0" smtClean="0"/>
              <a:t>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38078"/>
              </p:ext>
            </p:extLst>
          </p:nvPr>
        </p:nvGraphicFramePr>
        <p:xfrm>
          <a:off x="376606" y="805063"/>
          <a:ext cx="11519385" cy="5613314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32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969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největší zátěž.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Obecně stran personálu – spousta PN (mimo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Odchody ze ZZ- Někteří nechtějí zažít další vlnu.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7471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oproti podzimu zklidnění situace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plánované operativy minimální, někde maximálně do 20%.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Nemocnost personálu v trendu , očekává se zvýšení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souvistosti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 nákazou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(OČR, nemocnost)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9765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Vysoké %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IP, ECMO kapacita dostatečná.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Ticho před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omikronovou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bouří?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2762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Havlíčkův Brod, Třebíč, Nové Město n/M) obdobná situace.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Největší zátěž zatím stále nemocnice Nové Město n/M.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11575"/>
              </p:ext>
            </p:extLst>
          </p:nvPr>
        </p:nvGraphicFramePr>
        <p:xfrm>
          <a:off x="434413" y="847512"/>
          <a:ext cx="11435203" cy="506634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C19 případů, stále poměrně vysoké počty na JIP. Očekávaný výpadek personálu v souvislosti s šířením varianty omikron způsobí velké problémy se zajištěním péče. Podpora HZS/AČR nadále zásadní.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standardu, 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ZLK, nelze spustit elektivní operativu.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Nadále identický problém – ARO/JIP zaplněny velkým množstvím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pacientů, většina z nich nadále na UPV a/anebo ECMO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9</a:t>
            </a:r>
            <a:r>
              <a:rPr lang="cs-CZ" b="1" dirty="0" smtClean="0"/>
              <a:t>.1.2022 00:33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464</a:t>
            </a:r>
            <a:endParaRPr lang="cs-CZ" b="1" dirty="0" smtClean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34640"/>
              </p:ext>
            </p:extLst>
          </p:nvPr>
        </p:nvGraphicFramePr>
        <p:xfrm>
          <a:off x="535707" y="969818"/>
          <a:ext cx="9227128" cy="5368363"/>
        </p:xfrm>
        <a:graphic>
          <a:graphicData uri="http://schemas.openxmlformats.org/drawingml/2006/table">
            <a:tbl>
              <a:tblPr/>
              <a:tblGrid>
                <a:gridCol w="2025729">
                  <a:extLst>
                    <a:ext uri="{9D8B030D-6E8A-4147-A177-3AD203B41FA5}">
                      <a16:colId xmlns:a16="http://schemas.microsoft.com/office/drawing/2014/main" val="3738538778"/>
                    </a:ext>
                  </a:extLst>
                </a:gridCol>
                <a:gridCol w="1153728">
                  <a:extLst>
                    <a:ext uri="{9D8B030D-6E8A-4147-A177-3AD203B41FA5}">
                      <a16:colId xmlns:a16="http://schemas.microsoft.com/office/drawing/2014/main" val="3590731005"/>
                    </a:ext>
                  </a:extLst>
                </a:gridCol>
                <a:gridCol w="1140311">
                  <a:extLst>
                    <a:ext uri="{9D8B030D-6E8A-4147-A177-3AD203B41FA5}">
                      <a16:colId xmlns:a16="http://schemas.microsoft.com/office/drawing/2014/main" val="2325549655"/>
                    </a:ext>
                  </a:extLst>
                </a:gridCol>
                <a:gridCol w="1140311">
                  <a:extLst>
                    <a:ext uri="{9D8B030D-6E8A-4147-A177-3AD203B41FA5}">
                      <a16:colId xmlns:a16="http://schemas.microsoft.com/office/drawing/2014/main" val="3964792762"/>
                    </a:ext>
                  </a:extLst>
                </a:gridCol>
                <a:gridCol w="1193972">
                  <a:extLst>
                    <a:ext uri="{9D8B030D-6E8A-4147-A177-3AD203B41FA5}">
                      <a16:colId xmlns:a16="http://schemas.microsoft.com/office/drawing/2014/main" val="158594946"/>
                    </a:ext>
                  </a:extLst>
                </a:gridCol>
                <a:gridCol w="949812">
                  <a:extLst>
                    <a:ext uri="{9D8B030D-6E8A-4147-A177-3AD203B41FA5}">
                      <a16:colId xmlns:a16="http://schemas.microsoft.com/office/drawing/2014/main" val="1468307095"/>
                    </a:ext>
                  </a:extLst>
                </a:gridCol>
                <a:gridCol w="1623265">
                  <a:extLst>
                    <a:ext uri="{9D8B030D-6E8A-4147-A177-3AD203B41FA5}">
                      <a16:colId xmlns:a16="http://schemas.microsoft.com/office/drawing/2014/main" val="4050422289"/>
                    </a:ext>
                  </a:extLst>
                </a:gridCol>
              </a:tblGrid>
              <a:tr h="17599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66060"/>
                  </a:ext>
                </a:extLst>
              </a:tr>
              <a:tr h="17599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09.01. 2022, 11:00 h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939352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394739"/>
                  </a:ext>
                </a:extLst>
              </a:tr>
              <a:tr h="1759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73924"/>
                  </a:ext>
                </a:extLst>
              </a:tr>
              <a:tr h="69030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27641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051872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84542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56578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76786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265183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734974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092934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68196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233328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657841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630799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31179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24077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3559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501899"/>
                  </a:ext>
                </a:extLst>
              </a:tr>
              <a:tr h="17599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23780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519532"/>
                  </a:ext>
                </a:extLst>
              </a:tr>
              <a:tr h="17599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469752"/>
                  </a:ext>
                </a:extLst>
              </a:tr>
              <a:tr h="17599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24x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4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27333"/>
              </p:ext>
            </p:extLst>
          </p:nvPr>
        </p:nvGraphicFramePr>
        <p:xfrm>
          <a:off x="443345" y="925088"/>
          <a:ext cx="9079345" cy="5476128"/>
        </p:xfrm>
        <a:graphic>
          <a:graphicData uri="http://schemas.openxmlformats.org/drawingml/2006/table">
            <a:tbl>
              <a:tblPr/>
              <a:tblGrid>
                <a:gridCol w="1993286">
                  <a:extLst>
                    <a:ext uri="{9D8B030D-6E8A-4147-A177-3AD203B41FA5}">
                      <a16:colId xmlns:a16="http://schemas.microsoft.com/office/drawing/2014/main" val="1631916036"/>
                    </a:ext>
                  </a:extLst>
                </a:gridCol>
                <a:gridCol w="1135249">
                  <a:extLst>
                    <a:ext uri="{9D8B030D-6E8A-4147-A177-3AD203B41FA5}">
                      <a16:colId xmlns:a16="http://schemas.microsoft.com/office/drawing/2014/main" val="56111624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3856800486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3744589112"/>
                    </a:ext>
                  </a:extLst>
                </a:gridCol>
                <a:gridCol w="1174848">
                  <a:extLst>
                    <a:ext uri="{9D8B030D-6E8A-4147-A177-3AD203B41FA5}">
                      <a16:colId xmlns:a16="http://schemas.microsoft.com/office/drawing/2014/main" val="520780139"/>
                    </a:ext>
                  </a:extLst>
                </a:gridCol>
                <a:gridCol w="934599">
                  <a:extLst>
                    <a:ext uri="{9D8B030D-6E8A-4147-A177-3AD203B41FA5}">
                      <a16:colId xmlns:a16="http://schemas.microsoft.com/office/drawing/2014/main" val="2089624197"/>
                    </a:ext>
                  </a:extLst>
                </a:gridCol>
                <a:gridCol w="1597267">
                  <a:extLst>
                    <a:ext uri="{9D8B030D-6E8A-4147-A177-3AD203B41FA5}">
                      <a16:colId xmlns:a16="http://schemas.microsoft.com/office/drawing/2014/main" val="2466193991"/>
                    </a:ext>
                  </a:extLst>
                </a:gridCol>
              </a:tblGrid>
              <a:tr h="1430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524821"/>
                  </a:ext>
                </a:extLst>
              </a:tr>
              <a:tr h="14306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09.01. 2022, 11:00 h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38019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531008"/>
                  </a:ext>
                </a:extLst>
              </a:tr>
              <a:tr h="143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40012"/>
                  </a:ext>
                </a:extLst>
              </a:tr>
              <a:tr h="56109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49297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404870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957862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568771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208616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89867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69089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01467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937549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296153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38733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99263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5930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326573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58059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824369"/>
                  </a:ext>
                </a:extLst>
              </a:tr>
              <a:tr h="14306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721829"/>
                  </a:ext>
                </a:extLst>
              </a:tr>
              <a:tr h="7554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36793"/>
                  </a:ext>
                </a:extLst>
              </a:tr>
              <a:tr h="14306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319094"/>
                  </a:ext>
                </a:extLst>
              </a:tr>
              <a:tr h="14306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24x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54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/>
              <a:t>9</a:t>
            </a:r>
            <a:r>
              <a:rPr lang="cs-CZ" b="1" dirty="0" smtClean="0"/>
              <a:t>.1.2022 00:33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1 840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39729"/>
              </p:ext>
            </p:extLst>
          </p:nvPr>
        </p:nvGraphicFramePr>
        <p:xfrm>
          <a:off x="332818" y="896492"/>
          <a:ext cx="8617217" cy="5475720"/>
        </p:xfrm>
        <a:graphic>
          <a:graphicData uri="http://schemas.openxmlformats.org/drawingml/2006/table">
            <a:tbl>
              <a:tblPr/>
              <a:tblGrid>
                <a:gridCol w="1823431">
                  <a:extLst>
                    <a:ext uri="{9D8B030D-6E8A-4147-A177-3AD203B41FA5}">
                      <a16:colId xmlns:a16="http://schemas.microsoft.com/office/drawing/2014/main" val="271662661"/>
                    </a:ext>
                  </a:extLst>
                </a:gridCol>
                <a:gridCol w="1038509">
                  <a:extLst>
                    <a:ext uri="{9D8B030D-6E8A-4147-A177-3AD203B41FA5}">
                      <a16:colId xmlns:a16="http://schemas.microsoft.com/office/drawing/2014/main" val="3974063505"/>
                    </a:ext>
                  </a:extLst>
                </a:gridCol>
                <a:gridCol w="1026434">
                  <a:extLst>
                    <a:ext uri="{9D8B030D-6E8A-4147-A177-3AD203B41FA5}">
                      <a16:colId xmlns:a16="http://schemas.microsoft.com/office/drawing/2014/main" val="1230081362"/>
                    </a:ext>
                  </a:extLst>
                </a:gridCol>
                <a:gridCol w="1026434">
                  <a:extLst>
                    <a:ext uri="{9D8B030D-6E8A-4147-A177-3AD203B41FA5}">
                      <a16:colId xmlns:a16="http://schemas.microsoft.com/office/drawing/2014/main" val="424044683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3644421887"/>
                    </a:ext>
                  </a:extLst>
                </a:gridCol>
                <a:gridCol w="1461159">
                  <a:extLst>
                    <a:ext uri="{9D8B030D-6E8A-4147-A177-3AD203B41FA5}">
                      <a16:colId xmlns:a16="http://schemas.microsoft.com/office/drawing/2014/main" val="987428529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522910771"/>
                    </a:ext>
                  </a:extLst>
                </a:gridCol>
              </a:tblGrid>
              <a:tr h="18663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45165"/>
                  </a:ext>
                </a:extLst>
              </a:tr>
              <a:tr h="18663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09.01. 2022, 11:00 h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110163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907892"/>
                  </a:ext>
                </a:extLst>
              </a:tr>
              <a:tr h="186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72693"/>
                  </a:ext>
                </a:extLst>
              </a:tr>
              <a:tr h="55022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36003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94126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277145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62404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81539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03965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05354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1551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317983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860361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72413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35840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00080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21708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152202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22 855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57724"/>
                  </a:ext>
                </a:extLst>
              </a:tr>
              <a:tr h="186633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6989"/>
                  </a:ext>
                </a:extLst>
              </a:tr>
              <a:tr h="18663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174807"/>
                  </a:ext>
                </a:extLst>
              </a:tr>
              <a:tr h="36843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217765"/>
                  </a:ext>
                </a:extLst>
              </a:tr>
              <a:tr h="18663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24x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902337" y="4360605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.1.2022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851458" y="2351550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7093"/>
              </p:ext>
            </p:extLst>
          </p:nvPr>
        </p:nvGraphicFramePr>
        <p:xfrm>
          <a:off x="1062182" y="1052933"/>
          <a:ext cx="6781588" cy="5235233"/>
        </p:xfrm>
        <a:graphic>
          <a:graphicData uri="http://schemas.openxmlformats.org/drawingml/2006/table">
            <a:tbl>
              <a:tblPr/>
              <a:tblGrid>
                <a:gridCol w="3899772">
                  <a:extLst>
                    <a:ext uri="{9D8B030D-6E8A-4147-A177-3AD203B41FA5}">
                      <a16:colId xmlns:a16="http://schemas.microsoft.com/office/drawing/2014/main" val="3935531579"/>
                    </a:ext>
                  </a:extLst>
                </a:gridCol>
                <a:gridCol w="688194">
                  <a:extLst>
                    <a:ext uri="{9D8B030D-6E8A-4147-A177-3AD203B41FA5}">
                      <a16:colId xmlns:a16="http://schemas.microsoft.com/office/drawing/2014/main" val="2519165876"/>
                    </a:ext>
                  </a:extLst>
                </a:gridCol>
                <a:gridCol w="2193622">
                  <a:extLst>
                    <a:ext uri="{9D8B030D-6E8A-4147-A177-3AD203B41FA5}">
                      <a16:colId xmlns:a16="http://schemas.microsoft.com/office/drawing/2014/main" val="633934576"/>
                    </a:ext>
                  </a:extLst>
                </a:gridCol>
              </a:tblGrid>
              <a:tr h="18782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Poslední aktualizace</a:t>
                      </a:r>
                    </a:p>
                  </a:txBody>
                  <a:tcPr marL="5629" marR="5629" marT="5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71135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Městská nemocnice Čáslav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08.11.2021 5:09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27074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JESSENIA a.s., Rehabilitační nemocnice Beroun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22.12.2021 8:46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646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Kroměřížská nemocnice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12:37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08023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13:30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15667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Nový Jičín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16:05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74110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21:32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228869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Znojmo, příspěvková organizace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6:46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80624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Fakultní Thomayerova nemocnice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7:41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971304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NEMOS PLUS s.r.o., Nemocnice Ostrov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KVK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8:39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95882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Písek,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11:15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87773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14:48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674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Mulačova nemocnice s.r.o.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15:56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28225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Podlesí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16:53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652451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Tábor,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17:29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764827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20:59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853090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MMN, a.s., Nemocnice Jilemnice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5:49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95733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Trutnov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HKK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6:23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60122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Sušická nemocnice s.r.o.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6:58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24810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Úrazová nemocnice v Brně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7:17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57051"/>
                  </a:ext>
                </a:extLst>
              </a:tr>
              <a:tr h="345257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ve Frýdku-Místku, příspěvková organizace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7:38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40578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Slaný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7:43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38659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Český Krumlov, a.s.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7:44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65021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 poliklinikou Havířov, p.o.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7:58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49601"/>
                  </a:ext>
                </a:extLst>
              </a:tr>
              <a:tr h="1878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Na Homolce</a:t>
                      </a:r>
                    </a:p>
                  </a:txBody>
                  <a:tcPr marL="5629" marR="5629" marT="56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8:03</a:t>
                      </a:r>
                    </a:p>
                  </a:txBody>
                  <a:tcPr marL="5629" marR="5629" marT="56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4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84948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9.1.2022 0:33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2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304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404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(60,9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464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67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(2,9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333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71,8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635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27,6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840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198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(8,6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095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59,5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15507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9.1.2022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3 614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34,8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803513" y="3270765"/>
            <a:ext cx="10953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Dne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8.1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bylo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91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nově přijatých C+ pacientů a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70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situace, nižší počty příjmů C+ pac, nadále vysoká zátěž IP -&gt; long COVID pacienti vyžadující UPV/ECMO</a:t>
            </a:r>
          </a:p>
          <a:p>
            <a:pPr lvl="3"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postupné navyšování elektivní péče v některých krajích</a:t>
            </a:r>
          </a:p>
          <a:p>
            <a:pPr lvl="3"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personální stránka – je očekáván výpadek personálu v souvislosti s vlnou </a:t>
            </a:r>
            <a:r>
              <a:rPr lang="cs-CZ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Omicron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třetí týden stoupá a zároveň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33277"/>
              </p:ext>
            </p:extLst>
          </p:nvPr>
        </p:nvGraphicFramePr>
        <p:xfrm>
          <a:off x="332646" y="735378"/>
          <a:ext cx="11405086" cy="5036646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Stabilní situace, pokles akutně přijímaných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kapacity obsazeny již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nekovidovanými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nemocnými stále vyžadujícími IP, kteří udržují vysokou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JIP/ARO.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stále omezená, odlišně v různých ZZ dle konkrétní situace. I přes to občas problém s příjmem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nízká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compliance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personálu vůči neočkovaným.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792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tento týden mírně uvolněn, onkologická aj. neodkladná operativa zcela bez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omezení.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Lůžka pro COVID+ zatím s dostatečnou kapacitou při spíše nižším počtu příjmů. Část navýšených kapacit uzavřena, na úkor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ale udržována částečně navýšená kapacita standardní i IP péče v očekávání další vlny epidemie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Dočasně pozastavena činnosti některých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jednotek, část COVID+ jednotek intenzivní péče pracuje nyní v hybridním režimu. Dočasně parciálně nebo plně obnovena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78871"/>
              </p:ext>
            </p:extLst>
          </p:nvPr>
        </p:nvGraphicFramePr>
        <p:xfrm>
          <a:off x="288084" y="735513"/>
          <a:ext cx="11587543" cy="6015899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46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38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lokálně, výrazně omezená kapacita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Zásadní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., ale i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 Pokles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ale setrvale zatížená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95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péči, deeskalace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reprofilizovaných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lůžek na běžný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režim. V připravenost opatření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péče tak IP pro variantu omikron či jiné mutace. Personál již delší dobu za hranou svých možností, převádění nevybrané dovolené, volna, podíl profesní frustrace…takže komplexní únava systému.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511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 umožňuje návrat některých COV oddělení do běžného režimu, operativa stále omezena cca 60%.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Přetrvávají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na IP,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tlak na následnou péči. Vše ponecháno v rámci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opatření s ohledem na vizi omikron mutace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Personál je za hranou svých možností a kapacit, převádí již druhým rokem strašlivá kvanta dovolené a osobního volna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24471</TotalTime>
  <Words>2206</Words>
  <Application>Microsoft Office PowerPoint</Application>
  <PresentationFormat>Širokoúhlá obrazovka</PresentationFormat>
  <Paragraphs>605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1854</cp:revision>
  <cp:lastPrinted>2020-10-20T04:21:56Z</cp:lastPrinted>
  <dcterms:created xsi:type="dcterms:W3CDTF">2020-07-15T10:33:32Z</dcterms:created>
  <dcterms:modified xsi:type="dcterms:W3CDTF">2022-01-09T10:16:05Z</dcterms:modified>
</cp:coreProperties>
</file>