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</p:sldMasterIdLst>
  <p:notesMasterIdLst>
    <p:notesMasterId r:id="rId7"/>
  </p:notesMasterIdLst>
  <p:sldIdLst>
    <p:sldId id="1624" r:id="rId3"/>
    <p:sldId id="4518" r:id="rId4"/>
    <p:sldId id="4519" r:id="rId5"/>
    <p:sldId id="4472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FF00"/>
    <a:srgbClr val="D31145"/>
    <a:srgbClr val="FF33CC"/>
    <a:srgbClr val="3333CC"/>
    <a:srgbClr val="FF9900"/>
    <a:srgbClr val="00B050"/>
    <a:srgbClr val="800000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41" autoAdjust="0"/>
  </p:normalViewPr>
  <p:slideViewPr>
    <p:cSldViewPr snapToGrid="0">
      <p:cViewPr varScale="1">
        <p:scale>
          <a:sx n="98" d="100"/>
          <a:sy n="98" d="100"/>
        </p:scale>
        <p:origin x="660" y="102"/>
      </p:cViewPr>
      <p:guideLst>
        <p:guide orient="horz" pos="958"/>
        <p:guide pos="5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28.11.2021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28.11.2021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2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28.11.2021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28.11.2021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7.sv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28.11.2021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3828910"/>
            <a:ext cx="12192000" cy="2236911"/>
          </a:xfrm>
        </p:spPr>
        <p:txBody>
          <a:bodyPr>
            <a:normAutofit fontScale="92500" lnSpcReduction="10000"/>
          </a:bodyPr>
          <a:lstStyle/>
          <a:p>
            <a:r>
              <a:rPr lang="cs-CZ" sz="5200" b="1" i="1" dirty="0"/>
              <a:t>Rizikové faktory: </a:t>
            </a:r>
          </a:p>
          <a:p>
            <a:r>
              <a:rPr lang="cs-CZ" sz="5200" b="1" i="1" dirty="0"/>
              <a:t>prediktory rizikového vývoje </a:t>
            </a:r>
          </a:p>
          <a:p>
            <a:r>
              <a:rPr lang="cs-CZ" sz="5200" b="1" i="1" dirty="0"/>
              <a:t>Data k 28.11. 2021</a:t>
            </a:r>
            <a:endParaRPr lang="cs-CZ" sz="4200" i="1" dirty="0"/>
          </a:p>
        </p:txBody>
      </p:sp>
    </p:spTree>
    <p:extLst>
      <p:ext uri="{BB962C8B-B14F-4D97-AF65-F5344CB8AC3E}">
        <p14:creationId xmlns:p14="http://schemas.microsoft.com/office/powerpoint/2010/main" val="230074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 po posouzení vývoje epidemie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Tabulka 21">
            <a:extLst>
              <a:ext uri="{FF2B5EF4-FFF2-40B4-BE49-F238E27FC236}">
                <a16:creationId xmlns:a16="http://schemas.microsoft.com/office/drawing/2014/main" id="{0F532DB9-8A49-4532-8F7E-A99DB5C40FA9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30047554"/>
              </p:ext>
            </p:extLst>
          </p:nvPr>
        </p:nvGraphicFramePr>
        <p:xfrm>
          <a:off x="107354" y="1313136"/>
          <a:ext cx="3771899" cy="3850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5346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640753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1111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LOGISTIKA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&amp; MANAGEMENT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EPIDEMIE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Diskriminační PCR (% z pozitivních)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52.0%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Trasované případy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 vyřešené případy z pozitivních do 24h (%; za 7 dní)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Trasování:7denní průměrný počet hlášených kontaktů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305496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16+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24369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05046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celá populace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57.9%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29135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Posilující dávka (% osob, které mají nárok)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51.83%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PCR testů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5451.7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22544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3844.9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440519"/>
                  </a:ext>
                </a:extLst>
              </a:tr>
            </a:tbl>
          </a:graphicData>
        </a:graphic>
      </p:graphicFrame>
      <p:graphicFrame>
        <p:nvGraphicFramePr>
          <p:cNvPr id="23" name="Tabulka 22">
            <a:extLst>
              <a:ext uri="{FF2B5EF4-FFF2-40B4-BE49-F238E27FC236}">
                <a16:creationId xmlns:a16="http://schemas.microsoft.com/office/drawing/2014/main" id="{1F94E2A2-209A-4845-812E-17757BC91BEA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53235010"/>
              </p:ext>
            </p:extLst>
          </p:nvPr>
        </p:nvGraphicFramePr>
        <p:xfrm>
          <a:off x="4027940" y="1313135"/>
          <a:ext cx="3886199" cy="3021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8425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90549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7098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POPULA</a:t>
                      </a: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ČNÍ UKAZATELE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43422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1191.0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3422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611.8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90560"/>
                  </a:ext>
                </a:extLst>
              </a:tr>
              <a:tr h="39179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hodnota 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relativní pozitivita (Dg+Epi)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526.9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(Dg+Epi)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</a:tbl>
          </a:graphicData>
        </a:graphic>
      </p:graphicFrame>
      <p:graphicFrame>
        <p:nvGraphicFramePr>
          <p:cNvPr id="24" name="Tabulka 23">
            <a:extLst>
              <a:ext uri="{FF2B5EF4-FFF2-40B4-BE49-F238E27FC236}">
                <a16:creationId xmlns:a16="http://schemas.microsoft.com/office/drawing/2014/main" id="{7A86019B-54FD-4C3D-9845-0E85E2D3D6B7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36097261"/>
              </p:ext>
            </p:extLst>
          </p:nvPr>
        </p:nvGraphicFramePr>
        <p:xfrm>
          <a:off x="8083409" y="1313136"/>
          <a:ext cx="3886199" cy="3021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1360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4619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628649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499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ZDRAVOTNÍ DOPAD COVID-19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6757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2207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261566"/>
                  </a:ext>
                </a:extLst>
              </a:tr>
              <a:tr h="33165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Dostupná funkční kapacita JIP (% celkové kapacity)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222971"/>
                  </a:ext>
                </a:extLst>
              </a:tr>
              <a:tr h="33165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celkem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55.4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Obložnost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JIP pacienty s COVID-19 v % aktuální celkové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apacity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42261"/>
                  </a:ext>
                </a:extLst>
              </a:tr>
            </a:tbl>
          </a:graphicData>
        </a:graphic>
      </p:graphicFrame>
      <p:sp>
        <p:nvSpPr>
          <p:cNvPr id="26" name="TextovéPole 25">
            <a:extLst>
              <a:ext uri="{FF2B5EF4-FFF2-40B4-BE49-F238E27FC236}">
                <a16:creationId xmlns:a16="http://schemas.microsoft.com/office/drawing/2014/main" id="{915B2B79-3BEF-44FC-A588-61C720C0CBF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1512" y="647308"/>
            <a:ext cx="1295547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27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.11. 2021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1A897995-A06E-40E8-A552-6EE985458E1A}"/>
              </a:ext>
            </a:extLst>
          </p:cNvPr>
          <p:cNvSpPr txBox="1"/>
          <p:nvPr/>
        </p:nvSpPr>
        <p:spPr>
          <a:xfrm>
            <a:off x="3077692" y="5842996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4B027ACE-6FAB-434A-9D34-20AFEAFDDE19}"/>
              </a:ext>
            </a:extLst>
          </p:cNvPr>
          <p:cNvSpPr txBox="1"/>
          <p:nvPr/>
        </p:nvSpPr>
        <p:spPr>
          <a:xfrm>
            <a:off x="3290554" y="5861102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▼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82B42D4-E40E-4ED7-AF7E-22E986ED9DD5}"/>
              </a:ext>
            </a:extLst>
          </p:cNvPr>
          <p:cNvSpPr txBox="1"/>
          <p:nvPr/>
        </p:nvSpPr>
        <p:spPr>
          <a:xfrm>
            <a:off x="3085124" y="6178787"/>
            <a:ext cx="303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Konzistentní trend směrem k rizikovým hodnotám indikátoru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9BB08CE-A51A-49E7-B70E-AE6DB70183D6}"/>
              </a:ext>
            </a:extLst>
          </p:cNvPr>
          <p:cNvSpPr txBox="1"/>
          <p:nvPr/>
        </p:nvSpPr>
        <p:spPr>
          <a:xfrm>
            <a:off x="6485298" y="5869832"/>
            <a:ext cx="717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1A01E7C4-A7CE-4445-90B4-93DEFA59BB6E}"/>
              </a:ext>
            </a:extLst>
          </p:cNvPr>
          <p:cNvSpPr txBox="1"/>
          <p:nvPr/>
        </p:nvSpPr>
        <p:spPr>
          <a:xfrm>
            <a:off x="6423677" y="6284534"/>
            <a:ext cx="232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Rizikovost hodnot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03DC762C-26E4-4A97-93EE-8011CAB0E26E}"/>
              </a:ext>
            </a:extLst>
          </p:cNvPr>
          <p:cNvSpPr txBox="1"/>
          <p:nvPr/>
        </p:nvSpPr>
        <p:spPr>
          <a:xfrm>
            <a:off x="-53410" y="5818597"/>
            <a:ext cx="371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●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9867C17-1EB5-45DA-9DE1-003901236E59}"/>
              </a:ext>
            </a:extLst>
          </p:cNvPr>
          <p:cNvSpPr txBox="1"/>
          <p:nvPr/>
        </p:nvSpPr>
        <p:spPr>
          <a:xfrm>
            <a:off x="49953" y="5208753"/>
            <a:ext cx="324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.: není specifikováno (není hodnoceno)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EBEBA949-A53A-4C82-BBBF-B64F0C92515A}"/>
              </a:ext>
            </a:extLst>
          </p:cNvPr>
          <p:cNvSpPr txBox="1"/>
          <p:nvPr/>
        </p:nvSpPr>
        <p:spPr>
          <a:xfrm>
            <a:off x="-40872" y="6167352"/>
            <a:ext cx="333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Hodnota indikátoru mimo riziko, bez rizikového trendu (scénář 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D1517A8F-71AD-4F8A-B597-6E4C7CF77FC3}"/>
              </a:ext>
            </a:extLst>
          </p:cNvPr>
          <p:cNvSpPr txBox="1"/>
          <p:nvPr/>
        </p:nvSpPr>
        <p:spPr>
          <a:xfrm>
            <a:off x="9341185" y="5869832"/>
            <a:ext cx="53499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5199FCE-D8C3-4F85-88F0-66D401D4C862}"/>
              </a:ext>
            </a:extLst>
          </p:cNvPr>
          <p:cNvSpPr txBox="1"/>
          <p:nvPr/>
        </p:nvSpPr>
        <p:spPr>
          <a:xfrm>
            <a:off x="9279432" y="6289211"/>
            <a:ext cx="281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Vysoce riziková hodnota (scénář III)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14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 po posouzení vývoje epidemie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5" name="Tabulka 24">
            <a:extLst>
              <a:ext uri="{FF2B5EF4-FFF2-40B4-BE49-F238E27FC236}">
                <a16:creationId xmlns:a16="http://schemas.microsoft.com/office/drawing/2014/main" id="{9F1A6B3C-5D86-41F8-9A05-F9692C3D54A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8041936"/>
              </p:ext>
            </p:extLst>
          </p:nvPr>
        </p:nvGraphicFramePr>
        <p:xfrm>
          <a:off x="4201824" y="1082564"/>
          <a:ext cx="4007710" cy="4831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9520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83340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S DOKONČENÝM OČKOVÁNÍM</a:t>
                      </a:r>
                      <a:endParaRPr lang="cs-CZ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po dokončeném očkování / 100tis. obyv. s dokončeným očkováním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644.7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58024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 s dokončeným očkováním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330.5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29391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 s dokončeným očkováním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439.4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811140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833963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 / 100tis. obyv. bez dokončeného 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1897.1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985309"/>
                  </a:ext>
                </a:extLst>
              </a:tr>
            </a:tbl>
          </a:graphicData>
        </a:graphic>
      </p:graphicFrame>
      <p:sp>
        <p:nvSpPr>
          <p:cNvPr id="26" name="TextovéPole 25">
            <a:extLst>
              <a:ext uri="{FF2B5EF4-FFF2-40B4-BE49-F238E27FC236}">
                <a16:creationId xmlns:a16="http://schemas.microsoft.com/office/drawing/2014/main" id="{915B2B79-3BEF-44FC-A588-61C720C0CBF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512" y="647308"/>
            <a:ext cx="1295547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27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.11. 2021</a:t>
            </a:r>
          </a:p>
        </p:txBody>
      </p:sp>
      <p:graphicFrame>
        <p:nvGraphicFramePr>
          <p:cNvPr id="29" name="Tabulka 28">
            <a:extLst>
              <a:ext uri="{FF2B5EF4-FFF2-40B4-BE49-F238E27FC236}">
                <a16:creationId xmlns:a16="http://schemas.microsoft.com/office/drawing/2014/main" id="{963A3029-6770-4837-AFC6-FBE9FB189221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305702"/>
              </p:ext>
            </p:extLst>
          </p:nvPr>
        </p:nvGraphicFramePr>
        <p:xfrm>
          <a:off x="114130" y="1087466"/>
          <a:ext cx="4007710" cy="4831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9520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83340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NEOČKOVANÁ NEBO S NEDOKONČENÝM OČKOVÁNÍM</a:t>
                      </a:r>
                      <a:endParaRPr lang="cs-CZ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 / 100tis.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1940.8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58024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998.0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29391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983.6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811140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073058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 / 100tis. obyv. s dokončeným očkováním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6518.3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92037"/>
                  </a:ext>
                </a:extLst>
              </a:tr>
            </a:tbl>
          </a:graphicData>
        </a:graphic>
      </p:graphicFrame>
      <p:graphicFrame>
        <p:nvGraphicFramePr>
          <p:cNvPr id="22" name="Tabulka 21">
            <a:extLst>
              <a:ext uri="{FF2B5EF4-FFF2-40B4-BE49-F238E27FC236}">
                <a16:creationId xmlns:a16="http://schemas.microsoft.com/office/drawing/2014/main" id="{256C204E-ADA7-4ADE-A102-442FD6245E11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26226206"/>
              </p:ext>
            </p:extLst>
          </p:nvPr>
        </p:nvGraphicFramePr>
        <p:xfrm>
          <a:off x="8289518" y="1094515"/>
          <a:ext cx="3461495" cy="3574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3116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1118379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</a:tblGrid>
              <a:tr h="38932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CELÁ POPULACE</a:t>
                      </a:r>
                      <a:r>
                        <a:rPr lang="cs-CZ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OCHRANNÝ EFEKT (OE) OČKOVÁNÍ *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Oproti nedoočkovaným**</a:t>
                      </a:r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340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NÁKAZE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70.0%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58024"/>
                  </a:ext>
                </a:extLst>
              </a:tr>
              <a:tr h="36072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HOSPITALIZACI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67.8%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336804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JIP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79.0%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29391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UPV/ECMO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84.7%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65+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OCHRANNÝ EFEKT (OE) OČKOVÁNÍ *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Oproti nedoočkovaným**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513746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NÁKAZE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64.8%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78021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HOSPITALIZACI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81.2%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41005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JIP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86.8%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88268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UPV/ECMO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89.5%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129300"/>
                  </a:ext>
                </a:extLst>
              </a:tr>
            </a:tbl>
          </a:graphicData>
        </a:graphic>
      </p:graphicFrame>
      <p:sp>
        <p:nvSpPr>
          <p:cNvPr id="23" name="TextovéPole 22">
            <a:extLst>
              <a:ext uri="{FF2B5EF4-FFF2-40B4-BE49-F238E27FC236}">
                <a16:creationId xmlns:a16="http://schemas.microsoft.com/office/drawing/2014/main" id="{96424B97-D860-4633-A02F-75BD15683942}"/>
              </a:ext>
            </a:extLst>
          </p:cNvPr>
          <p:cNvSpPr txBox="1"/>
          <p:nvPr/>
        </p:nvSpPr>
        <p:spPr>
          <a:xfrm>
            <a:off x="3144367" y="5909671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80B8081-94BB-4423-81C0-D0F83BEBCD5D}"/>
              </a:ext>
            </a:extLst>
          </p:cNvPr>
          <p:cNvSpPr txBox="1"/>
          <p:nvPr/>
        </p:nvSpPr>
        <p:spPr>
          <a:xfrm>
            <a:off x="3357229" y="5927777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▼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88216448-CF52-4CE8-AD3F-6590D1166279}"/>
              </a:ext>
            </a:extLst>
          </p:cNvPr>
          <p:cNvSpPr txBox="1"/>
          <p:nvPr/>
        </p:nvSpPr>
        <p:spPr>
          <a:xfrm>
            <a:off x="3151799" y="6274037"/>
            <a:ext cx="303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Konzistentní trend směrem k rizikovým hodnotám indikátoru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963105EB-4C01-4594-A3F4-69A24C384C1B}"/>
              </a:ext>
            </a:extLst>
          </p:cNvPr>
          <p:cNvSpPr txBox="1"/>
          <p:nvPr/>
        </p:nvSpPr>
        <p:spPr>
          <a:xfrm>
            <a:off x="6551973" y="5936507"/>
            <a:ext cx="717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596435E0-ECE2-408A-A7D2-45948EC8DD07}"/>
              </a:ext>
            </a:extLst>
          </p:cNvPr>
          <p:cNvSpPr txBox="1"/>
          <p:nvPr/>
        </p:nvSpPr>
        <p:spPr>
          <a:xfrm>
            <a:off x="6490352" y="6351209"/>
            <a:ext cx="232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Rizikovost hodnot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6A8F8A2D-C998-45E8-A477-0FE54924F4DB}"/>
              </a:ext>
            </a:extLst>
          </p:cNvPr>
          <p:cNvSpPr txBox="1"/>
          <p:nvPr/>
        </p:nvSpPr>
        <p:spPr>
          <a:xfrm>
            <a:off x="13265" y="5885272"/>
            <a:ext cx="371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●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43ADE43F-080A-43CA-B30C-B11E6EA69940}"/>
              </a:ext>
            </a:extLst>
          </p:cNvPr>
          <p:cNvSpPr txBox="1"/>
          <p:nvPr/>
        </p:nvSpPr>
        <p:spPr>
          <a:xfrm>
            <a:off x="25803" y="6262602"/>
            <a:ext cx="333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Hodnota indikátoru mimo riziko, bez rizikového trendu (scénář 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7AD9E94C-366A-428C-8246-1D6C4A93B413}"/>
              </a:ext>
            </a:extLst>
          </p:cNvPr>
          <p:cNvSpPr txBox="1"/>
          <p:nvPr/>
        </p:nvSpPr>
        <p:spPr>
          <a:xfrm>
            <a:off x="9407860" y="5936507"/>
            <a:ext cx="53499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5E75A587-2B96-4490-A547-155091FE77FA}"/>
              </a:ext>
            </a:extLst>
          </p:cNvPr>
          <p:cNvSpPr txBox="1"/>
          <p:nvPr/>
        </p:nvSpPr>
        <p:spPr>
          <a:xfrm>
            <a:off x="9346107" y="6355886"/>
            <a:ext cx="281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Vysoce riziková hodnota (scénář III)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8A13EED6-7BE9-4DD5-B41D-847758B5E561}"/>
              </a:ext>
            </a:extLst>
          </p:cNvPr>
          <p:cNvSpPr txBox="1"/>
          <p:nvPr/>
        </p:nvSpPr>
        <p:spPr>
          <a:xfrm>
            <a:off x="8289518" y="4945671"/>
            <a:ext cx="3872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* Kalkulováno ze 7denních kumulativních počtů případů onemocnění; vždy ve srovnání populace s dokončeným očkováním vs. </a:t>
            </a:r>
          </a:p>
          <a:p>
            <a:r>
              <a:rPr lang="cs-CZ" sz="1200" dirty="0"/>
              <a:t>**populace neočkovaná nebo s nedokončeným očkováním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50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faktory: </a:t>
            </a: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hraniční rizikové hodnoty 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363D1FB2-29AD-41A2-A944-285E36ABF2CE}"/>
              </a:ext>
            </a:extLst>
          </p:cNvPr>
          <p:cNvGraphicFramePr>
            <a:graphicFrameLocks noGrp="1"/>
          </p:cNvGraphicFramePr>
          <p:nvPr/>
        </p:nvGraphicFramePr>
        <p:xfrm>
          <a:off x="107354" y="1570311"/>
          <a:ext cx="3771899" cy="4021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0695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41175">
                  <a:extLst>
                    <a:ext uri="{9D8B030D-6E8A-4147-A177-3AD203B41FA5}">
                      <a16:colId xmlns:a16="http://schemas.microsoft.com/office/drawing/2014/main" val="52458354"/>
                    </a:ext>
                  </a:extLst>
                </a:gridCol>
                <a:gridCol w="566886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1111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LOGISTIKA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&amp; MANAGEMENT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EPIDEMIE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Diskriminační PCR </a:t>
                      </a:r>
                    </a:p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(% z pozitivních)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Trasované případy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 vyřešené případy z pozitivních do 24h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Trasování:7denní průměrný počet hlášených kontaktů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16+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24369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05046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celá populace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Posilující dávka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0853850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PCR testů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37719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844813"/>
                  </a:ext>
                </a:extLst>
              </a:tr>
            </a:tbl>
          </a:graphicData>
        </a:graphic>
      </p:graphicFrame>
      <p:graphicFrame>
        <p:nvGraphicFramePr>
          <p:cNvPr id="16" name="Tabulka 15">
            <a:extLst>
              <a:ext uri="{FF2B5EF4-FFF2-40B4-BE49-F238E27FC236}">
                <a16:creationId xmlns:a16="http://schemas.microsoft.com/office/drawing/2014/main" id="{68F18E96-B98E-4A20-8F79-E9B9D681C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06705"/>
              </p:ext>
            </p:extLst>
          </p:nvPr>
        </p:nvGraphicFramePr>
        <p:xfrm>
          <a:off x="4067174" y="1570309"/>
          <a:ext cx="3886200" cy="300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2054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49172">
                  <a:extLst>
                    <a:ext uri="{9D8B030D-6E8A-4147-A177-3AD203B41FA5}">
                      <a16:colId xmlns:a16="http://schemas.microsoft.com/office/drawing/2014/main" val="4105667536"/>
                    </a:ext>
                  </a:extLst>
                </a:gridCol>
                <a:gridCol w="551099">
                  <a:extLst>
                    <a:ext uri="{9D8B030D-6E8A-4147-A177-3AD203B41FA5}">
                      <a16:colId xmlns:a16="http://schemas.microsoft.com/office/drawing/2014/main" val="828973669"/>
                    </a:ext>
                  </a:extLst>
                </a:gridCol>
              </a:tblGrid>
              <a:tr h="48473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POPULA</a:t>
                      </a: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ČNÍ UKAZATELE*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!!!</a:t>
                      </a:r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44689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200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4689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100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90560"/>
                  </a:ext>
                </a:extLst>
              </a:tr>
              <a:tr h="403229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hodnota 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1.5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40654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relativní pozitivita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10%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40654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100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40654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</a:tbl>
          </a:graphicData>
        </a:graphic>
      </p:graphicFrame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6745305C-602B-437F-BBCD-88C47A4E80E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80819"/>
              </p:ext>
            </p:extLst>
          </p:nvPr>
        </p:nvGraphicFramePr>
        <p:xfrm>
          <a:off x="8175960" y="1570311"/>
          <a:ext cx="3884955" cy="300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6153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05147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593690651"/>
                    </a:ext>
                  </a:extLst>
                </a:gridCol>
                <a:gridCol w="541680">
                  <a:extLst>
                    <a:ext uri="{9D8B030D-6E8A-4147-A177-3AD203B41FA5}">
                      <a16:colId xmlns:a16="http://schemas.microsoft.com/office/drawing/2014/main" val="2874801908"/>
                    </a:ext>
                  </a:extLst>
                </a:gridCol>
              </a:tblGrid>
              <a:tr h="4499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ZDRAVOTNÍ DOPAD COVID-19*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!!!</a:t>
                      </a:r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6757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3,5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5,0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4073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2,0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3,5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261566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Dostupná funkční kapacita JIP (% celkové kapacity)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 40%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 30%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cs-CZ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20%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28004"/>
                  </a:ext>
                </a:extLst>
              </a:tr>
              <a:tr h="32437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celkem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001286"/>
                  </a:ext>
                </a:extLst>
              </a:tr>
              <a:tr h="33165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2,5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4,0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29569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Obložnost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JIP pacienty s COVID-19 v % aktuální celkové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apacity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cs-CZ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15% 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</a:tbl>
          </a:graphicData>
        </a:graphic>
      </p:graphicFrame>
      <p:sp>
        <p:nvSpPr>
          <p:cNvPr id="22" name="TextovéPole 21">
            <a:extLst>
              <a:ext uri="{FF2B5EF4-FFF2-40B4-BE49-F238E27FC236}">
                <a16:creationId xmlns:a16="http://schemas.microsoft.com/office/drawing/2014/main" id="{2DB09875-B016-49E4-BC18-2DC626B60AB6}"/>
              </a:ext>
            </a:extLst>
          </p:cNvPr>
          <p:cNvSpPr txBox="1"/>
          <p:nvPr/>
        </p:nvSpPr>
        <p:spPr>
          <a:xfrm flipH="1">
            <a:off x="207821" y="989225"/>
            <a:ext cx="11782055" cy="375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Vykřičníky označují tři hranice rizika, odpovídající rizikovým scénářům vývoj I &lt; II &lt; III. Některé ukazatele mají pouze dvě rizikové hladiny hodnot, některé žádnou.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48D8BBF1-D0B5-4D10-AF3E-876A6FC2CF3F}"/>
              </a:ext>
            </a:extLst>
          </p:cNvPr>
          <p:cNvSpPr txBox="1"/>
          <p:nvPr/>
        </p:nvSpPr>
        <p:spPr>
          <a:xfrm>
            <a:off x="76200" y="5741127"/>
            <a:ext cx="324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.: není specifikováno (není hodnoceno)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8846608-7229-4ED5-A2FC-9D0F2682C675}"/>
              </a:ext>
            </a:extLst>
          </p:cNvPr>
          <p:cNvSpPr txBox="1"/>
          <p:nvPr/>
        </p:nvSpPr>
        <p:spPr>
          <a:xfrm>
            <a:off x="4635201" y="5245926"/>
            <a:ext cx="644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* Stejné hranice jsou aplikovány při hodnocení situace odděleně v populaci neočkovaných osob, osob s nedokončeným očkováním a v populaci osob s dokončeným očkováním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08307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19032</TotalTime>
  <Words>1365</Words>
  <Application>Microsoft Office PowerPoint</Application>
  <PresentationFormat>Širokoúhlá obrazovka</PresentationFormat>
  <Paragraphs>309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Motiv Office</vt:lpstr>
      <vt:lpstr>1_Motiv systému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Komenda;Ladislav Dušek</dc:creator>
  <cp:lastModifiedBy>Dušek Ladislav prof. RNDr. Ph.D.</cp:lastModifiedBy>
  <cp:revision>2281</cp:revision>
  <dcterms:created xsi:type="dcterms:W3CDTF">2020-03-16T10:06:11Z</dcterms:created>
  <dcterms:modified xsi:type="dcterms:W3CDTF">2021-11-28T20:07:28Z</dcterms:modified>
</cp:coreProperties>
</file>