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747" r:id="rId3"/>
    <p:sldMasterId id="2147483761" r:id="rId4"/>
    <p:sldMasterId id="2147483774" r:id="rId5"/>
    <p:sldMasterId id="2147483787" r:id="rId6"/>
  </p:sldMasterIdLst>
  <p:notesMasterIdLst>
    <p:notesMasterId r:id="rId22"/>
  </p:notesMasterIdLst>
  <p:handoutMasterIdLst>
    <p:handoutMasterId r:id="rId23"/>
  </p:handoutMasterIdLst>
  <p:sldIdLst>
    <p:sldId id="1277" r:id="rId7"/>
    <p:sldId id="1293" r:id="rId8"/>
    <p:sldId id="1294" r:id="rId9"/>
    <p:sldId id="1296" r:id="rId10"/>
    <p:sldId id="1349" r:id="rId11"/>
    <p:sldId id="1350" r:id="rId12"/>
    <p:sldId id="1351" r:id="rId13"/>
    <p:sldId id="1352" r:id="rId14"/>
    <p:sldId id="1353" r:id="rId15"/>
    <p:sldId id="1320" r:id="rId16"/>
    <p:sldId id="1333" r:id="rId17"/>
    <p:sldId id="1343" r:id="rId18"/>
    <p:sldId id="1344" r:id="rId19"/>
    <p:sldId id="1345" r:id="rId20"/>
    <p:sldId id="1346" r:id="rId21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49"/>
            <p14:sldId id="1350"/>
            <p14:sldId id="1351"/>
            <p14:sldId id="1352"/>
            <p14:sldId id="1353"/>
            <p14:sldId id="1320"/>
            <p14:sldId id="133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1592F"/>
    <a:srgbClr val="FF5D37"/>
    <a:srgbClr val="FF3300"/>
    <a:srgbClr val="FFD243"/>
    <a:srgbClr val="FF7A5B"/>
    <a:srgbClr val="F5C28F"/>
    <a:srgbClr val="F1CA7B"/>
    <a:srgbClr val="F5AC83"/>
    <a:srgbClr val="FD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C6-4713-9BC4-56C43B03A698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Jihomoravský kraj</c:v>
                </c:pt>
                <c:pt idx="3">
                  <c:v>Olomoucký kraj</c:v>
                </c:pt>
                <c:pt idx="4">
                  <c:v>Plzeňský kraj</c:v>
                </c:pt>
                <c:pt idx="5">
                  <c:v>Pardubický kraj</c:v>
                </c:pt>
                <c:pt idx="6">
                  <c:v>Zlínský kraj</c:v>
                </c:pt>
                <c:pt idx="7">
                  <c:v>Ústecký kraj</c:v>
                </c:pt>
                <c:pt idx="8">
                  <c:v>ČR</c:v>
                </c:pt>
                <c:pt idx="9">
                  <c:v>Liberecký kraj</c:v>
                </c:pt>
                <c:pt idx="10">
                  <c:v>Moravskoslezský kraj</c:v>
                </c:pt>
                <c:pt idx="11">
                  <c:v>Karlovarský kraj</c:v>
                </c:pt>
                <c:pt idx="12">
                  <c:v>Středočeský kraj</c:v>
                </c:pt>
                <c:pt idx="13">
                  <c:v>Královéhradecký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0.33640023001699998</c:v>
                </c:pt>
                <c:pt idx="1">
                  <c:v>0.320073439412</c:v>
                </c:pt>
                <c:pt idx="2">
                  <c:v>0.29241594995999998</c:v>
                </c:pt>
                <c:pt idx="3">
                  <c:v>0.28657314629199998</c:v>
                </c:pt>
                <c:pt idx="4">
                  <c:v>0.26132190942400002</c:v>
                </c:pt>
                <c:pt idx="5">
                  <c:v>0.26062639821</c:v>
                </c:pt>
                <c:pt idx="6">
                  <c:v>0.248699271592</c:v>
                </c:pt>
                <c:pt idx="7">
                  <c:v>0.24731903485199999</c:v>
                </c:pt>
                <c:pt idx="8">
                  <c:v>0.22965879265</c:v>
                </c:pt>
                <c:pt idx="9">
                  <c:v>0.20432692307600001</c:v>
                </c:pt>
                <c:pt idx="10">
                  <c:v>0.20219546742200001</c:v>
                </c:pt>
                <c:pt idx="11">
                  <c:v>0.181818181818</c:v>
                </c:pt>
                <c:pt idx="12">
                  <c:v>0.17516268980399999</c:v>
                </c:pt>
                <c:pt idx="13">
                  <c:v>0.12553802008600001</c:v>
                </c:pt>
                <c:pt idx="14">
                  <c:v>0.121694807263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E3-41DF-9789-939FCE037805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Jihomoravský kraj</c:v>
                </c:pt>
                <c:pt idx="2">
                  <c:v>Pardubický kraj</c:v>
                </c:pt>
                <c:pt idx="3">
                  <c:v>Středočeský kraj</c:v>
                </c:pt>
                <c:pt idx="4">
                  <c:v>Královéhradecký kraj</c:v>
                </c:pt>
                <c:pt idx="5">
                  <c:v>Jihočeský kraj</c:v>
                </c:pt>
                <c:pt idx="6">
                  <c:v>Olomoucký kraj</c:v>
                </c:pt>
                <c:pt idx="7">
                  <c:v>Moravskoslezský kraj</c:v>
                </c:pt>
                <c:pt idx="8">
                  <c:v>Zlínský kraj</c:v>
                </c:pt>
                <c:pt idx="9">
                  <c:v>ČR</c:v>
                </c:pt>
                <c:pt idx="10">
                  <c:v>Plzeňský kraj</c:v>
                </c:pt>
                <c:pt idx="11">
                  <c:v>Liberecký kraj</c:v>
                </c:pt>
                <c:pt idx="12">
                  <c:v>Ústecký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0.49494949494899998</c:v>
                </c:pt>
                <c:pt idx="1">
                  <c:v>0.40101522842600001</c:v>
                </c:pt>
                <c:pt idx="2">
                  <c:v>0.38931297709899998</c:v>
                </c:pt>
                <c:pt idx="3">
                  <c:v>0.38135593220300001</c:v>
                </c:pt>
                <c:pt idx="4">
                  <c:v>0.37391304347799997</c:v>
                </c:pt>
                <c:pt idx="5">
                  <c:v>0.31292517006800002</c:v>
                </c:pt>
                <c:pt idx="6">
                  <c:v>0.30964467005000001</c:v>
                </c:pt>
                <c:pt idx="7">
                  <c:v>0.29504950494999999</c:v>
                </c:pt>
                <c:pt idx="8">
                  <c:v>0.28977272727199999</c:v>
                </c:pt>
                <c:pt idx="9">
                  <c:v>0.28291864691000002</c:v>
                </c:pt>
                <c:pt idx="10">
                  <c:v>0.27004219409199998</c:v>
                </c:pt>
                <c:pt idx="11">
                  <c:v>0.26262626262599997</c:v>
                </c:pt>
                <c:pt idx="12">
                  <c:v>0.25581395348800001</c:v>
                </c:pt>
                <c:pt idx="13">
                  <c:v>0.19277108433699999</c:v>
                </c:pt>
                <c:pt idx="14">
                  <c:v>0.126114649681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B00-4D60-9A24-9144AA6A1D22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Pt>
            <c:idx val="10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204-473A-B7BE-50056BFDC275}"/>
              </c:ext>
            </c:extLst>
          </c:dPt>
          <c:dPt>
            <c:idx val="11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A1-4E8C-9089-81C55C8D80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Jihomoravský kraj</c:v>
                </c:pt>
                <c:pt idx="3">
                  <c:v>Zlínský kraj</c:v>
                </c:pt>
                <c:pt idx="4">
                  <c:v>Olomoucký kraj</c:v>
                </c:pt>
                <c:pt idx="5">
                  <c:v>Ústecký kraj</c:v>
                </c:pt>
                <c:pt idx="6">
                  <c:v>Pardubický kraj</c:v>
                </c:pt>
                <c:pt idx="7">
                  <c:v>Královéhradecký kraj</c:v>
                </c:pt>
                <c:pt idx="8">
                  <c:v>Středočeský kraj</c:v>
                </c:pt>
                <c:pt idx="9">
                  <c:v>ČR</c:v>
                </c:pt>
                <c:pt idx="10">
                  <c:v>Moravskoslezský kraj</c:v>
                </c:pt>
                <c:pt idx="11">
                  <c:v>Liberecký kraj</c:v>
                </c:pt>
                <c:pt idx="12">
                  <c:v>Plzeňský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0.43548387096699998</c:v>
                </c:pt>
                <c:pt idx="1">
                  <c:v>0.375</c:v>
                </c:pt>
                <c:pt idx="2">
                  <c:v>0.305936073059</c:v>
                </c:pt>
                <c:pt idx="3">
                  <c:v>0.30434782608599997</c:v>
                </c:pt>
                <c:pt idx="4">
                  <c:v>0.28965517241299998</c:v>
                </c:pt>
                <c:pt idx="5">
                  <c:v>0.28571428571399998</c:v>
                </c:pt>
                <c:pt idx="6">
                  <c:v>0.274193548387</c:v>
                </c:pt>
                <c:pt idx="7">
                  <c:v>0.22807017543800001</c:v>
                </c:pt>
                <c:pt idx="8">
                  <c:v>0.21739130434699999</c:v>
                </c:pt>
                <c:pt idx="9">
                  <c:v>0.21179361179299999</c:v>
                </c:pt>
                <c:pt idx="10">
                  <c:v>0.197411003236</c:v>
                </c:pt>
                <c:pt idx="11">
                  <c:v>0.189873417721</c:v>
                </c:pt>
                <c:pt idx="12">
                  <c:v>0.16546762589899999</c:v>
                </c:pt>
                <c:pt idx="13">
                  <c:v>0.116279069767</c:v>
                </c:pt>
                <c:pt idx="14">
                  <c:v>7.8224101478999997E-2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326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662</c:v>
                </c:pt>
                <c:pt idx="18">
                  <c:v>725</c:v>
                </c:pt>
                <c:pt idx="19">
                  <c:v>795</c:v>
                </c:pt>
                <c:pt idx="20">
                  <c:v>838</c:v>
                </c:pt>
                <c:pt idx="21">
                  <c:v>921</c:v>
                </c:pt>
                <c:pt idx="22">
                  <c:v>929</c:v>
                </c:pt>
                <c:pt idx="23">
                  <c:v>992</c:v>
                </c:pt>
                <c:pt idx="24">
                  <c:v>1173</c:v>
                </c:pt>
                <c:pt idx="25">
                  <c:v>1294</c:v>
                </c:pt>
                <c:pt idx="26">
                  <c:v>1396</c:v>
                </c:pt>
                <c:pt idx="27">
                  <c:v>1390</c:v>
                </c:pt>
                <c:pt idx="28">
                  <c:v>1578</c:v>
                </c:pt>
                <c:pt idx="29">
                  <c:v>1597</c:v>
                </c:pt>
                <c:pt idx="30">
                  <c:v>1730</c:v>
                </c:pt>
                <c:pt idx="31">
                  <c:v>2102</c:v>
                </c:pt>
                <c:pt idx="32">
                  <c:v>2292</c:v>
                </c:pt>
                <c:pt idx="33">
                  <c:v>2494</c:v>
                </c:pt>
                <c:pt idx="34">
                  <c:v>2657</c:v>
                </c:pt>
                <c:pt idx="35">
                  <c:v>2793</c:v>
                </c:pt>
                <c:pt idx="36">
                  <c:v>2799</c:v>
                </c:pt>
                <c:pt idx="37">
                  <c:v>2949</c:v>
                </c:pt>
                <c:pt idx="38">
                  <c:v>3405</c:v>
                </c:pt>
                <c:pt idx="39">
                  <c:v>3593</c:v>
                </c:pt>
                <c:pt idx="40">
                  <c:v>3745</c:v>
                </c:pt>
                <c:pt idx="41">
                  <c:v>3880</c:v>
                </c:pt>
                <c:pt idx="42">
                  <c:v>4043</c:v>
                </c:pt>
                <c:pt idx="43">
                  <c:v>3983</c:v>
                </c:pt>
                <c:pt idx="44">
                  <c:v>4126</c:v>
                </c:pt>
                <c:pt idx="45">
                  <c:v>4772</c:v>
                </c:pt>
                <c:pt idx="46">
                  <c:v>4825</c:v>
                </c:pt>
                <c:pt idx="47">
                  <c:v>4807</c:v>
                </c:pt>
                <c:pt idx="48">
                  <c:v>5170</c:v>
                </c:pt>
                <c:pt idx="49">
                  <c:v>5293</c:v>
                </c:pt>
                <c:pt idx="50">
                  <c:v>5182</c:v>
                </c:pt>
                <c:pt idx="51">
                  <c:v>5379</c:v>
                </c:pt>
                <c:pt idx="52">
                  <c:v>5943</c:v>
                </c:pt>
                <c:pt idx="53">
                  <c:v>6091</c:v>
                </c:pt>
                <c:pt idx="54">
                  <c:v>6172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</c:v>
                </c:pt>
                <c:pt idx="43">
                  <c:v>4000.7649631137338</c:v>
                </c:pt>
                <c:pt idx="44">
                  <c:v>4126.3636197642336</c:v>
                </c:pt>
                <c:pt idx="45">
                  <c:v>4246.8519586359671</c:v>
                </c:pt>
                <c:pt idx="46">
                  <c:v>4357.7449058198672</c:v>
                </c:pt>
                <c:pt idx="47">
                  <c:v>4461.179832518581</c:v>
                </c:pt>
                <c:pt idx="48">
                  <c:v>4561.4503701634721</c:v>
                </c:pt>
                <c:pt idx="49">
                  <c:v>4660.4655418011025</c:v>
                </c:pt>
                <c:pt idx="50">
                  <c:v>4757.6593438429763</c:v>
                </c:pt>
                <c:pt idx="51">
                  <c:v>4858.1037055510278</c:v>
                </c:pt>
                <c:pt idx="52">
                  <c:v>4955.2698137298612</c:v>
                </c:pt>
                <c:pt idx="53">
                  <c:v>5037.8517188676751</c:v>
                </c:pt>
                <c:pt idx="54">
                  <c:v>5112.8062867582785</c:v>
                </c:pt>
                <c:pt idx="55">
                  <c:v>5184.8357063969961</c:v>
                </c:pt>
                <c:pt idx="56">
                  <c:v>5255.5396750814834</c:v>
                </c:pt>
                <c:pt idx="57">
                  <c:v>5325.5986736883851</c:v>
                </c:pt>
                <c:pt idx="58">
                  <c:v>5394.5302687169533</c:v>
                </c:pt>
                <c:pt idx="59">
                  <c:v>5461.5112579097095</c:v>
                </c:pt>
                <c:pt idx="60">
                  <c:v>5523.1067654692461</c:v>
                </c:pt>
                <c:pt idx="61">
                  <c:v>5579.9682808836278</c:v>
                </c:pt>
                <c:pt idx="62">
                  <c:v>5632.7848342359166</c:v>
                </c:pt>
                <c:pt idx="63">
                  <c:v>5681.9344968879614</c:v>
                </c:pt>
                <c:pt idx="64">
                  <c:v>5726.9117901050677</c:v>
                </c:pt>
                <c:pt idx="65">
                  <c:v>5768.6191703553777</c:v>
                </c:pt>
                <c:pt idx="66">
                  <c:v>5806.3310357463051</c:v>
                </c:pt>
                <c:pt idx="67">
                  <c:v>5840.2229265257074</c:v>
                </c:pt>
                <c:pt idx="68">
                  <c:v>5868.9282885581724</c:v>
                </c:pt>
                <c:pt idx="69">
                  <c:v>5893.066540476213</c:v>
                </c:pt>
                <c:pt idx="70">
                  <c:v>5913.18323794346</c:v>
                </c:pt>
                <c:pt idx="71">
                  <c:v>5927.2707698645754</c:v>
                </c:pt>
                <c:pt idx="72">
                  <c:v>5936.7406334869074</c:v>
                </c:pt>
                <c:pt idx="73">
                  <c:v>5941.7682210099574</c:v>
                </c:pt>
                <c:pt idx="74">
                  <c:v>5941.4840299436837</c:v>
                </c:pt>
                <c:pt idx="75">
                  <c:v>5936.1953895340221</c:v>
                </c:pt>
                <c:pt idx="76">
                  <c:v>5926.0593653684855</c:v>
                </c:pt>
                <c:pt idx="77">
                  <c:v>5911.4925302807624</c:v>
                </c:pt>
                <c:pt idx="78">
                  <c:v>5891.1145246271153</c:v>
                </c:pt>
                <c:pt idx="79">
                  <c:v>5866.1678405466046</c:v>
                </c:pt>
                <c:pt idx="80">
                  <c:v>5836.6640093508622</c:v>
                </c:pt>
                <c:pt idx="81">
                  <c:v>5801.8842766630696</c:v>
                </c:pt>
                <c:pt idx="82">
                  <c:v>5762.0073052004482</c:v>
                </c:pt>
                <c:pt idx="83">
                  <c:v>5718.2310743467169</c:v>
                </c:pt>
                <c:pt idx="84">
                  <c:v>5670.123792015087</c:v>
                </c:pt>
                <c:pt idx="85">
                  <c:v>5616.8306867096635</c:v>
                </c:pt>
                <c:pt idx="86">
                  <c:v>5560.4493417457861</c:v>
                </c:pt>
                <c:pt idx="87">
                  <c:v>5500.5212514270279</c:v>
                </c:pt>
                <c:pt idx="88">
                  <c:v>5434.9249047022322</c:v>
                </c:pt>
                <c:pt idx="89">
                  <c:v>5366.4713539503809</c:v>
                </c:pt>
                <c:pt idx="90">
                  <c:v>5295.1997817793699</c:v>
                </c:pt>
                <c:pt idx="91">
                  <c:v>5220.5883678919126</c:v>
                </c:pt>
                <c:pt idx="92">
                  <c:v>5141.6385683384124</c:v>
                </c:pt>
                <c:pt idx="93">
                  <c:v>5059.7844572957147</c:v>
                </c:pt>
                <c:pt idx="94">
                  <c:v>4975.6441177210781</c:v>
                </c:pt>
                <c:pt idx="95">
                  <c:v>4888.9152696888104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3883.7724957326486</c:v>
                </c:pt>
                <c:pt idx="43">
                  <c:v>4021.8651703173614</c:v>
                </c:pt>
                <c:pt idx="44">
                  <c:v>4163.0571947267417</c:v>
                </c:pt>
                <c:pt idx="45">
                  <c:v>4302.6712117083389</c:v>
                </c:pt>
                <c:pt idx="46">
                  <c:v>4436.3983667800385</c:v>
                </c:pt>
                <c:pt idx="47">
                  <c:v>4566.3664649222874</c:v>
                </c:pt>
                <c:pt idx="48">
                  <c:v>4696.9225458938072</c:v>
                </c:pt>
                <c:pt idx="49">
                  <c:v>4829.8886898653491</c:v>
                </c:pt>
                <c:pt idx="50">
                  <c:v>4964.6851723175714</c:v>
                </c:pt>
                <c:pt idx="51">
                  <c:v>5106.2691649077642</c:v>
                </c:pt>
                <c:pt idx="52">
                  <c:v>5248.0490617810719</c:v>
                </c:pt>
                <c:pt idx="53">
                  <c:v>5378.5801272190902</c:v>
                </c:pt>
                <c:pt idx="54">
                  <c:v>5504.7041800399757</c:v>
                </c:pt>
                <c:pt idx="55">
                  <c:v>5630.9313152074337</c:v>
                </c:pt>
                <c:pt idx="56">
                  <c:v>5758.5854770970136</c:v>
                </c:pt>
                <c:pt idx="57">
                  <c:v>5887.8355049395104</c:v>
                </c:pt>
                <c:pt idx="58">
                  <c:v>6018.036375473841</c:v>
                </c:pt>
                <c:pt idx="59">
                  <c:v>6148.1174291578536</c:v>
                </c:pt>
                <c:pt idx="60">
                  <c:v>6274.4753812746849</c:v>
                </c:pt>
                <c:pt idx="61">
                  <c:v>6397.4250467610218</c:v>
                </c:pt>
                <c:pt idx="62">
                  <c:v>6517.4063018172365</c:v>
                </c:pt>
                <c:pt idx="63">
                  <c:v>6634.4979616464316</c:v>
                </c:pt>
                <c:pt idx="64">
                  <c:v>6747.838125825444</c:v>
                </c:pt>
                <c:pt idx="65">
                  <c:v>6858.0152150647618</c:v>
                </c:pt>
                <c:pt idx="66">
                  <c:v>6964.0475227458228</c:v>
                </c:pt>
                <c:pt idx="67">
                  <c:v>7065.8127870876524</c:v>
                </c:pt>
                <c:pt idx="68">
                  <c:v>7161.6785672445494</c:v>
                </c:pt>
                <c:pt idx="69">
                  <c:v>7251.9875202189996</c:v>
                </c:pt>
                <c:pt idx="70">
                  <c:v>7336.997413029294</c:v>
                </c:pt>
                <c:pt idx="71">
                  <c:v>7414.4261695508612</c:v>
                </c:pt>
                <c:pt idx="72">
                  <c:v>7485.402072432893</c:v>
                </c:pt>
                <c:pt idx="73">
                  <c:v>7549.8552017784705</c:v>
                </c:pt>
                <c:pt idx="74">
                  <c:v>7606.6812658407434</c:v>
                </c:pt>
                <c:pt idx="75">
                  <c:v>7655.9601133157557</c:v>
                </c:pt>
                <c:pt idx="76">
                  <c:v>7697.6356567036773</c:v>
                </c:pt>
                <c:pt idx="77">
                  <c:v>7731.9422521323904</c:v>
                </c:pt>
                <c:pt idx="78">
                  <c:v>7757.3172289474405</c:v>
                </c:pt>
                <c:pt idx="79">
                  <c:v>7774.8523594207963</c:v>
                </c:pt>
                <c:pt idx="80">
                  <c:v>7784.4222024789406</c:v>
                </c:pt>
                <c:pt idx="81">
                  <c:v>7785.1904771195768</c:v>
                </c:pt>
                <c:pt idx="82">
                  <c:v>7777.230369139661</c:v>
                </c:pt>
                <c:pt idx="83">
                  <c:v>7761.6674912508697</c:v>
                </c:pt>
                <c:pt idx="84">
                  <c:v>7738.0130518590759</c:v>
                </c:pt>
                <c:pt idx="85">
                  <c:v>7705.3756244397227</c:v>
                </c:pt>
                <c:pt idx="86">
                  <c:v>7665.8362387460729</c:v>
                </c:pt>
                <c:pt idx="87">
                  <c:v>7618.93913822186</c:v>
                </c:pt>
                <c:pt idx="88">
                  <c:v>7562.576330895683</c:v>
                </c:pt>
                <c:pt idx="89">
                  <c:v>7499.603342788907</c:v>
                </c:pt>
                <c:pt idx="90">
                  <c:v>7430.108073805879</c:v>
                </c:pt>
                <c:pt idx="91">
                  <c:v>7353.6387736028446</c:v>
                </c:pt>
                <c:pt idx="92">
                  <c:v>7269.1761846328591</c:v>
                </c:pt>
                <c:pt idx="93">
                  <c:v>7178.32511690503</c:v>
                </c:pt>
                <c:pt idx="94">
                  <c:v>7081.8141108436239</c:v>
                </c:pt>
                <c:pt idx="95">
                  <c:v>6979.4634720415252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3892.7752822914977</c:v>
                </c:pt>
                <c:pt idx="43">
                  <c:v>4043.1687347470593</c:v>
                </c:pt>
                <c:pt idx="44">
                  <c:v>4200.247000044802</c:v>
                </c:pt>
                <c:pt idx="45">
                  <c:v>4359.4916428298729</c:v>
                </c:pt>
                <c:pt idx="46">
                  <c:v>4516.8426085193487</c:v>
                </c:pt>
                <c:pt idx="47">
                  <c:v>4674.4950136332491</c:v>
                </c:pt>
                <c:pt idx="48">
                  <c:v>4836.9296358195479</c:v>
                </c:pt>
                <c:pt idx="49">
                  <c:v>5005.9629248299825</c:v>
                </c:pt>
                <c:pt idx="50">
                  <c:v>5181.0823628909475</c:v>
                </c:pt>
                <c:pt idx="51">
                  <c:v>5367.2087561997469</c:v>
                </c:pt>
                <c:pt idx="52">
                  <c:v>5557.7622339853688</c:v>
                </c:pt>
                <c:pt idx="53">
                  <c:v>5741.227412579783</c:v>
                </c:pt>
                <c:pt idx="54">
                  <c:v>5924.3916908957699</c:v>
                </c:pt>
                <c:pt idx="55">
                  <c:v>6111.6242528419043</c:v>
                </c:pt>
                <c:pt idx="56">
                  <c:v>6304.0139361848633</c:v>
                </c:pt>
                <c:pt idx="57">
                  <c:v>6501.2446122618294</c:v>
                </c:pt>
                <c:pt idx="58">
                  <c:v>6702.5228306654772</c:v>
                </c:pt>
                <c:pt idx="59">
                  <c:v>6906.5301863113746</c:v>
                </c:pt>
                <c:pt idx="60">
                  <c:v>7109.479172611389</c:v>
                </c:pt>
                <c:pt idx="61">
                  <c:v>7311.3153925703809</c:v>
                </c:pt>
                <c:pt idx="62">
                  <c:v>7512.1806540221514</c:v>
                </c:pt>
                <c:pt idx="63">
                  <c:v>7711.7892970140001</c:v>
                </c:pt>
                <c:pt idx="64">
                  <c:v>7908.8414601342884</c:v>
                </c:pt>
                <c:pt idx="65">
                  <c:v>8103.5161819879349</c:v>
                </c:pt>
                <c:pt idx="66">
                  <c:v>8294.4674585003868</c:v>
                </c:pt>
                <c:pt idx="67">
                  <c:v>8481.1526524327146</c:v>
                </c:pt>
                <c:pt idx="68">
                  <c:v>8661.538570367833</c:v>
                </c:pt>
                <c:pt idx="69">
                  <c:v>8835.5454934832705</c:v>
                </c:pt>
                <c:pt idx="70">
                  <c:v>9002.9890621874656</c:v>
                </c:pt>
                <c:pt idx="71">
                  <c:v>9161.1516483523119</c:v>
                </c:pt>
                <c:pt idx="72">
                  <c:v>9310.7132913458499</c:v>
                </c:pt>
                <c:pt idx="73">
                  <c:v>9451.191907189479</c:v>
                </c:pt>
                <c:pt idx="74">
                  <c:v>9581.0814534073234</c:v>
                </c:pt>
                <c:pt idx="75">
                  <c:v>9700.0694388859665</c:v>
                </c:pt>
                <c:pt idx="76">
                  <c:v>9807.7261848728922</c:v>
                </c:pt>
                <c:pt idx="77">
                  <c:v>9903.950113379924</c:v>
                </c:pt>
                <c:pt idx="78">
                  <c:v>9986.8513187595836</c:v>
                </c:pt>
                <c:pt idx="79">
                  <c:v>10057.236771960848</c:v>
                </c:pt>
                <c:pt idx="80">
                  <c:v>10114.722469341128</c:v>
                </c:pt>
                <c:pt idx="81">
                  <c:v>10158.247083233069</c:v>
                </c:pt>
                <c:pt idx="82">
                  <c:v>10187.686256884104</c:v>
                </c:pt>
                <c:pt idx="83">
                  <c:v>10204.017835551909</c:v>
                </c:pt>
                <c:pt idx="84">
                  <c:v>10206.638131698182</c:v>
                </c:pt>
                <c:pt idx="85">
                  <c:v>10194.579248587939</c:v>
                </c:pt>
                <c:pt idx="86">
                  <c:v>10169.884223290053</c:v>
                </c:pt>
                <c:pt idx="87">
                  <c:v>10132.096963673481</c:v>
                </c:pt>
                <c:pt idx="88">
                  <c:v>10079.137980044037</c:v>
                </c:pt>
                <c:pt idx="89">
                  <c:v>10013.939924979446</c:v>
                </c:pt>
                <c:pt idx="90">
                  <c:v>9936.6889466502053</c:v>
                </c:pt>
                <c:pt idx="91">
                  <c:v>9847.0688784891008</c:v>
                </c:pt>
                <c:pt idx="92">
                  <c:v>9744.119440610757</c:v>
                </c:pt>
                <c:pt idx="93">
                  <c:v>9629.709654960463</c:v>
                </c:pt>
                <c:pt idx="94">
                  <c:v>9504.7837788229663</c:v>
                </c:pt>
                <c:pt idx="95">
                  <c:v>9369.4003694873318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651</c:v>
                </c:pt>
                <c:pt idx="47">
                  <c:v>691</c:v>
                </c:pt>
                <c:pt idx="48">
                  <c:v>716</c:v>
                </c:pt>
                <c:pt idx="49">
                  <c:v>746</c:v>
                </c:pt>
                <c:pt idx="50">
                  <c:v>753</c:v>
                </c:pt>
                <c:pt idx="51">
                  <c:v>779</c:v>
                </c:pt>
                <c:pt idx="52">
                  <c:v>814</c:v>
                </c:pt>
                <c:pt idx="53">
                  <c:v>855</c:v>
                </c:pt>
                <c:pt idx="54">
                  <c:v>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763.6489814144195</c:v>
                </c:pt>
                <c:pt idx="52">
                  <c:v>784.57780034781422</c:v>
                </c:pt>
                <c:pt idx="53">
                  <c:v>805.25814425479882</c:v>
                </c:pt>
                <c:pt idx="54">
                  <c:v>824.18597696438064</c:v>
                </c:pt>
                <c:pt idx="55">
                  <c:v>842.13561239532055</c:v>
                </c:pt>
                <c:pt idx="56">
                  <c:v>859.80376950117602</c:v>
                </c:pt>
                <c:pt idx="57">
                  <c:v>876.34694612299461</c:v>
                </c:pt>
                <c:pt idx="58">
                  <c:v>891.94882551208593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950.54002594936992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878.11396244792024</c:v>
                </c:pt>
                <c:pt idx="95">
                  <c:v>864.23301392715462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713.76435200672972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798.64187711591796</c:v>
                </c:pt>
                <c:pt idx="52">
                  <c:v>826.42985741506766</c:v>
                </c:pt>
                <c:pt idx="53">
                  <c:v>854.58263757347913</c:v>
                </c:pt>
                <c:pt idx="54">
                  <c:v>881.58054805199379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767.03291820809534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906.80570036789459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1574.7652533883715</c:v>
                </c:pt>
                <c:pt idx="73">
                  <c:v>1601.9234507262049</c:v>
                </c:pt>
                <c:pt idx="74">
                  <c:v>1627.3136564510232</c:v>
                </c:pt>
                <c:pt idx="75">
                  <c:v>1650.9782259636631</c:v>
                </c:pt>
                <c:pt idx="76">
                  <c:v>1672.8158770640275</c:v>
                </c:pt>
                <c:pt idx="77">
                  <c:v>1692.72008670428</c:v>
                </c:pt>
                <c:pt idx="78">
                  <c:v>1710.551876577591</c:v>
                </c:pt>
                <c:pt idx="79">
                  <c:v>1726.1949688739619</c:v>
                </c:pt>
                <c:pt idx="80">
                  <c:v>1739.6232706404066</c:v>
                </c:pt>
                <c:pt idx="81">
                  <c:v>1750.788933117534</c:v>
                </c:pt>
                <c:pt idx="82">
                  <c:v>1759.6370090297044</c:v>
                </c:pt>
                <c:pt idx="83">
                  <c:v>1766.1139568243145</c:v>
                </c:pt>
                <c:pt idx="84">
                  <c:v>1770.2019250764156</c:v>
                </c:pt>
                <c:pt idx="85">
                  <c:v>1771.8910267806195</c:v>
                </c:pt>
                <c:pt idx="86">
                  <c:v>1771.1825775644397</c:v>
                </c:pt>
                <c:pt idx="87">
                  <c:v>1768.0840056424859</c:v>
                </c:pt>
                <c:pt idx="88">
                  <c:v>1762.6204862582395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1717.8987505964117</c:v>
                </c:pt>
                <c:pt idx="93">
                  <c:v>1701.2975179488431</c:v>
                </c:pt>
                <c:pt idx="94">
                  <c:v>1682.6791354108341</c:v>
                </c:pt>
                <c:pt idx="95">
                  <c:v>1662.1330535980028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029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963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381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18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099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1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29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719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933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555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474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3999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420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763272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3830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756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31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778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1183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231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2628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4222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1954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97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8885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7564898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46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2487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4071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3110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988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5695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0104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2459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940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5970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78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5969526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5744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471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4243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1419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4443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5008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7246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1609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38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449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9433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65140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05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29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05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7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chart" Target="../charts/char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62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chart" Target="../charts/chart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28. 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4DB608-673A-46BD-8E5E-BDC00F4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2" y="88247"/>
            <a:ext cx="9885238" cy="896492"/>
          </a:xfrm>
        </p:spPr>
        <p:txBody>
          <a:bodyPr>
            <a:normAutofit fontScale="90000"/>
          </a:bodyPr>
          <a:lstStyle/>
          <a:p>
            <a:r>
              <a:rPr lang="cs-CZ" dirty="0"/>
              <a:t>VÝVOJ POČTU HOSPITALIZACÍ – CELKOVÉ A JIP – OD BŘEZNA 2020</a:t>
            </a:r>
            <a:br>
              <a:rPr lang="cs-CZ" dirty="0"/>
            </a:br>
            <a:r>
              <a:rPr kumimoji="0" lang="cs-CZ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zdroj: ÚZIS,</a:t>
            </a:r>
            <a:r>
              <a:rPr kumimoji="0" lang="nl-NL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ISIN / COVID-19 - Informační systém 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infekční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ch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nemoc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í</a:t>
            </a:r>
            <a:endParaRPr lang="cs-CZ" sz="2000" b="0" cap="all" spc="100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  <a:cs typeface="+mj-cs"/>
            </a:endParaRPr>
          </a:p>
        </p:txBody>
      </p:sp>
      <p:graphicFrame>
        <p:nvGraphicFramePr>
          <p:cNvPr id="7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26114"/>
              </p:ext>
            </p:extLst>
          </p:nvPr>
        </p:nvGraphicFramePr>
        <p:xfrm>
          <a:off x="8663882" y="3136993"/>
          <a:ext cx="3311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11139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25.10.2020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cs-CZ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24</a:t>
                      </a:r>
                      <a:r>
                        <a:rPr kumimoji="0" lang="cs-CZ" sz="1300" b="1" i="0" u="none" strike="noStrike" kern="1200" cap="all" spc="10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.11.2021</a:t>
                      </a:r>
                      <a:endParaRPr lang="cs-CZ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5 683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5 886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sp>
        <p:nvSpPr>
          <p:cNvPr id="3" name="Obdélník 2"/>
          <p:cNvSpPr/>
          <p:nvPr/>
        </p:nvSpPr>
        <p:spPr>
          <a:xfrm>
            <a:off x="8663618" y="1734499"/>
            <a:ext cx="331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Data k </a:t>
            </a:r>
            <a:r>
              <a:rPr lang="cs-CZ" b="1" dirty="0" smtClean="0"/>
              <a:t>24.11.2021</a:t>
            </a:r>
            <a:endParaRPr lang="cs-CZ" b="1" dirty="0"/>
          </a:p>
          <a:p>
            <a:pPr algn="ctr"/>
            <a:r>
              <a:rPr lang="cs-CZ" dirty="0"/>
              <a:t>odpovídají ve srovnání s loňským podzimem datům z </a:t>
            </a:r>
            <a:r>
              <a:rPr lang="cs-CZ" b="1" dirty="0" smtClean="0"/>
              <a:t>25.10.2020</a:t>
            </a:r>
            <a:endParaRPr lang="cs-CZ" b="1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65525"/>
              </p:ext>
            </p:extLst>
          </p:nvPr>
        </p:nvGraphicFramePr>
        <p:xfrm>
          <a:off x="9219319" y="4593432"/>
          <a:ext cx="220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Max. počet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15.3.2021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9 551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1 886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8" name="Zástupný obsah 9">
            <a:extLst>
              <a:ext uri="{FF2B5EF4-FFF2-40B4-BE49-F238E27FC236}">
                <a16:creationId xmlns:a16="http://schemas.microsoft.com/office/drawing/2014/main" id="{E28D91F2-F66B-4C7D-AC0D-E8B663A2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431" y="923193"/>
            <a:ext cx="8396654" cy="548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3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 smtClean="0"/>
              <a:t>mapping</a:t>
            </a:r>
            <a:r>
              <a:rPr lang="cs-CZ" dirty="0" smtClean="0"/>
              <a:t> – zdroj UZIS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5952" y="887701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Predikce počtu nově hospitalizovaných </a:t>
            </a:r>
            <a:r>
              <a:rPr lang="cs-CZ" dirty="0"/>
              <a:t>s COVID-19 v následujících </a:t>
            </a:r>
            <a:r>
              <a:rPr lang="cs-CZ" dirty="0" smtClean="0"/>
              <a:t>10 dnech z aktuálního prevalenčního poolu.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83974"/>
              </p:ext>
            </p:extLst>
          </p:nvPr>
        </p:nvGraphicFramePr>
        <p:xfrm>
          <a:off x="3134561" y="1485449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8 362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9455890" y="5112218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0839"/>
              </p:ext>
            </p:extLst>
          </p:nvPr>
        </p:nvGraphicFramePr>
        <p:xfrm>
          <a:off x="359022" y="963978"/>
          <a:ext cx="11405086" cy="5241594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079315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335553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222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690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41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Snaha zachovat co nejvyšší elektivní provoz. Situace se ale dále zhoršuje hlavně stran zátěže standardních oddělení, kde nutno postupně navyšovat kapacity. Přesah do IP, která již s kapacitním navýšením na úkor ostatní péče, zatím lokálně zvladatelný.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96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 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722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Domluvena nová NIP a někteří pacienti C+ budou přeloženi do další následné péče.</a:t>
                      </a:r>
                    </a:p>
                    <a:p>
                      <a:endParaRPr lang="cs-CZ" sz="13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 dispozici nově více sester- budeme </a:t>
                      </a: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reprofilizovat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lůžka na </a:t>
                      </a: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3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82832"/>
              </p:ext>
            </p:extLst>
          </p:nvPr>
        </p:nvGraphicFramePr>
        <p:xfrm>
          <a:off x="332644" y="687638"/>
          <a:ext cx="11587543" cy="6007098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4416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700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 k 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161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40-50%, nyní větší zátěž a přírůstky hospitalizovaných ve standardní péči; 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IP); 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), trvá problém s nedostatkem kvalifikovaného personálu zejména v IP.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2382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10 pacientů denně, dochází k navýšení počtu pacientů jdoucích rovnou z terénu na JIP – v minulém týdnu cca 1hosp/denně, nyní 3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hodsp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/den.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Sušice, Stod.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Při absenci nouzového stavu a hromadného postižení osob nelze dobře rekrutovat pomocnou sílu do nemocnic a mnohem více zohledňovat edukaci a počet zdravotníků s ohledem na „normální“ provozní podmínky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  <a:tr h="767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Třebíč, Nové Město n/M) 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71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06811"/>
              </p:ext>
            </p:extLst>
          </p:nvPr>
        </p:nvGraphicFramePr>
        <p:xfrm>
          <a:off x="359021" y="849024"/>
          <a:ext cx="11519385" cy="5123853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40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962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C-D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Schůzka se všemi nemocnicemi proběhla, snaha co nejdéle udržet elektivní péči. Před ev. omezením elektivní péče budeme informovat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980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Od 22.11. uzavření ARO 2 pouze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(8 lůžek),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KCHO, otevření pavilonu pouze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(navíc 12 JIP + 20 standard), bez nutnosti překladů mimo 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4200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Souhrně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mezi C/D.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273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vyčerpány lidské i materiální zdroje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Odlišná situace v různých okresech – nejhorší v Blansku a Vyškově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rozhodla o aktivaci HPO</a:t>
                      </a:r>
                    </a:p>
                    <a:p>
                      <a:r>
                        <a:rPr lang="cs-CZ" sz="1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40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78670"/>
              </p:ext>
            </p:extLst>
          </p:nvPr>
        </p:nvGraphicFramePr>
        <p:xfrm>
          <a:off x="337698" y="706833"/>
          <a:ext cx="11435203" cy="596353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2406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Trvá nárůst C19 hospitalizací, výrazněji standard než JIP.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poskytují péči ve výrazně </a:t>
                      </a: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suboptimálním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personálním zajištění (zejména NLZP), pro další rozšíření péče je klíčové personální posílení.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Limitovaně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lze zajistit v redistribucí v rámci nemocnic, s předpokladem dalšího nárůstu počtů pacientů je potřeba i externího posílení alespoň pomocným personálem (AČR, HZS, studenti).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bez významných změn, nadále vážná, ale zvladatelná v rámci kraje.</a:t>
                      </a:r>
                      <a:endParaRPr lang="cs-CZ" sz="13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15 pacientů denně na standardních odd., 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Také dochází k navýšení počtu pacientů jdoucích rovnou z terénu. 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(170 PN, z toho 40 pro COVID). Řada nemocnic diskutuje o HPO. Při absenci nouzového stavu a hromadného postižení osob nelze dobře rekrutovat pomocnou sílu do nemocnic, žádáme razantní omezení sociálních kontaktů všemi opatřeními.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28.11.2021 </a:t>
            </a:r>
            <a:r>
              <a:rPr lang="cs-CZ" b="1" dirty="0" smtClean="0"/>
              <a:t>00:23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906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59489"/>
              </p:ext>
            </p:extLst>
          </p:nvPr>
        </p:nvGraphicFramePr>
        <p:xfrm>
          <a:off x="332818" y="988297"/>
          <a:ext cx="8592614" cy="5419147"/>
        </p:xfrm>
        <a:graphic>
          <a:graphicData uri="http://schemas.openxmlformats.org/drawingml/2006/table">
            <a:tbl>
              <a:tblPr/>
              <a:tblGrid>
                <a:gridCol w="2297247">
                  <a:extLst>
                    <a:ext uri="{9D8B030D-6E8A-4147-A177-3AD203B41FA5}">
                      <a16:colId xmlns:a16="http://schemas.microsoft.com/office/drawing/2014/main" val="3341963547"/>
                    </a:ext>
                  </a:extLst>
                </a:gridCol>
                <a:gridCol w="1308365">
                  <a:extLst>
                    <a:ext uri="{9D8B030D-6E8A-4147-A177-3AD203B41FA5}">
                      <a16:colId xmlns:a16="http://schemas.microsoft.com/office/drawing/2014/main" val="3415251604"/>
                    </a:ext>
                  </a:extLst>
                </a:gridCol>
                <a:gridCol w="1293152">
                  <a:extLst>
                    <a:ext uri="{9D8B030D-6E8A-4147-A177-3AD203B41FA5}">
                      <a16:colId xmlns:a16="http://schemas.microsoft.com/office/drawing/2014/main" val="1612816369"/>
                    </a:ext>
                  </a:extLst>
                </a:gridCol>
                <a:gridCol w="1262724">
                  <a:extLst>
                    <a:ext uri="{9D8B030D-6E8A-4147-A177-3AD203B41FA5}">
                      <a16:colId xmlns:a16="http://schemas.microsoft.com/office/drawing/2014/main" val="4101245575"/>
                    </a:ext>
                  </a:extLst>
                </a:gridCol>
                <a:gridCol w="1354006">
                  <a:extLst>
                    <a:ext uri="{9D8B030D-6E8A-4147-A177-3AD203B41FA5}">
                      <a16:colId xmlns:a16="http://schemas.microsoft.com/office/drawing/2014/main" val="2062293314"/>
                    </a:ext>
                  </a:extLst>
                </a:gridCol>
                <a:gridCol w="1077120">
                  <a:extLst>
                    <a:ext uri="{9D8B030D-6E8A-4147-A177-3AD203B41FA5}">
                      <a16:colId xmlns:a16="http://schemas.microsoft.com/office/drawing/2014/main" val="2455739152"/>
                    </a:ext>
                  </a:extLst>
                </a:gridCol>
              </a:tblGrid>
              <a:tr h="24849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49430"/>
                  </a:ext>
                </a:extLst>
              </a:tr>
              <a:tr h="24849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27.11. 2021, 18:00 h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07536"/>
                  </a:ext>
                </a:extLst>
              </a:tr>
              <a:tr h="212520">
                <a:tc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323324"/>
                  </a:ext>
                </a:extLst>
              </a:tr>
              <a:tr h="2200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85412"/>
                  </a:ext>
                </a:extLst>
              </a:tr>
              <a:tr h="85908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848179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46407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889233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15425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40176"/>
                  </a:ext>
                </a:extLst>
              </a:tr>
              <a:tr h="2218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29393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81003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16519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930727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751400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853200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614309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39631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021628"/>
                  </a:ext>
                </a:extLst>
              </a:tr>
              <a:tr h="2396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152739"/>
                  </a:ext>
                </a:extLst>
              </a:tr>
              <a:tr h="2307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3 583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5794" marR="5794" marT="5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5794" marR="5794" marT="57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880865"/>
                  </a:ext>
                </a:extLst>
              </a:tr>
              <a:tr h="30174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794" marR="5794" marT="57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7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927589"/>
              </p:ext>
            </p:extLst>
          </p:nvPr>
        </p:nvGraphicFramePr>
        <p:xfrm>
          <a:off x="332818" y="988291"/>
          <a:ext cx="10325946" cy="5280993"/>
        </p:xfrm>
        <a:graphic>
          <a:graphicData uri="http://schemas.openxmlformats.org/drawingml/2006/table">
            <a:tbl>
              <a:tblPr/>
              <a:tblGrid>
                <a:gridCol w="2327886">
                  <a:extLst>
                    <a:ext uri="{9D8B030D-6E8A-4147-A177-3AD203B41FA5}">
                      <a16:colId xmlns:a16="http://schemas.microsoft.com/office/drawing/2014/main" val="2132106332"/>
                    </a:ext>
                  </a:extLst>
                </a:gridCol>
                <a:gridCol w="1325816">
                  <a:extLst>
                    <a:ext uri="{9D8B030D-6E8A-4147-A177-3AD203B41FA5}">
                      <a16:colId xmlns:a16="http://schemas.microsoft.com/office/drawing/2014/main" val="3780174758"/>
                    </a:ext>
                  </a:extLst>
                </a:gridCol>
                <a:gridCol w="1310399">
                  <a:extLst>
                    <a:ext uri="{9D8B030D-6E8A-4147-A177-3AD203B41FA5}">
                      <a16:colId xmlns:a16="http://schemas.microsoft.com/office/drawing/2014/main" val="703348634"/>
                    </a:ext>
                  </a:extLst>
                </a:gridCol>
                <a:gridCol w="1310399">
                  <a:extLst>
                    <a:ext uri="{9D8B030D-6E8A-4147-A177-3AD203B41FA5}">
                      <a16:colId xmlns:a16="http://schemas.microsoft.com/office/drawing/2014/main" val="1682981338"/>
                    </a:ext>
                  </a:extLst>
                </a:gridCol>
                <a:gridCol w="1372065">
                  <a:extLst>
                    <a:ext uri="{9D8B030D-6E8A-4147-A177-3AD203B41FA5}">
                      <a16:colId xmlns:a16="http://schemas.microsoft.com/office/drawing/2014/main" val="2398858204"/>
                    </a:ext>
                  </a:extLst>
                </a:gridCol>
                <a:gridCol w="1091487">
                  <a:extLst>
                    <a:ext uri="{9D8B030D-6E8A-4147-A177-3AD203B41FA5}">
                      <a16:colId xmlns:a16="http://schemas.microsoft.com/office/drawing/2014/main" val="3642862762"/>
                    </a:ext>
                  </a:extLst>
                </a:gridCol>
                <a:gridCol w="1587894">
                  <a:extLst>
                    <a:ext uri="{9D8B030D-6E8A-4147-A177-3AD203B41FA5}">
                      <a16:colId xmlns:a16="http://schemas.microsoft.com/office/drawing/2014/main" val="3255031524"/>
                    </a:ext>
                  </a:extLst>
                </a:gridCol>
              </a:tblGrid>
              <a:tr h="20586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766792"/>
                  </a:ext>
                </a:extLst>
              </a:tr>
              <a:tr h="212776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28.11. 2021, 17:00 h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555930"/>
                  </a:ext>
                </a:extLst>
              </a:tr>
              <a:tr h="188458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542861"/>
                  </a:ext>
                </a:extLst>
              </a:tr>
              <a:tr h="188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708916"/>
                  </a:ext>
                </a:extLst>
              </a:tr>
              <a:tr h="73559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172473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75389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023215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680609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336421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848497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344658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473897"/>
                  </a:ext>
                </a:extLst>
              </a:tr>
              <a:tr h="1899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390595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007506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356735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339330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224348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756489"/>
                  </a:ext>
                </a:extLst>
              </a:tr>
              <a:tr h="1884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55650"/>
                  </a:ext>
                </a:extLst>
              </a:tr>
              <a:tr h="205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736344"/>
                  </a:ext>
                </a:extLst>
              </a:tr>
              <a:tr h="182378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966726"/>
                  </a:ext>
                </a:extLst>
              </a:tr>
              <a:tr h="176299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474765"/>
                  </a:ext>
                </a:extLst>
              </a:tr>
              <a:tr h="34651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975370"/>
                  </a:ext>
                </a:extLst>
              </a:tr>
              <a:tr h="18237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78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28.11.2021 </a:t>
            </a:r>
            <a:r>
              <a:rPr lang="cs-CZ" b="1" dirty="0" smtClean="0"/>
              <a:t>00:23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/>
              <a:t>5 </a:t>
            </a:r>
            <a:r>
              <a:rPr lang="cs-CZ" b="1" dirty="0" smtClean="0"/>
              <a:t>062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56450"/>
              </p:ext>
            </p:extLst>
          </p:nvPr>
        </p:nvGraphicFramePr>
        <p:xfrm>
          <a:off x="332818" y="969812"/>
          <a:ext cx="8781477" cy="5215719"/>
        </p:xfrm>
        <a:graphic>
          <a:graphicData uri="http://schemas.openxmlformats.org/drawingml/2006/table">
            <a:tbl>
              <a:tblPr/>
              <a:tblGrid>
                <a:gridCol w="1946568">
                  <a:extLst>
                    <a:ext uri="{9D8B030D-6E8A-4147-A177-3AD203B41FA5}">
                      <a16:colId xmlns:a16="http://schemas.microsoft.com/office/drawing/2014/main" val="674072404"/>
                    </a:ext>
                  </a:extLst>
                </a:gridCol>
                <a:gridCol w="1108642">
                  <a:extLst>
                    <a:ext uri="{9D8B030D-6E8A-4147-A177-3AD203B41FA5}">
                      <a16:colId xmlns:a16="http://schemas.microsoft.com/office/drawing/2014/main" val="1264872152"/>
                    </a:ext>
                  </a:extLst>
                </a:gridCol>
                <a:gridCol w="1095752">
                  <a:extLst>
                    <a:ext uri="{9D8B030D-6E8A-4147-A177-3AD203B41FA5}">
                      <a16:colId xmlns:a16="http://schemas.microsoft.com/office/drawing/2014/main" val="2022447460"/>
                    </a:ext>
                  </a:extLst>
                </a:gridCol>
                <a:gridCol w="1095752">
                  <a:extLst>
                    <a:ext uri="{9D8B030D-6E8A-4147-A177-3AD203B41FA5}">
                      <a16:colId xmlns:a16="http://schemas.microsoft.com/office/drawing/2014/main" val="94348697"/>
                    </a:ext>
                  </a:extLst>
                </a:gridCol>
                <a:gridCol w="1147315">
                  <a:extLst>
                    <a:ext uri="{9D8B030D-6E8A-4147-A177-3AD203B41FA5}">
                      <a16:colId xmlns:a16="http://schemas.microsoft.com/office/drawing/2014/main" val="3694645290"/>
                    </a:ext>
                  </a:extLst>
                </a:gridCol>
                <a:gridCol w="1327792">
                  <a:extLst>
                    <a:ext uri="{9D8B030D-6E8A-4147-A177-3AD203B41FA5}">
                      <a16:colId xmlns:a16="http://schemas.microsoft.com/office/drawing/2014/main" val="3416381934"/>
                    </a:ext>
                  </a:extLst>
                </a:gridCol>
                <a:gridCol w="1059656">
                  <a:extLst>
                    <a:ext uri="{9D8B030D-6E8A-4147-A177-3AD203B41FA5}">
                      <a16:colId xmlns:a16="http://schemas.microsoft.com/office/drawing/2014/main" val="1041693651"/>
                    </a:ext>
                  </a:extLst>
                </a:gridCol>
              </a:tblGrid>
              <a:tr h="21971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11503"/>
                  </a:ext>
                </a:extLst>
              </a:tr>
              <a:tr h="21971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28.11. 2021, 11:00 h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934816"/>
                  </a:ext>
                </a:extLst>
              </a:tr>
              <a:tr h="1946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876585"/>
                  </a:ext>
                </a:extLst>
              </a:tr>
              <a:tr h="2197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883918"/>
                  </a:ext>
                </a:extLst>
              </a:tr>
              <a:tr h="57126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530804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3 139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161367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40192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8559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25235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03592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37307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168441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90555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015291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329189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165412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293563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263847"/>
                  </a:ext>
                </a:extLst>
              </a:tr>
              <a:tr h="1946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582724"/>
                  </a:ext>
                </a:extLst>
              </a:tr>
              <a:tr h="2118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22 847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13238"/>
                  </a:ext>
                </a:extLst>
              </a:tr>
              <a:tr h="188329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18921"/>
                  </a:ext>
                </a:extLst>
              </a:tr>
              <a:tr h="18827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129784"/>
                  </a:ext>
                </a:extLst>
              </a:tr>
              <a:tr h="37026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243726"/>
                  </a:ext>
                </a:extLst>
              </a:tr>
              <a:tr h="18832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00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lůžek s kyslíkem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7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15474"/>
              </p:ext>
            </p:extLst>
          </p:nvPr>
        </p:nvGraphicFramePr>
        <p:xfrm>
          <a:off x="7905494" y="3328749"/>
          <a:ext cx="37543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28,4 %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24,2 %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17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1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B40951E1-79CF-4AB0-BA60-82FF54771B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13 035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8 246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5 446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4 534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5 250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8" name="TextovéPole 27"/>
          <p:cNvSpPr txBox="1"/>
          <p:nvPr/>
        </p:nvSpPr>
        <p:spPr>
          <a:xfrm>
            <a:off x="9772413" y="6129135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7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4B7A49A6-9B54-4ABC-B10A-35D313F602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2 132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1 192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697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1 012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9772413" y="6129135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843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21624</TotalTime>
  <Words>2388</Words>
  <Application>Microsoft Office PowerPoint</Application>
  <PresentationFormat>Širokoúhlá obrazovka</PresentationFormat>
  <Paragraphs>640</Paragraphs>
  <Slides>15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6</vt:i4>
      </vt:variant>
      <vt:variant>
        <vt:lpstr>Nadpisy snímků</vt:lpstr>
      </vt:variant>
      <vt:variant>
        <vt:i4>15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Segoe UI</vt:lpstr>
      <vt:lpstr>Times New Roman</vt:lpstr>
      <vt:lpstr>Tw Cen MT Condensed</vt:lpstr>
      <vt:lpstr>Motiv Office</vt:lpstr>
      <vt:lpstr>1_Motiv Office</vt:lpstr>
      <vt:lpstr>Office Theme</vt:lpstr>
      <vt:lpstr>1_Office Theme</vt:lpstr>
      <vt:lpstr>2_Office Theme</vt:lpstr>
      <vt:lpstr>3_Office Theme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Podíl (%) volné aktuálně nahlášené kapacity standartních lůžek s kyslíkem</vt:lpstr>
      <vt:lpstr>Podíl (%) volné aktuálně nahlášené kapacity JIP</vt:lpstr>
      <vt:lpstr>Podíl (%) volné aktuálně nahlášené kapacity UPV</vt:lpstr>
      <vt:lpstr>Predikce celkového počtu hospitalizací – aktuální počet léčených </vt:lpstr>
      <vt:lpstr>Predikce počtu pacientů na JIP – aktuální počet případů </vt:lpstr>
      <vt:lpstr>VÝVOJ POČTU HOSPITALIZACÍ – CELKOVÉ A JIP – OD BŘEZNA 2020 zdroj: ÚZIS, ISIN / COVID-19 - Informační systém infekčních nemocí</vt:lpstr>
      <vt:lpstr>Risk mapping – zdroj UZIS 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1574</cp:revision>
  <cp:lastPrinted>2020-10-20T04:21:56Z</cp:lastPrinted>
  <dcterms:created xsi:type="dcterms:W3CDTF">2020-07-15T10:33:32Z</dcterms:created>
  <dcterms:modified xsi:type="dcterms:W3CDTF">2021-11-28T17:49:16Z</dcterms:modified>
</cp:coreProperties>
</file>