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673" r:id="rId3"/>
    <p:sldMasterId id="2147483686" r:id="rId4"/>
    <p:sldMasterId id="2147483699" r:id="rId5"/>
    <p:sldMasterId id="2147483712" r:id="rId6"/>
    <p:sldMasterId id="2147483723" r:id="rId7"/>
  </p:sldMasterIdLst>
  <p:notesMasterIdLst>
    <p:notesMasterId r:id="rId21"/>
  </p:notesMasterIdLst>
  <p:handoutMasterIdLst>
    <p:handoutMasterId r:id="rId22"/>
  </p:handoutMasterIdLst>
  <p:sldIdLst>
    <p:sldId id="1277" r:id="rId8"/>
    <p:sldId id="1293" r:id="rId9"/>
    <p:sldId id="1294" r:id="rId10"/>
    <p:sldId id="1296" r:id="rId11"/>
    <p:sldId id="1300" r:id="rId12"/>
    <p:sldId id="1330" r:id="rId13"/>
    <p:sldId id="1331" r:id="rId14"/>
    <p:sldId id="1332" r:id="rId15"/>
    <p:sldId id="1336" r:id="rId16"/>
    <p:sldId id="1335" r:id="rId17"/>
    <p:sldId id="1308" r:id="rId18"/>
    <p:sldId id="1320" r:id="rId19"/>
    <p:sldId id="1333" r:id="rId20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30"/>
            <p14:sldId id="1331"/>
            <p14:sldId id="1332"/>
            <p14:sldId id="1336"/>
            <p14:sldId id="1335"/>
            <p14:sldId id="1308"/>
            <p14:sldId id="1320"/>
            <p14:sldId id="1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37"/>
    <a:srgbClr val="FF3300"/>
    <a:srgbClr val="F1592F"/>
    <a:srgbClr val="FFDB69"/>
    <a:srgbClr val="FFD243"/>
    <a:srgbClr val="FF7A5B"/>
    <a:srgbClr val="F5C28F"/>
    <a:srgbClr val="F1CA7B"/>
    <a:srgbClr val="F5AC83"/>
    <a:srgbClr val="FD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36-41C8-8484-20FFE9915F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Pardubický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Středočeský kraj</c:v>
                </c:pt>
                <c:pt idx="12">
                  <c:v>Hlavní město Praha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0.38805970149199998</c:v>
                </c:pt>
                <c:pt idx="1">
                  <c:v>0.35388739946300002</c:v>
                </c:pt>
                <c:pt idx="2">
                  <c:v>0.343082114735</c:v>
                </c:pt>
                <c:pt idx="3">
                  <c:v>0.33720930232500002</c:v>
                </c:pt>
                <c:pt idx="4">
                  <c:v>0.31666666666600002</c:v>
                </c:pt>
                <c:pt idx="5">
                  <c:v>0.29777177582699998</c:v>
                </c:pt>
                <c:pt idx="6">
                  <c:v>0.280905752753</c:v>
                </c:pt>
                <c:pt idx="7">
                  <c:v>0.27205882352900002</c:v>
                </c:pt>
                <c:pt idx="8">
                  <c:v>0.26362362011500001</c:v>
                </c:pt>
                <c:pt idx="9">
                  <c:v>0.22475961538399999</c:v>
                </c:pt>
                <c:pt idx="10">
                  <c:v>0.212464589235</c:v>
                </c:pt>
                <c:pt idx="11">
                  <c:v>0.19088937093200001</c:v>
                </c:pt>
                <c:pt idx="12">
                  <c:v>0.18413507486399999</c:v>
                </c:pt>
                <c:pt idx="13">
                  <c:v>0.15069495245</c:v>
                </c:pt>
                <c:pt idx="14">
                  <c:v>0.14114832535800001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2C-45BC-B4F3-06B69B914FD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E-4B43-80F3-84A59608F1F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Zlínský kraj</c:v>
                </c:pt>
                <c:pt idx="6">
                  <c:v>Plzeňský kraj</c:v>
                </c:pt>
                <c:pt idx="7">
                  <c:v>Liberecký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0.55555555555500002</c:v>
                </c:pt>
                <c:pt idx="1">
                  <c:v>0.428571428571</c:v>
                </c:pt>
                <c:pt idx="2">
                  <c:v>0.39316239316200002</c:v>
                </c:pt>
                <c:pt idx="3">
                  <c:v>0.39257294429700001</c:v>
                </c:pt>
                <c:pt idx="4">
                  <c:v>0.38931297709899998</c:v>
                </c:pt>
                <c:pt idx="5">
                  <c:v>0.35227272727199999</c:v>
                </c:pt>
                <c:pt idx="6">
                  <c:v>0.33472803347199998</c:v>
                </c:pt>
                <c:pt idx="7">
                  <c:v>0.30612244897899998</c:v>
                </c:pt>
                <c:pt idx="8">
                  <c:v>0.30139720558799998</c:v>
                </c:pt>
                <c:pt idx="9">
                  <c:v>0.29834409205700002</c:v>
                </c:pt>
                <c:pt idx="10">
                  <c:v>0.29457364340999997</c:v>
                </c:pt>
                <c:pt idx="11">
                  <c:v>0.28787878787799998</c:v>
                </c:pt>
                <c:pt idx="12">
                  <c:v>0.26160337552700003</c:v>
                </c:pt>
                <c:pt idx="13">
                  <c:v>0.16867469879499999</c:v>
                </c:pt>
                <c:pt idx="14">
                  <c:v>0.15541401273800001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36-41C8-8484-20FFE9915F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Pardubický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Středočeský kraj</c:v>
                </c:pt>
                <c:pt idx="12">
                  <c:v>Hlavní město Praha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0.38805970149199998</c:v>
                </c:pt>
                <c:pt idx="1">
                  <c:v>0.35388739946300002</c:v>
                </c:pt>
                <c:pt idx="2">
                  <c:v>0.343082114735</c:v>
                </c:pt>
                <c:pt idx="3">
                  <c:v>0.33720930232500002</c:v>
                </c:pt>
                <c:pt idx="4">
                  <c:v>0.31666666666600002</c:v>
                </c:pt>
                <c:pt idx="5">
                  <c:v>0.29777177582699998</c:v>
                </c:pt>
                <c:pt idx="6">
                  <c:v>0.280905752753</c:v>
                </c:pt>
                <c:pt idx="7">
                  <c:v>0.27205882352900002</c:v>
                </c:pt>
                <c:pt idx="8">
                  <c:v>0.26362362011500001</c:v>
                </c:pt>
                <c:pt idx="9">
                  <c:v>0.22475961538399999</c:v>
                </c:pt>
                <c:pt idx="10">
                  <c:v>0.212464589235</c:v>
                </c:pt>
                <c:pt idx="11">
                  <c:v>0.19088937093200001</c:v>
                </c:pt>
                <c:pt idx="12">
                  <c:v>0.18413507486399999</c:v>
                </c:pt>
                <c:pt idx="13">
                  <c:v>0.15069495245</c:v>
                </c:pt>
                <c:pt idx="14">
                  <c:v>0.14114832535800001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920</c:v>
                </c:pt>
                <c:pt idx="22">
                  <c:v>928</c:v>
                </c:pt>
                <c:pt idx="23">
                  <c:v>991</c:v>
                </c:pt>
                <c:pt idx="24">
                  <c:v>1172</c:v>
                </c:pt>
                <c:pt idx="25">
                  <c:v>1293</c:v>
                </c:pt>
                <c:pt idx="26">
                  <c:v>1395</c:v>
                </c:pt>
                <c:pt idx="27">
                  <c:v>1389</c:v>
                </c:pt>
                <c:pt idx="28">
                  <c:v>1577</c:v>
                </c:pt>
                <c:pt idx="29">
                  <c:v>1596</c:v>
                </c:pt>
                <c:pt idx="30">
                  <c:v>1729</c:v>
                </c:pt>
                <c:pt idx="31">
                  <c:v>2101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3404</c:v>
                </c:pt>
                <c:pt idx="39">
                  <c:v>3590</c:v>
                </c:pt>
                <c:pt idx="40">
                  <c:v>3737</c:v>
                </c:pt>
                <c:pt idx="41">
                  <c:v>3872</c:v>
                </c:pt>
                <c:pt idx="42">
                  <c:v>4034</c:v>
                </c:pt>
                <c:pt idx="43">
                  <c:v>3929</c:v>
                </c:pt>
                <c:pt idx="44">
                  <c:v>4069</c:v>
                </c:pt>
                <c:pt idx="45">
                  <c:v>4691</c:v>
                </c:pt>
                <c:pt idx="46">
                  <c:v>4723</c:v>
                </c:pt>
                <c:pt idx="47">
                  <c:v>4692</c:v>
                </c:pt>
                <c:pt idx="48">
                  <c:v>5008</c:v>
                </c:pt>
                <c:pt idx="49">
                  <c:v>5100</c:v>
                </c:pt>
                <c:pt idx="50">
                  <c:v>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</c:v>
                </c:pt>
                <c:pt idx="43">
                  <c:v>4000.7649631137338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</c:v>
                </c:pt>
                <c:pt idx="48">
                  <c:v>4561.4503701634721</c:v>
                </c:pt>
                <c:pt idx="49">
                  <c:v>4660.4655418011025</c:v>
                </c:pt>
                <c:pt idx="50">
                  <c:v>4757.6593438429763</c:v>
                </c:pt>
                <c:pt idx="51">
                  <c:v>4858.1037055510278</c:v>
                </c:pt>
                <c:pt idx="52">
                  <c:v>4955.2698137298612</c:v>
                </c:pt>
                <c:pt idx="53">
                  <c:v>5037.8517188676751</c:v>
                </c:pt>
                <c:pt idx="54">
                  <c:v>5112.8062867582785</c:v>
                </c:pt>
                <c:pt idx="55">
                  <c:v>5184.8357063969961</c:v>
                </c:pt>
                <c:pt idx="56">
                  <c:v>5255.5396750814834</c:v>
                </c:pt>
                <c:pt idx="57">
                  <c:v>5325.5986736883851</c:v>
                </c:pt>
                <c:pt idx="58">
                  <c:v>5394.5302687169533</c:v>
                </c:pt>
                <c:pt idx="59">
                  <c:v>5461.5112579097095</c:v>
                </c:pt>
                <c:pt idx="60">
                  <c:v>5523.1067654692461</c:v>
                </c:pt>
                <c:pt idx="61">
                  <c:v>5579.9682808836278</c:v>
                </c:pt>
                <c:pt idx="62">
                  <c:v>5632.7848342359166</c:v>
                </c:pt>
                <c:pt idx="63">
                  <c:v>5681.9344968879614</c:v>
                </c:pt>
                <c:pt idx="64">
                  <c:v>5726.9117901050677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5840.2229265257074</c:v>
                </c:pt>
                <c:pt idx="68">
                  <c:v>5868.9282885581724</c:v>
                </c:pt>
                <c:pt idx="69">
                  <c:v>5893.066540476213</c:v>
                </c:pt>
                <c:pt idx="70">
                  <c:v>5913.18323794346</c:v>
                </c:pt>
                <c:pt idx="71">
                  <c:v>5927.2707698645754</c:v>
                </c:pt>
                <c:pt idx="72">
                  <c:v>5936.7406334869074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5926.0593653684855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5836.6640093508622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5718.2310743467169</c:v>
                </c:pt>
                <c:pt idx="84">
                  <c:v>5670.123792015087</c:v>
                </c:pt>
                <c:pt idx="85">
                  <c:v>5616.8306867096635</c:v>
                </c:pt>
                <c:pt idx="86">
                  <c:v>5560.4493417457861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5295.1997817793699</c:v>
                </c:pt>
                <c:pt idx="91">
                  <c:v>5220.5883678919126</c:v>
                </c:pt>
                <c:pt idx="92">
                  <c:v>5141.6385683384124</c:v>
                </c:pt>
                <c:pt idx="93">
                  <c:v>5059.7844572957147</c:v>
                </c:pt>
                <c:pt idx="94">
                  <c:v>4975.6441177210781</c:v>
                </c:pt>
                <c:pt idx="95">
                  <c:v>4888.9152696888104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3883.7724957326486</c:v>
                </c:pt>
                <c:pt idx="43">
                  <c:v>4021.8651703173614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4566.3664649222874</c:v>
                </c:pt>
                <c:pt idx="48">
                  <c:v>4696.9225458938072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5106.2691649077642</c:v>
                </c:pt>
                <c:pt idx="52">
                  <c:v>5248.0490617810719</c:v>
                </c:pt>
                <c:pt idx="53">
                  <c:v>5378.5801272190902</c:v>
                </c:pt>
                <c:pt idx="54">
                  <c:v>5504.7041800399757</c:v>
                </c:pt>
                <c:pt idx="55">
                  <c:v>5630.9313152074337</c:v>
                </c:pt>
                <c:pt idx="56">
                  <c:v>5758.5854770970136</c:v>
                </c:pt>
                <c:pt idx="57">
                  <c:v>5887.8355049395104</c:v>
                </c:pt>
                <c:pt idx="58">
                  <c:v>6018.036375473841</c:v>
                </c:pt>
                <c:pt idx="59">
                  <c:v>6148.1174291578536</c:v>
                </c:pt>
                <c:pt idx="60">
                  <c:v>6274.4753812746849</c:v>
                </c:pt>
                <c:pt idx="61">
                  <c:v>6397.4250467610218</c:v>
                </c:pt>
                <c:pt idx="62">
                  <c:v>6517.4063018172365</c:v>
                </c:pt>
                <c:pt idx="63">
                  <c:v>6634.4979616464316</c:v>
                </c:pt>
                <c:pt idx="64">
                  <c:v>6747.838125825444</c:v>
                </c:pt>
                <c:pt idx="65">
                  <c:v>6858.0152150647618</c:v>
                </c:pt>
                <c:pt idx="66">
                  <c:v>6964.0475227458228</c:v>
                </c:pt>
                <c:pt idx="67">
                  <c:v>7065.8127870876524</c:v>
                </c:pt>
                <c:pt idx="68">
                  <c:v>7161.6785672445494</c:v>
                </c:pt>
                <c:pt idx="69">
                  <c:v>7251.9875202189996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7485.402072432893</c:v>
                </c:pt>
                <c:pt idx="73">
                  <c:v>7549.8552017784705</c:v>
                </c:pt>
                <c:pt idx="74">
                  <c:v>7606.6812658407434</c:v>
                </c:pt>
                <c:pt idx="75">
                  <c:v>7655.9601133157557</c:v>
                </c:pt>
                <c:pt idx="76">
                  <c:v>7697.6356567036773</c:v>
                </c:pt>
                <c:pt idx="77">
                  <c:v>7731.9422521323904</c:v>
                </c:pt>
                <c:pt idx="78">
                  <c:v>7757.3172289474405</c:v>
                </c:pt>
                <c:pt idx="79">
                  <c:v>7774.8523594207963</c:v>
                </c:pt>
                <c:pt idx="80">
                  <c:v>7784.4222024789406</c:v>
                </c:pt>
                <c:pt idx="81">
                  <c:v>7785.1904771195768</c:v>
                </c:pt>
                <c:pt idx="82">
                  <c:v>7777.230369139661</c:v>
                </c:pt>
                <c:pt idx="83">
                  <c:v>7761.6674912508697</c:v>
                </c:pt>
                <c:pt idx="84">
                  <c:v>7738.0130518590759</c:v>
                </c:pt>
                <c:pt idx="85">
                  <c:v>7705.3756244397227</c:v>
                </c:pt>
                <c:pt idx="86">
                  <c:v>7665.8362387460729</c:v>
                </c:pt>
                <c:pt idx="87">
                  <c:v>7618.93913822186</c:v>
                </c:pt>
                <c:pt idx="88">
                  <c:v>7562.576330895683</c:v>
                </c:pt>
                <c:pt idx="89">
                  <c:v>7499.603342788907</c:v>
                </c:pt>
                <c:pt idx="90">
                  <c:v>7430.108073805879</c:v>
                </c:pt>
                <c:pt idx="91">
                  <c:v>7353.6387736028446</c:v>
                </c:pt>
                <c:pt idx="92">
                  <c:v>7269.1761846328591</c:v>
                </c:pt>
                <c:pt idx="93">
                  <c:v>7178.32511690503</c:v>
                </c:pt>
                <c:pt idx="94">
                  <c:v>7081.8141108436239</c:v>
                </c:pt>
                <c:pt idx="95">
                  <c:v>6979.4634720415252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3892.7752822914977</c:v>
                </c:pt>
                <c:pt idx="43">
                  <c:v>4043.1687347470593</c:v>
                </c:pt>
                <c:pt idx="44">
                  <c:v>4200.247000044802</c:v>
                </c:pt>
                <c:pt idx="45">
                  <c:v>4359.4916428298729</c:v>
                </c:pt>
                <c:pt idx="46">
                  <c:v>4516.8426085193487</c:v>
                </c:pt>
                <c:pt idx="47">
                  <c:v>4674.4950136332491</c:v>
                </c:pt>
                <c:pt idx="48">
                  <c:v>4836.9296358195479</c:v>
                </c:pt>
                <c:pt idx="49">
                  <c:v>5005.9629248299825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5741.227412579783</c:v>
                </c:pt>
                <c:pt idx="54">
                  <c:v>5924.3916908957699</c:v>
                </c:pt>
                <c:pt idx="55">
                  <c:v>6111.6242528419043</c:v>
                </c:pt>
                <c:pt idx="56">
                  <c:v>6304.0139361848633</c:v>
                </c:pt>
                <c:pt idx="57">
                  <c:v>6501.2446122618294</c:v>
                </c:pt>
                <c:pt idx="58">
                  <c:v>6702.5228306654772</c:v>
                </c:pt>
                <c:pt idx="59">
                  <c:v>6906.5301863113746</c:v>
                </c:pt>
                <c:pt idx="60">
                  <c:v>7109.479172611389</c:v>
                </c:pt>
                <c:pt idx="61">
                  <c:v>7311.3153925703809</c:v>
                </c:pt>
                <c:pt idx="62">
                  <c:v>7512.1806540221514</c:v>
                </c:pt>
                <c:pt idx="63">
                  <c:v>7711.7892970140001</c:v>
                </c:pt>
                <c:pt idx="64">
                  <c:v>7908.8414601342884</c:v>
                </c:pt>
                <c:pt idx="65">
                  <c:v>8103.5161819879349</c:v>
                </c:pt>
                <c:pt idx="66">
                  <c:v>8294.4674585003868</c:v>
                </c:pt>
                <c:pt idx="67">
                  <c:v>8481.1526524327146</c:v>
                </c:pt>
                <c:pt idx="68">
                  <c:v>8661.538570367833</c:v>
                </c:pt>
                <c:pt idx="69">
                  <c:v>8835.5454934832705</c:v>
                </c:pt>
                <c:pt idx="70">
                  <c:v>9002.9890621874656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9451.191907189479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9986.8513187595836</c:v>
                </c:pt>
                <c:pt idx="79">
                  <c:v>10057.236771960848</c:v>
                </c:pt>
                <c:pt idx="80">
                  <c:v>10114.722469341128</c:v>
                </c:pt>
                <c:pt idx="81">
                  <c:v>10158.247083233069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10206.638131698182</c:v>
                </c:pt>
                <c:pt idx="85">
                  <c:v>10194.579248587939</c:v>
                </c:pt>
                <c:pt idx="86">
                  <c:v>10169.884223290053</c:v>
                </c:pt>
                <c:pt idx="87">
                  <c:v>10132.096963673481</c:v>
                </c:pt>
                <c:pt idx="88">
                  <c:v>10079.137980044037</c:v>
                </c:pt>
                <c:pt idx="89">
                  <c:v>10013.939924979446</c:v>
                </c:pt>
                <c:pt idx="90">
                  <c:v>9936.6889466502053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9629.709654960463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486</c:v>
                </c:pt>
                <c:pt idx="40">
                  <c:v>509</c:v>
                </c:pt>
                <c:pt idx="41">
                  <c:v>516</c:v>
                </c:pt>
                <c:pt idx="42">
                  <c:v>524</c:v>
                </c:pt>
                <c:pt idx="43">
                  <c:v>557</c:v>
                </c:pt>
                <c:pt idx="44">
                  <c:v>596</c:v>
                </c:pt>
                <c:pt idx="45">
                  <c:v>640</c:v>
                </c:pt>
                <c:pt idx="46">
                  <c:v>648</c:v>
                </c:pt>
                <c:pt idx="47">
                  <c:v>686</c:v>
                </c:pt>
                <c:pt idx="48">
                  <c:v>701</c:v>
                </c:pt>
                <c:pt idx="49">
                  <c:v>722</c:v>
                </c:pt>
                <c:pt idx="50">
                  <c:v>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763.6489814144195</c:v>
                </c:pt>
                <c:pt idx="52">
                  <c:v>784.57780034781422</c:v>
                </c:pt>
                <c:pt idx="53">
                  <c:v>805.25814425479882</c:v>
                </c:pt>
                <c:pt idx="54">
                  <c:v>824.18597696438064</c:v>
                </c:pt>
                <c:pt idx="55">
                  <c:v>842.13561239532055</c:v>
                </c:pt>
                <c:pt idx="56">
                  <c:v>859.80376950117602</c:v>
                </c:pt>
                <c:pt idx="57">
                  <c:v>876.34694612299461</c:v>
                </c:pt>
                <c:pt idx="58">
                  <c:v>891.94882551208593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950.54002594936992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878.11396244792024</c:v>
                </c:pt>
                <c:pt idx="95">
                  <c:v>864.23301392715462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713.76435200672972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798.64187711591796</c:v>
                </c:pt>
                <c:pt idx="52">
                  <c:v>826.42985741506766</c:v>
                </c:pt>
                <c:pt idx="53">
                  <c:v>854.58263757347913</c:v>
                </c:pt>
                <c:pt idx="54">
                  <c:v>881.58054805199379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767.03291820809534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906.80570036789459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1574.7652533883715</c:v>
                </c:pt>
                <c:pt idx="73">
                  <c:v>1601.9234507262049</c:v>
                </c:pt>
                <c:pt idx="74">
                  <c:v>1627.3136564510232</c:v>
                </c:pt>
                <c:pt idx="75">
                  <c:v>1650.9782259636631</c:v>
                </c:pt>
                <c:pt idx="76">
                  <c:v>1672.8158770640275</c:v>
                </c:pt>
                <c:pt idx="77">
                  <c:v>1692.72008670428</c:v>
                </c:pt>
                <c:pt idx="78">
                  <c:v>1710.551876577591</c:v>
                </c:pt>
                <c:pt idx="79">
                  <c:v>1726.1949688739619</c:v>
                </c:pt>
                <c:pt idx="80">
                  <c:v>1739.6232706404066</c:v>
                </c:pt>
                <c:pt idx="81">
                  <c:v>1750.788933117534</c:v>
                </c:pt>
                <c:pt idx="82">
                  <c:v>1759.6370090297044</c:v>
                </c:pt>
                <c:pt idx="83">
                  <c:v>1766.1139568243145</c:v>
                </c:pt>
                <c:pt idx="84">
                  <c:v>1770.2019250764156</c:v>
                </c:pt>
                <c:pt idx="85">
                  <c:v>1771.8910267806195</c:v>
                </c:pt>
                <c:pt idx="86">
                  <c:v>1771.1825775644397</c:v>
                </c:pt>
                <c:pt idx="87">
                  <c:v>1768.0840056424859</c:v>
                </c:pt>
                <c:pt idx="88">
                  <c:v>1762.6204862582395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1717.8987505964117</c:v>
                </c:pt>
                <c:pt idx="93">
                  <c:v>1701.2975179488431</c:v>
                </c:pt>
                <c:pt idx="94">
                  <c:v>1682.6791354108341</c:v>
                </c:pt>
                <c:pt idx="95">
                  <c:v>1662.1330535980028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22.11.2021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6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6" Type="http://schemas.openxmlformats.org/officeDocument/2006/relationships/image" Target="NUL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7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Relationship Id="rId6" Type="http://schemas.openxmlformats.org/officeDocument/2006/relationships/image" Target="NUL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2.png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3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74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75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996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895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51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964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971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566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02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15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11699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795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0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552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9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649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85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895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648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785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149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97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6731826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1379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7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393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062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604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137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122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515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247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175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42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26363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349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7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272518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43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218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2962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823091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043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159AF-26F1-42E1-BF83-F89C20A19403}" type="datetimeFigureOut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DE3A8-275C-4F7D-9678-21DFF80A7010}" type="slidenum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6952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159AF-26F1-42E1-BF83-F89C20A19403}" type="datetimeFigureOut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DE3A8-275C-4F7D-9678-21DFF80A7010}" type="slidenum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587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296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484168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317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03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9092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6583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0088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159AF-26F1-42E1-BF83-F89C20A19403}" type="datetimeFigureOut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DE3A8-275C-4F7D-9678-21DFF80A7010}" type="slidenum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6708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159AF-26F1-42E1-BF83-F89C20A19403}" type="datetimeFigureOut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DE3A8-275C-4F7D-9678-21DFF80A7010}" type="slidenum">
              <a:rPr kumimoji="0" lang="cs-CZ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83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99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0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1642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3223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54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chart" Target="../charts/char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64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22.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382A19F-BE89-485B-953F-686D03C65D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1 063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2787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dirty="0" smtClean="0"/>
              <a:t>Trend zátěže nemocnic 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57200" y="989089"/>
            <a:ext cx="10102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Současný vývoj epidemie je skutečně velmi rizikový </a:t>
            </a:r>
            <a:r>
              <a:rPr lang="cs-CZ" dirty="0" smtClean="0"/>
              <a:t>-&gt; podstatná </a:t>
            </a:r>
            <a:r>
              <a:rPr lang="cs-CZ" dirty="0"/>
              <a:t>je riziková struktura prevalence; </a:t>
            </a:r>
            <a:r>
              <a:rPr lang="cs-CZ" b="1" dirty="0"/>
              <a:t>nákaza se nově významně šíří i v </a:t>
            </a:r>
            <a:r>
              <a:rPr lang="cs-CZ" b="1" dirty="0" err="1"/>
              <a:t>seniorní</a:t>
            </a:r>
            <a:r>
              <a:rPr lang="cs-CZ" b="1" dirty="0"/>
              <a:t> </a:t>
            </a:r>
            <a:r>
              <a:rPr lang="cs-CZ" b="1" dirty="0" smtClean="0"/>
              <a:t>populaci.</a:t>
            </a:r>
          </a:p>
          <a:p>
            <a:endParaRPr lang="cs-CZ" dirty="0" smtClean="0"/>
          </a:p>
          <a:p>
            <a:pPr fontAlgn="base"/>
            <a:r>
              <a:rPr lang="cs-CZ" dirty="0"/>
              <a:t>R</a:t>
            </a:r>
            <a:r>
              <a:rPr lang="cs-CZ" dirty="0" smtClean="0"/>
              <a:t>izikové </a:t>
            </a:r>
            <a:r>
              <a:rPr lang="cs-CZ" dirty="0"/>
              <a:t>predikce tak ukazují na konci měsíce na vysoce pravděpodobnou týdenní zátěž </a:t>
            </a:r>
            <a:r>
              <a:rPr lang="cs-CZ" dirty="0" smtClean="0"/>
              <a:t>nemocnic ve </a:t>
            </a:r>
            <a:r>
              <a:rPr lang="cs-CZ" dirty="0"/>
              <a:t>výši &gt; 1 100 nových případů za týden na 100 tis. o</a:t>
            </a:r>
            <a:r>
              <a:rPr lang="cs-CZ" dirty="0" smtClean="0"/>
              <a:t>byvatel.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fontAlgn="base"/>
            <a:r>
              <a:rPr lang="cs-CZ" b="1" dirty="0" smtClean="0"/>
              <a:t>Při současném vývoji lze </a:t>
            </a:r>
            <a:r>
              <a:rPr lang="cs-CZ" b="1" dirty="0"/>
              <a:t>ke konci měsíce očekávat více než 6 000 hospitalizací v jeden </a:t>
            </a:r>
            <a:r>
              <a:rPr lang="cs-CZ" b="1" dirty="0" smtClean="0"/>
              <a:t>den a </a:t>
            </a:r>
            <a:r>
              <a:rPr lang="cs-CZ" b="1" dirty="0"/>
              <a:t>na JIP až 1 100 pacientů, což je zátěž, která významně omezí "</a:t>
            </a:r>
            <a:r>
              <a:rPr lang="cs-CZ" b="1" dirty="0" err="1"/>
              <a:t>necovidovou</a:t>
            </a:r>
            <a:r>
              <a:rPr lang="cs-CZ" b="1" dirty="0"/>
              <a:t>" </a:t>
            </a:r>
            <a:r>
              <a:rPr lang="cs-CZ" b="1" dirty="0" smtClean="0"/>
              <a:t>péči.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fontAlgn="base"/>
            <a:r>
              <a:rPr lang="cs-CZ" b="1" dirty="0" smtClean="0"/>
              <a:t>Maximální </a:t>
            </a:r>
            <a:r>
              <a:rPr lang="cs-CZ" b="1" dirty="0"/>
              <a:t>odhady rizikového vývoje v prosinci ukazují na více než 10 000 - 11 000 hospitalizací celkem a více než 1 600 těžkých případů na JIP v jeden den</a:t>
            </a:r>
            <a:r>
              <a:rPr lang="cs-CZ" dirty="0"/>
              <a:t> - ale i tyto hodnoty mohou být s určitou pravděpodobností překonány (v populaci stále existuje velký potenciál k šíření nákazy a k zdravotním dopadům</a:t>
            </a:r>
            <a:r>
              <a:rPr lang="cs-CZ" dirty="0" smtClean="0"/>
              <a:t>).</a:t>
            </a:r>
          </a:p>
          <a:p>
            <a:pPr fontAlgn="base"/>
            <a:endParaRPr lang="cs-CZ" dirty="0" smtClean="0"/>
          </a:p>
          <a:p>
            <a:r>
              <a:rPr lang="cs-CZ" b="1" dirty="0"/>
              <a:t>N</a:t>
            </a:r>
            <a:r>
              <a:rPr lang="cs-CZ" b="1" dirty="0" smtClean="0"/>
              <a:t>elze vyloučit </a:t>
            </a:r>
            <a:r>
              <a:rPr lang="cs-CZ" b="1" dirty="0"/>
              <a:t>další eskalaci rizika, která by v prosinci vedla až k počtům hospitalizací blízkým nebo vyšším vrcholu jara </a:t>
            </a:r>
            <a:r>
              <a:rPr lang="cs-CZ" b="1" dirty="0" smtClean="0"/>
              <a:t>2021.</a:t>
            </a:r>
          </a:p>
          <a:p>
            <a:endParaRPr lang="cs-CZ" dirty="0"/>
          </a:p>
          <a:p>
            <a:r>
              <a:rPr lang="cs-CZ" b="1" dirty="0" smtClean="0"/>
              <a:t>Velmi </a:t>
            </a:r>
            <a:r>
              <a:rPr lang="cs-CZ" b="1" dirty="0"/>
              <a:t>rizikový vývoj je patrný v </a:t>
            </a:r>
            <a:r>
              <a:rPr lang="cs-CZ" b="1" dirty="0" smtClean="0"/>
              <a:t>moravských </a:t>
            </a:r>
            <a:r>
              <a:rPr lang="cs-CZ" b="1" dirty="0"/>
              <a:t>krajích</a:t>
            </a:r>
            <a:r>
              <a:rPr lang="cs-CZ" dirty="0"/>
              <a:t>, i když zatím stále platí, že přírůstky zátěže na JIP jsou nižší než růst celkového počtu hospitalizací a celkové zátěže v populaci</a:t>
            </a:r>
          </a:p>
          <a:p>
            <a:pPr fontAlgn="base"/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r>
              <a:rPr lang="cs-CZ" dirty="0"/>
              <a:t/>
            </a:r>
            <a:br>
              <a:rPr lang="cs-CZ" dirty="0"/>
            </a:br>
            <a:endParaRPr lang="cs-CZ" dirty="0" smtClean="0"/>
          </a:p>
          <a:p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7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12737"/>
              </p:ext>
            </p:extLst>
          </p:nvPr>
        </p:nvGraphicFramePr>
        <p:xfrm>
          <a:off x="8663618" y="3854595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14.10.2020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r>
                        <a:rPr kumimoji="0" lang="cs-CZ" sz="13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4 775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4 750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>
          <a:xfrm>
            <a:off x="8663618" y="2351008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18.11.2021</a:t>
            </a:r>
            <a:endParaRPr lang="cs-CZ" b="1" dirty="0"/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b="1" dirty="0" smtClean="0"/>
              <a:t>14.10.2020</a:t>
            </a:r>
            <a:endParaRPr lang="cs-CZ" b="1" dirty="0"/>
          </a:p>
        </p:txBody>
      </p:sp>
      <p:pic>
        <p:nvPicPr>
          <p:cNvPr id="8" name="Zástupný obsah 8">
            <a:extLst>
              <a:ext uri="{FF2B5EF4-FFF2-40B4-BE49-F238E27FC236}">
                <a16:creationId xmlns:a16="http://schemas.microsoft.com/office/drawing/2014/main" id="{32616D5E-1520-46E8-8AD3-E75922FC06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1" y="993531"/>
            <a:ext cx="8292987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26378"/>
              </p:ext>
            </p:extLst>
          </p:nvPr>
        </p:nvGraphicFramePr>
        <p:xfrm>
          <a:off x="3222484" y="1538202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4 667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22.11.2021 0:20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22.11.2021 00:20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711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49082"/>
              </p:ext>
            </p:extLst>
          </p:nvPr>
        </p:nvGraphicFramePr>
        <p:xfrm>
          <a:off x="332818" y="1032746"/>
          <a:ext cx="8861570" cy="5317321"/>
        </p:xfrm>
        <a:graphic>
          <a:graphicData uri="http://schemas.openxmlformats.org/drawingml/2006/table">
            <a:tbl>
              <a:tblPr/>
              <a:tblGrid>
                <a:gridCol w="1928425">
                  <a:extLst>
                    <a:ext uri="{9D8B030D-6E8A-4147-A177-3AD203B41FA5}">
                      <a16:colId xmlns:a16="http://schemas.microsoft.com/office/drawing/2014/main" val="40033365"/>
                    </a:ext>
                  </a:extLst>
                </a:gridCol>
                <a:gridCol w="1180667">
                  <a:extLst>
                    <a:ext uri="{9D8B030D-6E8A-4147-A177-3AD203B41FA5}">
                      <a16:colId xmlns:a16="http://schemas.microsoft.com/office/drawing/2014/main" val="607686428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3763737844"/>
                    </a:ext>
                  </a:extLst>
                </a:gridCol>
                <a:gridCol w="1088839">
                  <a:extLst>
                    <a:ext uri="{9D8B030D-6E8A-4147-A177-3AD203B41FA5}">
                      <a16:colId xmlns:a16="http://schemas.microsoft.com/office/drawing/2014/main" val="2334770165"/>
                    </a:ext>
                  </a:extLst>
                </a:gridCol>
                <a:gridCol w="1128193">
                  <a:extLst>
                    <a:ext uri="{9D8B030D-6E8A-4147-A177-3AD203B41FA5}">
                      <a16:colId xmlns:a16="http://schemas.microsoft.com/office/drawing/2014/main" val="1082107203"/>
                    </a:ext>
                  </a:extLst>
                </a:gridCol>
                <a:gridCol w="1131474">
                  <a:extLst>
                    <a:ext uri="{9D8B030D-6E8A-4147-A177-3AD203B41FA5}">
                      <a16:colId xmlns:a16="http://schemas.microsoft.com/office/drawing/2014/main" val="804622614"/>
                    </a:ext>
                  </a:extLst>
                </a:gridCol>
                <a:gridCol w="1311854">
                  <a:extLst>
                    <a:ext uri="{9D8B030D-6E8A-4147-A177-3AD203B41FA5}">
                      <a16:colId xmlns:a16="http://schemas.microsoft.com/office/drawing/2014/main" val="355290332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48634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22.11. 2021, 11:00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513249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3781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038264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4551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81925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0134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47973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5644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07003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5797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09983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0099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215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0437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7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78278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68741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56229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471635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321233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739085"/>
                  </a:ext>
                </a:extLst>
              </a:tr>
              <a:tr h="13305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37875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50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97138"/>
              </p:ext>
            </p:extLst>
          </p:nvPr>
        </p:nvGraphicFramePr>
        <p:xfrm>
          <a:off x="332819" y="972769"/>
          <a:ext cx="8837557" cy="5404753"/>
        </p:xfrm>
        <a:graphic>
          <a:graphicData uri="http://schemas.openxmlformats.org/drawingml/2006/table">
            <a:tbl>
              <a:tblPr/>
              <a:tblGrid>
                <a:gridCol w="1923199">
                  <a:extLst>
                    <a:ext uri="{9D8B030D-6E8A-4147-A177-3AD203B41FA5}">
                      <a16:colId xmlns:a16="http://schemas.microsoft.com/office/drawing/2014/main" val="3478841890"/>
                    </a:ext>
                  </a:extLst>
                </a:gridCol>
                <a:gridCol w="1177468">
                  <a:extLst>
                    <a:ext uri="{9D8B030D-6E8A-4147-A177-3AD203B41FA5}">
                      <a16:colId xmlns:a16="http://schemas.microsoft.com/office/drawing/2014/main" val="3039827754"/>
                    </a:ext>
                  </a:extLst>
                </a:gridCol>
                <a:gridCol w="1089160">
                  <a:extLst>
                    <a:ext uri="{9D8B030D-6E8A-4147-A177-3AD203B41FA5}">
                      <a16:colId xmlns:a16="http://schemas.microsoft.com/office/drawing/2014/main" val="3219091059"/>
                    </a:ext>
                  </a:extLst>
                </a:gridCol>
                <a:gridCol w="1085886">
                  <a:extLst>
                    <a:ext uri="{9D8B030D-6E8A-4147-A177-3AD203B41FA5}">
                      <a16:colId xmlns:a16="http://schemas.microsoft.com/office/drawing/2014/main" val="2729086020"/>
                    </a:ext>
                  </a:extLst>
                </a:gridCol>
                <a:gridCol w="1125137">
                  <a:extLst>
                    <a:ext uri="{9D8B030D-6E8A-4147-A177-3AD203B41FA5}">
                      <a16:colId xmlns:a16="http://schemas.microsoft.com/office/drawing/2014/main" val="3971056447"/>
                    </a:ext>
                  </a:extLst>
                </a:gridCol>
                <a:gridCol w="1128407">
                  <a:extLst>
                    <a:ext uri="{9D8B030D-6E8A-4147-A177-3AD203B41FA5}">
                      <a16:colId xmlns:a16="http://schemas.microsoft.com/office/drawing/2014/main" val="2819212213"/>
                    </a:ext>
                  </a:extLst>
                </a:gridCol>
                <a:gridCol w="1308300">
                  <a:extLst>
                    <a:ext uri="{9D8B030D-6E8A-4147-A177-3AD203B41FA5}">
                      <a16:colId xmlns:a16="http://schemas.microsoft.com/office/drawing/2014/main" val="3087125560"/>
                    </a:ext>
                  </a:extLst>
                </a:gridCol>
              </a:tblGrid>
              <a:tr h="20148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989105"/>
                  </a:ext>
                </a:extLst>
              </a:tr>
              <a:tr h="201483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22.11. 2021, 11:00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59991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8578"/>
                  </a:ext>
                </a:extLst>
              </a:tr>
              <a:tr h="2014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51019"/>
                  </a:ext>
                </a:extLst>
              </a:tr>
              <a:tr h="70599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68834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614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620234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62724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23325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10032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1044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691768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19826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634889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01718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914252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405863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37506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854668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744344"/>
                  </a:ext>
                </a:extLst>
              </a:tr>
              <a:tr h="20148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03371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90695"/>
                  </a:ext>
                </a:extLst>
              </a:tr>
              <a:tr h="20148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705246"/>
                  </a:ext>
                </a:extLst>
              </a:tr>
              <a:tr h="20148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38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22.11.2021 00:20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4 174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02719"/>
              </p:ext>
            </p:extLst>
          </p:nvPr>
        </p:nvGraphicFramePr>
        <p:xfrm>
          <a:off x="332818" y="1007941"/>
          <a:ext cx="8574498" cy="5303976"/>
        </p:xfrm>
        <a:graphic>
          <a:graphicData uri="http://schemas.openxmlformats.org/drawingml/2006/table">
            <a:tbl>
              <a:tblPr/>
              <a:tblGrid>
                <a:gridCol w="1829392">
                  <a:extLst>
                    <a:ext uri="{9D8B030D-6E8A-4147-A177-3AD203B41FA5}">
                      <a16:colId xmlns:a16="http://schemas.microsoft.com/office/drawing/2014/main" val="1667205439"/>
                    </a:ext>
                  </a:extLst>
                </a:gridCol>
                <a:gridCol w="1120036">
                  <a:extLst>
                    <a:ext uri="{9D8B030D-6E8A-4147-A177-3AD203B41FA5}">
                      <a16:colId xmlns:a16="http://schemas.microsoft.com/office/drawing/2014/main" val="2355766209"/>
                    </a:ext>
                  </a:extLst>
                </a:gridCol>
                <a:gridCol w="1036033">
                  <a:extLst>
                    <a:ext uri="{9D8B030D-6E8A-4147-A177-3AD203B41FA5}">
                      <a16:colId xmlns:a16="http://schemas.microsoft.com/office/drawing/2014/main" val="572170232"/>
                    </a:ext>
                  </a:extLst>
                </a:gridCol>
                <a:gridCol w="1032922">
                  <a:extLst>
                    <a:ext uri="{9D8B030D-6E8A-4147-A177-3AD203B41FA5}">
                      <a16:colId xmlns:a16="http://schemas.microsoft.com/office/drawing/2014/main" val="1749687748"/>
                    </a:ext>
                  </a:extLst>
                </a:gridCol>
                <a:gridCol w="1070257">
                  <a:extLst>
                    <a:ext uri="{9D8B030D-6E8A-4147-A177-3AD203B41FA5}">
                      <a16:colId xmlns:a16="http://schemas.microsoft.com/office/drawing/2014/main" val="1443918300"/>
                    </a:ext>
                  </a:extLst>
                </a:gridCol>
                <a:gridCol w="1244484">
                  <a:extLst>
                    <a:ext uri="{9D8B030D-6E8A-4147-A177-3AD203B41FA5}">
                      <a16:colId xmlns:a16="http://schemas.microsoft.com/office/drawing/2014/main" val="3877676346"/>
                    </a:ext>
                  </a:extLst>
                </a:gridCol>
                <a:gridCol w="1241374">
                  <a:extLst>
                    <a:ext uri="{9D8B030D-6E8A-4147-A177-3AD203B41FA5}">
                      <a16:colId xmlns:a16="http://schemas.microsoft.com/office/drawing/2014/main" val="4293093703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47765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22.11. 2021, 11:00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432040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881185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6955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333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8415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0644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0766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7832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2006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8991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6362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8871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8304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1144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3526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5751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34214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69160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48491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37027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767371"/>
                  </a:ext>
                </a:extLst>
              </a:tr>
              <a:tr h="18133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375590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8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664430" y="28735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22.11.2021 11:00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9384"/>
              </p:ext>
            </p:extLst>
          </p:nvPr>
        </p:nvGraphicFramePr>
        <p:xfrm>
          <a:off x="891853" y="1340060"/>
          <a:ext cx="6801416" cy="4498477"/>
        </p:xfrm>
        <a:graphic>
          <a:graphicData uri="http://schemas.openxmlformats.org/drawingml/2006/table">
            <a:tbl>
              <a:tblPr/>
              <a:tblGrid>
                <a:gridCol w="4288503">
                  <a:extLst>
                    <a:ext uri="{9D8B030D-6E8A-4147-A177-3AD203B41FA5}">
                      <a16:colId xmlns:a16="http://schemas.microsoft.com/office/drawing/2014/main" val="3049652241"/>
                    </a:ext>
                  </a:extLst>
                </a:gridCol>
                <a:gridCol w="722275">
                  <a:extLst>
                    <a:ext uri="{9D8B030D-6E8A-4147-A177-3AD203B41FA5}">
                      <a16:colId xmlns:a16="http://schemas.microsoft.com/office/drawing/2014/main" val="1911284568"/>
                    </a:ext>
                  </a:extLst>
                </a:gridCol>
                <a:gridCol w="1790638">
                  <a:extLst>
                    <a:ext uri="{9D8B030D-6E8A-4147-A177-3AD203B41FA5}">
                      <a16:colId xmlns:a16="http://schemas.microsoft.com/office/drawing/2014/main" val="1099717618"/>
                    </a:ext>
                  </a:extLst>
                </a:gridCol>
              </a:tblGrid>
              <a:tr h="295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09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41641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15.11.2021 8:48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75984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18.11.2021 7:32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09796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Podhorská nemocnice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18.11.2021 9:00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42247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Valašské Meziříčí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18.11.2021 13:45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6672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MMN, a.s., Nemocnice Jilemnice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5:43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0719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11:16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76843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Rokycanská nemocnice,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12:00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62518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Kladno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a.s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14:27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2038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Centrum kardiovaskulární a transplantační chirurgie Brno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15:13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370111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Hranice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15:35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86955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09" marR="9509" marT="76072" marB="760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19.11.2021 19:51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848623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Institut klinické a experimentální medicíny</a:t>
                      </a:r>
                    </a:p>
                  </a:txBody>
                  <a:tcPr marL="108000" marR="9509" marT="95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20.11.2021 10:21</a:t>
                      </a:r>
                    </a:p>
                  </a:txBody>
                  <a:tcPr marL="9509" marR="9509" marT="9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3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77470"/>
              </p:ext>
            </p:extLst>
          </p:nvPr>
        </p:nvGraphicFramePr>
        <p:xfrm>
          <a:off x="564761" y="843296"/>
          <a:ext cx="8227547" cy="557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22.11.2021 0:20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7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8855362"/>
              </p:ext>
            </p:extLst>
          </p:nvPr>
        </p:nvGraphicFramePr>
        <p:xfrm>
          <a:off x="489670" y="764166"/>
          <a:ext cx="8320221" cy="568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04034"/>
              </p:ext>
            </p:extLst>
          </p:nvPr>
        </p:nvGraphicFramePr>
        <p:xfrm>
          <a:off x="7842739" y="3768325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19,9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22.11.2021 0:20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5362429"/>
              </p:ext>
            </p:extLst>
          </p:nvPr>
        </p:nvGraphicFramePr>
        <p:xfrm>
          <a:off x="582344" y="816920"/>
          <a:ext cx="8253925" cy="561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22.11.2021 0:20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5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D6343BC7-DFB6-4457-B2D5-8801669B23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9 742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6 185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4 092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6 018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3965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7.xml><?xml version="1.0" encoding="utf-8"?>
<a:theme xmlns:a="http://schemas.openxmlformats.org/drawingml/2006/main" name="9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8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21094</TotalTime>
  <Words>1216</Words>
  <Application>Microsoft Office PowerPoint</Application>
  <PresentationFormat>Širokoúhlá obrazovka</PresentationFormat>
  <Paragraphs>571</Paragraphs>
  <Slides>13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7</vt:i4>
      </vt:variant>
      <vt:variant>
        <vt:lpstr>Nadpisy snímků</vt:lpstr>
      </vt:variant>
      <vt:variant>
        <vt:i4>13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1_Office Theme</vt:lpstr>
      <vt:lpstr>2_Office Theme</vt:lpstr>
      <vt:lpstr>8_Motiv Office</vt:lpstr>
      <vt:lpstr>9_Motiv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Podíl (%) volné aktuálně nahlášené kapacity standartních lůžek s kyslíkem</vt:lpstr>
      <vt:lpstr>Podíl (%) volné aktuálně nahlášené kapacity JIP</vt:lpstr>
      <vt:lpstr>Podíl (%) volné aktuálně nahlášené kapacity standartních lůžek s kyslíkem</vt:lpstr>
      <vt:lpstr>Predikce celkového počtu hospitalizací – aktuální počet léčených </vt:lpstr>
      <vt:lpstr>Predikce počtu pacientů na JIP – aktuální počet případů </vt:lpstr>
      <vt:lpstr>Trend zátěže nemocnic </vt:lpstr>
      <vt:lpstr>VÝVOJ POČTU HOSPITALIZACÍ – CELKOVÉ A JIP – OD BŘEZNA 2020 zdroj: ÚZIS, ISIN / COVID-19 - Informační systém infekčních nemocí</vt:lpstr>
      <vt:lpstr>Risk mapping – zdroj UZIS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1521</cp:revision>
  <cp:lastPrinted>2020-10-20T04:21:56Z</cp:lastPrinted>
  <dcterms:created xsi:type="dcterms:W3CDTF">2020-07-15T10:33:32Z</dcterms:created>
  <dcterms:modified xsi:type="dcterms:W3CDTF">2021-11-22T15:06:57Z</dcterms:modified>
</cp:coreProperties>
</file>