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10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11.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8145"/>
              </p:ext>
            </p:extLst>
          </p:nvPr>
        </p:nvGraphicFramePr>
        <p:xfrm>
          <a:off x="376606" y="805063"/>
          <a:ext cx="11519385" cy="561331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32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96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největší zátěž.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Obecně stran personálu – spousta PN (mimo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Odchody ze ZZ- Někteří nechtějí zažít další vlnu.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747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9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Vysoké %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IP, ECMO kapacita dostatečná.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Ticho před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omikronovou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bouří?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276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Největší zátěž zatím stále nemocnice Nové Město n/M.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1575"/>
              </p:ext>
            </p:extLst>
          </p:nvPr>
        </p:nvGraphicFramePr>
        <p:xfrm>
          <a:off x="434413" y="847512"/>
          <a:ext cx="11435203" cy="506634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C19 případů, stále poměrně vysoké počty na JIP. Očekávaný výpadek personálu v souvislosti s šířením varianty omikron způsobí velké problémy se zajištěním péče. Podpora HZS/AČR nadále zásadní.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ZLK, nelze spustit elektivní operativu.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Nadále identický problém – ARO/JIP zaplněny velkým množstvím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pacientů, většina z nich nadále na UPV a/anebo ECMO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11.1.2022 </a:t>
            </a:r>
            <a:r>
              <a:rPr lang="cs-CZ" b="1" dirty="0" smtClean="0"/>
              <a:t>00:33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460</a:t>
            </a:r>
            <a:endParaRPr lang="cs-CZ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36600"/>
              </p:ext>
            </p:extLst>
          </p:nvPr>
        </p:nvGraphicFramePr>
        <p:xfrm>
          <a:off x="332817" y="997522"/>
          <a:ext cx="8338823" cy="5357097"/>
        </p:xfrm>
        <a:graphic>
          <a:graphicData uri="http://schemas.openxmlformats.org/drawingml/2006/table">
            <a:tbl>
              <a:tblPr/>
              <a:tblGrid>
                <a:gridCol w="2221529">
                  <a:extLst>
                    <a:ext uri="{9D8B030D-6E8A-4147-A177-3AD203B41FA5}">
                      <a16:colId xmlns:a16="http://schemas.microsoft.com/office/drawing/2014/main" val="35548597"/>
                    </a:ext>
                  </a:extLst>
                </a:gridCol>
                <a:gridCol w="1265242">
                  <a:extLst>
                    <a:ext uri="{9D8B030D-6E8A-4147-A177-3AD203B41FA5}">
                      <a16:colId xmlns:a16="http://schemas.microsoft.com/office/drawing/2014/main" val="844054686"/>
                    </a:ext>
                  </a:extLst>
                </a:gridCol>
                <a:gridCol w="1250529">
                  <a:extLst>
                    <a:ext uri="{9D8B030D-6E8A-4147-A177-3AD203B41FA5}">
                      <a16:colId xmlns:a16="http://schemas.microsoft.com/office/drawing/2014/main" val="2471339104"/>
                    </a:ext>
                  </a:extLst>
                </a:gridCol>
                <a:gridCol w="1250529">
                  <a:extLst>
                    <a:ext uri="{9D8B030D-6E8A-4147-A177-3AD203B41FA5}">
                      <a16:colId xmlns:a16="http://schemas.microsoft.com/office/drawing/2014/main" val="787996308"/>
                    </a:ext>
                  </a:extLst>
                </a:gridCol>
                <a:gridCol w="1309378">
                  <a:extLst>
                    <a:ext uri="{9D8B030D-6E8A-4147-A177-3AD203B41FA5}">
                      <a16:colId xmlns:a16="http://schemas.microsoft.com/office/drawing/2014/main" val="4158783969"/>
                    </a:ext>
                  </a:extLst>
                </a:gridCol>
                <a:gridCol w="1041616">
                  <a:extLst>
                    <a:ext uri="{9D8B030D-6E8A-4147-A177-3AD203B41FA5}">
                      <a16:colId xmlns:a16="http://schemas.microsoft.com/office/drawing/2014/main" val="2831229729"/>
                    </a:ext>
                  </a:extLst>
                </a:gridCol>
              </a:tblGrid>
              <a:tr h="22653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673"/>
                  </a:ext>
                </a:extLst>
              </a:tr>
              <a:tr h="22653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96510"/>
                  </a:ext>
                </a:extLst>
              </a:tr>
              <a:tr h="19348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1208"/>
                  </a:ext>
                </a:extLst>
              </a:tr>
              <a:tr h="20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03797"/>
                  </a:ext>
                </a:extLst>
              </a:tr>
              <a:tr h="78316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13543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362146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63812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03234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87116"/>
                  </a:ext>
                </a:extLst>
              </a:tr>
              <a:tr h="202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63016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52555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53232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7376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97634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89065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26318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69119"/>
                  </a:ext>
                </a:extLst>
              </a:tr>
              <a:tr h="1941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0492"/>
                  </a:ext>
                </a:extLst>
              </a:tr>
              <a:tr h="2184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20083"/>
                  </a:ext>
                </a:extLst>
              </a:tr>
              <a:tr h="200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80295"/>
                  </a:ext>
                </a:extLst>
              </a:tr>
              <a:tr h="19417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60393"/>
                  </a:ext>
                </a:extLst>
              </a:tr>
              <a:tr h="19348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14682"/>
                  </a:ext>
                </a:extLst>
              </a:tr>
              <a:tr h="19348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5628"/>
                  </a:ext>
                </a:extLst>
              </a:tr>
              <a:tr h="19417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2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54341"/>
              </p:ext>
            </p:extLst>
          </p:nvPr>
        </p:nvGraphicFramePr>
        <p:xfrm>
          <a:off x="332820" y="969818"/>
          <a:ext cx="10261289" cy="5440220"/>
        </p:xfrm>
        <a:graphic>
          <a:graphicData uri="http://schemas.openxmlformats.org/drawingml/2006/table">
            <a:tbl>
              <a:tblPr/>
              <a:tblGrid>
                <a:gridCol w="2252771">
                  <a:extLst>
                    <a:ext uri="{9D8B030D-6E8A-4147-A177-3AD203B41FA5}">
                      <a16:colId xmlns:a16="http://schemas.microsoft.com/office/drawing/2014/main" val="1488171832"/>
                    </a:ext>
                  </a:extLst>
                </a:gridCol>
                <a:gridCol w="1283034">
                  <a:extLst>
                    <a:ext uri="{9D8B030D-6E8A-4147-A177-3AD203B41FA5}">
                      <a16:colId xmlns:a16="http://schemas.microsoft.com/office/drawing/2014/main" val="3865953338"/>
                    </a:ext>
                  </a:extLst>
                </a:gridCol>
                <a:gridCol w="1268116">
                  <a:extLst>
                    <a:ext uri="{9D8B030D-6E8A-4147-A177-3AD203B41FA5}">
                      <a16:colId xmlns:a16="http://schemas.microsoft.com/office/drawing/2014/main" val="562060412"/>
                    </a:ext>
                  </a:extLst>
                </a:gridCol>
                <a:gridCol w="1268116">
                  <a:extLst>
                    <a:ext uri="{9D8B030D-6E8A-4147-A177-3AD203B41FA5}">
                      <a16:colId xmlns:a16="http://schemas.microsoft.com/office/drawing/2014/main" val="1606186994"/>
                    </a:ext>
                  </a:extLst>
                </a:gridCol>
                <a:gridCol w="1327789">
                  <a:extLst>
                    <a:ext uri="{9D8B030D-6E8A-4147-A177-3AD203B41FA5}">
                      <a16:colId xmlns:a16="http://schemas.microsoft.com/office/drawing/2014/main" val="2821836396"/>
                    </a:ext>
                  </a:extLst>
                </a:gridCol>
                <a:gridCol w="1056264">
                  <a:extLst>
                    <a:ext uri="{9D8B030D-6E8A-4147-A177-3AD203B41FA5}">
                      <a16:colId xmlns:a16="http://schemas.microsoft.com/office/drawing/2014/main" val="3035859292"/>
                    </a:ext>
                  </a:extLst>
                </a:gridCol>
                <a:gridCol w="1805199">
                  <a:extLst>
                    <a:ext uri="{9D8B030D-6E8A-4147-A177-3AD203B41FA5}">
                      <a16:colId xmlns:a16="http://schemas.microsoft.com/office/drawing/2014/main" val="2483534881"/>
                    </a:ext>
                  </a:extLst>
                </a:gridCol>
              </a:tblGrid>
              <a:tr h="2174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993"/>
                  </a:ext>
                </a:extLst>
              </a:tr>
              <a:tr h="23066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89303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13553"/>
                  </a:ext>
                </a:extLst>
              </a:tr>
              <a:tr h="204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267499"/>
                  </a:ext>
                </a:extLst>
              </a:tr>
              <a:tr h="79744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6175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920437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5973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89056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04239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69080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08691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8464"/>
                  </a:ext>
                </a:extLst>
              </a:tr>
              <a:tr h="205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856879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2922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63911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246133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49334"/>
                  </a:ext>
                </a:extLst>
              </a:tr>
              <a:tr h="1977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47197"/>
                  </a:ext>
                </a:extLst>
              </a:tr>
              <a:tr h="2043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920615"/>
                  </a:ext>
                </a:extLst>
              </a:tr>
              <a:tr h="222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1351"/>
                  </a:ext>
                </a:extLst>
              </a:tr>
              <a:tr h="19771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59091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95577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05721"/>
                  </a:ext>
                </a:extLst>
              </a:tr>
              <a:tr h="19771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6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11.1.2022 </a:t>
            </a:r>
            <a:r>
              <a:rPr lang="cs-CZ" b="1" dirty="0" smtClean="0"/>
              <a:t>00:33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893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29292"/>
              </p:ext>
            </p:extLst>
          </p:nvPr>
        </p:nvGraphicFramePr>
        <p:xfrm>
          <a:off x="332817" y="997522"/>
          <a:ext cx="8867830" cy="5338616"/>
        </p:xfrm>
        <a:graphic>
          <a:graphicData uri="http://schemas.openxmlformats.org/drawingml/2006/table">
            <a:tbl>
              <a:tblPr/>
              <a:tblGrid>
                <a:gridCol w="1876460">
                  <a:extLst>
                    <a:ext uri="{9D8B030D-6E8A-4147-A177-3AD203B41FA5}">
                      <a16:colId xmlns:a16="http://schemas.microsoft.com/office/drawing/2014/main" val="2522747861"/>
                    </a:ext>
                  </a:extLst>
                </a:gridCol>
                <a:gridCol w="1068712">
                  <a:extLst>
                    <a:ext uri="{9D8B030D-6E8A-4147-A177-3AD203B41FA5}">
                      <a16:colId xmlns:a16="http://schemas.microsoft.com/office/drawing/2014/main" val="458143649"/>
                    </a:ext>
                  </a:extLst>
                </a:gridCol>
                <a:gridCol w="1056286">
                  <a:extLst>
                    <a:ext uri="{9D8B030D-6E8A-4147-A177-3AD203B41FA5}">
                      <a16:colId xmlns:a16="http://schemas.microsoft.com/office/drawing/2014/main" val="1466701718"/>
                    </a:ext>
                  </a:extLst>
                </a:gridCol>
                <a:gridCol w="1056286">
                  <a:extLst>
                    <a:ext uri="{9D8B030D-6E8A-4147-A177-3AD203B41FA5}">
                      <a16:colId xmlns:a16="http://schemas.microsoft.com/office/drawing/2014/main" val="1041796314"/>
                    </a:ext>
                  </a:extLst>
                </a:gridCol>
                <a:gridCol w="1105994">
                  <a:extLst>
                    <a:ext uri="{9D8B030D-6E8A-4147-A177-3AD203B41FA5}">
                      <a16:colId xmlns:a16="http://schemas.microsoft.com/office/drawing/2014/main" val="2760652962"/>
                    </a:ext>
                  </a:extLst>
                </a:gridCol>
                <a:gridCol w="1503654">
                  <a:extLst>
                    <a:ext uri="{9D8B030D-6E8A-4147-A177-3AD203B41FA5}">
                      <a16:colId xmlns:a16="http://schemas.microsoft.com/office/drawing/2014/main" val="2138579693"/>
                    </a:ext>
                  </a:extLst>
                </a:gridCol>
                <a:gridCol w="1200438">
                  <a:extLst>
                    <a:ext uri="{9D8B030D-6E8A-4147-A177-3AD203B41FA5}">
                      <a16:colId xmlns:a16="http://schemas.microsoft.com/office/drawing/2014/main" val="3281493021"/>
                    </a:ext>
                  </a:extLst>
                </a:gridCol>
              </a:tblGrid>
              <a:tr h="22527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1700"/>
                  </a:ext>
                </a:extLst>
              </a:tr>
              <a:tr h="2252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37525"/>
                  </a:ext>
                </a:extLst>
              </a:tr>
              <a:tr h="1925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07930"/>
                  </a:ext>
                </a:extLst>
              </a:tr>
              <a:tr h="2252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50161"/>
                  </a:ext>
                </a:extLst>
              </a:tr>
              <a:tr h="58571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66129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0878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61806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595823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06722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8120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902899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02852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4411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535743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76074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9058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11655"/>
                  </a:ext>
                </a:extLst>
              </a:tr>
              <a:tr h="193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22698"/>
                  </a:ext>
                </a:extLst>
              </a:tr>
              <a:tr h="1995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204"/>
                  </a:ext>
                </a:extLst>
              </a:tr>
              <a:tr h="2172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22 865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36993"/>
                  </a:ext>
                </a:extLst>
              </a:tr>
              <a:tr h="19309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2636"/>
                  </a:ext>
                </a:extLst>
              </a:tr>
              <a:tr h="192584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112224"/>
                  </a:ext>
                </a:extLst>
              </a:tr>
              <a:tr h="3787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649169"/>
                  </a:ext>
                </a:extLst>
              </a:tr>
              <a:tr h="1930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86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11.1.2022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66636"/>
              </p:ext>
            </p:extLst>
          </p:nvPr>
        </p:nvGraphicFramePr>
        <p:xfrm>
          <a:off x="1062182" y="1052933"/>
          <a:ext cx="6781588" cy="1302340"/>
        </p:xfrm>
        <a:graphic>
          <a:graphicData uri="http://schemas.openxmlformats.org/drawingml/2006/table">
            <a:tbl>
              <a:tblPr/>
              <a:tblGrid>
                <a:gridCol w="3899772">
                  <a:extLst>
                    <a:ext uri="{9D8B030D-6E8A-4147-A177-3AD203B41FA5}">
                      <a16:colId xmlns:a16="http://schemas.microsoft.com/office/drawing/2014/main" val="3935531579"/>
                    </a:ext>
                  </a:extLst>
                </a:gridCol>
                <a:gridCol w="688194">
                  <a:extLst>
                    <a:ext uri="{9D8B030D-6E8A-4147-A177-3AD203B41FA5}">
                      <a16:colId xmlns:a16="http://schemas.microsoft.com/office/drawing/2014/main" val="2519165876"/>
                    </a:ext>
                  </a:extLst>
                </a:gridCol>
                <a:gridCol w="2193622">
                  <a:extLst>
                    <a:ext uri="{9D8B030D-6E8A-4147-A177-3AD203B41FA5}">
                      <a16:colId xmlns:a16="http://schemas.microsoft.com/office/drawing/2014/main" val="633934576"/>
                    </a:ext>
                  </a:extLst>
                </a:gridCol>
              </a:tblGrid>
              <a:tr h="1878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Poslední aktualizace</a:t>
                      </a:r>
                    </a:p>
                  </a:txBody>
                  <a:tcPr marL="5629" marR="5629" marT="5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135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JESSENIA a.s., Rehabilitační nemocnice Beroun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22.12.2021 8:46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646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12:37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08023"/>
                  </a:ext>
                </a:extLst>
              </a:tr>
              <a:tr h="247747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5667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20:59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53090"/>
                  </a:ext>
                </a:extLst>
              </a:tr>
              <a:tr h="239597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MMN, a.s., Nemocnice Jilemnice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5:49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21603"/>
              </p:ext>
            </p:extLst>
          </p:nvPr>
        </p:nvGraphicFramePr>
        <p:xfrm>
          <a:off x="905440" y="1861611"/>
          <a:ext cx="8652072" cy="3760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11.1.2022 0:33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2 353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dirty="0" smtClean="0">
                          <a:solidFill>
                            <a:srgbClr val="201F1E"/>
                          </a:solidFill>
                          <a:effectLst/>
                          <a:latin typeface="Segoe UI Web (East European)"/>
                        </a:rPr>
                        <a:t>Počet hospitalizovaných mimo JIP vs. Očkování: </a:t>
                      </a:r>
                      <a:r>
                        <a:rPr lang="cs-CZ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1893</a:t>
                      </a:r>
                      <a:endParaRPr lang="cs-CZ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cs-CZ" sz="14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1 139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460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61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(3,2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332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(72,2 %)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535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(28,3 %)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893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198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(8,6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1 139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15299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10.1.2022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803513" y="3270765"/>
            <a:ext cx="10953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10.1. bylo 127 nově přijatých C+ pacientů a 249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situace, nižší počty příjmů C+ pac, nadále vysoká zátěž IP -&gt; long COVID pacienti vyžadující UPV/ECMO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postupné navyšování elektivní péče v některých krajích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personální stránka – je očekáván výpadek personálu v souvislosti s vlnou 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Omicron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3277"/>
              </p:ext>
            </p:extLst>
          </p:nvPr>
        </p:nvGraphicFramePr>
        <p:xfrm>
          <a:off x="332646" y="735378"/>
          <a:ext cx="11405086" cy="5036646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situace,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stále omezená, odlišně v různých ZZ dle konkrétní situace. I přes to občas problém s příjmem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nízká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compliance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personálu vůči neočkovaným.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tento týden mírně uvolněn, onkologická aj. neodkladná operativa zcela bez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omezení.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zatím s dostatečnou kapacitou při spíše nižším počtu příjmů. Část navýšených kapacit uzavřena, na úkor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ale udržována částečně navýšená kapacita standardní i IP péče v očekávání další vlny epidemie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Dočasně pozastavena činnosti některých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jednotek, část COVID+ jednotek intenzivní péče pracuje nyní v hybridním režimu. Dočasně parciálně nebo plně obnovena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8871"/>
              </p:ext>
            </p:extLst>
          </p:nvPr>
        </p:nvGraphicFramePr>
        <p:xfrm>
          <a:off x="288084" y="735513"/>
          <a:ext cx="11587543" cy="601589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Zásadní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péči, deeskalace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reprofilizovaných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lůžek na běžný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režim. V připravenost opatření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péče tak IP pro variantu omikron či jiné mutace. Personál již delší dobu za hranou svých možností, převádění nevybrané dovolené, volna, podíl profesní frustrace…takže komplexní únava systému.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tlak na následnou péči. Vše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 je za hranou svých možností a kapacit, převádí již druhým rokem strašlivá kvanta dovolené a osobního volna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24605</TotalTime>
  <Words>2098</Words>
  <Application>Microsoft Office PowerPoint</Application>
  <PresentationFormat>Širokoúhlá obrazovka</PresentationFormat>
  <Paragraphs>549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Segoe UI Web (East European)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1868</cp:revision>
  <cp:lastPrinted>2020-10-20T04:21:56Z</cp:lastPrinted>
  <dcterms:created xsi:type="dcterms:W3CDTF">2020-07-15T10:33:32Z</dcterms:created>
  <dcterms:modified xsi:type="dcterms:W3CDTF">2022-01-11T10:45:53Z</dcterms:modified>
</cp:coreProperties>
</file>