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1277" r:id="rId3"/>
    <p:sldId id="1293" r:id="rId4"/>
    <p:sldId id="1294" r:id="rId5"/>
    <p:sldId id="1296" r:id="rId6"/>
    <p:sldId id="1383" r:id="rId7"/>
    <p:sldId id="1386" r:id="rId8"/>
    <p:sldId id="1384" r:id="rId9"/>
    <p:sldId id="1373" r:id="rId10"/>
    <p:sldId id="1385" r:id="rId11"/>
    <p:sldId id="1343" r:id="rId12"/>
    <p:sldId id="1344" r:id="rId13"/>
    <p:sldId id="1345" r:id="rId14"/>
    <p:sldId id="1346" r:id="rId15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6"/>
            <p14:sldId id="1384"/>
            <p14:sldId id="1373"/>
            <p14:sldId id="1385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06.01.2022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6</a:t>
            </a:r>
            <a:r>
              <a:rPr lang="cs-CZ" b="1" dirty="0" smtClean="0"/>
              <a:t>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3277"/>
              </p:ext>
            </p:extLst>
          </p:nvPr>
        </p:nvGraphicFramePr>
        <p:xfrm>
          <a:off x="332646" y="735378"/>
          <a:ext cx="11405086" cy="5036646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situace,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stále omezená, odlišně v různých ZZ dle konkrétní situace. I přes to občas problém s příjmem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nízká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compliance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personálu vůči neočkovaným.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tento týden mírně uvolněn, onkologická aj. neodkladná operativa zcela bez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omezení.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zatím s dostatečnou kapacitou při spíše nižším počtu příjmů. Část navýšených kapacit uzavřena, na úkor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ale udržována částečně navýšená kapacita standardní i IP péče v očekávání další vlny epidemie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Dočasně pozastavena činnosti některých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jednotek, část COVID+ jednotek intenzivní péče pracuje nyní v hybridním režimu. Dočasně parciálně nebo plně obnovena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57695"/>
              </p:ext>
            </p:extLst>
          </p:nvPr>
        </p:nvGraphicFramePr>
        <p:xfrm>
          <a:off x="279292" y="797060"/>
          <a:ext cx="11587543" cy="5880136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Zásadní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relativně stabilní, snižuje se počet pac. na standardních odd., v IP postupně taktéž v porovnání s předchozím týdnem.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nyní víc než 50%, akutní/neodkladný provoz zajištěn, personální stabilizace i snížená operativa částečně daná vánočními svátky.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tlak na následnou péči. Vše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 je za hranou svých možností a kapacit, převádí již druhým rokem strašlivá kvanta dovolené a osobního volna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8078"/>
              </p:ext>
            </p:extLst>
          </p:nvPr>
        </p:nvGraphicFramePr>
        <p:xfrm>
          <a:off x="376606" y="805063"/>
          <a:ext cx="11519385" cy="561331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32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96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největší zátěž.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Obecně stran personálu – spousta PN (mimo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Odchody ze ZZ- Někteří nechtějí zažít další vlnu.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747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9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Vysoké %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IP, ECMO kapacita dostatečná.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Ticho před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omikronovou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bouří?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276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Největší zátěž zatím stále nemocnice Nové Město n/M.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1575"/>
              </p:ext>
            </p:extLst>
          </p:nvPr>
        </p:nvGraphicFramePr>
        <p:xfrm>
          <a:off x="434413" y="847512"/>
          <a:ext cx="11435203" cy="506634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C19 případů, stále poměrně vysoké počty na JIP. Očekávaný výpadek personálu v souvislosti s šířením varianty omikron způsobí velké problémy se zajištěním péče. Podpora HZS/AČR nadále zásadní.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ZLK, nelze spustit elektivní operativu.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Nadále identický problém – ARO/JIP zaplněny velkým množstvím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pacientů, většina z nich nadále na UPV a/anebo ECMO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6</a:t>
            </a:r>
            <a:r>
              <a:rPr lang="cs-CZ" b="1" dirty="0" smtClean="0"/>
              <a:t>.1.2022 00:32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517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7991"/>
              </p:ext>
            </p:extLst>
          </p:nvPr>
        </p:nvGraphicFramePr>
        <p:xfrm>
          <a:off x="332818" y="975941"/>
          <a:ext cx="9250798" cy="5371993"/>
        </p:xfrm>
        <a:graphic>
          <a:graphicData uri="http://schemas.openxmlformats.org/drawingml/2006/table">
            <a:tbl>
              <a:tblPr/>
              <a:tblGrid>
                <a:gridCol w="1963708">
                  <a:extLst>
                    <a:ext uri="{9D8B030D-6E8A-4147-A177-3AD203B41FA5}">
                      <a16:colId xmlns:a16="http://schemas.microsoft.com/office/drawing/2014/main" val="1646062397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val="2247273597"/>
                    </a:ext>
                  </a:extLst>
                </a:gridCol>
                <a:gridCol w="1112100">
                  <a:extLst>
                    <a:ext uri="{9D8B030D-6E8A-4147-A177-3AD203B41FA5}">
                      <a16:colId xmlns:a16="http://schemas.microsoft.com/office/drawing/2014/main" val="1973829713"/>
                    </a:ext>
                  </a:extLst>
                </a:gridCol>
                <a:gridCol w="1108760">
                  <a:extLst>
                    <a:ext uri="{9D8B030D-6E8A-4147-A177-3AD203B41FA5}">
                      <a16:colId xmlns:a16="http://schemas.microsoft.com/office/drawing/2014/main" val="2531610625"/>
                    </a:ext>
                  </a:extLst>
                </a:gridCol>
                <a:gridCol w="1148835">
                  <a:extLst>
                    <a:ext uri="{9D8B030D-6E8A-4147-A177-3AD203B41FA5}">
                      <a16:colId xmlns:a16="http://schemas.microsoft.com/office/drawing/2014/main" val="1960048237"/>
                    </a:ext>
                  </a:extLst>
                </a:gridCol>
                <a:gridCol w="1152175">
                  <a:extLst>
                    <a:ext uri="{9D8B030D-6E8A-4147-A177-3AD203B41FA5}">
                      <a16:colId xmlns:a16="http://schemas.microsoft.com/office/drawing/2014/main" val="419901284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1668085124"/>
                    </a:ext>
                  </a:extLst>
                </a:gridCol>
              </a:tblGrid>
              <a:tr h="1852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65056"/>
                  </a:ext>
                </a:extLst>
              </a:tr>
              <a:tr h="18527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83396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549181"/>
                  </a:ext>
                </a:extLst>
              </a:tr>
              <a:tr h="1824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94717"/>
                  </a:ext>
                </a:extLst>
              </a:tr>
              <a:tr h="66830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82223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19484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322955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13362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66457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51708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13319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966264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2911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3212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67428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272596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486030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038326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46177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655351"/>
                  </a:ext>
                </a:extLst>
              </a:tr>
              <a:tr h="18248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038798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528173"/>
                  </a:ext>
                </a:extLst>
              </a:tr>
              <a:tr h="1824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56469"/>
                  </a:ext>
                </a:extLst>
              </a:tr>
              <a:tr h="18248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11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07911"/>
              </p:ext>
            </p:extLst>
          </p:nvPr>
        </p:nvGraphicFramePr>
        <p:xfrm>
          <a:off x="404448" y="975955"/>
          <a:ext cx="8968151" cy="5332069"/>
        </p:xfrm>
        <a:graphic>
          <a:graphicData uri="http://schemas.openxmlformats.org/drawingml/2006/table">
            <a:tbl>
              <a:tblPr/>
              <a:tblGrid>
                <a:gridCol w="1903709">
                  <a:extLst>
                    <a:ext uri="{9D8B030D-6E8A-4147-A177-3AD203B41FA5}">
                      <a16:colId xmlns:a16="http://schemas.microsoft.com/office/drawing/2014/main" val="775735095"/>
                    </a:ext>
                  </a:extLst>
                </a:gridCol>
                <a:gridCol w="1165536">
                  <a:extLst>
                    <a:ext uri="{9D8B030D-6E8A-4147-A177-3AD203B41FA5}">
                      <a16:colId xmlns:a16="http://schemas.microsoft.com/office/drawing/2014/main" val="1211155583"/>
                    </a:ext>
                  </a:extLst>
                </a:gridCol>
                <a:gridCol w="1078121">
                  <a:extLst>
                    <a:ext uri="{9D8B030D-6E8A-4147-A177-3AD203B41FA5}">
                      <a16:colId xmlns:a16="http://schemas.microsoft.com/office/drawing/2014/main" val="3933795941"/>
                    </a:ext>
                  </a:extLst>
                </a:gridCol>
                <a:gridCol w="1074883">
                  <a:extLst>
                    <a:ext uri="{9D8B030D-6E8A-4147-A177-3AD203B41FA5}">
                      <a16:colId xmlns:a16="http://schemas.microsoft.com/office/drawing/2014/main" val="1199305661"/>
                    </a:ext>
                  </a:extLst>
                </a:gridCol>
                <a:gridCol w="1113734">
                  <a:extLst>
                    <a:ext uri="{9D8B030D-6E8A-4147-A177-3AD203B41FA5}">
                      <a16:colId xmlns:a16="http://schemas.microsoft.com/office/drawing/2014/main" val="630361071"/>
                    </a:ext>
                  </a:extLst>
                </a:gridCol>
                <a:gridCol w="1116972">
                  <a:extLst>
                    <a:ext uri="{9D8B030D-6E8A-4147-A177-3AD203B41FA5}">
                      <a16:colId xmlns:a16="http://schemas.microsoft.com/office/drawing/2014/main" val="3738241963"/>
                    </a:ext>
                  </a:extLst>
                </a:gridCol>
                <a:gridCol w="1515196">
                  <a:extLst>
                    <a:ext uri="{9D8B030D-6E8A-4147-A177-3AD203B41FA5}">
                      <a16:colId xmlns:a16="http://schemas.microsoft.com/office/drawing/2014/main" val="1087094818"/>
                    </a:ext>
                  </a:extLst>
                </a:gridCol>
              </a:tblGrid>
              <a:tr h="17335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1572"/>
                  </a:ext>
                </a:extLst>
              </a:tr>
              <a:tr h="17412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48250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31854"/>
                  </a:ext>
                </a:extLst>
              </a:tr>
              <a:tr h="1733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34286"/>
                  </a:ext>
                </a:extLst>
              </a:tr>
              <a:tr h="62808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26324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317616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86543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279815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382946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912489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94198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195820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586409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33214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997025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692488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92345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98855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2516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218328"/>
                  </a:ext>
                </a:extLst>
              </a:tr>
              <a:tr h="17335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98026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731893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41855"/>
                  </a:ext>
                </a:extLst>
              </a:tr>
              <a:tr h="17335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60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6</a:t>
            </a:r>
            <a:r>
              <a:rPr lang="cs-CZ" b="1" dirty="0" smtClean="0"/>
              <a:t>.1.2022 00:32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197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81425"/>
              </p:ext>
            </p:extLst>
          </p:nvPr>
        </p:nvGraphicFramePr>
        <p:xfrm>
          <a:off x="332818" y="962536"/>
          <a:ext cx="8429228" cy="5338368"/>
        </p:xfrm>
        <a:graphic>
          <a:graphicData uri="http://schemas.openxmlformats.org/drawingml/2006/table">
            <a:tbl>
              <a:tblPr/>
              <a:tblGrid>
                <a:gridCol w="1713235">
                  <a:extLst>
                    <a:ext uri="{9D8B030D-6E8A-4147-A177-3AD203B41FA5}">
                      <a16:colId xmlns:a16="http://schemas.microsoft.com/office/drawing/2014/main" val="3833803508"/>
                    </a:ext>
                  </a:extLst>
                </a:gridCol>
                <a:gridCol w="1048919">
                  <a:extLst>
                    <a:ext uri="{9D8B030D-6E8A-4147-A177-3AD203B41FA5}">
                      <a16:colId xmlns:a16="http://schemas.microsoft.com/office/drawing/2014/main" val="2369917552"/>
                    </a:ext>
                  </a:extLst>
                </a:gridCol>
                <a:gridCol w="970249">
                  <a:extLst>
                    <a:ext uri="{9D8B030D-6E8A-4147-A177-3AD203B41FA5}">
                      <a16:colId xmlns:a16="http://schemas.microsoft.com/office/drawing/2014/main" val="395433815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2535652466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3499561745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1892689286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1729999338"/>
                    </a:ext>
                  </a:extLst>
                </a:gridCol>
              </a:tblGrid>
              <a:tr h="2137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86107"/>
                  </a:ext>
                </a:extLst>
              </a:tr>
              <a:tr h="21378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39223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351415"/>
                  </a:ext>
                </a:extLst>
              </a:tr>
              <a:tr h="2137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06616"/>
                  </a:ext>
                </a:extLst>
              </a:tr>
              <a:tr h="5802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04793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0150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69096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25446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6874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823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7238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79493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09690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0964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9837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4815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06017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00943"/>
                  </a:ext>
                </a:extLst>
              </a:tr>
              <a:tr h="1985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51405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22 859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18759"/>
                  </a:ext>
                </a:extLst>
              </a:tr>
              <a:tr h="190880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40552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30660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584210"/>
                  </a:ext>
                </a:extLst>
              </a:tr>
              <a:tr h="19088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9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6.1.2022 11:20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44621"/>
              </p:ext>
            </p:extLst>
          </p:nvPr>
        </p:nvGraphicFramePr>
        <p:xfrm>
          <a:off x="1335139" y="1126073"/>
          <a:ext cx="6569146" cy="4851612"/>
        </p:xfrm>
        <a:graphic>
          <a:graphicData uri="http://schemas.openxmlformats.org/drawingml/2006/table">
            <a:tbl>
              <a:tblPr/>
              <a:tblGrid>
                <a:gridCol w="409908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88029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10:49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10:11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Vsetínská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7:39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Sdružené zdravot. zařízení Krnov,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., Nemocnice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7:40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10:12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Královské Vinohrady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12:01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13:59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499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14:21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2816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Jablonec nad Nisou, p.o.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15:16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2399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15:48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53861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04.01.2022 10:28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661796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Počet </a:t>
            </a:r>
            <a:r>
              <a:rPr lang="cs-CZ" dirty="0" err="1" smtClean="0"/>
              <a:t>neaktualizací</a:t>
            </a:r>
            <a:r>
              <a:rPr lang="cs-CZ" dirty="0" smtClean="0"/>
              <a:t> </a:t>
            </a:r>
            <a:r>
              <a:rPr lang="cs-CZ" dirty="0"/>
              <a:t>ZZ v DIP déle než 48 </a:t>
            </a:r>
            <a:r>
              <a:rPr lang="cs-CZ" dirty="0" smtClean="0"/>
              <a:t>h od 16.12.2020</a:t>
            </a:r>
            <a:endParaRPr lang="cs-CZ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261787"/>
              </p:ext>
            </p:extLst>
          </p:nvPr>
        </p:nvGraphicFramePr>
        <p:xfrm>
          <a:off x="1439983" y="1151426"/>
          <a:ext cx="6068648" cy="4860002"/>
        </p:xfrm>
        <a:graphic>
          <a:graphicData uri="http://schemas.openxmlformats.org/drawingml/2006/table">
            <a:tbl>
              <a:tblPr/>
              <a:tblGrid>
                <a:gridCol w="3824659">
                  <a:extLst>
                    <a:ext uri="{9D8B030D-6E8A-4147-A177-3AD203B41FA5}">
                      <a16:colId xmlns:a16="http://schemas.microsoft.com/office/drawing/2014/main" val="697873772"/>
                    </a:ext>
                  </a:extLst>
                </a:gridCol>
                <a:gridCol w="832675">
                  <a:extLst>
                    <a:ext uri="{9D8B030D-6E8A-4147-A177-3AD203B41FA5}">
                      <a16:colId xmlns:a16="http://schemas.microsoft.com/office/drawing/2014/main" val="1781024256"/>
                    </a:ext>
                  </a:extLst>
                </a:gridCol>
                <a:gridCol w="1411314">
                  <a:extLst>
                    <a:ext uri="{9D8B030D-6E8A-4147-A177-3AD203B41FA5}">
                      <a16:colId xmlns:a16="http://schemas.microsoft.com/office/drawing/2014/main" val="550393869"/>
                    </a:ext>
                  </a:extLst>
                </a:gridCol>
              </a:tblGrid>
              <a:tr h="805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Neaktualizováno déle než 48 h od 16.12.2020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28344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87569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Nové Město na Moravě, p.o.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704828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Strakonice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14399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299235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Stodská nemocnice 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26226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52289"/>
                  </a:ext>
                </a:extLst>
              </a:tr>
              <a:tr h="27308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64876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53173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789362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97987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35134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965855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1017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504092"/>
                  </a:ext>
                </a:extLst>
              </a:tr>
              <a:tr h="2761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Kladno,a.s.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08925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902337" y="4492489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5.1.2022 15:00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0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34958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6.1.2022 0:32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2 714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1 634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517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102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(3,8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364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(70,4 %)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733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2 197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245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(9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1 290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(58,7 %)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49693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6.1.2022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803513" y="3472988"/>
            <a:ext cx="1095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5.1. bylo 148 nově přijatých C+ pacientů a 226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NDLP </a:t>
            </a:r>
            <a:r>
              <a:rPr lang="cs-CZ" dirty="0" smtClean="0"/>
              <a:t>– </a:t>
            </a:r>
            <a:r>
              <a:rPr lang="cs-CZ" dirty="0" smtClean="0"/>
              <a:t>Změny hodnocení </a:t>
            </a:r>
            <a:r>
              <a:rPr lang="cs-CZ" dirty="0" smtClean="0"/>
              <a:t>situace v krajích od KKIP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107472"/>
            <a:ext cx="11487705" cy="5135066"/>
          </a:xfrm>
        </p:spPr>
        <p:txBody>
          <a:bodyPr>
            <a:normAutofit lnSpcReduction="10000"/>
          </a:bodyPr>
          <a:lstStyle/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PHA – pokles akutních příjmů C+ pac, kapacity zabírají long-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stále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omezená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mírně uvolněna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, lůžka pro COVID+ s dostatečnou kapacitou při spíše nižším počtu příjmů. Část navýšených kapacit uzavřena, na úkor 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elektivy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“, udržována částečně navýšená kapacita standardní i IP péče v očekávání další vlny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epidemie.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zklidnění situace,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pokles C+ hospitalizovaných na standardu, JIP zatížené také méně, vysoký počet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nonCOVID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pacientů na JIP,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nelze spustit elektivní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operativu.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Stagnace C19 případů, vysoké počty na JIP. Očekávaný výpadek personálu v souvislosti s šířením varianty omikron způsobí velké problémy se zajištěním péče,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KHK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Dočasně pozastavena činnosti některých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+ jednotek, část COVID+ jednotek intenzivní péče pracuje nyní v hybridním režimu. Dočasně v závislosti na ZZ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parciálně nebo plně obnovena operativa (do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MSK - ARO/JIP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velké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množství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 pacientů, většina z nich nadále na UPV a/anebo ECMO,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pozastavena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JHČ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omezená do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20%.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 – celkové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do 20%,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stále největší zátěž </a:t>
            </a:r>
            <a:r>
              <a:rPr lang="cs-CZ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nem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Nové Město na Moravě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JHM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o více než 50%,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Vysoké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postkovidů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na lůžkách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PLK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nadále omezena o cca 60%,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Přetrvávají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postCOVid pacienti na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stand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by opatření s ohledem na vizi omikron mutace</a:t>
            </a:r>
            <a:endParaRPr lang="cs-CZ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1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24259</TotalTime>
  <Words>2493</Words>
  <Application>Microsoft Office PowerPoint</Application>
  <PresentationFormat>Širokoúhlá obrazovka</PresentationFormat>
  <Paragraphs>631</Paragraphs>
  <Slides>13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Počet neaktualizací ZZ v DIP déle než 48 h od 16.12.2020</vt:lpstr>
      <vt:lpstr>NDLP – Stav očkování u hospitalizovaných pacientů</vt:lpstr>
      <vt:lpstr>NDLP - Souhrn - aktualizace</vt:lpstr>
      <vt:lpstr>NDLP – Změny hodnocení situace v krajích od KKIP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1837</cp:revision>
  <cp:lastPrinted>2020-10-20T04:21:56Z</cp:lastPrinted>
  <dcterms:created xsi:type="dcterms:W3CDTF">2020-07-15T10:33:32Z</dcterms:created>
  <dcterms:modified xsi:type="dcterms:W3CDTF">2022-01-06T10:43:09Z</dcterms:modified>
</cp:coreProperties>
</file>