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61" r:id="rId3"/>
  </p:sldMasterIdLst>
  <p:notesMasterIdLst>
    <p:notesMasterId r:id="rId20"/>
  </p:notesMasterIdLst>
  <p:handoutMasterIdLst>
    <p:handoutMasterId r:id="rId21"/>
  </p:handoutMasterIdLst>
  <p:sldIdLst>
    <p:sldId id="1277" r:id="rId4"/>
    <p:sldId id="1293" r:id="rId5"/>
    <p:sldId id="1294" r:id="rId6"/>
    <p:sldId id="1296" r:id="rId7"/>
    <p:sldId id="1359" r:id="rId8"/>
    <p:sldId id="1380" r:id="rId9"/>
    <p:sldId id="1378" r:id="rId10"/>
    <p:sldId id="1379" r:id="rId11"/>
    <p:sldId id="1373" r:id="rId12"/>
    <p:sldId id="1372" r:id="rId13"/>
    <p:sldId id="1376" r:id="rId14"/>
    <p:sldId id="1377" r:id="rId15"/>
    <p:sldId id="1343" r:id="rId16"/>
    <p:sldId id="1344" r:id="rId17"/>
    <p:sldId id="1345" r:id="rId18"/>
    <p:sldId id="1346" r:id="rId1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80"/>
            <p14:sldId id="1378"/>
            <p14:sldId id="1379"/>
            <p14:sldId id="1373"/>
            <p14:sldId id="1372"/>
            <p14:sldId id="1376"/>
            <p14:sldId id="1377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82" d="100"/>
          <a:sy n="82" d="100"/>
        </p:scale>
        <p:origin x="67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C6-4713-9BC4-56C43B03A698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9A7-4D33-8040-2FEBD6AE11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Jihomoravský kraj</c:v>
                </c:pt>
                <c:pt idx="2">
                  <c:v>Jihočeský kraj</c:v>
                </c:pt>
                <c:pt idx="3">
                  <c:v>Liberecký kraj</c:v>
                </c:pt>
                <c:pt idx="4">
                  <c:v>Plzeňský kraj</c:v>
                </c:pt>
                <c:pt idx="5">
                  <c:v>Zlínský kraj</c:v>
                </c:pt>
                <c:pt idx="6">
                  <c:v>Ústecký kraj</c:v>
                </c:pt>
                <c:pt idx="7">
                  <c:v>Olomoucký kraj</c:v>
                </c:pt>
                <c:pt idx="8">
                  <c:v>ČR</c:v>
                </c:pt>
                <c:pt idx="9">
                  <c:v>Pardubický kraj</c:v>
                </c:pt>
                <c:pt idx="10">
                  <c:v>Středočeský kraj</c:v>
                </c:pt>
                <c:pt idx="11">
                  <c:v>Karlovarský kraj</c:v>
                </c:pt>
                <c:pt idx="12">
                  <c:v>Moravskoslezský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0.37665324899300001</c:v>
                </c:pt>
                <c:pt idx="1">
                  <c:v>0.32843526608399998</c:v>
                </c:pt>
                <c:pt idx="2">
                  <c:v>0.32313341493199998</c:v>
                </c:pt>
                <c:pt idx="3">
                  <c:v>0.28365384615299999</c:v>
                </c:pt>
                <c:pt idx="4">
                  <c:v>0.28017241379300001</c:v>
                </c:pt>
                <c:pt idx="5">
                  <c:v>0.27593360995799998</c:v>
                </c:pt>
                <c:pt idx="6">
                  <c:v>0.27139037433099999</c:v>
                </c:pt>
                <c:pt idx="7">
                  <c:v>0.24622770919</c:v>
                </c:pt>
                <c:pt idx="8">
                  <c:v>0.240687930504</c:v>
                </c:pt>
                <c:pt idx="9">
                  <c:v>0.234899328859</c:v>
                </c:pt>
                <c:pt idx="10">
                  <c:v>0.190424959655</c:v>
                </c:pt>
                <c:pt idx="11">
                  <c:v>0.188995215311</c:v>
                </c:pt>
                <c:pt idx="12">
                  <c:v>0.17634560906499999</c:v>
                </c:pt>
                <c:pt idx="13">
                  <c:v>0.13921631092699999</c:v>
                </c:pt>
                <c:pt idx="14">
                  <c:v>0.12625538019999999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08-428D-9590-EE58214A90A3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E3-41DF-9789-939FCE037805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Kraj Vysočina</c:v>
                </c:pt>
                <c:pt idx="2">
                  <c:v>Jihomoravský kraj</c:v>
                </c:pt>
                <c:pt idx="3">
                  <c:v>Pardubický kraj</c:v>
                </c:pt>
                <c:pt idx="4">
                  <c:v>Královéhradecký kraj</c:v>
                </c:pt>
                <c:pt idx="5">
                  <c:v>Jihočeský kraj</c:v>
                </c:pt>
                <c:pt idx="6">
                  <c:v>Plzeňský kraj</c:v>
                </c:pt>
                <c:pt idx="7">
                  <c:v>ČR</c:v>
                </c:pt>
                <c:pt idx="8">
                  <c:v>Moravskoslezský kraj</c:v>
                </c:pt>
                <c:pt idx="9">
                  <c:v>Olomoucký kraj</c:v>
                </c:pt>
                <c:pt idx="10">
                  <c:v>Zlínský kraj</c:v>
                </c:pt>
                <c:pt idx="11">
                  <c:v>Ústecký kraj</c:v>
                </c:pt>
                <c:pt idx="12">
                  <c:v>Hlavní město Praha</c:v>
                </c:pt>
                <c:pt idx="13">
                  <c:v>Karlovarský kraj</c:v>
                </c:pt>
                <c:pt idx="14">
                  <c:v>Liberecký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0.48728813559299999</c:v>
                </c:pt>
                <c:pt idx="1">
                  <c:v>0.43434343434299999</c:v>
                </c:pt>
                <c:pt idx="2">
                  <c:v>0.39705882352900002</c:v>
                </c:pt>
                <c:pt idx="3">
                  <c:v>0.36641221373999999</c:v>
                </c:pt>
                <c:pt idx="4">
                  <c:v>0.33043478260800002</c:v>
                </c:pt>
                <c:pt idx="5">
                  <c:v>0.29251700680199999</c:v>
                </c:pt>
                <c:pt idx="6">
                  <c:v>0.27310924369700001</c:v>
                </c:pt>
                <c:pt idx="7">
                  <c:v>0.26846196557399998</c:v>
                </c:pt>
                <c:pt idx="8">
                  <c:v>0.24950495049499999</c:v>
                </c:pt>
                <c:pt idx="9">
                  <c:v>0.24873096446699999</c:v>
                </c:pt>
                <c:pt idx="10">
                  <c:v>0.23118279569799999</c:v>
                </c:pt>
                <c:pt idx="11">
                  <c:v>0.20542635658899999</c:v>
                </c:pt>
                <c:pt idx="12">
                  <c:v>0.151592356687</c:v>
                </c:pt>
                <c:pt idx="13">
                  <c:v>0.144578313253</c:v>
                </c:pt>
                <c:pt idx="14">
                  <c:v>0.13131313131299999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A4E-4A09-9DF7-4FEE22AA6BF2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0-4D60-9A24-9144AA6A1D22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04-473A-B7BE-50056BFDC275}"/>
              </c:ext>
            </c:extLst>
          </c:dPt>
          <c:dPt>
            <c:idx val="1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1-4E8C-9089-81C55C8D80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Jihočeský kraj</c:v>
                </c:pt>
                <c:pt idx="2">
                  <c:v>Kraj Vysočina</c:v>
                </c:pt>
                <c:pt idx="3">
                  <c:v>Jihomoravský kraj</c:v>
                </c:pt>
                <c:pt idx="4">
                  <c:v>Zlínský kraj</c:v>
                </c:pt>
                <c:pt idx="5">
                  <c:v>Pardubický kraj</c:v>
                </c:pt>
                <c:pt idx="6">
                  <c:v>Olomoucký kraj</c:v>
                </c:pt>
                <c:pt idx="7">
                  <c:v>Královéhradecký kraj</c:v>
                </c:pt>
                <c:pt idx="8">
                  <c:v>ČR</c:v>
                </c:pt>
                <c:pt idx="9">
                  <c:v>Ústecký kraj</c:v>
                </c:pt>
                <c:pt idx="10">
                  <c:v>Moravskoslezský kraj</c:v>
                </c:pt>
                <c:pt idx="11">
                  <c:v>Plzeňský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0.38260869565200001</c:v>
                </c:pt>
                <c:pt idx="1">
                  <c:v>0.34375</c:v>
                </c:pt>
                <c:pt idx="2">
                  <c:v>0.33870967741899999</c:v>
                </c:pt>
                <c:pt idx="3">
                  <c:v>0.33480176211399998</c:v>
                </c:pt>
                <c:pt idx="4">
                  <c:v>0.260869565217</c:v>
                </c:pt>
                <c:pt idx="5">
                  <c:v>0.225806451612</c:v>
                </c:pt>
                <c:pt idx="6">
                  <c:v>0.21379310344800001</c:v>
                </c:pt>
                <c:pt idx="7">
                  <c:v>0.201754385964</c:v>
                </c:pt>
                <c:pt idx="8">
                  <c:v>0.19482421875</c:v>
                </c:pt>
                <c:pt idx="9">
                  <c:v>0.16806722689</c:v>
                </c:pt>
                <c:pt idx="10">
                  <c:v>0.158576051779</c:v>
                </c:pt>
                <c:pt idx="11">
                  <c:v>0.152777777777</c:v>
                </c:pt>
                <c:pt idx="12">
                  <c:v>0.101265822784</c:v>
                </c:pt>
                <c:pt idx="13">
                  <c:v>9.3023255813E-2</c:v>
                </c:pt>
                <c:pt idx="14">
                  <c:v>8.6680761098999998E-2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839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2292</c:v>
                </c:pt>
                <c:pt idx="33">
                  <c:v>2495</c:v>
                </c:pt>
                <c:pt idx="34">
                  <c:v>2657</c:v>
                </c:pt>
                <c:pt idx="35">
                  <c:v>2799</c:v>
                </c:pt>
                <c:pt idx="36">
                  <c:v>2799</c:v>
                </c:pt>
                <c:pt idx="37">
                  <c:v>2950</c:v>
                </c:pt>
                <c:pt idx="38">
                  <c:v>3411</c:v>
                </c:pt>
                <c:pt idx="39">
                  <c:v>3609</c:v>
                </c:pt>
                <c:pt idx="40">
                  <c:v>3755</c:v>
                </c:pt>
                <c:pt idx="41">
                  <c:v>3884</c:v>
                </c:pt>
                <c:pt idx="42">
                  <c:v>4046</c:v>
                </c:pt>
                <c:pt idx="43">
                  <c:v>3987</c:v>
                </c:pt>
                <c:pt idx="44">
                  <c:v>4129</c:v>
                </c:pt>
                <c:pt idx="45">
                  <c:v>4777</c:v>
                </c:pt>
                <c:pt idx="46">
                  <c:v>4849</c:v>
                </c:pt>
                <c:pt idx="47">
                  <c:v>4812</c:v>
                </c:pt>
                <c:pt idx="48">
                  <c:v>5177</c:v>
                </c:pt>
                <c:pt idx="49">
                  <c:v>5302</c:v>
                </c:pt>
                <c:pt idx="50">
                  <c:v>5192</c:v>
                </c:pt>
                <c:pt idx="51">
                  <c:v>5392</c:v>
                </c:pt>
                <c:pt idx="52">
                  <c:v>5975</c:v>
                </c:pt>
                <c:pt idx="53">
                  <c:v>6097</c:v>
                </c:pt>
                <c:pt idx="54">
                  <c:v>6189</c:v>
                </c:pt>
                <c:pt idx="55">
                  <c:v>6259</c:v>
                </c:pt>
                <c:pt idx="56">
                  <c:v>6294</c:v>
                </c:pt>
                <c:pt idx="57">
                  <c:v>6076</c:v>
                </c:pt>
                <c:pt idx="58">
                  <c:v>6254</c:v>
                </c:pt>
                <c:pt idx="59">
                  <c:v>6911</c:v>
                </c:pt>
                <c:pt idx="60">
                  <c:v>6840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779</c:v>
                </c:pt>
                <c:pt idx="52">
                  <c:v>815</c:v>
                </c:pt>
                <c:pt idx="53">
                  <c:v>858</c:v>
                </c:pt>
                <c:pt idx="54">
                  <c:v>863</c:v>
                </c:pt>
                <c:pt idx="55">
                  <c:v>889</c:v>
                </c:pt>
                <c:pt idx="56">
                  <c:v>910</c:v>
                </c:pt>
                <c:pt idx="57">
                  <c:v>920</c:v>
                </c:pt>
                <c:pt idx="58">
                  <c:v>928</c:v>
                </c:pt>
                <c:pt idx="59">
                  <c:v>970</c:v>
                </c:pt>
                <c:pt idx="60">
                  <c:v>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985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54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310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660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544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50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68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848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1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483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563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6133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3</a:t>
            </a:r>
            <a:r>
              <a:rPr lang="cs-CZ" b="1" dirty="0" smtClean="0"/>
              <a:t>. </a:t>
            </a:r>
            <a:r>
              <a:rPr lang="cs-CZ" b="1" dirty="0" smtClean="0"/>
              <a:t>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02A290B3-A2EE-4530-9710-BF16A1D9E2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967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811036" y="591957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4336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26.10.2020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6 200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6 527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30.11.2021</a:t>
            </a:r>
            <a:endParaRPr lang="cs-CZ" b="1" dirty="0"/>
          </a:p>
          <a:p>
            <a:pPr algn="ctr"/>
            <a:r>
              <a:rPr lang="cs-CZ" dirty="0" smtClean="0"/>
              <a:t>odpovídala </a:t>
            </a:r>
            <a:r>
              <a:rPr lang="cs-CZ" dirty="0"/>
              <a:t>ve srovnání s loňským podzimem datům z </a:t>
            </a:r>
            <a:r>
              <a:rPr lang="cs-CZ" b="1" dirty="0" smtClean="0"/>
              <a:t>26.10.2020</a:t>
            </a:r>
            <a:endParaRPr lang="cs-CZ" b="1" dirty="0"/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10" name="Zástupný obsah 7">
            <a:extLst>
              <a:ext uri="{FF2B5EF4-FFF2-40B4-BE49-F238E27FC236}">
                <a16:creationId xmlns:a16="http://schemas.microsoft.com/office/drawing/2014/main" id="{72F6A126-A101-4573-B135-F4C768A1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" y="984739"/>
            <a:ext cx="8592497" cy="52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/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1 208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1 282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1 297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9 878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55890" y="511221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88458"/>
              </p:ext>
            </p:extLst>
          </p:nvPr>
        </p:nvGraphicFramePr>
        <p:xfrm>
          <a:off x="367815" y="963978"/>
          <a:ext cx="11405086" cy="516320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Situace se zhoršuje, postupně navyšovány kapacity standardní i intenzivní péče, kde již minimální rezerva jednotek lůžek. Mnohde již na hraně možností, které jsou nižší než v jarních měsících.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Mírně krizová situace může i během hodin přejít v krizovou.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Lze očekávat další zhoršování především v segmentu intenzivní péče jak pro COVID tak i non-COVID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72734"/>
              </p:ext>
            </p:extLst>
          </p:nvPr>
        </p:nvGraphicFramePr>
        <p:xfrm>
          <a:off x="270500" y="990491"/>
          <a:ext cx="11587543" cy="5327279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579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 kapacitních a personálních důvodů laboratoří v kraji trvá vyhodnocení PCR i týden.</a:t>
                      </a:r>
                      <a:endParaRPr lang="cs-CZ" sz="1300" b="0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21843"/>
              </p:ext>
            </p:extLst>
          </p:nvPr>
        </p:nvGraphicFramePr>
        <p:xfrm>
          <a:off x="350228" y="664385"/>
          <a:ext cx="11519385" cy="598505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67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jednání KŠ: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Vysoká naplněnost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oddělení nemocnic, připravena redistribuce pacientů mezi nemocnicemi v kraji.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Souhrně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mezi C/D.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3</a:t>
            </a:r>
            <a:r>
              <a:rPr lang="cs-CZ" b="1" dirty="0" smtClean="0"/>
              <a:t>.12.2021 </a:t>
            </a:r>
            <a:r>
              <a:rPr lang="cs-CZ" b="1" dirty="0" smtClean="0"/>
              <a:t>00:26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934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58880"/>
              </p:ext>
            </p:extLst>
          </p:nvPr>
        </p:nvGraphicFramePr>
        <p:xfrm>
          <a:off x="332818" y="998372"/>
          <a:ext cx="10360064" cy="5325151"/>
        </p:xfrm>
        <a:graphic>
          <a:graphicData uri="http://schemas.openxmlformats.org/drawingml/2006/table">
            <a:tbl>
              <a:tblPr/>
              <a:tblGrid>
                <a:gridCol w="2335577">
                  <a:extLst>
                    <a:ext uri="{9D8B030D-6E8A-4147-A177-3AD203B41FA5}">
                      <a16:colId xmlns:a16="http://schemas.microsoft.com/office/drawing/2014/main" val="738720402"/>
                    </a:ext>
                  </a:extLst>
                </a:gridCol>
                <a:gridCol w="1330195">
                  <a:extLst>
                    <a:ext uri="{9D8B030D-6E8A-4147-A177-3AD203B41FA5}">
                      <a16:colId xmlns:a16="http://schemas.microsoft.com/office/drawing/2014/main" val="2226842504"/>
                    </a:ext>
                  </a:extLst>
                </a:gridCol>
                <a:gridCol w="1314729">
                  <a:extLst>
                    <a:ext uri="{9D8B030D-6E8A-4147-A177-3AD203B41FA5}">
                      <a16:colId xmlns:a16="http://schemas.microsoft.com/office/drawing/2014/main" val="2592882940"/>
                    </a:ext>
                  </a:extLst>
                </a:gridCol>
                <a:gridCol w="1314729">
                  <a:extLst>
                    <a:ext uri="{9D8B030D-6E8A-4147-A177-3AD203B41FA5}">
                      <a16:colId xmlns:a16="http://schemas.microsoft.com/office/drawing/2014/main" val="4139509104"/>
                    </a:ext>
                  </a:extLst>
                </a:gridCol>
                <a:gridCol w="1376599">
                  <a:extLst>
                    <a:ext uri="{9D8B030D-6E8A-4147-A177-3AD203B41FA5}">
                      <a16:colId xmlns:a16="http://schemas.microsoft.com/office/drawing/2014/main" val="2776827956"/>
                    </a:ext>
                  </a:extLst>
                </a:gridCol>
                <a:gridCol w="1095092">
                  <a:extLst>
                    <a:ext uri="{9D8B030D-6E8A-4147-A177-3AD203B41FA5}">
                      <a16:colId xmlns:a16="http://schemas.microsoft.com/office/drawing/2014/main" val="2116180432"/>
                    </a:ext>
                  </a:extLst>
                </a:gridCol>
                <a:gridCol w="1593143">
                  <a:extLst>
                    <a:ext uri="{9D8B030D-6E8A-4147-A177-3AD203B41FA5}">
                      <a16:colId xmlns:a16="http://schemas.microsoft.com/office/drawing/2014/main" val="2659742003"/>
                    </a:ext>
                  </a:extLst>
                </a:gridCol>
              </a:tblGrid>
              <a:tr h="20905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194653"/>
                  </a:ext>
                </a:extLst>
              </a:tr>
              <a:tr h="20905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3.12. 2021, 11:00 h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753948"/>
                  </a:ext>
                </a:extLst>
              </a:tr>
              <a:tr h="173216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503939"/>
                  </a:ext>
                </a:extLst>
              </a:tr>
              <a:tr h="1851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091193"/>
                  </a:ext>
                </a:extLst>
              </a:tr>
              <a:tr h="7227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61170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835280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158659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902002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755327"/>
                  </a:ext>
                </a:extLst>
              </a:tr>
              <a:tr h="186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4497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205542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53474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35840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51745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673618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720764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277781"/>
                  </a:ext>
                </a:extLst>
              </a:tr>
              <a:tr h="1791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059152"/>
                  </a:ext>
                </a:extLst>
              </a:tr>
              <a:tr h="201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994386"/>
                  </a:ext>
                </a:extLst>
              </a:tr>
              <a:tr h="1941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3 618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175104"/>
                  </a:ext>
                </a:extLst>
              </a:tr>
              <a:tr h="25385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11779"/>
                  </a:ext>
                </a:extLst>
              </a:tr>
              <a:tr h="173216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094195"/>
                  </a:ext>
                </a:extLst>
              </a:tr>
              <a:tr h="34046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005814"/>
                  </a:ext>
                </a:extLst>
              </a:tr>
              <a:tr h="17919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38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68738"/>
              </p:ext>
            </p:extLst>
          </p:nvPr>
        </p:nvGraphicFramePr>
        <p:xfrm>
          <a:off x="149290" y="979718"/>
          <a:ext cx="10618237" cy="5374434"/>
        </p:xfrm>
        <a:graphic>
          <a:graphicData uri="http://schemas.openxmlformats.org/drawingml/2006/table">
            <a:tbl>
              <a:tblPr/>
              <a:tblGrid>
                <a:gridCol w="2393779">
                  <a:extLst>
                    <a:ext uri="{9D8B030D-6E8A-4147-A177-3AD203B41FA5}">
                      <a16:colId xmlns:a16="http://schemas.microsoft.com/office/drawing/2014/main" val="2724407794"/>
                    </a:ext>
                  </a:extLst>
                </a:gridCol>
                <a:gridCol w="1363346">
                  <a:extLst>
                    <a:ext uri="{9D8B030D-6E8A-4147-A177-3AD203B41FA5}">
                      <a16:colId xmlns:a16="http://schemas.microsoft.com/office/drawing/2014/main" val="1428612627"/>
                    </a:ext>
                  </a:extLst>
                </a:gridCol>
                <a:gridCol w="1347491">
                  <a:extLst>
                    <a:ext uri="{9D8B030D-6E8A-4147-A177-3AD203B41FA5}">
                      <a16:colId xmlns:a16="http://schemas.microsoft.com/office/drawing/2014/main" val="3500582950"/>
                    </a:ext>
                  </a:extLst>
                </a:gridCol>
                <a:gridCol w="1347491">
                  <a:extLst>
                    <a:ext uri="{9D8B030D-6E8A-4147-A177-3AD203B41FA5}">
                      <a16:colId xmlns:a16="http://schemas.microsoft.com/office/drawing/2014/main" val="615123222"/>
                    </a:ext>
                  </a:extLst>
                </a:gridCol>
                <a:gridCol w="1410904">
                  <a:extLst>
                    <a:ext uri="{9D8B030D-6E8A-4147-A177-3AD203B41FA5}">
                      <a16:colId xmlns:a16="http://schemas.microsoft.com/office/drawing/2014/main" val="3535980548"/>
                    </a:ext>
                  </a:extLst>
                </a:gridCol>
                <a:gridCol w="1122383">
                  <a:extLst>
                    <a:ext uri="{9D8B030D-6E8A-4147-A177-3AD203B41FA5}">
                      <a16:colId xmlns:a16="http://schemas.microsoft.com/office/drawing/2014/main" val="94180230"/>
                    </a:ext>
                  </a:extLst>
                </a:gridCol>
                <a:gridCol w="1632843">
                  <a:extLst>
                    <a:ext uri="{9D8B030D-6E8A-4147-A177-3AD203B41FA5}">
                      <a16:colId xmlns:a16="http://schemas.microsoft.com/office/drawing/2014/main" val="4167060803"/>
                    </a:ext>
                  </a:extLst>
                </a:gridCol>
              </a:tblGrid>
              <a:tr h="2096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57650"/>
                  </a:ext>
                </a:extLst>
              </a:tr>
              <a:tr h="216731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3.12. 2021, 11:00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3062"/>
                  </a:ext>
                </a:extLst>
              </a:tr>
              <a:tr h="19196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37684"/>
                  </a:ext>
                </a:extLst>
              </a:tr>
              <a:tr h="1919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358875"/>
                  </a:ext>
                </a:extLst>
              </a:tr>
              <a:tr h="74926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317538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69221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2903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8466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45852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49060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0480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40357"/>
                  </a:ext>
                </a:extLst>
              </a:tr>
              <a:tr h="1935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960032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07699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388786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49201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34122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23703"/>
                  </a:ext>
                </a:extLst>
              </a:tr>
              <a:tr h="1919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73830"/>
                  </a:ext>
                </a:extLst>
              </a:tr>
              <a:tr h="2089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89643"/>
                  </a:ext>
                </a:extLst>
              </a:tr>
              <a:tr h="191160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853239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877344"/>
                  </a:ext>
                </a:extLst>
              </a:tr>
              <a:tr h="35296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25186"/>
                  </a:ext>
                </a:extLst>
              </a:tr>
              <a:tr h="19116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5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3.12.2021 </a:t>
            </a:r>
            <a:r>
              <a:rPr lang="cs-CZ" b="1" dirty="0" smtClean="0"/>
              <a:t>00:26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5 </a:t>
            </a:r>
            <a:r>
              <a:rPr lang="cs-CZ" sz="2000" b="1" dirty="0" smtClean="0"/>
              <a:t>749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86527"/>
              </p:ext>
            </p:extLst>
          </p:nvPr>
        </p:nvGraphicFramePr>
        <p:xfrm>
          <a:off x="130630" y="998375"/>
          <a:ext cx="9274628" cy="5355759"/>
        </p:xfrm>
        <a:graphic>
          <a:graphicData uri="http://schemas.openxmlformats.org/drawingml/2006/table">
            <a:tbl>
              <a:tblPr/>
              <a:tblGrid>
                <a:gridCol w="2055884">
                  <a:extLst>
                    <a:ext uri="{9D8B030D-6E8A-4147-A177-3AD203B41FA5}">
                      <a16:colId xmlns:a16="http://schemas.microsoft.com/office/drawing/2014/main" val="214248608"/>
                    </a:ext>
                  </a:extLst>
                </a:gridCol>
                <a:gridCol w="1170901">
                  <a:extLst>
                    <a:ext uri="{9D8B030D-6E8A-4147-A177-3AD203B41FA5}">
                      <a16:colId xmlns:a16="http://schemas.microsoft.com/office/drawing/2014/main" val="1833693112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3121601555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769367624"/>
                    </a:ext>
                  </a:extLst>
                </a:gridCol>
                <a:gridCol w="1211746">
                  <a:extLst>
                    <a:ext uri="{9D8B030D-6E8A-4147-A177-3AD203B41FA5}">
                      <a16:colId xmlns:a16="http://schemas.microsoft.com/office/drawing/2014/main" val="2028638662"/>
                    </a:ext>
                  </a:extLst>
                </a:gridCol>
                <a:gridCol w="1402359">
                  <a:extLst>
                    <a:ext uri="{9D8B030D-6E8A-4147-A177-3AD203B41FA5}">
                      <a16:colId xmlns:a16="http://schemas.microsoft.com/office/drawing/2014/main" val="2760863810"/>
                    </a:ext>
                  </a:extLst>
                </a:gridCol>
                <a:gridCol w="1119164">
                  <a:extLst>
                    <a:ext uri="{9D8B030D-6E8A-4147-A177-3AD203B41FA5}">
                      <a16:colId xmlns:a16="http://schemas.microsoft.com/office/drawing/2014/main" val="960016336"/>
                    </a:ext>
                  </a:extLst>
                </a:gridCol>
              </a:tblGrid>
              <a:tr h="22564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67396"/>
                  </a:ext>
                </a:extLst>
              </a:tr>
              <a:tr h="22564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3.12. 2021, 11:00 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262828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61637"/>
                  </a:ext>
                </a:extLst>
              </a:tr>
              <a:tr h="225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2485"/>
                  </a:ext>
                </a:extLst>
              </a:tr>
              <a:tr h="58668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179510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090373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639577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987221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05102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630484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44133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37787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212239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0593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67119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4743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28135"/>
                  </a:ext>
                </a:extLst>
              </a:tr>
              <a:tr h="193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92372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07157"/>
                  </a:ext>
                </a:extLst>
              </a:tr>
              <a:tr h="2175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51962"/>
                  </a:ext>
                </a:extLst>
              </a:tr>
              <a:tr h="193413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91791"/>
                  </a:ext>
                </a:extLst>
              </a:tr>
              <a:tr h="193356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05990"/>
                  </a:ext>
                </a:extLst>
              </a:tr>
              <a:tr h="38026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24319"/>
                  </a:ext>
                </a:extLst>
              </a:tr>
              <a:tr h="19341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8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11:30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38482"/>
              </p:ext>
            </p:extLst>
          </p:nvPr>
        </p:nvGraphicFramePr>
        <p:xfrm>
          <a:off x="1283679" y="2182636"/>
          <a:ext cx="6284256" cy="2453640"/>
        </p:xfrm>
        <a:graphic>
          <a:graphicData uri="http://schemas.openxmlformats.org/drawingml/2006/table">
            <a:tbl>
              <a:tblPr/>
              <a:tblGrid>
                <a:gridCol w="3894991">
                  <a:extLst>
                    <a:ext uri="{9D8B030D-6E8A-4147-A177-3AD203B41FA5}">
                      <a16:colId xmlns:a16="http://schemas.microsoft.com/office/drawing/2014/main" val="2051997318"/>
                    </a:ext>
                  </a:extLst>
                </a:gridCol>
                <a:gridCol w="639751">
                  <a:extLst>
                    <a:ext uri="{9D8B030D-6E8A-4147-A177-3AD203B41FA5}">
                      <a16:colId xmlns:a16="http://schemas.microsoft.com/office/drawing/2014/main" val="269377338"/>
                    </a:ext>
                  </a:extLst>
                </a:gridCol>
                <a:gridCol w="1749514">
                  <a:extLst>
                    <a:ext uri="{9D8B030D-6E8A-4147-A177-3AD203B41FA5}">
                      <a16:colId xmlns:a16="http://schemas.microsoft.com/office/drawing/2014/main" val="345151304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651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KZ, a.s., Nemocnice Děčín,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o.z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23.11.2021 11:58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4030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 8:02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2139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ve Frýdku-Místku, příspěvková organizace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 9:07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36663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 8:02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1869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 poliklinikou Karviná-Ráj, p. o.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 11:27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6510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Rehab. Nemocnice Beroun Jessenia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STČ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30.11.2021. 8:08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4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782651" y="4500230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:13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70221"/>
              </p:ext>
            </p:extLst>
          </p:nvPr>
        </p:nvGraphicFramePr>
        <p:xfrm>
          <a:off x="7905494" y="3328749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26,3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25,9 %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10" name="TextovéPole 9"/>
          <p:cNvSpPr txBox="1"/>
          <p:nvPr/>
        </p:nvSpPr>
        <p:spPr>
          <a:xfrm>
            <a:off x="4841884" y="595853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24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0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71CF6092-C670-4948-A90F-E8887AF6CC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94554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17 001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10 665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7 138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5 486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811036" y="591957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14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22116</TotalTime>
  <Words>2527</Words>
  <Application>Microsoft Office PowerPoint</Application>
  <PresentationFormat>Širokoúhlá obrazovka</PresentationFormat>
  <Paragraphs>683</Paragraphs>
  <Slides>16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1625</cp:revision>
  <cp:lastPrinted>2020-10-20T04:21:56Z</cp:lastPrinted>
  <dcterms:created xsi:type="dcterms:W3CDTF">2020-07-15T10:33:32Z</dcterms:created>
  <dcterms:modified xsi:type="dcterms:W3CDTF">2021-12-03T10:01:51Z</dcterms:modified>
</cp:coreProperties>
</file>