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0"/>
  </p:notesMasterIdLst>
  <p:handoutMasterIdLst>
    <p:handoutMasterId r:id="rId21"/>
  </p:handoutMasterIdLst>
  <p:sldIdLst>
    <p:sldId id="1277" r:id="rId4"/>
    <p:sldId id="1293" r:id="rId5"/>
    <p:sldId id="1294" r:id="rId6"/>
    <p:sldId id="1296" r:id="rId7"/>
    <p:sldId id="1359" r:id="rId8"/>
    <p:sldId id="1362" r:id="rId9"/>
    <p:sldId id="1360" r:id="rId10"/>
    <p:sldId id="1361" r:id="rId11"/>
    <p:sldId id="1365" r:id="rId12"/>
    <p:sldId id="1366" r:id="rId13"/>
    <p:sldId id="1364" r:id="rId14"/>
    <p:sldId id="1363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2"/>
            <p14:sldId id="1360"/>
            <p14:sldId id="1361"/>
            <p14:sldId id="1365"/>
            <p14:sldId id="1366"/>
            <p14:sldId id="1364"/>
            <p14:sldId id="136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6-4630-A812-777EA7EFC430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Liberecký kraj</c:v>
                </c:pt>
                <c:pt idx="6">
                  <c:v>Pardubický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Zlínský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0.35825186888999999</c:v>
                </c:pt>
                <c:pt idx="1">
                  <c:v>0.35813953488299999</c:v>
                </c:pt>
                <c:pt idx="2">
                  <c:v>0.31199502796700002</c:v>
                </c:pt>
                <c:pt idx="3">
                  <c:v>0.31013916500900002</c:v>
                </c:pt>
                <c:pt idx="4">
                  <c:v>0.291921664626</c:v>
                </c:pt>
                <c:pt idx="5">
                  <c:v>0.26322263222600001</c:v>
                </c:pt>
                <c:pt idx="6">
                  <c:v>0.25083240843499999</c:v>
                </c:pt>
                <c:pt idx="7">
                  <c:v>0.24449038842199999</c:v>
                </c:pt>
                <c:pt idx="8">
                  <c:v>0.23731138545899999</c:v>
                </c:pt>
                <c:pt idx="9">
                  <c:v>0.22616407982200001</c:v>
                </c:pt>
                <c:pt idx="10">
                  <c:v>0.21388101982999999</c:v>
                </c:pt>
                <c:pt idx="11">
                  <c:v>0.19138755980800001</c:v>
                </c:pt>
                <c:pt idx="12">
                  <c:v>0.18396987627700001</c:v>
                </c:pt>
                <c:pt idx="13">
                  <c:v>0.13696892834400001</c:v>
                </c:pt>
                <c:pt idx="14">
                  <c:v>0.134807417974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6-4B98-A87E-16778D7885BE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4-40BF-837A-EC3075975C21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Zlínský kraj</c:v>
                </c:pt>
                <c:pt idx="6">
                  <c:v>Jihočeský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Plzeňský kraj</c:v>
                </c:pt>
                <c:pt idx="11">
                  <c:v>Ústecký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0.41592920353899998</c:v>
                </c:pt>
                <c:pt idx="1">
                  <c:v>0.41414141414099997</c:v>
                </c:pt>
                <c:pt idx="2">
                  <c:v>0.38425925925900001</c:v>
                </c:pt>
                <c:pt idx="3">
                  <c:v>0.35114503816699999</c:v>
                </c:pt>
                <c:pt idx="4">
                  <c:v>0.33478260869499998</c:v>
                </c:pt>
                <c:pt idx="5">
                  <c:v>0.32240437158399998</c:v>
                </c:pt>
                <c:pt idx="6">
                  <c:v>0.29931972789099998</c:v>
                </c:pt>
                <c:pt idx="7">
                  <c:v>0.28865979381399998</c:v>
                </c:pt>
                <c:pt idx="8">
                  <c:v>0.28414096916199999</c:v>
                </c:pt>
                <c:pt idx="9">
                  <c:v>0.28290766208200002</c:v>
                </c:pt>
                <c:pt idx="10">
                  <c:v>0.26315789473599999</c:v>
                </c:pt>
                <c:pt idx="11">
                  <c:v>0.25660377358399999</c:v>
                </c:pt>
                <c:pt idx="12">
                  <c:v>0.20792079207899999</c:v>
                </c:pt>
                <c:pt idx="13">
                  <c:v>0.20481927710799999</c:v>
                </c:pt>
                <c:pt idx="14">
                  <c:v>0.17070063694199999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1-497E-AFA1-C45C5FDAC5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Olomoucký kraj</c:v>
                </c:pt>
                <c:pt idx="5">
                  <c:v>Pardubický kraj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Karlovarský kraj</c:v>
                </c:pt>
                <c:pt idx="13">
                  <c:v>Plzeňský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0.36956521739100001</c:v>
                </c:pt>
                <c:pt idx="1">
                  <c:v>0.34615384615299999</c:v>
                </c:pt>
                <c:pt idx="2">
                  <c:v>0.328125</c:v>
                </c:pt>
                <c:pt idx="3">
                  <c:v>0.32489451476699999</c:v>
                </c:pt>
                <c:pt idx="4">
                  <c:v>0.25352112675999999</c:v>
                </c:pt>
                <c:pt idx="5">
                  <c:v>0.225806451612</c:v>
                </c:pt>
                <c:pt idx="6">
                  <c:v>0.225806451612</c:v>
                </c:pt>
                <c:pt idx="7">
                  <c:v>0.210526315789</c:v>
                </c:pt>
                <c:pt idx="8">
                  <c:v>0.202735710796</c:v>
                </c:pt>
                <c:pt idx="9">
                  <c:v>0.184873949579</c:v>
                </c:pt>
                <c:pt idx="10">
                  <c:v>0.181229773462</c:v>
                </c:pt>
                <c:pt idx="11">
                  <c:v>0.14814814814800001</c:v>
                </c:pt>
                <c:pt idx="12">
                  <c:v>0.13953488372</c:v>
                </c:pt>
                <c:pt idx="13">
                  <c:v>0.137931034482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726</c:v>
                </c:pt>
                <c:pt idx="19">
                  <c:v>795</c:v>
                </c:pt>
                <c:pt idx="20">
                  <c:v>840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3412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4779</c:v>
                </c:pt>
                <c:pt idx="46">
                  <c:v>4853</c:v>
                </c:pt>
                <c:pt idx="47">
                  <c:v>4814</c:v>
                </c:pt>
                <c:pt idx="48">
                  <c:v>5180</c:v>
                </c:pt>
                <c:pt idx="49">
                  <c:v>5305</c:v>
                </c:pt>
                <c:pt idx="50">
                  <c:v>5196</c:v>
                </c:pt>
                <c:pt idx="51">
                  <c:v>5401</c:v>
                </c:pt>
                <c:pt idx="52">
                  <c:v>5993</c:v>
                </c:pt>
                <c:pt idx="53">
                  <c:v>6110</c:v>
                </c:pt>
                <c:pt idx="54">
                  <c:v>6202</c:v>
                </c:pt>
                <c:pt idx="55">
                  <c:v>6310</c:v>
                </c:pt>
                <c:pt idx="56">
                  <c:v>6409</c:v>
                </c:pt>
                <c:pt idx="57">
                  <c:v>6196</c:v>
                </c:pt>
                <c:pt idx="58">
                  <c:v>6395</c:v>
                </c:pt>
                <c:pt idx="59">
                  <c:v>7066</c:v>
                </c:pt>
                <c:pt idx="60">
                  <c:v>7001</c:v>
                </c:pt>
                <c:pt idx="61">
                  <c:v>6943</c:v>
                </c:pt>
                <c:pt idx="62">
                  <c:v>7037</c:v>
                </c:pt>
                <c:pt idx="63">
                  <c:v>6986</c:v>
                </c:pt>
                <c:pt idx="64">
                  <c:v>6499</c:v>
                </c:pt>
                <c:pt idx="65">
                  <c:v>6601</c:v>
                </c:pt>
                <c:pt idx="66">
                  <c:v>7007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942</c:v>
                </c:pt>
                <c:pt idx="59">
                  <c:v>986</c:v>
                </c:pt>
                <c:pt idx="60">
                  <c:v>989</c:v>
                </c:pt>
                <c:pt idx="61">
                  <c:v>979</c:v>
                </c:pt>
                <c:pt idx="62">
                  <c:v>970</c:v>
                </c:pt>
                <c:pt idx="63">
                  <c:v>962</c:v>
                </c:pt>
                <c:pt idx="64">
                  <c:v>931</c:v>
                </c:pt>
                <c:pt idx="65">
                  <c:v>958</c:v>
                </c:pt>
                <c:pt idx="66">
                  <c:v>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42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svg"/><Relationship Id="rId5" Type="http://schemas.openxmlformats.org/officeDocument/2006/relationships/image" Target="../media/image6.png"/><Relationship Id="rId4" Type="http://schemas.openxmlformats.org/officeDocument/2006/relationships/image" Target="../media/image5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6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4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6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40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5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25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98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8265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631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8</a:t>
            </a:r>
            <a:r>
              <a:rPr lang="cs-CZ" b="1" dirty="0" smtClean="0"/>
              <a:t>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651132E-BB80-4579-ACEF-C96EDDB476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7330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14.11.2020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6 573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6 670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loňským podzimem datům z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14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1D25E3E8-FB17-40B0-9079-941C4573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8" y="1213339"/>
            <a:ext cx="8563708" cy="51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44701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10 162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8458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7326"/>
              </p:ext>
            </p:extLst>
          </p:nvPr>
        </p:nvGraphicFramePr>
        <p:xfrm>
          <a:off x="270500" y="990491"/>
          <a:ext cx="11587543" cy="5539242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stabilizovaná situace s mírným postupným nárůstem. Potenciálním problémem jsou nákazy v LDN v několika zařízeních (Horažďovice,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Privamed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 Při předpokladu zhoršování stavu pacientů vyžadujících IP je nutné uvažovat o dalším omezení elektivní péče v horizontu týdne – momentální JIP kapacita je významně plná.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52319"/>
              </p:ext>
            </p:extLst>
          </p:nvPr>
        </p:nvGraphicFramePr>
        <p:xfrm>
          <a:off x="350228" y="664385"/>
          <a:ext cx="11519385" cy="6074950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98300"/>
              </p:ext>
            </p:extLst>
          </p:nvPr>
        </p:nvGraphicFramePr>
        <p:xfrm>
          <a:off x="337698" y="706833"/>
          <a:ext cx="11435203" cy="4042430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týdne velký počet příjmů na JIP. Nyní situace řešitelná v rámci kraje (3.12. otevřeny další JIP kapacity pro C+). Posledních pět dnů pozorujeme stagnaci počtu hospitalizovaných v pásmu 380-390.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Standardy plné ve Vsetíně a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JIP plné ve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Probíhají denně převozy pacientů v rámci ZLK (vše do KNTB Zlín).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(145 PN, z toho 40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5" y="2538209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8</a:t>
            </a:r>
            <a:r>
              <a:rPr lang="cs-CZ" b="1" dirty="0" smtClean="0"/>
              <a:t>.12.2021 0:22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981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70697"/>
              </p:ext>
            </p:extLst>
          </p:nvPr>
        </p:nvGraphicFramePr>
        <p:xfrm>
          <a:off x="332818" y="984744"/>
          <a:ext cx="9152792" cy="5384403"/>
        </p:xfrm>
        <a:graphic>
          <a:graphicData uri="http://schemas.openxmlformats.org/drawingml/2006/table">
            <a:tbl>
              <a:tblPr/>
              <a:tblGrid>
                <a:gridCol w="1991798">
                  <a:extLst>
                    <a:ext uri="{9D8B030D-6E8A-4147-A177-3AD203B41FA5}">
                      <a16:colId xmlns:a16="http://schemas.microsoft.com/office/drawing/2014/main" val="2550869380"/>
                    </a:ext>
                  </a:extLst>
                </a:gridCol>
                <a:gridCol w="1219470">
                  <a:extLst>
                    <a:ext uri="{9D8B030D-6E8A-4147-A177-3AD203B41FA5}">
                      <a16:colId xmlns:a16="http://schemas.microsoft.com/office/drawing/2014/main" val="3846764792"/>
                    </a:ext>
                  </a:extLst>
                </a:gridCol>
                <a:gridCol w="1128009">
                  <a:extLst>
                    <a:ext uri="{9D8B030D-6E8A-4147-A177-3AD203B41FA5}">
                      <a16:colId xmlns:a16="http://schemas.microsoft.com/office/drawing/2014/main" val="2477586176"/>
                    </a:ext>
                  </a:extLst>
                </a:gridCol>
                <a:gridCol w="1124621">
                  <a:extLst>
                    <a:ext uri="{9D8B030D-6E8A-4147-A177-3AD203B41FA5}">
                      <a16:colId xmlns:a16="http://schemas.microsoft.com/office/drawing/2014/main" val="1773918347"/>
                    </a:ext>
                  </a:extLst>
                </a:gridCol>
                <a:gridCol w="1165270">
                  <a:extLst>
                    <a:ext uri="{9D8B030D-6E8A-4147-A177-3AD203B41FA5}">
                      <a16:colId xmlns:a16="http://schemas.microsoft.com/office/drawing/2014/main" val="3497122890"/>
                    </a:ext>
                  </a:extLst>
                </a:gridCol>
                <a:gridCol w="1168658">
                  <a:extLst>
                    <a:ext uri="{9D8B030D-6E8A-4147-A177-3AD203B41FA5}">
                      <a16:colId xmlns:a16="http://schemas.microsoft.com/office/drawing/2014/main" val="4115568190"/>
                    </a:ext>
                  </a:extLst>
                </a:gridCol>
                <a:gridCol w="1354966">
                  <a:extLst>
                    <a:ext uri="{9D8B030D-6E8A-4147-A177-3AD203B41FA5}">
                      <a16:colId xmlns:a16="http://schemas.microsoft.com/office/drawing/2014/main" val="4288137233"/>
                    </a:ext>
                  </a:extLst>
                </a:gridCol>
              </a:tblGrid>
              <a:tr h="2207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8.12. 2021, 11:30 h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670487"/>
                  </a:ext>
                </a:extLst>
              </a:tr>
              <a:tr h="18452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534904"/>
                  </a:ext>
                </a:extLst>
              </a:tr>
              <a:tr h="205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483149"/>
                  </a:ext>
                </a:extLst>
              </a:tr>
              <a:tr h="79644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45109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5405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89692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77251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75184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325067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407672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87078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61314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94959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873899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81553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7269"/>
                  </a:ext>
                </a:extLst>
              </a:tr>
              <a:tr h="1971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19577"/>
                  </a:ext>
                </a:extLst>
              </a:tr>
              <a:tr h="2129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0498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3 636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356" marR="6356" marT="6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766994"/>
                  </a:ext>
                </a:extLst>
              </a:tr>
              <a:tr h="26811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60303"/>
                  </a:ext>
                </a:extLst>
              </a:tr>
              <a:tr h="18452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30503"/>
                  </a:ext>
                </a:extLst>
              </a:tr>
              <a:tr h="7471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619726"/>
                  </a:ext>
                </a:extLst>
              </a:tr>
              <a:tr h="19714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6" marR="6356" marT="6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30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90367"/>
              </p:ext>
            </p:extLst>
          </p:nvPr>
        </p:nvGraphicFramePr>
        <p:xfrm>
          <a:off x="332819" y="993528"/>
          <a:ext cx="9355016" cy="5312869"/>
        </p:xfrm>
        <a:graphic>
          <a:graphicData uri="http://schemas.openxmlformats.org/drawingml/2006/table">
            <a:tbl>
              <a:tblPr/>
              <a:tblGrid>
                <a:gridCol w="2036560">
                  <a:extLst>
                    <a:ext uri="{9D8B030D-6E8A-4147-A177-3AD203B41FA5}">
                      <a16:colId xmlns:a16="http://schemas.microsoft.com/office/drawing/2014/main" val="392820553"/>
                    </a:ext>
                  </a:extLst>
                </a:gridCol>
                <a:gridCol w="1246874">
                  <a:extLst>
                    <a:ext uri="{9D8B030D-6E8A-4147-A177-3AD203B41FA5}">
                      <a16:colId xmlns:a16="http://schemas.microsoft.com/office/drawing/2014/main" val="1555099468"/>
                    </a:ext>
                  </a:extLst>
                </a:gridCol>
                <a:gridCol w="1153358">
                  <a:extLst>
                    <a:ext uri="{9D8B030D-6E8A-4147-A177-3AD203B41FA5}">
                      <a16:colId xmlns:a16="http://schemas.microsoft.com/office/drawing/2014/main" val="716749160"/>
                    </a:ext>
                  </a:extLst>
                </a:gridCol>
                <a:gridCol w="1149894">
                  <a:extLst>
                    <a:ext uri="{9D8B030D-6E8A-4147-A177-3AD203B41FA5}">
                      <a16:colId xmlns:a16="http://schemas.microsoft.com/office/drawing/2014/main" val="2369207073"/>
                    </a:ext>
                  </a:extLst>
                </a:gridCol>
                <a:gridCol w="1191457">
                  <a:extLst>
                    <a:ext uri="{9D8B030D-6E8A-4147-A177-3AD203B41FA5}">
                      <a16:colId xmlns:a16="http://schemas.microsoft.com/office/drawing/2014/main" val="2998267107"/>
                    </a:ext>
                  </a:extLst>
                </a:gridCol>
                <a:gridCol w="1194921">
                  <a:extLst>
                    <a:ext uri="{9D8B030D-6E8A-4147-A177-3AD203B41FA5}">
                      <a16:colId xmlns:a16="http://schemas.microsoft.com/office/drawing/2014/main" val="127162191"/>
                    </a:ext>
                  </a:extLst>
                </a:gridCol>
                <a:gridCol w="1381952">
                  <a:extLst>
                    <a:ext uri="{9D8B030D-6E8A-4147-A177-3AD203B41FA5}">
                      <a16:colId xmlns:a16="http://schemas.microsoft.com/office/drawing/2014/main" val="1576843945"/>
                    </a:ext>
                  </a:extLst>
                </a:gridCol>
              </a:tblGrid>
              <a:tr h="21409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8.12. 2021, 11:30 h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12512"/>
                  </a:ext>
                </a:extLst>
              </a:tr>
              <a:tr h="19880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888379"/>
                  </a:ext>
                </a:extLst>
              </a:tr>
              <a:tr h="1988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68602"/>
                  </a:ext>
                </a:extLst>
              </a:tr>
              <a:tr h="77228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43179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29856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947580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959037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4315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03833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36100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1938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508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48660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30629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35863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35093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283537"/>
                  </a:ext>
                </a:extLst>
              </a:tr>
              <a:tr h="1988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199614"/>
                  </a:ext>
                </a:extLst>
              </a:tr>
              <a:tr h="2064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6" marR="6416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2410"/>
                  </a:ext>
                </a:extLst>
              </a:tr>
              <a:tr h="19874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40853"/>
                  </a:ext>
                </a:extLst>
              </a:tr>
              <a:tr h="1987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84441"/>
                  </a:ext>
                </a:extLst>
              </a:tr>
              <a:tr h="23384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9470"/>
                  </a:ext>
                </a:extLst>
              </a:tr>
              <a:tr h="19874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8.12.2021 0:22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</a:t>
            </a:r>
            <a:r>
              <a:rPr lang="cs-CZ" sz="2000" b="1" dirty="0" smtClean="0"/>
              <a:t>689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61071"/>
              </p:ext>
            </p:extLst>
          </p:nvPr>
        </p:nvGraphicFramePr>
        <p:xfrm>
          <a:off x="332818" y="1053430"/>
          <a:ext cx="8837558" cy="5186970"/>
        </p:xfrm>
        <a:graphic>
          <a:graphicData uri="http://schemas.openxmlformats.org/drawingml/2006/table">
            <a:tbl>
              <a:tblPr/>
              <a:tblGrid>
                <a:gridCol w="1884833">
                  <a:extLst>
                    <a:ext uri="{9D8B030D-6E8A-4147-A177-3AD203B41FA5}">
                      <a16:colId xmlns:a16="http://schemas.microsoft.com/office/drawing/2014/main" val="536270969"/>
                    </a:ext>
                  </a:extLst>
                </a:gridCol>
                <a:gridCol w="1153979">
                  <a:extLst>
                    <a:ext uri="{9D8B030D-6E8A-4147-A177-3AD203B41FA5}">
                      <a16:colId xmlns:a16="http://schemas.microsoft.com/office/drawing/2014/main" val="1797628605"/>
                    </a:ext>
                  </a:extLst>
                </a:gridCol>
                <a:gridCol w="1067431">
                  <a:extLst>
                    <a:ext uri="{9D8B030D-6E8A-4147-A177-3AD203B41FA5}">
                      <a16:colId xmlns:a16="http://schemas.microsoft.com/office/drawing/2014/main" val="4247426"/>
                    </a:ext>
                  </a:extLst>
                </a:gridCol>
                <a:gridCol w="1064226">
                  <a:extLst>
                    <a:ext uri="{9D8B030D-6E8A-4147-A177-3AD203B41FA5}">
                      <a16:colId xmlns:a16="http://schemas.microsoft.com/office/drawing/2014/main" val="422269092"/>
                    </a:ext>
                  </a:extLst>
                </a:gridCol>
                <a:gridCol w="1102691">
                  <a:extLst>
                    <a:ext uri="{9D8B030D-6E8A-4147-A177-3AD203B41FA5}">
                      <a16:colId xmlns:a16="http://schemas.microsoft.com/office/drawing/2014/main" val="1334203391"/>
                    </a:ext>
                  </a:extLst>
                </a:gridCol>
                <a:gridCol w="1282199">
                  <a:extLst>
                    <a:ext uri="{9D8B030D-6E8A-4147-A177-3AD203B41FA5}">
                      <a16:colId xmlns:a16="http://schemas.microsoft.com/office/drawing/2014/main" val="1077186553"/>
                    </a:ext>
                  </a:extLst>
                </a:gridCol>
                <a:gridCol w="1282199">
                  <a:extLst>
                    <a:ext uri="{9D8B030D-6E8A-4147-A177-3AD203B41FA5}">
                      <a16:colId xmlns:a16="http://schemas.microsoft.com/office/drawing/2014/main" val="3616235616"/>
                    </a:ext>
                  </a:extLst>
                </a:gridCol>
              </a:tblGrid>
              <a:tr h="22639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8.12. 2021, 11:30 h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103565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02045"/>
                  </a:ext>
                </a:extLst>
              </a:tr>
              <a:tr h="2263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153"/>
                  </a:ext>
                </a:extLst>
              </a:tr>
              <a:tr h="61449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3622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06170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83977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53827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24724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75357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25786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9287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87818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16653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79747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2 519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98930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43193"/>
                  </a:ext>
                </a:extLst>
              </a:tr>
              <a:tr h="2021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6761"/>
                  </a:ext>
                </a:extLst>
              </a:tr>
              <a:tr h="2102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96811"/>
                  </a:ext>
                </a:extLst>
              </a:tr>
              <a:tr h="218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5492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1 315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91266"/>
                  </a:ext>
                </a:extLst>
              </a:tr>
              <a:tr h="20213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80826"/>
                  </a:ext>
                </a:extLst>
              </a:tr>
              <a:tr h="2020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24849"/>
                  </a:ext>
                </a:extLst>
              </a:tr>
              <a:tr h="18140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64179"/>
                  </a:ext>
                </a:extLst>
              </a:tr>
              <a:tr h="20213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4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11:45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86466"/>
              </p:ext>
            </p:extLst>
          </p:nvPr>
        </p:nvGraphicFramePr>
        <p:xfrm>
          <a:off x="781443" y="2023571"/>
          <a:ext cx="6398596" cy="2771770"/>
        </p:xfrm>
        <a:graphic>
          <a:graphicData uri="http://schemas.openxmlformats.org/drawingml/2006/table">
            <a:tbl>
              <a:tblPr/>
              <a:tblGrid>
                <a:gridCol w="399266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64324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41605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6:31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9:56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9:27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21:15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06.12.2021 9:06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Přerov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06.12.2021 10:12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Ústav hematologie a krevní transfuze</a:t>
                      </a: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06.12.2021 11:07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88913"/>
              </p:ext>
            </p:extLst>
          </p:nvPr>
        </p:nvGraphicFramePr>
        <p:xfrm>
          <a:off x="8054963" y="3777157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26,1 %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CF2E5653-78E0-41DA-AEC1-52B1970115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17 185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4 173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1 672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5 558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46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22436</TotalTime>
  <Words>2273</Words>
  <Application>Microsoft Office PowerPoint</Application>
  <PresentationFormat>Širokoúhlá obrazovka</PresentationFormat>
  <Paragraphs>682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1655</cp:revision>
  <cp:lastPrinted>2020-10-20T04:21:56Z</cp:lastPrinted>
  <dcterms:created xsi:type="dcterms:W3CDTF">2020-07-15T10:33:32Z</dcterms:created>
  <dcterms:modified xsi:type="dcterms:W3CDTF">2021-12-08T14:39:14Z</dcterms:modified>
</cp:coreProperties>
</file>