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charts/chart1.xml" ContentType="application/vnd.openxmlformats-officedocument.drawingml.chart+xml"/>
  <Override PartName="/ppt/theme/themeOverride1.xml" ContentType="application/vnd.openxmlformats-officedocument.themeOverr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charts/chart2.xml" ContentType="application/vnd.openxmlformats-officedocument.drawingml.chart+xml"/>
  <Override PartName="/ppt/theme/themeOverride2.xml" ContentType="application/vnd.openxmlformats-officedocument.themeOverr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tags/tag3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4" r:id="rId2"/>
  </p:sldMasterIdLst>
  <p:notesMasterIdLst>
    <p:notesMasterId r:id="rId20"/>
  </p:notesMasterIdLst>
  <p:handoutMasterIdLst>
    <p:handoutMasterId r:id="rId21"/>
  </p:handoutMasterIdLst>
  <p:sldIdLst>
    <p:sldId id="1277" r:id="rId3"/>
    <p:sldId id="1293" r:id="rId4"/>
    <p:sldId id="1294" r:id="rId5"/>
    <p:sldId id="1296" r:id="rId6"/>
    <p:sldId id="1300" r:id="rId7"/>
    <p:sldId id="1324" r:id="rId8"/>
    <p:sldId id="1325" r:id="rId9"/>
    <p:sldId id="1317" r:id="rId10"/>
    <p:sldId id="1318" r:id="rId11"/>
    <p:sldId id="1319" r:id="rId12"/>
    <p:sldId id="1320" r:id="rId13"/>
    <p:sldId id="1308" r:id="rId14"/>
    <p:sldId id="1326" r:id="rId15"/>
    <p:sldId id="1313" r:id="rId16"/>
    <p:sldId id="1321" r:id="rId17"/>
    <p:sldId id="1322" r:id="rId18"/>
    <p:sldId id="1323" r:id="rId19"/>
  </p:sldIdLst>
  <p:sldSz cx="12192000" cy="6858000"/>
  <p:notesSz cx="6950075" cy="9236075"/>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ýchozí oddíl" id="{FEEC50D9-8969-43BB-8724-35975469CB2C}">
          <p14:sldIdLst>
            <p14:sldId id="1277"/>
            <p14:sldId id="1293"/>
            <p14:sldId id="1294"/>
            <p14:sldId id="1296"/>
            <p14:sldId id="1300"/>
            <p14:sldId id="1324"/>
            <p14:sldId id="1325"/>
            <p14:sldId id="1317"/>
            <p14:sldId id="1318"/>
            <p14:sldId id="1319"/>
            <p14:sldId id="1320"/>
            <p14:sldId id="1308"/>
            <p14:sldId id="1326"/>
            <p14:sldId id="1313"/>
            <p14:sldId id="1321"/>
            <p14:sldId id="1322"/>
            <p14:sldId id="132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yselý Zdeněk Mgr." initials="KZM" lastIdx="1" clrIdx="0">
    <p:extLst>
      <p:ext uri="{19B8F6BF-5375-455C-9EA6-DF929625EA0E}">
        <p15:presenceInfo xmlns:p15="http://schemas.microsoft.com/office/powerpoint/2012/main" userId="S::kyselyz@mzcr.cz::e6a1abba-87fa-4d0d-8be7-ec655e9b706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243"/>
    <a:srgbClr val="FFDB69"/>
    <a:srgbClr val="FF7A5B"/>
    <a:srgbClr val="FF3300"/>
    <a:srgbClr val="F5C28F"/>
    <a:srgbClr val="F1CA7B"/>
    <a:srgbClr val="F5AC83"/>
    <a:srgbClr val="FDE3EA"/>
    <a:srgbClr val="F1592F"/>
    <a:srgbClr val="B4F3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Bez stylu, mřížka tabulky">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Střední sty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Světlý styl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3296810-A885-4BE3-A3E7-6D5BEEA58F35}" styleName="Střední styl 2 – zvýraznění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8603FDC-E32A-4AB5-989C-0864C3EAD2B8}" styleName="Styl s motivem 2 – zvýraznění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5BE263C-DBD7-4A20-BB59-AAB30ACAA65A}" styleName="Střední styl 3 – zvýraznění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Střední styl 3 – zvýraznění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B301B821-A1FF-4177-AEE7-76D212191A09}" styleName="Střední styl 1 – zvýraznění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Světlý styl 2 – zvýraznění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81" autoAdjust="0"/>
    <p:restoredTop sz="94548" autoAdjust="0"/>
  </p:normalViewPr>
  <p:slideViewPr>
    <p:cSldViewPr snapToGrid="0">
      <p:cViewPr varScale="1">
        <p:scale>
          <a:sx n="83" d="100"/>
          <a:sy n="83" d="100"/>
        </p:scale>
        <p:origin x="864" y="4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50" d="100"/>
        <a:sy n="150" d="100"/>
      </p:scale>
      <p:origin x="0" y="-278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2" Type="http://schemas.openxmlformats.org/officeDocument/2006/relationships/package" Target="../embeddings/List_aplikace_Microsoft_Excel.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List_aplikace_Microsoft_Excel1.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3" Type="http://schemas.openxmlformats.org/officeDocument/2006/relationships/package" Target="../embeddings/List_aplikace_Microsoft_Excel2.xlsx"/><Relationship Id="rId2" Type="http://schemas.microsoft.com/office/2011/relationships/chartColorStyle" Target="colors1.xml"/><Relationship Id="rId1" Type="http://schemas.microsoft.com/office/2011/relationships/chartStyle" Target="style1.xml"/></Relationships>
</file>

<file path=ppt/charts/_rels/chart4.xml.rels><?xml version="1.0" encoding="UTF-8" standalone="yes"?>
<Relationships xmlns="http://schemas.openxmlformats.org/package/2006/relationships"><Relationship Id="rId3" Type="http://schemas.openxmlformats.org/officeDocument/2006/relationships/package" Target="../embeddings/List_aplikace_Microsoft_Excel3.xlsx"/><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package" Target="../embeddings/List_aplikace_Microsoft_Excel4.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5691743527347279E-2"/>
          <c:y val="3.1245307675528175E-2"/>
          <c:w val="0.73928602709714164"/>
          <c:h val="0.77635602480605292"/>
        </c:manualLayout>
      </c:layout>
      <c:barChart>
        <c:barDir val="col"/>
        <c:grouping val="clustered"/>
        <c:varyColors val="0"/>
        <c:ser>
          <c:idx val="5"/>
          <c:order val="5"/>
          <c:tx>
            <c:v>reálná hodnota</c:v>
          </c:tx>
          <c:spPr>
            <a:solidFill>
              <a:schemeClr val="bg1">
                <a:lumMod val="65000"/>
              </a:schemeClr>
            </a:solidFill>
          </c:spPr>
          <c:invertIfNegative val="0"/>
          <c:dLbls>
            <c:numFmt formatCode="_-* #\ ##0_-;\-* #\ ##0_-;_-* &quot;&quot;??_-;_-@_-" sourceLinked="0"/>
            <c:spPr>
              <a:noFill/>
              <a:ln>
                <a:noFill/>
              </a:ln>
              <a:effectLst/>
            </c:spPr>
            <c:txPr>
              <a:bodyPr rot="-5400000" vert="horz"/>
              <a:lstStyle/>
              <a:p>
                <a:pPr>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layout/>
                <c15:showLeaderLines val="1"/>
              </c:ext>
            </c:extLst>
          </c:dLbls>
          <c:cat>
            <c:numRef>
              <c:f>Sheet1!$B$1:$CS$1</c:f>
              <c:numCache>
                <c:formatCode>m/d/yyyy</c:formatCode>
                <c:ptCount val="96"/>
                <c:pt idx="0">
                  <c:v>44470</c:v>
                </c:pt>
                <c:pt idx="1">
                  <c:v>44471</c:v>
                </c:pt>
                <c:pt idx="2">
                  <c:v>44472</c:v>
                </c:pt>
                <c:pt idx="3">
                  <c:v>44473</c:v>
                </c:pt>
                <c:pt idx="4">
                  <c:v>44474</c:v>
                </c:pt>
                <c:pt idx="5">
                  <c:v>44475</c:v>
                </c:pt>
                <c:pt idx="6">
                  <c:v>44476</c:v>
                </c:pt>
                <c:pt idx="7">
                  <c:v>44477</c:v>
                </c:pt>
                <c:pt idx="8">
                  <c:v>44478</c:v>
                </c:pt>
                <c:pt idx="9">
                  <c:v>44479</c:v>
                </c:pt>
                <c:pt idx="10">
                  <c:v>44480</c:v>
                </c:pt>
                <c:pt idx="11">
                  <c:v>44481</c:v>
                </c:pt>
                <c:pt idx="12">
                  <c:v>44482</c:v>
                </c:pt>
                <c:pt idx="13">
                  <c:v>44483</c:v>
                </c:pt>
                <c:pt idx="14">
                  <c:v>44484</c:v>
                </c:pt>
                <c:pt idx="15">
                  <c:v>44485</c:v>
                </c:pt>
                <c:pt idx="16">
                  <c:v>44486</c:v>
                </c:pt>
                <c:pt idx="17">
                  <c:v>44487</c:v>
                </c:pt>
                <c:pt idx="18">
                  <c:v>44488</c:v>
                </c:pt>
                <c:pt idx="19">
                  <c:v>44489</c:v>
                </c:pt>
                <c:pt idx="20">
                  <c:v>44490</c:v>
                </c:pt>
                <c:pt idx="21">
                  <c:v>44491</c:v>
                </c:pt>
                <c:pt idx="22">
                  <c:v>44492</c:v>
                </c:pt>
                <c:pt idx="23">
                  <c:v>44493</c:v>
                </c:pt>
                <c:pt idx="24">
                  <c:v>44494</c:v>
                </c:pt>
                <c:pt idx="25">
                  <c:v>44495</c:v>
                </c:pt>
                <c:pt idx="26">
                  <c:v>44496</c:v>
                </c:pt>
                <c:pt idx="27">
                  <c:v>44497</c:v>
                </c:pt>
                <c:pt idx="28">
                  <c:v>44498</c:v>
                </c:pt>
                <c:pt idx="29">
                  <c:v>44499</c:v>
                </c:pt>
                <c:pt idx="30">
                  <c:v>44500</c:v>
                </c:pt>
                <c:pt idx="31">
                  <c:v>44501</c:v>
                </c:pt>
                <c:pt idx="32">
                  <c:v>44502</c:v>
                </c:pt>
                <c:pt idx="33">
                  <c:v>44503</c:v>
                </c:pt>
                <c:pt idx="34">
                  <c:v>44504</c:v>
                </c:pt>
                <c:pt idx="35">
                  <c:v>44505</c:v>
                </c:pt>
                <c:pt idx="36">
                  <c:v>44506</c:v>
                </c:pt>
                <c:pt idx="37">
                  <c:v>44507</c:v>
                </c:pt>
                <c:pt idx="38">
                  <c:v>44508</c:v>
                </c:pt>
                <c:pt idx="39">
                  <c:v>44509</c:v>
                </c:pt>
                <c:pt idx="40">
                  <c:v>44510</c:v>
                </c:pt>
                <c:pt idx="41">
                  <c:v>44511</c:v>
                </c:pt>
                <c:pt idx="42">
                  <c:v>44512</c:v>
                </c:pt>
                <c:pt idx="43">
                  <c:v>44513</c:v>
                </c:pt>
                <c:pt idx="44">
                  <c:v>44514</c:v>
                </c:pt>
                <c:pt idx="45">
                  <c:v>44515</c:v>
                </c:pt>
                <c:pt idx="46">
                  <c:v>44516</c:v>
                </c:pt>
                <c:pt idx="47">
                  <c:v>44517</c:v>
                </c:pt>
                <c:pt idx="48">
                  <c:v>44518</c:v>
                </c:pt>
                <c:pt idx="49">
                  <c:v>44519</c:v>
                </c:pt>
                <c:pt idx="50">
                  <c:v>44520</c:v>
                </c:pt>
                <c:pt idx="51">
                  <c:v>44521</c:v>
                </c:pt>
                <c:pt idx="52">
                  <c:v>44522</c:v>
                </c:pt>
                <c:pt idx="53">
                  <c:v>44523</c:v>
                </c:pt>
                <c:pt idx="54">
                  <c:v>44524</c:v>
                </c:pt>
                <c:pt idx="55">
                  <c:v>44525</c:v>
                </c:pt>
                <c:pt idx="56">
                  <c:v>44526</c:v>
                </c:pt>
                <c:pt idx="57">
                  <c:v>44527</c:v>
                </c:pt>
                <c:pt idx="58">
                  <c:v>44528</c:v>
                </c:pt>
                <c:pt idx="59">
                  <c:v>44529</c:v>
                </c:pt>
                <c:pt idx="60">
                  <c:v>44530</c:v>
                </c:pt>
                <c:pt idx="61">
                  <c:v>44531</c:v>
                </c:pt>
                <c:pt idx="62">
                  <c:v>44532</c:v>
                </c:pt>
                <c:pt idx="63">
                  <c:v>44533</c:v>
                </c:pt>
                <c:pt idx="64">
                  <c:v>44534</c:v>
                </c:pt>
                <c:pt idx="65">
                  <c:v>44535</c:v>
                </c:pt>
                <c:pt idx="66">
                  <c:v>44536</c:v>
                </c:pt>
                <c:pt idx="67">
                  <c:v>44537</c:v>
                </c:pt>
                <c:pt idx="68">
                  <c:v>44538</c:v>
                </c:pt>
                <c:pt idx="69">
                  <c:v>44539</c:v>
                </c:pt>
                <c:pt idx="70">
                  <c:v>44540</c:v>
                </c:pt>
                <c:pt idx="71">
                  <c:v>44541</c:v>
                </c:pt>
                <c:pt idx="72">
                  <c:v>44542</c:v>
                </c:pt>
                <c:pt idx="73">
                  <c:v>44543</c:v>
                </c:pt>
                <c:pt idx="74">
                  <c:v>44544</c:v>
                </c:pt>
                <c:pt idx="75">
                  <c:v>44545</c:v>
                </c:pt>
                <c:pt idx="76">
                  <c:v>44546</c:v>
                </c:pt>
                <c:pt idx="77">
                  <c:v>44547</c:v>
                </c:pt>
                <c:pt idx="78">
                  <c:v>44548</c:v>
                </c:pt>
                <c:pt idx="79">
                  <c:v>44549</c:v>
                </c:pt>
                <c:pt idx="80">
                  <c:v>44550</c:v>
                </c:pt>
                <c:pt idx="81">
                  <c:v>44551</c:v>
                </c:pt>
                <c:pt idx="82">
                  <c:v>44552</c:v>
                </c:pt>
                <c:pt idx="83">
                  <c:v>44553</c:v>
                </c:pt>
                <c:pt idx="84">
                  <c:v>44554</c:v>
                </c:pt>
                <c:pt idx="85">
                  <c:v>44555</c:v>
                </c:pt>
                <c:pt idx="86">
                  <c:v>44556</c:v>
                </c:pt>
                <c:pt idx="87">
                  <c:v>44557</c:v>
                </c:pt>
                <c:pt idx="88">
                  <c:v>44558</c:v>
                </c:pt>
                <c:pt idx="89">
                  <c:v>44559</c:v>
                </c:pt>
                <c:pt idx="90">
                  <c:v>44560</c:v>
                </c:pt>
                <c:pt idx="91">
                  <c:v>44561</c:v>
                </c:pt>
                <c:pt idx="92">
                  <c:v>44562</c:v>
                </c:pt>
                <c:pt idx="93">
                  <c:v>44563</c:v>
                </c:pt>
                <c:pt idx="94">
                  <c:v>44564</c:v>
                </c:pt>
                <c:pt idx="95">
                  <c:v>44565</c:v>
                </c:pt>
              </c:numCache>
            </c:numRef>
          </c:cat>
          <c:val>
            <c:numRef>
              <c:f>Sheet1!$B$7:$CS$7</c:f>
              <c:numCache>
                <c:formatCode>General</c:formatCode>
                <c:ptCount val="96"/>
                <c:pt idx="0">
                  <c:v>244</c:v>
                </c:pt>
                <c:pt idx="1">
                  <c:v>234</c:v>
                </c:pt>
                <c:pt idx="2">
                  <c:v>247</c:v>
                </c:pt>
                <c:pt idx="3">
                  <c:v>302</c:v>
                </c:pt>
                <c:pt idx="4">
                  <c:v>302</c:v>
                </c:pt>
                <c:pt idx="5">
                  <c:v>326</c:v>
                </c:pt>
                <c:pt idx="6">
                  <c:v>316</c:v>
                </c:pt>
                <c:pt idx="7">
                  <c:v>344</c:v>
                </c:pt>
                <c:pt idx="8">
                  <c:v>333</c:v>
                </c:pt>
                <c:pt idx="9">
                  <c:v>350</c:v>
                </c:pt>
                <c:pt idx="10">
                  <c:v>425</c:v>
                </c:pt>
                <c:pt idx="11">
                  <c:v>444</c:v>
                </c:pt>
                <c:pt idx="12">
                  <c:v>470</c:v>
                </c:pt>
                <c:pt idx="13">
                  <c:v>496</c:v>
                </c:pt>
                <c:pt idx="14">
                  <c:v>527</c:v>
                </c:pt>
                <c:pt idx="15">
                  <c:v>515</c:v>
                </c:pt>
                <c:pt idx="16">
                  <c:v>541</c:v>
                </c:pt>
                <c:pt idx="17">
                  <c:v>662</c:v>
                </c:pt>
                <c:pt idx="18">
                  <c:v>725</c:v>
                </c:pt>
                <c:pt idx="19">
                  <c:v>795</c:v>
                </c:pt>
                <c:pt idx="20">
                  <c:v>838</c:v>
                </c:pt>
                <c:pt idx="21">
                  <c:v>919</c:v>
                </c:pt>
                <c:pt idx="22">
                  <c:v>927</c:v>
                </c:pt>
                <c:pt idx="23">
                  <c:v>990</c:v>
                </c:pt>
                <c:pt idx="24">
                  <c:v>1172</c:v>
                </c:pt>
                <c:pt idx="25">
                  <c:v>1293</c:v>
                </c:pt>
                <c:pt idx="26">
                  <c:v>1395</c:v>
                </c:pt>
                <c:pt idx="27">
                  <c:v>1389</c:v>
                </c:pt>
                <c:pt idx="28">
                  <c:v>1577</c:v>
                </c:pt>
                <c:pt idx="29">
                  <c:v>1596</c:v>
                </c:pt>
                <c:pt idx="30">
                  <c:v>1729</c:v>
                </c:pt>
                <c:pt idx="31">
                  <c:v>2101</c:v>
                </c:pt>
                <c:pt idx="32">
                  <c:v>2291</c:v>
                </c:pt>
                <c:pt idx="33">
                  <c:v>2493</c:v>
                </c:pt>
                <c:pt idx="34">
                  <c:v>2657</c:v>
                </c:pt>
                <c:pt idx="35">
                  <c:v>2793</c:v>
                </c:pt>
                <c:pt idx="36">
                  <c:v>2799</c:v>
                </c:pt>
                <c:pt idx="37">
                  <c:v>2949</c:v>
                </c:pt>
                <c:pt idx="38">
                  <c:v>3403</c:v>
                </c:pt>
                <c:pt idx="39">
                  <c:v>3587</c:v>
                </c:pt>
                <c:pt idx="40">
                  <c:v>3727</c:v>
                </c:pt>
                <c:pt idx="41">
                  <c:v>3862</c:v>
                </c:pt>
                <c:pt idx="42">
                  <c:v>4009</c:v>
                </c:pt>
                <c:pt idx="43">
                  <c:v>3892</c:v>
                </c:pt>
                <c:pt idx="44">
                  <c:v>4009</c:v>
                </c:pt>
                <c:pt idx="45">
                  <c:v>4590</c:v>
                </c:pt>
                <c:pt idx="46">
                  <c:v>4574</c:v>
                </c:pt>
              </c:numCache>
            </c:numRef>
          </c:val>
          <c:extLst>
            <c:ext xmlns:c16="http://schemas.microsoft.com/office/drawing/2014/chart" uri="{C3380CC4-5D6E-409C-BE32-E72D297353CC}">
              <c16:uniqueId val="{00000000-956E-4A76-B74C-E594C511A468}"/>
            </c:ext>
          </c:extLst>
        </c:ser>
        <c:dLbls>
          <c:showLegendKey val="0"/>
          <c:showVal val="0"/>
          <c:showCatName val="0"/>
          <c:showSerName val="0"/>
          <c:showPercent val="0"/>
          <c:showBubbleSize val="0"/>
        </c:dLbls>
        <c:gapWidth val="50"/>
        <c:axId val="298003144"/>
        <c:axId val="298003536"/>
      </c:barChart>
      <c:lineChart>
        <c:grouping val="standard"/>
        <c:varyColors val="0"/>
        <c:ser>
          <c:idx val="3"/>
          <c:order val="0"/>
          <c:tx>
            <c:v>sc.0</c:v>
          </c:tx>
          <c:spPr>
            <a:ln w="28575">
              <a:solidFill>
                <a:schemeClr val="accent4"/>
              </a:solidFill>
            </a:ln>
          </c:spPr>
          <c:marker>
            <c:symbol val="none"/>
          </c:marker>
          <c:cat>
            <c:numRef>
              <c:f>Sheet1!$B$1:$CS$1</c:f>
              <c:numCache>
                <c:formatCode>m/d/yyyy</c:formatCode>
                <c:ptCount val="96"/>
                <c:pt idx="0">
                  <c:v>44470</c:v>
                </c:pt>
                <c:pt idx="1">
                  <c:v>44471</c:v>
                </c:pt>
                <c:pt idx="2">
                  <c:v>44472</c:v>
                </c:pt>
                <c:pt idx="3">
                  <c:v>44473</c:v>
                </c:pt>
                <c:pt idx="4">
                  <c:v>44474</c:v>
                </c:pt>
                <c:pt idx="5">
                  <c:v>44475</c:v>
                </c:pt>
                <c:pt idx="6">
                  <c:v>44476</c:v>
                </c:pt>
                <c:pt idx="7">
                  <c:v>44477</c:v>
                </c:pt>
                <c:pt idx="8">
                  <c:v>44478</c:v>
                </c:pt>
                <c:pt idx="9">
                  <c:v>44479</c:v>
                </c:pt>
                <c:pt idx="10">
                  <c:v>44480</c:v>
                </c:pt>
                <c:pt idx="11">
                  <c:v>44481</c:v>
                </c:pt>
                <c:pt idx="12">
                  <c:v>44482</c:v>
                </c:pt>
                <c:pt idx="13">
                  <c:v>44483</c:v>
                </c:pt>
                <c:pt idx="14">
                  <c:v>44484</c:v>
                </c:pt>
                <c:pt idx="15">
                  <c:v>44485</c:v>
                </c:pt>
                <c:pt idx="16">
                  <c:v>44486</c:v>
                </c:pt>
                <c:pt idx="17">
                  <c:v>44487</c:v>
                </c:pt>
                <c:pt idx="18">
                  <c:v>44488</c:v>
                </c:pt>
                <c:pt idx="19">
                  <c:v>44489</c:v>
                </c:pt>
                <c:pt idx="20">
                  <c:v>44490</c:v>
                </c:pt>
                <c:pt idx="21">
                  <c:v>44491</c:v>
                </c:pt>
                <c:pt idx="22">
                  <c:v>44492</c:v>
                </c:pt>
                <c:pt idx="23">
                  <c:v>44493</c:v>
                </c:pt>
                <c:pt idx="24">
                  <c:v>44494</c:v>
                </c:pt>
                <c:pt idx="25">
                  <c:v>44495</c:v>
                </c:pt>
                <c:pt idx="26">
                  <c:v>44496</c:v>
                </c:pt>
                <c:pt idx="27">
                  <c:v>44497</c:v>
                </c:pt>
                <c:pt idx="28">
                  <c:v>44498</c:v>
                </c:pt>
                <c:pt idx="29">
                  <c:v>44499</c:v>
                </c:pt>
                <c:pt idx="30">
                  <c:v>44500</c:v>
                </c:pt>
                <c:pt idx="31">
                  <c:v>44501</c:v>
                </c:pt>
                <c:pt idx="32">
                  <c:v>44502</c:v>
                </c:pt>
                <c:pt idx="33">
                  <c:v>44503</c:v>
                </c:pt>
                <c:pt idx="34">
                  <c:v>44504</c:v>
                </c:pt>
                <c:pt idx="35">
                  <c:v>44505</c:v>
                </c:pt>
                <c:pt idx="36">
                  <c:v>44506</c:v>
                </c:pt>
                <c:pt idx="37">
                  <c:v>44507</c:v>
                </c:pt>
                <c:pt idx="38">
                  <c:v>44508</c:v>
                </c:pt>
                <c:pt idx="39">
                  <c:v>44509</c:v>
                </c:pt>
                <c:pt idx="40">
                  <c:v>44510</c:v>
                </c:pt>
                <c:pt idx="41">
                  <c:v>44511</c:v>
                </c:pt>
                <c:pt idx="42">
                  <c:v>44512</c:v>
                </c:pt>
                <c:pt idx="43">
                  <c:v>44513</c:v>
                </c:pt>
                <c:pt idx="44">
                  <c:v>44514</c:v>
                </c:pt>
                <c:pt idx="45">
                  <c:v>44515</c:v>
                </c:pt>
                <c:pt idx="46">
                  <c:v>44516</c:v>
                </c:pt>
                <c:pt idx="47">
                  <c:v>44517</c:v>
                </c:pt>
                <c:pt idx="48">
                  <c:v>44518</c:v>
                </c:pt>
                <c:pt idx="49">
                  <c:v>44519</c:v>
                </c:pt>
                <c:pt idx="50">
                  <c:v>44520</c:v>
                </c:pt>
                <c:pt idx="51">
                  <c:v>44521</c:v>
                </c:pt>
                <c:pt idx="52">
                  <c:v>44522</c:v>
                </c:pt>
                <c:pt idx="53">
                  <c:v>44523</c:v>
                </c:pt>
                <c:pt idx="54">
                  <c:v>44524</c:v>
                </c:pt>
                <c:pt idx="55">
                  <c:v>44525</c:v>
                </c:pt>
                <c:pt idx="56">
                  <c:v>44526</c:v>
                </c:pt>
                <c:pt idx="57">
                  <c:v>44527</c:v>
                </c:pt>
                <c:pt idx="58">
                  <c:v>44528</c:v>
                </c:pt>
                <c:pt idx="59">
                  <c:v>44529</c:v>
                </c:pt>
                <c:pt idx="60">
                  <c:v>44530</c:v>
                </c:pt>
                <c:pt idx="61">
                  <c:v>44531</c:v>
                </c:pt>
                <c:pt idx="62">
                  <c:v>44532</c:v>
                </c:pt>
                <c:pt idx="63">
                  <c:v>44533</c:v>
                </c:pt>
                <c:pt idx="64">
                  <c:v>44534</c:v>
                </c:pt>
                <c:pt idx="65">
                  <c:v>44535</c:v>
                </c:pt>
                <c:pt idx="66">
                  <c:v>44536</c:v>
                </c:pt>
                <c:pt idx="67">
                  <c:v>44537</c:v>
                </c:pt>
                <c:pt idx="68">
                  <c:v>44538</c:v>
                </c:pt>
                <c:pt idx="69">
                  <c:v>44539</c:v>
                </c:pt>
                <c:pt idx="70">
                  <c:v>44540</c:v>
                </c:pt>
                <c:pt idx="71">
                  <c:v>44541</c:v>
                </c:pt>
                <c:pt idx="72">
                  <c:v>44542</c:v>
                </c:pt>
                <c:pt idx="73">
                  <c:v>44543</c:v>
                </c:pt>
                <c:pt idx="74">
                  <c:v>44544</c:v>
                </c:pt>
                <c:pt idx="75">
                  <c:v>44545</c:v>
                </c:pt>
                <c:pt idx="76">
                  <c:v>44546</c:v>
                </c:pt>
                <c:pt idx="77">
                  <c:v>44547</c:v>
                </c:pt>
                <c:pt idx="78">
                  <c:v>44548</c:v>
                </c:pt>
                <c:pt idx="79">
                  <c:v>44549</c:v>
                </c:pt>
                <c:pt idx="80">
                  <c:v>44550</c:v>
                </c:pt>
                <c:pt idx="81">
                  <c:v>44551</c:v>
                </c:pt>
                <c:pt idx="82">
                  <c:v>44552</c:v>
                </c:pt>
                <c:pt idx="83">
                  <c:v>44553</c:v>
                </c:pt>
                <c:pt idx="84">
                  <c:v>44554</c:v>
                </c:pt>
                <c:pt idx="85">
                  <c:v>44555</c:v>
                </c:pt>
                <c:pt idx="86">
                  <c:v>44556</c:v>
                </c:pt>
                <c:pt idx="87">
                  <c:v>44557</c:v>
                </c:pt>
                <c:pt idx="88">
                  <c:v>44558</c:v>
                </c:pt>
                <c:pt idx="89">
                  <c:v>44559</c:v>
                </c:pt>
                <c:pt idx="90">
                  <c:v>44560</c:v>
                </c:pt>
                <c:pt idx="91">
                  <c:v>44561</c:v>
                </c:pt>
                <c:pt idx="92">
                  <c:v>44562</c:v>
                </c:pt>
                <c:pt idx="93">
                  <c:v>44563</c:v>
                </c:pt>
                <c:pt idx="94">
                  <c:v>44564</c:v>
                </c:pt>
                <c:pt idx="95">
                  <c:v>44565</c:v>
                </c:pt>
              </c:numCache>
            </c:numRef>
          </c:cat>
          <c:val>
            <c:numRef>
              <c:f>Sheet1!$B$2:$CS$2</c:f>
              <c:numCache>
                <c:formatCode>General</c:formatCode>
                <c:ptCount val="96"/>
              </c:numCache>
            </c:numRef>
          </c:val>
          <c:smooth val="0"/>
          <c:extLst>
            <c:ext xmlns:c16="http://schemas.microsoft.com/office/drawing/2014/chart" uri="{C3380CC4-5D6E-409C-BE32-E72D297353CC}">
              <c16:uniqueId val="{00000001-956E-4A76-B74C-E594C511A468}"/>
            </c:ext>
          </c:extLst>
        </c:ser>
        <c:ser>
          <c:idx val="2"/>
          <c:order val="1"/>
          <c:tx>
            <c:v>sc.1</c:v>
          </c:tx>
          <c:spPr>
            <a:ln w="28575" cap="rnd">
              <a:solidFill>
                <a:srgbClr val="FF6600"/>
              </a:solidFill>
              <a:prstDash val="solid"/>
              <a:round/>
            </a:ln>
            <a:effectLst/>
          </c:spPr>
          <c:marker>
            <c:symbol val="none"/>
          </c:marker>
          <c:cat>
            <c:numRef>
              <c:f>Sheet1!$B$1:$CS$1</c:f>
              <c:numCache>
                <c:formatCode>m/d/yyyy</c:formatCode>
                <c:ptCount val="96"/>
                <c:pt idx="0">
                  <c:v>44470</c:v>
                </c:pt>
                <c:pt idx="1">
                  <c:v>44471</c:v>
                </c:pt>
                <c:pt idx="2">
                  <c:v>44472</c:v>
                </c:pt>
                <c:pt idx="3">
                  <c:v>44473</c:v>
                </c:pt>
                <c:pt idx="4">
                  <c:v>44474</c:v>
                </c:pt>
                <c:pt idx="5">
                  <c:v>44475</c:v>
                </c:pt>
                <c:pt idx="6">
                  <c:v>44476</c:v>
                </c:pt>
                <c:pt idx="7">
                  <c:v>44477</c:v>
                </c:pt>
                <c:pt idx="8">
                  <c:v>44478</c:v>
                </c:pt>
                <c:pt idx="9">
                  <c:v>44479</c:v>
                </c:pt>
                <c:pt idx="10">
                  <c:v>44480</c:v>
                </c:pt>
                <c:pt idx="11">
                  <c:v>44481</c:v>
                </c:pt>
                <c:pt idx="12">
                  <c:v>44482</c:v>
                </c:pt>
                <c:pt idx="13">
                  <c:v>44483</c:v>
                </c:pt>
                <c:pt idx="14">
                  <c:v>44484</c:v>
                </c:pt>
                <c:pt idx="15">
                  <c:v>44485</c:v>
                </c:pt>
                <c:pt idx="16">
                  <c:v>44486</c:v>
                </c:pt>
                <c:pt idx="17">
                  <c:v>44487</c:v>
                </c:pt>
                <c:pt idx="18">
                  <c:v>44488</c:v>
                </c:pt>
                <c:pt idx="19">
                  <c:v>44489</c:v>
                </c:pt>
                <c:pt idx="20">
                  <c:v>44490</c:v>
                </c:pt>
                <c:pt idx="21">
                  <c:v>44491</c:v>
                </c:pt>
                <c:pt idx="22">
                  <c:v>44492</c:v>
                </c:pt>
                <c:pt idx="23">
                  <c:v>44493</c:v>
                </c:pt>
                <c:pt idx="24">
                  <c:v>44494</c:v>
                </c:pt>
                <c:pt idx="25">
                  <c:v>44495</c:v>
                </c:pt>
                <c:pt idx="26">
                  <c:v>44496</c:v>
                </c:pt>
                <c:pt idx="27">
                  <c:v>44497</c:v>
                </c:pt>
                <c:pt idx="28">
                  <c:v>44498</c:v>
                </c:pt>
                <c:pt idx="29">
                  <c:v>44499</c:v>
                </c:pt>
                <c:pt idx="30">
                  <c:v>44500</c:v>
                </c:pt>
                <c:pt idx="31">
                  <c:v>44501</c:v>
                </c:pt>
                <c:pt idx="32">
                  <c:v>44502</c:v>
                </c:pt>
                <c:pt idx="33">
                  <c:v>44503</c:v>
                </c:pt>
                <c:pt idx="34">
                  <c:v>44504</c:v>
                </c:pt>
                <c:pt idx="35">
                  <c:v>44505</c:v>
                </c:pt>
                <c:pt idx="36">
                  <c:v>44506</c:v>
                </c:pt>
                <c:pt idx="37">
                  <c:v>44507</c:v>
                </c:pt>
                <c:pt idx="38">
                  <c:v>44508</c:v>
                </c:pt>
                <c:pt idx="39">
                  <c:v>44509</c:v>
                </c:pt>
                <c:pt idx="40">
                  <c:v>44510</c:v>
                </c:pt>
                <c:pt idx="41">
                  <c:v>44511</c:v>
                </c:pt>
                <c:pt idx="42">
                  <c:v>44512</c:v>
                </c:pt>
                <c:pt idx="43">
                  <c:v>44513</c:v>
                </c:pt>
                <c:pt idx="44">
                  <c:v>44514</c:v>
                </c:pt>
                <c:pt idx="45">
                  <c:v>44515</c:v>
                </c:pt>
                <c:pt idx="46">
                  <c:v>44516</c:v>
                </c:pt>
                <c:pt idx="47">
                  <c:v>44517</c:v>
                </c:pt>
                <c:pt idx="48">
                  <c:v>44518</c:v>
                </c:pt>
                <c:pt idx="49">
                  <c:v>44519</c:v>
                </c:pt>
                <c:pt idx="50">
                  <c:v>44520</c:v>
                </c:pt>
                <c:pt idx="51">
                  <c:v>44521</c:v>
                </c:pt>
                <c:pt idx="52">
                  <c:v>44522</c:v>
                </c:pt>
                <c:pt idx="53">
                  <c:v>44523</c:v>
                </c:pt>
                <c:pt idx="54">
                  <c:v>44524</c:v>
                </c:pt>
                <c:pt idx="55">
                  <c:v>44525</c:v>
                </c:pt>
                <c:pt idx="56">
                  <c:v>44526</c:v>
                </c:pt>
                <c:pt idx="57">
                  <c:v>44527</c:v>
                </c:pt>
                <c:pt idx="58">
                  <c:v>44528</c:v>
                </c:pt>
                <c:pt idx="59">
                  <c:v>44529</c:v>
                </c:pt>
                <c:pt idx="60">
                  <c:v>44530</c:v>
                </c:pt>
                <c:pt idx="61">
                  <c:v>44531</c:v>
                </c:pt>
                <c:pt idx="62">
                  <c:v>44532</c:v>
                </c:pt>
                <c:pt idx="63">
                  <c:v>44533</c:v>
                </c:pt>
                <c:pt idx="64">
                  <c:v>44534</c:v>
                </c:pt>
                <c:pt idx="65">
                  <c:v>44535</c:v>
                </c:pt>
                <c:pt idx="66">
                  <c:v>44536</c:v>
                </c:pt>
                <c:pt idx="67">
                  <c:v>44537</c:v>
                </c:pt>
                <c:pt idx="68">
                  <c:v>44538</c:v>
                </c:pt>
                <c:pt idx="69">
                  <c:v>44539</c:v>
                </c:pt>
                <c:pt idx="70">
                  <c:v>44540</c:v>
                </c:pt>
                <c:pt idx="71">
                  <c:v>44541</c:v>
                </c:pt>
                <c:pt idx="72">
                  <c:v>44542</c:v>
                </c:pt>
                <c:pt idx="73">
                  <c:v>44543</c:v>
                </c:pt>
                <c:pt idx="74">
                  <c:v>44544</c:v>
                </c:pt>
                <c:pt idx="75">
                  <c:v>44545</c:v>
                </c:pt>
                <c:pt idx="76">
                  <c:v>44546</c:v>
                </c:pt>
                <c:pt idx="77">
                  <c:v>44547</c:v>
                </c:pt>
                <c:pt idx="78">
                  <c:v>44548</c:v>
                </c:pt>
                <c:pt idx="79">
                  <c:v>44549</c:v>
                </c:pt>
                <c:pt idx="80">
                  <c:v>44550</c:v>
                </c:pt>
                <c:pt idx="81">
                  <c:v>44551</c:v>
                </c:pt>
                <c:pt idx="82">
                  <c:v>44552</c:v>
                </c:pt>
                <c:pt idx="83">
                  <c:v>44553</c:v>
                </c:pt>
                <c:pt idx="84">
                  <c:v>44554</c:v>
                </c:pt>
                <c:pt idx="85">
                  <c:v>44555</c:v>
                </c:pt>
                <c:pt idx="86">
                  <c:v>44556</c:v>
                </c:pt>
                <c:pt idx="87">
                  <c:v>44557</c:v>
                </c:pt>
                <c:pt idx="88">
                  <c:v>44558</c:v>
                </c:pt>
                <c:pt idx="89">
                  <c:v>44559</c:v>
                </c:pt>
                <c:pt idx="90">
                  <c:v>44560</c:v>
                </c:pt>
                <c:pt idx="91">
                  <c:v>44561</c:v>
                </c:pt>
                <c:pt idx="92">
                  <c:v>44562</c:v>
                </c:pt>
                <c:pt idx="93">
                  <c:v>44563</c:v>
                </c:pt>
                <c:pt idx="94">
                  <c:v>44564</c:v>
                </c:pt>
                <c:pt idx="95">
                  <c:v>44565</c:v>
                </c:pt>
              </c:numCache>
            </c:numRef>
          </c:cat>
          <c:val>
            <c:numRef>
              <c:f>Sheet1!$B$3:$CS$3</c:f>
              <c:numCache>
                <c:formatCode>General</c:formatCode>
                <c:ptCount val="96"/>
                <c:pt idx="42">
                  <c:v>3874.8266915745994</c:v>
                </c:pt>
                <c:pt idx="43">
                  <c:v>4000.7649631137347</c:v>
                </c:pt>
                <c:pt idx="44">
                  <c:v>4126.3636197642336</c:v>
                </c:pt>
                <c:pt idx="45">
                  <c:v>4246.8519586359671</c:v>
                </c:pt>
                <c:pt idx="46">
                  <c:v>4357.7449058198672</c:v>
                </c:pt>
                <c:pt idx="47">
                  <c:v>4461.1798325185819</c:v>
                </c:pt>
                <c:pt idx="48">
                  <c:v>4561.4503701634731</c:v>
                </c:pt>
                <c:pt idx="49">
                  <c:v>4660.4655418011025</c:v>
                </c:pt>
                <c:pt idx="50">
                  <c:v>4757.6593438429773</c:v>
                </c:pt>
                <c:pt idx="51">
                  <c:v>4858.1037055510278</c:v>
                </c:pt>
                <c:pt idx="52">
                  <c:v>4955.2698137298621</c:v>
                </c:pt>
                <c:pt idx="53">
                  <c:v>5037.851718867676</c:v>
                </c:pt>
                <c:pt idx="54">
                  <c:v>5112.8062867582794</c:v>
                </c:pt>
                <c:pt idx="55">
                  <c:v>5184.8357063969961</c:v>
                </c:pt>
                <c:pt idx="56">
                  <c:v>5255.5396750814843</c:v>
                </c:pt>
                <c:pt idx="57">
                  <c:v>5325.598673688386</c:v>
                </c:pt>
                <c:pt idx="58">
                  <c:v>5394.5302687169533</c:v>
                </c:pt>
                <c:pt idx="59">
                  <c:v>5461.5112579097104</c:v>
                </c:pt>
                <c:pt idx="60">
                  <c:v>5523.106765469247</c:v>
                </c:pt>
                <c:pt idx="61">
                  <c:v>5579.9682808836278</c:v>
                </c:pt>
                <c:pt idx="62">
                  <c:v>5632.7848342359175</c:v>
                </c:pt>
                <c:pt idx="63">
                  <c:v>5681.9344968879614</c:v>
                </c:pt>
                <c:pt idx="64">
                  <c:v>5726.9117901050686</c:v>
                </c:pt>
                <c:pt idx="65">
                  <c:v>5768.6191703553777</c:v>
                </c:pt>
                <c:pt idx="66">
                  <c:v>5806.3310357463051</c:v>
                </c:pt>
                <c:pt idx="67">
                  <c:v>5840.2229265257083</c:v>
                </c:pt>
                <c:pt idx="68">
                  <c:v>5868.9282885581733</c:v>
                </c:pt>
                <c:pt idx="69">
                  <c:v>5893.066540476213</c:v>
                </c:pt>
                <c:pt idx="70">
                  <c:v>5913.1832379434609</c:v>
                </c:pt>
                <c:pt idx="71">
                  <c:v>5927.2707698645754</c:v>
                </c:pt>
                <c:pt idx="72">
                  <c:v>5936.7406334869083</c:v>
                </c:pt>
                <c:pt idx="73">
                  <c:v>5941.7682210099574</c:v>
                </c:pt>
                <c:pt idx="74">
                  <c:v>5941.4840299436837</c:v>
                </c:pt>
                <c:pt idx="75">
                  <c:v>5936.1953895340221</c:v>
                </c:pt>
                <c:pt idx="76">
                  <c:v>5926.0593653684864</c:v>
                </c:pt>
                <c:pt idx="77">
                  <c:v>5911.4925302807624</c:v>
                </c:pt>
                <c:pt idx="78">
                  <c:v>5891.1145246271153</c:v>
                </c:pt>
                <c:pt idx="79">
                  <c:v>5866.1678405466046</c:v>
                </c:pt>
                <c:pt idx="80">
                  <c:v>5836.6640093508631</c:v>
                </c:pt>
                <c:pt idx="81">
                  <c:v>5801.8842766630696</c:v>
                </c:pt>
                <c:pt idx="82">
                  <c:v>5762.0073052004482</c:v>
                </c:pt>
                <c:pt idx="83">
                  <c:v>5718.2310743467178</c:v>
                </c:pt>
                <c:pt idx="84">
                  <c:v>5670.1237920150879</c:v>
                </c:pt>
                <c:pt idx="85">
                  <c:v>5616.8306867096635</c:v>
                </c:pt>
                <c:pt idx="86">
                  <c:v>5560.449341745787</c:v>
                </c:pt>
                <c:pt idx="87">
                  <c:v>5500.5212514270279</c:v>
                </c:pt>
                <c:pt idx="88">
                  <c:v>5434.9249047022322</c:v>
                </c:pt>
                <c:pt idx="89">
                  <c:v>5366.4713539503809</c:v>
                </c:pt>
                <c:pt idx="90">
                  <c:v>5295.1997817793708</c:v>
                </c:pt>
                <c:pt idx="91">
                  <c:v>5220.5883678919135</c:v>
                </c:pt>
                <c:pt idx="92">
                  <c:v>5141.6385683384124</c:v>
                </c:pt>
                <c:pt idx="93">
                  <c:v>5059.7844572957156</c:v>
                </c:pt>
                <c:pt idx="94">
                  <c:v>4975.6441177210791</c:v>
                </c:pt>
                <c:pt idx="95">
                  <c:v>4888.9152696888113</c:v>
                </c:pt>
              </c:numCache>
            </c:numRef>
          </c:val>
          <c:smooth val="0"/>
          <c:extLst>
            <c:ext xmlns:c16="http://schemas.microsoft.com/office/drawing/2014/chart" uri="{C3380CC4-5D6E-409C-BE32-E72D297353CC}">
              <c16:uniqueId val="{00000002-956E-4A76-B74C-E594C511A468}"/>
            </c:ext>
          </c:extLst>
        </c:ser>
        <c:ser>
          <c:idx val="1"/>
          <c:order val="2"/>
          <c:tx>
            <c:v>sc.2</c:v>
          </c:tx>
          <c:spPr>
            <a:ln w="28575" cap="rnd">
              <a:solidFill>
                <a:srgbClr val="C00000"/>
              </a:solidFill>
              <a:prstDash val="solid"/>
              <a:round/>
            </a:ln>
            <a:effectLst/>
          </c:spPr>
          <c:marker>
            <c:symbol val="none"/>
          </c:marker>
          <c:cat>
            <c:numRef>
              <c:f>Sheet1!$B$1:$CS$1</c:f>
              <c:numCache>
                <c:formatCode>m/d/yyyy</c:formatCode>
                <c:ptCount val="96"/>
                <c:pt idx="0">
                  <c:v>44470</c:v>
                </c:pt>
                <c:pt idx="1">
                  <c:v>44471</c:v>
                </c:pt>
                <c:pt idx="2">
                  <c:v>44472</c:v>
                </c:pt>
                <c:pt idx="3">
                  <c:v>44473</c:v>
                </c:pt>
                <c:pt idx="4">
                  <c:v>44474</c:v>
                </c:pt>
                <c:pt idx="5">
                  <c:v>44475</c:v>
                </c:pt>
                <c:pt idx="6">
                  <c:v>44476</c:v>
                </c:pt>
                <c:pt idx="7">
                  <c:v>44477</c:v>
                </c:pt>
                <c:pt idx="8">
                  <c:v>44478</c:v>
                </c:pt>
                <c:pt idx="9">
                  <c:v>44479</c:v>
                </c:pt>
                <c:pt idx="10">
                  <c:v>44480</c:v>
                </c:pt>
                <c:pt idx="11">
                  <c:v>44481</c:v>
                </c:pt>
                <c:pt idx="12">
                  <c:v>44482</c:v>
                </c:pt>
                <c:pt idx="13">
                  <c:v>44483</c:v>
                </c:pt>
                <c:pt idx="14">
                  <c:v>44484</c:v>
                </c:pt>
                <c:pt idx="15">
                  <c:v>44485</c:v>
                </c:pt>
                <c:pt idx="16">
                  <c:v>44486</c:v>
                </c:pt>
                <c:pt idx="17">
                  <c:v>44487</c:v>
                </c:pt>
                <c:pt idx="18">
                  <c:v>44488</c:v>
                </c:pt>
                <c:pt idx="19">
                  <c:v>44489</c:v>
                </c:pt>
                <c:pt idx="20">
                  <c:v>44490</c:v>
                </c:pt>
                <c:pt idx="21">
                  <c:v>44491</c:v>
                </c:pt>
                <c:pt idx="22">
                  <c:v>44492</c:v>
                </c:pt>
                <c:pt idx="23">
                  <c:v>44493</c:v>
                </c:pt>
                <c:pt idx="24">
                  <c:v>44494</c:v>
                </c:pt>
                <c:pt idx="25">
                  <c:v>44495</c:v>
                </c:pt>
                <c:pt idx="26">
                  <c:v>44496</c:v>
                </c:pt>
                <c:pt idx="27">
                  <c:v>44497</c:v>
                </c:pt>
                <c:pt idx="28">
                  <c:v>44498</c:v>
                </c:pt>
                <c:pt idx="29">
                  <c:v>44499</c:v>
                </c:pt>
                <c:pt idx="30">
                  <c:v>44500</c:v>
                </c:pt>
                <c:pt idx="31">
                  <c:v>44501</c:v>
                </c:pt>
                <c:pt idx="32">
                  <c:v>44502</c:v>
                </c:pt>
                <c:pt idx="33">
                  <c:v>44503</c:v>
                </c:pt>
                <c:pt idx="34">
                  <c:v>44504</c:v>
                </c:pt>
                <c:pt idx="35">
                  <c:v>44505</c:v>
                </c:pt>
                <c:pt idx="36">
                  <c:v>44506</c:v>
                </c:pt>
                <c:pt idx="37">
                  <c:v>44507</c:v>
                </c:pt>
                <c:pt idx="38">
                  <c:v>44508</c:v>
                </c:pt>
                <c:pt idx="39">
                  <c:v>44509</c:v>
                </c:pt>
                <c:pt idx="40">
                  <c:v>44510</c:v>
                </c:pt>
                <c:pt idx="41">
                  <c:v>44511</c:v>
                </c:pt>
                <c:pt idx="42">
                  <c:v>44512</c:v>
                </c:pt>
                <c:pt idx="43">
                  <c:v>44513</c:v>
                </c:pt>
                <c:pt idx="44">
                  <c:v>44514</c:v>
                </c:pt>
                <c:pt idx="45">
                  <c:v>44515</c:v>
                </c:pt>
                <c:pt idx="46">
                  <c:v>44516</c:v>
                </c:pt>
                <c:pt idx="47">
                  <c:v>44517</c:v>
                </c:pt>
                <c:pt idx="48">
                  <c:v>44518</c:v>
                </c:pt>
                <c:pt idx="49">
                  <c:v>44519</c:v>
                </c:pt>
                <c:pt idx="50">
                  <c:v>44520</c:v>
                </c:pt>
                <c:pt idx="51">
                  <c:v>44521</c:v>
                </c:pt>
                <c:pt idx="52">
                  <c:v>44522</c:v>
                </c:pt>
                <c:pt idx="53">
                  <c:v>44523</c:v>
                </c:pt>
                <c:pt idx="54">
                  <c:v>44524</c:v>
                </c:pt>
                <c:pt idx="55">
                  <c:v>44525</c:v>
                </c:pt>
                <c:pt idx="56">
                  <c:v>44526</c:v>
                </c:pt>
                <c:pt idx="57">
                  <c:v>44527</c:v>
                </c:pt>
                <c:pt idx="58">
                  <c:v>44528</c:v>
                </c:pt>
                <c:pt idx="59">
                  <c:v>44529</c:v>
                </c:pt>
                <c:pt idx="60">
                  <c:v>44530</c:v>
                </c:pt>
                <c:pt idx="61">
                  <c:v>44531</c:v>
                </c:pt>
                <c:pt idx="62">
                  <c:v>44532</c:v>
                </c:pt>
                <c:pt idx="63">
                  <c:v>44533</c:v>
                </c:pt>
                <c:pt idx="64">
                  <c:v>44534</c:v>
                </c:pt>
                <c:pt idx="65">
                  <c:v>44535</c:v>
                </c:pt>
                <c:pt idx="66">
                  <c:v>44536</c:v>
                </c:pt>
                <c:pt idx="67">
                  <c:v>44537</c:v>
                </c:pt>
                <c:pt idx="68">
                  <c:v>44538</c:v>
                </c:pt>
                <c:pt idx="69">
                  <c:v>44539</c:v>
                </c:pt>
                <c:pt idx="70">
                  <c:v>44540</c:v>
                </c:pt>
                <c:pt idx="71">
                  <c:v>44541</c:v>
                </c:pt>
                <c:pt idx="72">
                  <c:v>44542</c:v>
                </c:pt>
                <c:pt idx="73">
                  <c:v>44543</c:v>
                </c:pt>
                <c:pt idx="74">
                  <c:v>44544</c:v>
                </c:pt>
                <c:pt idx="75">
                  <c:v>44545</c:v>
                </c:pt>
                <c:pt idx="76">
                  <c:v>44546</c:v>
                </c:pt>
                <c:pt idx="77">
                  <c:v>44547</c:v>
                </c:pt>
                <c:pt idx="78">
                  <c:v>44548</c:v>
                </c:pt>
                <c:pt idx="79">
                  <c:v>44549</c:v>
                </c:pt>
                <c:pt idx="80">
                  <c:v>44550</c:v>
                </c:pt>
                <c:pt idx="81">
                  <c:v>44551</c:v>
                </c:pt>
                <c:pt idx="82">
                  <c:v>44552</c:v>
                </c:pt>
                <c:pt idx="83">
                  <c:v>44553</c:v>
                </c:pt>
                <c:pt idx="84">
                  <c:v>44554</c:v>
                </c:pt>
                <c:pt idx="85">
                  <c:v>44555</c:v>
                </c:pt>
                <c:pt idx="86">
                  <c:v>44556</c:v>
                </c:pt>
                <c:pt idx="87">
                  <c:v>44557</c:v>
                </c:pt>
                <c:pt idx="88">
                  <c:v>44558</c:v>
                </c:pt>
                <c:pt idx="89">
                  <c:v>44559</c:v>
                </c:pt>
                <c:pt idx="90">
                  <c:v>44560</c:v>
                </c:pt>
                <c:pt idx="91">
                  <c:v>44561</c:v>
                </c:pt>
                <c:pt idx="92">
                  <c:v>44562</c:v>
                </c:pt>
                <c:pt idx="93">
                  <c:v>44563</c:v>
                </c:pt>
                <c:pt idx="94">
                  <c:v>44564</c:v>
                </c:pt>
                <c:pt idx="95">
                  <c:v>44565</c:v>
                </c:pt>
              </c:numCache>
            </c:numRef>
          </c:cat>
          <c:val>
            <c:numRef>
              <c:f>Sheet1!$B$4:$CS$4</c:f>
              <c:numCache>
                <c:formatCode>General</c:formatCode>
                <c:ptCount val="96"/>
                <c:pt idx="42">
                  <c:v>3883.7724957326491</c:v>
                </c:pt>
                <c:pt idx="43">
                  <c:v>4021.8651703173618</c:v>
                </c:pt>
                <c:pt idx="44">
                  <c:v>4163.0571947267417</c:v>
                </c:pt>
                <c:pt idx="45">
                  <c:v>4302.6712117083389</c:v>
                </c:pt>
                <c:pt idx="46">
                  <c:v>4436.3983667800385</c:v>
                </c:pt>
                <c:pt idx="47">
                  <c:v>4566.3664649222883</c:v>
                </c:pt>
                <c:pt idx="48">
                  <c:v>4696.9225458938081</c:v>
                </c:pt>
                <c:pt idx="49">
                  <c:v>4829.8886898653491</c:v>
                </c:pt>
                <c:pt idx="50">
                  <c:v>4964.6851723175714</c:v>
                </c:pt>
                <c:pt idx="51">
                  <c:v>5106.2691649077651</c:v>
                </c:pt>
                <c:pt idx="52">
                  <c:v>5248.0490617810719</c:v>
                </c:pt>
                <c:pt idx="53">
                  <c:v>5378.5801272190911</c:v>
                </c:pt>
                <c:pt idx="54">
                  <c:v>5504.7041800399766</c:v>
                </c:pt>
                <c:pt idx="55">
                  <c:v>5630.9313152074346</c:v>
                </c:pt>
                <c:pt idx="56">
                  <c:v>5758.5854770970145</c:v>
                </c:pt>
                <c:pt idx="57">
                  <c:v>5887.8355049395113</c:v>
                </c:pt>
                <c:pt idx="58">
                  <c:v>6018.036375473841</c:v>
                </c:pt>
                <c:pt idx="59">
                  <c:v>6148.1174291578545</c:v>
                </c:pt>
                <c:pt idx="60">
                  <c:v>6274.4753812746858</c:v>
                </c:pt>
                <c:pt idx="61">
                  <c:v>6397.4250467610227</c:v>
                </c:pt>
                <c:pt idx="62">
                  <c:v>6517.4063018172365</c:v>
                </c:pt>
                <c:pt idx="63">
                  <c:v>6634.4979616464334</c:v>
                </c:pt>
                <c:pt idx="64">
                  <c:v>6747.8381258254449</c:v>
                </c:pt>
                <c:pt idx="65">
                  <c:v>6858.0152150647627</c:v>
                </c:pt>
                <c:pt idx="66">
                  <c:v>6964.0475227458237</c:v>
                </c:pt>
                <c:pt idx="67">
                  <c:v>7065.8127870876533</c:v>
                </c:pt>
                <c:pt idx="68">
                  <c:v>7161.6785672445494</c:v>
                </c:pt>
                <c:pt idx="69">
                  <c:v>7251.9875202190015</c:v>
                </c:pt>
                <c:pt idx="70">
                  <c:v>7336.997413029294</c:v>
                </c:pt>
                <c:pt idx="71">
                  <c:v>7414.4261695508612</c:v>
                </c:pt>
                <c:pt idx="72">
                  <c:v>7485.4020724328948</c:v>
                </c:pt>
                <c:pt idx="73">
                  <c:v>7549.8552017784714</c:v>
                </c:pt>
                <c:pt idx="74">
                  <c:v>7606.6812658407434</c:v>
                </c:pt>
                <c:pt idx="75">
                  <c:v>7655.9601133157566</c:v>
                </c:pt>
                <c:pt idx="76">
                  <c:v>7697.6356567036783</c:v>
                </c:pt>
                <c:pt idx="77">
                  <c:v>7731.9422521323904</c:v>
                </c:pt>
                <c:pt idx="78">
                  <c:v>7757.3172289474414</c:v>
                </c:pt>
                <c:pt idx="79">
                  <c:v>7774.8523594207973</c:v>
                </c:pt>
                <c:pt idx="80">
                  <c:v>7784.4222024789415</c:v>
                </c:pt>
                <c:pt idx="81">
                  <c:v>7785.1904771195777</c:v>
                </c:pt>
                <c:pt idx="82">
                  <c:v>7777.2303691396628</c:v>
                </c:pt>
                <c:pt idx="83">
                  <c:v>7761.6674912508715</c:v>
                </c:pt>
                <c:pt idx="84">
                  <c:v>7738.0130518590768</c:v>
                </c:pt>
                <c:pt idx="85">
                  <c:v>7705.3756244397237</c:v>
                </c:pt>
                <c:pt idx="86">
                  <c:v>7665.8362387460747</c:v>
                </c:pt>
                <c:pt idx="87">
                  <c:v>7618.939138221861</c:v>
                </c:pt>
                <c:pt idx="88">
                  <c:v>7562.5763308956839</c:v>
                </c:pt>
                <c:pt idx="89">
                  <c:v>7499.603342788907</c:v>
                </c:pt>
                <c:pt idx="90">
                  <c:v>7430.1080738058808</c:v>
                </c:pt>
                <c:pt idx="91">
                  <c:v>7353.6387736028446</c:v>
                </c:pt>
                <c:pt idx="92">
                  <c:v>7269.1761846328609</c:v>
                </c:pt>
                <c:pt idx="93">
                  <c:v>7178.3251169050309</c:v>
                </c:pt>
                <c:pt idx="94">
                  <c:v>7081.8141108436248</c:v>
                </c:pt>
                <c:pt idx="95">
                  <c:v>6979.463472041527</c:v>
                </c:pt>
              </c:numCache>
            </c:numRef>
          </c:val>
          <c:smooth val="0"/>
          <c:extLst>
            <c:ext xmlns:c16="http://schemas.microsoft.com/office/drawing/2014/chart" uri="{C3380CC4-5D6E-409C-BE32-E72D297353CC}">
              <c16:uniqueId val="{00000003-956E-4A76-B74C-E594C511A468}"/>
            </c:ext>
          </c:extLst>
        </c:ser>
        <c:ser>
          <c:idx val="0"/>
          <c:order val="3"/>
          <c:tx>
            <c:v>sc.3</c:v>
          </c:tx>
          <c:spPr>
            <a:ln w="28575">
              <a:solidFill>
                <a:srgbClr val="690923"/>
              </a:solidFill>
            </a:ln>
          </c:spPr>
          <c:marker>
            <c:symbol val="none"/>
          </c:marker>
          <c:cat>
            <c:numRef>
              <c:f>Sheet1!$B$1:$CS$1</c:f>
              <c:numCache>
                <c:formatCode>m/d/yyyy</c:formatCode>
                <c:ptCount val="96"/>
                <c:pt idx="0">
                  <c:v>44470</c:v>
                </c:pt>
                <c:pt idx="1">
                  <c:v>44471</c:v>
                </c:pt>
                <c:pt idx="2">
                  <c:v>44472</c:v>
                </c:pt>
                <c:pt idx="3">
                  <c:v>44473</c:v>
                </c:pt>
                <c:pt idx="4">
                  <c:v>44474</c:v>
                </c:pt>
                <c:pt idx="5">
                  <c:v>44475</c:v>
                </c:pt>
                <c:pt idx="6">
                  <c:v>44476</c:v>
                </c:pt>
                <c:pt idx="7">
                  <c:v>44477</c:v>
                </c:pt>
                <c:pt idx="8">
                  <c:v>44478</c:v>
                </c:pt>
                <c:pt idx="9">
                  <c:v>44479</c:v>
                </c:pt>
                <c:pt idx="10">
                  <c:v>44480</c:v>
                </c:pt>
                <c:pt idx="11">
                  <c:v>44481</c:v>
                </c:pt>
                <c:pt idx="12">
                  <c:v>44482</c:v>
                </c:pt>
                <c:pt idx="13">
                  <c:v>44483</c:v>
                </c:pt>
                <c:pt idx="14">
                  <c:v>44484</c:v>
                </c:pt>
                <c:pt idx="15">
                  <c:v>44485</c:v>
                </c:pt>
                <c:pt idx="16">
                  <c:v>44486</c:v>
                </c:pt>
                <c:pt idx="17">
                  <c:v>44487</c:v>
                </c:pt>
                <c:pt idx="18">
                  <c:v>44488</c:v>
                </c:pt>
                <c:pt idx="19">
                  <c:v>44489</c:v>
                </c:pt>
                <c:pt idx="20">
                  <c:v>44490</c:v>
                </c:pt>
                <c:pt idx="21">
                  <c:v>44491</c:v>
                </c:pt>
                <c:pt idx="22">
                  <c:v>44492</c:v>
                </c:pt>
                <c:pt idx="23">
                  <c:v>44493</c:v>
                </c:pt>
                <c:pt idx="24">
                  <c:v>44494</c:v>
                </c:pt>
                <c:pt idx="25">
                  <c:v>44495</c:v>
                </c:pt>
                <c:pt idx="26">
                  <c:v>44496</c:v>
                </c:pt>
                <c:pt idx="27">
                  <c:v>44497</c:v>
                </c:pt>
                <c:pt idx="28">
                  <c:v>44498</c:v>
                </c:pt>
                <c:pt idx="29">
                  <c:v>44499</c:v>
                </c:pt>
                <c:pt idx="30">
                  <c:v>44500</c:v>
                </c:pt>
                <c:pt idx="31">
                  <c:v>44501</c:v>
                </c:pt>
                <c:pt idx="32">
                  <c:v>44502</c:v>
                </c:pt>
                <c:pt idx="33">
                  <c:v>44503</c:v>
                </c:pt>
                <c:pt idx="34">
                  <c:v>44504</c:v>
                </c:pt>
                <c:pt idx="35">
                  <c:v>44505</c:v>
                </c:pt>
                <c:pt idx="36">
                  <c:v>44506</c:v>
                </c:pt>
                <c:pt idx="37">
                  <c:v>44507</c:v>
                </c:pt>
                <c:pt idx="38">
                  <c:v>44508</c:v>
                </c:pt>
                <c:pt idx="39">
                  <c:v>44509</c:v>
                </c:pt>
                <c:pt idx="40">
                  <c:v>44510</c:v>
                </c:pt>
                <c:pt idx="41">
                  <c:v>44511</c:v>
                </c:pt>
                <c:pt idx="42">
                  <c:v>44512</c:v>
                </c:pt>
                <c:pt idx="43">
                  <c:v>44513</c:v>
                </c:pt>
                <c:pt idx="44">
                  <c:v>44514</c:v>
                </c:pt>
                <c:pt idx="45">
                  <c:v>44515</c:v>
                </c:pt>
                <c:pt idx="46">
                  <c:v>44516</c:v>
                </c:pt>
                <c:pt idx="47">
                  <c:v>44517</c:v>
                </c:pt>
                <c:pt idx="48">
                  <c:v>44518</c:v>
                </c:pt>
                <c:pt idx="49">
                  <c:v>44519</c:v>
                </c:pt>
                <c:pt idx="50">
                  <c:v>44520</c:v>
                </c:pt>
                <c:pt idx="51">
                  <c:v>44521</c:v>
                </c:pt>
                <c:pt idx="52">
                  <c:v>44522</c:v>
                </c:pt>
                <c:pt idx="53">
                  <c:v>44523</c:v>
                </c:pt>
                <c:pt idx="54">
                  <c:v>44524</c:v>
                </c:pt>
                <c:pt idx="55">
                  <c:v>44525</c:v>
                </c:pt>
                <c:pt idx="56">
                  <c:v>44526</c:v>
                </c:pt>
                <c:pt idx="57">
                  <c:v>44527</c:v>
                </c:pt>
                <c:pt idx="58">
                  <c:v>44528</c:v>
                </c:pt>
                <c:pt idx="59">
                  <c:v>44529</c:v>
                </c:pt>
                <c:pt idx="60">
                  <c:v>44530</c:v>
                </c:pt>
                <c:pt idx="61">
                  <c:v>44531</c:v>
                </c:pt>
                <c:pt idx="62">
                  <c:v>44532</c:v>
                </c:pt>
                <c:pt idx="63">
                  <c:v>44533</c:v>
                </c:pt>
                <c:pt idx="64">
                  <c:v>44534</c:v>
                </c:pt>
                <c:pt idx="65">
                  <c:v>44535</c:v>
                </c:pt>
                <c:pt idx="66">
                  <c:v>44536</c:v>
                </c:pt>
                <c:pt idx="67">
                  <c:v>44537</c:v>
                </c:pt>
                <c:pt idx="68">
                  <c:v>44538</c:v>
                </c:pt>
                <c:pt idx="69">
                  <c:v>44539</c:v>
                </c:pt>
                <c:pt idx="70">
                  <c:v>44540</c:v>
                </c:pt>
                <c:pt idx="71">
                  <c:v>44541</c:v>
                </c:pt>
                <c:pt idx="72">
                  <c:v>44542</c:v>
                </c:pt>
                <c:pt idx="73">
                  <c:v>44543</c:v>
                </c:pt>
                <c:pt idx="74">
                  <c:v>44544</c:v>
                </c:pt>
                <c:pt idx="75">
                  <c:v>44545</c:v>
                </c:pt>
                <c:pt idx="76">
                  <c:v>44546</c:v>
                </c:pt>
                <c:pt idx="77">
                  <c:v>44547</c:v>
                </c:pt>
                <c:pt idx="78">
                  <c:v>44548</c:v>
                </c:pt>
                <c:pt idx="79">
                  <c:v>44549</c:v>
                </c:pt>
                <c:pt idx="80">
                  <c:v>44550</c:v>
                </c:pt>
                <c:pt idx="81">
                  <c:v>44551</c:v>
                </c:pt>
                <c:pt idx="82">
                  <c:v>44552</c:v>
                </c:pt>
                <c:pt idx="83">
                  <c:v>44553</c:v>
                </c:pt>
                <c:pt idx="84">
                  <c:v>44554</c:v>
                </c:pt>
                <c:pt idx="85">
                  <c:v>44555</c:v>
                </c:pt>
                <c:pt idx="86">
                  <c:v>44556</c:v>
                </c:pt>
                <c:pt idx="87">
                  <c:v>44557</c:v>
                </c:pt>
                <c:pt idx="88">
                  <c:v>44558</c:v>
                </c:pt>
                <c:pt idx="89">
                  <c:v>44559</c:v>
                </c:pt>
                <c:pt idx="90">
                  <c:v>44560</c:v>
                </c:pt>
                <c:pt idx="91">
                  <c:v>44561</c:v>
                </c:pt>
                <c:pt idx="92">
                  <c:v>44562</c:v>
                </c:pt>
                <c:pt idx="93">
                  <c:v>44563</c:v>
                </c:pt>
                <c:pt idx="94">
                  <c:v>44564</c:v>
                </c:pt>
                <c:pt idx="95">
                  <c:v>44565</c:v>
                </c:pt>
              </c:numCache>
            </c:numRef>
          </c:cat>
          <c:val>
            <c:numRef>
              <c:f>Sheet1!$B$5:$CS$5</c:f>
              <c:numCache>
                <c:formatCode>General</c:formatCode>
                <c:ptCount val="96"/>
                <c:pt idx="42">
                  <c:v>3892.7752822914981</c:v>
                </c:pt>
                <c:pt idx="43">
                  <c:v>4043.1687347470597</c:v>
                </c:pt>
                <c:pt idx="44">
                  <c:v>4200.2470000448029</c:v>
                </c:pt>
                <c:pt idx="45">
                  <c:v>4359.4916428298739</c:v>
                </c:pt>
                <c:pt idx="46">
                  <c:v>4516.8426085193496</c:v>
                </c:pt>
                <c:pt idx="47">
                  <c:v>4674.49501363325</c:v>
                </c:pt>
                <c:pt idx="48">
                  <c:v>4836.9296358195488</c:v>
                </c:pt>
                <c:pt idx="49">
                  <c:v>5005.9629248299834</c:v>
                </c:pt>
                <c:pt idx="50">
                  <c:v>5181.0823628909475</c:v>
                </c:pt>
                <c:pt idx="51">
                  <c:v>5367.2087561997469</c:v>
                </c:pt>
                <c:pt idx="52">
                  <c:v>5557.7622339853688</c:v>
                </c:pt>
                <c:pt idx="53">
                  <c:v>5741.227412579784</c:v>
                </c:pt>
                <c:pt idx="54">
                  <c:v>5924.3916908957708</c:v>
                </c:pt>
                <c:pt idx="55">
                  <c:v>6111.6242528419043</c:v>
                </c:pt>
                <c:pt idx="56">
                  <c:v>6304.0139361848642</c:v>
                </c:pt>
                <c:pt idx="57">
                  <c:v>6501.2446122618303</c:v>
                </c:pt>
                <c:pt idx="58">
                  <c:v>6702.5228306654781</c:v>
                </c:pt>
                <c:pt idx="59">
                  <c:v>6906.5301863113755</c:v>
                </c:pt>
                <c:pt idx="60">
                  <c:v>7109.4791726113908</c:v>
                </c:pt>
                <c:pt idx="61">
                  <c:v>7311.3153925703818</c:v>
                </c:pt>
                <c:pt idx="62">
                  <c:v>7512.1806540221523</c:v>
                </c:pt>
                <c:pt idx="63">
                  <c:v>7711.789297014001</c:v>
                </c:pt>
                <c:pt idx="64">
                  <c:v>7908.8414601342893</c:v>
                </c:pt>
                <c:pt idx="65">
                  <c:v>8103.5161819879359</c:v>
                </c:pt>
                <c:pt idx="66">
                  <c:v>8294.4674585003886</c:v>
                </c:pt>
                <c:pt idx="67">
                  <c:v>8481.1526524327164</c:v>
                </c:pt>
                <c:pt idx="68">
                  <c:v>8661.5385703678348</c:v>
                </c:pt>
                <c:pt idx="69">
                  <c:v>8835.5454934832705</c:v>
                </c:pt>
                <c:pt idx="70">
                  <c:v>9002.9890621874674</c:v>
                </c:pt>
                <c:pt idx="71">
                  <c:v>9161.1516483523119</c:v>
                </c:pt>
                <c:pt idx="72">
                  <c:v>9310.7132913458499</c:v>
                </c:pt>
                <c:pt idx="73">
                  <c:v>9451.1919071894808</c:v>
                </c:pt>
                <c:pt idx="74">
                  <c:v>9581.0814534073234</c:v>
                </c:pt>
                <c:pt idx="75">
                  <c:v>9700.0694388859665</c:v>
                </c:pt>
                <c:pt idx="76">
                  <c:v>9807.7261848728922</c:v>
                </c:pt>
                <c:pt idx="77">
                  <c:v>9903.950113379924</c:v>
                </c:pt>
                <c:pt idx="78">
                  <c:v>9986.8513187595854</c:v>
                </c:pt>
                <c:pt idx="79">
                  <c:v>10057.23677196085</c:v>
                </c:pt>
                <c:pt idx="80">
                  <c:v>10114.722469341128</c:v>
                </c:pt>
                <c:pt idx="81">
                  <c:v>10158.247083233071</c:v>
                </c:pt>
                <c:pt idx="82">
                  <c:v>10187.686256884104</c:v>
                </c:pt>
                <c:pt idx="83">
                  <c:v>10204.017835551909</c:v>
                </c:pt>
                <c:pt idx="84">
                  <c:v>10206.638131698184</c:v>
                </c:pt>
                <c:pt idx="85">
                  <c:v>10194.579248587939</c:v>
                </c:pt>
                <c:pt idx="86">
                  <c:v>10169.884223290055</c:v>
                </c:pt>
                <c:pt idx="87">
                  <c:v>10132.096963673483</c:v>
                </c:pt>
                <c:pt idx="88">
                  <c:v>10079.137980044037</c:v>
                </c:pt>
                <c:pt idx="89">
                  <c:v>10013.939924979448</c:v>
                </c:pt>
                <c:pt idx="90">
                  <c:v>9936.6889466502071</c:v>
                </c:pt>
                <c:pt idx="91">
                  <c:v>9847.0688784891008</c:v>
                </c:pt>
                <c:pt idx="92">
                  <c:v>9744.119440610757</c:v>
                </c:pt>
                <c:pt idx="93">
                  <c:v>9629.7096549604648</c:v>
                </c:pt>
                <c:pt idx="94">
                  <c:v>9504.7837788229663</c:v>
                </c:pt>
                <c:pt idx="95">
                  <c:v>9369.4003694873318</c:v>
                </c:pt>
              </c:numCache>
            </c:numRef>
          </c:val>
          <c:smooth val="0"/>
          <c:extLst>
            <c:ext xmlns:c16="http://schemas.microsoft.com/office/drawing/2014/chart" uri="{C3380CC4-5D6E-409C-BE32-E72D297353CC}">
              <c16:uniqueId val="{00000004-956E-4A76-B74C-E594C511A468}"/>
            </c:ext>
          </c:extLst>
        </c:ser>
        <c:ser>
          <c:idx val="4"/>
          <c:order val="4"/>
          <c:tx>
            <c:v>maximum</c:v>
          </c:tx>
          <c:spPr>
            <a:ln>
              <a:solidFill>
                <a:schemeClr val="tx1"/>
              </a:solidFill>
              <a:prstDash val="sysDot"/>
            </a:ln>
          </c:spPr>
          <c:marker>
            <c:symbol val="none"/>
          </c:marker>
          <c:cat>
            <c:numRef>
              <c:f>Sheet1!$B$1:$CS$1</c:f>
              <c:numCache>
                <c:formatCode>m/d/yyyy</c:formatCode>
                <c:ptCount val="96"/>
                <c:pt idx="0">
                  <c:v>44470</c:v>
                </c:pt>
                <c:pt idx="1">
                  <c:v>44471</c:v>
                </c:pt>
                <c:pt idx="2">
                  <c:v>44472</c:v>
                </c:pt>
                <c:pt idx="3">
                  <c:v>44473</c:v>
                </c:pt>
                <c:pt idx="4">
                  <c:v>44474</c:v>
                </c:pt>
                <c:pt idx="5">
                  <c:v>44475</c:v>
                </c:pt>
                <c:pt idx="6">
                  <c:v>44476</c:v>
                </c:pt>
                <c:pt idx="7">
                  <c:v>44477</c:v>
                </c:pt>
                <c:pt idx="8">
                  <c:v>44478</c:v>
                </c:pt>
                <c:pt idx="9">
                  <c:v>44479</c:v>
                </c:pt>
                <c:pt idx="10">
                  <c:v>44480</c:v>
                </c:pt>
                <c:pt idx="11">
                  <c:v>44481</c:v>
                </c:pt>
                <c:pt idx="12">
                  <c:v>44482</c:v>
                </c:pt>
                <c:pt idx="13">
                  <c:v>44483</c:v>
                </c:pt>
                <c:pt idx="14">
                  <c:v>44484</c:v>
                </c:pt>
                <c:pt idx="15">
                  <c:v>44485</c:v>
                </c:pt>
                <c:pt idx="16">
                  <c:v>44486</c:v>
                </c:pt>
                <c:pt idx="17">
                  <c:v>44487</c:v>
                </c:pt>
                <c:pt idx="18">
                  <c:v>44488</c:v>
                </c:pt>
                <c:pt idx="19">
                  <c:v>44489</c:v>
                </c:pt>
                <c:pt idx="20">
                  <c:v>44490</c:v>
                </c:pt>
                <c:pt idx="21">
                  <c:v>44491</c:v>
                </c:pt>
                <c:pt idx="22">
                  <c:v>44492</c:v>
                </c:pt>
                <c:pt idx="23">
                  <c:v>44493</c:v>
                </c:pt>
                <c:pt idx="24">
                  <c:v>44494</c:v>
                </c:pt>
                <c:pt idx="25">
                  <c:v>44495</c:v>
                </c:pt>
                <c:pt idx="26">
                  <c:v>44496</c:v>
                </c:pt>
                <c:pt idx="27">
                  <c:v>44497</c:v>
                </c:pt>
                <c:pt idx="28">
                  <c:v>44498</c:v>
                </c:pt>
                <c:pt idx="29">
                  <c:v>44499</c:v>
                </c:pt>
                <c:pt idx="30">
                  <c:v>44500</c:v>
                </c:pt>
                <c:pt idx="31">
                  <c:v>44501</c:v>
                </c:pt>
                <c:pt idx="32">
                  <c:v>44502</c:v>
                </c:pt>
                <c:pt idx="33">
                  <c:v>44503</c:v>
                </c:pt>
                <c:pt idx="34">
                  <c:v>44504</c:v>
                </c:pt>
                <c:pt idx="35">
                  <c:v>44505</c:v>
                </c:pt>
                <c:pt idx="36">
                  <c:v>44506</c:v>
                </c:pt>
                <c:pt idx="37">
                  <c:v>44507</c:v>
                </c:pt>
                <c:pt idx="38">
                  <c:v>44508</c:v>
                </c:pt>
                <c:pt idx="39">
                  <c:v>44509</c:v>
                </c:pt>
                <c:pt idx="40">
                  <c:v>44510</c:v>
                </c:pt>
                <c:pt idx="41">
                  <c:v>44511</c:v>
                </c:pt>
                <c:pt idx="42">
                  <c:v>44512</c:v>
                </c:pt>
                <c:pt idx="43">
                  <c:v>44513</c:v>
                </c:pt>
                <c:pt idx="44">
                  <c:v>44514</c:v>
                </c:pt>
                <c:pt idx="45">
                  <c:v>44515</c:v>
                </c:pt>
                <c:pt idx="46">
                  <c:v>44516</c:v>
                </c:pt>
                <c:pt idx="47">
                  <c:v>44517</c:v>
                </c:pt>
                <c:pt idx="48">
                  <c:v>44518</c:v>
                </c:pt>
                <c:pt idx="49">
                  <c:v>44519</c:v>
                </c:pt>
                <c:pt idx="50">
                  <c:v>44520</c:v>
                </c:pt>
                <c:pt idx="51">
                  <c:v>44521</c:v>
                </c:pt>
                <c:pt idx="52">
                  <c:v>44522</c:v>
                </c:pt>
                <c:pt idx="53">
                  <c:v>44523</c:v>
                </c:pt>
                <c:pt idx="54">
                  <c:v>44524</c:v>
                </c:pt>
                <c:pt idx="55">
                  <c:v>44525</c:v>
                </c:pt>
                <c:pt idx="56">
                  <c:v>44526</c:v>
                </c:pt>
                <c:pt idx="57">
                  <c:v>44527</c:v>
                </c:pt>
                <c:pt idx="58">
                  <c:v>44528</c:v>
                </c:pt>
                <c:pt idx="59">
                  <c:v>44529</c:v>
                </c:pt>
                <c:pt idx="60">
                  <c:v>44530</c:v>
                </c:pt>
                <c:pt idx="61">
                  <c:v>44531</c:v>
                </c:pt>
                <c:pt idx="62">
                  <c:v>44532</c:v>
                </c:pt>
                <c:pt idx="63">
                  <c:v>44533</c:v>
                </c:pt>
                <c:pt idx="64">
                  <c:v>44534</c:v>
                </c:pt>
                <c:pt idx="65">
                  <c:v>44535</c:v>
                </c:pt>
                <c:pt idx="66">
                  <c:v>44536</c:v>
                </c:pt>
                <c:pt idx="67">
                  <c:v>44537</c:v>
                </c:pt>
                <c:pt idx="68">
                  <c:v>44538</c:v>
                </c:pt>
                <c:pt idx="69">
                  <c:v>44539</c:v>
                </c:pt>
                <c:pt idx="70">
                  <c:v>44540</c:v>
                </c:pt>
                <c:pt idx="71">
                  <c:v>44541</c:v>
                </c:pt>
                <c:pt idx="72">
                  <c:v>44542</c:v>
                </c:pt>
                <c:pt idx="73">
                  <c:v>44543</c:v>
                </c:pt>
                <c:pt idx="74">
                  <c:v>44544</c:v>
                </c:pt>
                <c:pt idx="75">
                  <c:v>44545</c:v>
                </c:pt>
                <c:pt idx="76">
                  <c:v>44546</c:v>
                </c:pt>
                <c:pt idx="77">
                  <c:v>44547</c:v>
                </c:pt>
                <c:pt idx="78">
                  <c:v>44548</c:v>
                </c:pt>
                <c:pt idx="79">
                  <c:v>44549</c:v>
                </c:pt>
                <c:pt idx="80">
                  <c:v>44550</c:v>
                </c:pt>
                <c:pt idx="81">
                  <c:v>44551</c:v>
                </c:pt>
                <c:pt idx="82">
                  <c:v>44552</c:v>
                </c:pt>
                <c:pt idx="83">
                  <c:v>44553</c:v>
                </c:pt>
                <c:pt idx="84">
                  <c:v>44554</c:v>
                </c:pt>
                <c:pt idx="85">
                  <c:v>44555</c:v>
                </c:pt>
                <c:pt idx="86">
                  <c:v>44556</c:v>
                </c:pt>
                <c:pt idx="87">
                  <c:v>44557</c:v>
                </c:pt>
                <c:pt idx="88">
                  <c:v>44558</c:v>
                </c:pt>
                <c:pt idx="89">
                  <c:v>44559</c:v>
                </c:pt>
                <c:pt idx="90">
                  <c:v>44560</c:v>
                </c:pt>
                <c:pt idx="91">
                  <c:v>44561</c:v>
                </c:pt>
                <c:pt idx="92">
                  <c:v>44562</c:v>
                </c:pt>
                <c:pt idx="93">
                  <c:v>44563</c:v>
                </c:pt>
                <c:pt idx="94">
                  <c:v>44564</c:v>
                </c:pt>
                <c:pt idx="95">
                  <c:v>44565</c:v>
                </c:pt>
              </c:numCache>
            </c:numRef>
          </c:cat>
          <c:val>
            <c:numRef>
              <c:f>Sheet1!$B$6:$CS$6</c:f>
              <c:numCache>
                <c:formatCode>General</c:formatCode>
                <c:ptCount val="96"/>
              </c:numCache>
            </c:numRef>
          </c:val>
          <c:smooth val="0"/>
          <c:extLst>
            <c:ext xmlns:c16="http://schemas.microsoft.com/office/drawing/2014/chart" uri="{C3380CC4-5D6E-409C-BE32-E72D297353CC}">
              <c16:uniqueId val="{00000005-956E-4A76-B74C-E594C511A468}"/>
            </c:ext>
          </c:extLst>
        </c:ser>
        <c:dLbls>
          <c:showLegendKey val="0"/>
          <c:showVal val="0"/>
          <c:showCatName val="0"/>
          <c:showSerName val="0"/>
          <c:showPercent val="0"/>
          <c:showBubbleSize val="0"/>
        </c:dLbls>
        <c:marker val="1"/>
        <c:smooth val="0"/>
        <c:axId val="298003144"/>
        <c:axId val="298003536"/>
      </c:lineChart>
      <c:dateAx>
        <c:axId val="298003144"/>
        <c:scaling>
          <c:orientation val="minMax"/>
        </c:scaling>
        <c:delete val="0"/>
        <c:axPos val="b"/>
        <c:numFmt formatCode="m/d/yyyy" sourceLinked="1"/>
        <c:majorTickMark val="out"/>
        <c:minorTickMark val="none"/>
        <c:tickLblPos val="nextTo"/>
        <c:spPr>
          <a:noFill/>
          <a:ln w="9525" cap="flat" cmpd="sng" algn="ctr">
            <a:solidFill>
              <a:schemeClr val="tx1"/>
            </a:solidFill>
            <a:round/>
          </a:ln>
          <a:effectLst/>
        </c:spPr>
        <c:txPr>
          <a:bodyPr rot="-60000000" vert="horz"/>
          <a:lstStyle/>
          <a:p>
            <a:pPr>
              <a:defRPr sz="1000"/>
            </a:pPr>
            <a:endParaRPr lang="cs-CZ"/>
          </a:p>
        </c:txPr>
        <c:crossAx val="298003536"/>
        <c:crosses val="autoZero"/>
        <c:auto val="1"/>
        <c:lblOffset val="100"/>
        <c:baseTimeUnit val="days"/>
        <c:majorUnit val="1"/>
      </c:dateAx>
      <c:valAx>
        <c:axId val="298003536"/>
        <c:scaling>
          <c:orientation val="minMax"/>
        </c:scaling>
        <c:delete val="0"/>
        <c:axPos val="l"/>
        <c:numFmt formatCode="#,##0" sourceLinked="0"/>
        <c:majorTickMark val="none"/>
        <c:minorTickMark val="none"/>
        <c:tickLblPos val="nextTo"/>
        <c:spPr>
          <a:noFill/>
          <a:ln w="9525">
            <a:solidFill>
              <a:srgbClr val="000000"/>
            </a:solidFill>
          </a:ln>
          <a:effectLst/>
        </c:spPr>
        <c:txPr>
          <a:bodyPr rot="-60000000" vert="horz"/>
          <a:lstStyle/>
          <a:p>
            <a:pPr>
              <a:defRPr sz="1200"/>
            </a:pPr>
            <a:endParaRPr lang="cs-CZ"/>
          </a:p>
        </c:txPr>
        <c:crossAx val="298003144"/>
        <c:crosses val="autoZero"/>
        <c:crossBetween val="between"/>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mn-lt"/>
        </a:defRPr>
      </a:pPr>
      <a:endParaRPr lang="cs-CZ"/>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0312831999110914E-2"/>
          <c:y val="3.1245288723291253E-2"/>
          <c:w val="0.73928602709714164"/>
          <c:h val="0.77635602480605292"/>
        </c:manualLayout>
      </c:layout>
      <c:barChart>
        <c:barDir val="col"/>
        <c:grouping val="clustered"/>
        <c:varyColors val="0"/>
        <c:ser>
          <c:idx val="5"/>
          <c:order val="5"/>
          <c:tx>
            <c:v>reálná hodnota</c:v>
          </c:tx>
          <c:spPr>
            <a:solidFill>
              <a:schemeClr val="bg1">
                <a:lumMod val="65000"/>
              </a:schemeClr>
            </a:solidFill>
          </c:spPr>
          <c:invertIfNegative val="0"/>
          <c:dLbls>
            <c:numFmt formatCode="_-* #\ ##0_-;\-* #\ ##0_-;_-* &quot;&quot;??_-;_-@_-" sourceLinked="0"/>
            <c:spPr>
              <a:noFill/>
              <a:ln>
                <a:noFill/>
              </a:ln>
              <a:effectLst/>
            </c:spPr>
            <c:txPr>
              <a:bodyPr rot="-5400000" vert="horz"/>
              <a:lstStyle/>
              <a:p>
                <a:pPr>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layout/>
                <c15:showLeaderLines val="1"/>
              </c:ext>
            </c:extLst>
          </c:dLbls>
          <c:cat>
            <c:numRef>
              <c:f>Sheet1!$B$1:$CS$1</c:f>
              <c:numCache>
                <c:formatCode>m/d/yyyy</c:formatCode>
                <c:ptCount val="96"/>
                <c:pt idx="0">
                  <c:v>44470</c:v>
                </c:pt>
                <c:pt idx="1">
                  <c:v>44471</c:v>
                </c:pt>
                <c:pt idx="2">
                  <c:v>44472</c:v>
                </c:pt>
                <c:pt idx="3">
                  <c:v>44473</c:v>
                </c:pt>
                <c:pt idx="4">
                  <c:v>44474</c:v>
                </c:pt>
                <c:pt idx="5">
                  <c:v>44475</c:v>
                </c:pt>
                <c:pt idx="6">
                  <c:v>44476</c:v>
                </c:pt>
                <c:pt idx="7">
                  <c:v>44477</c:v>
                </c:pt>
                <c:pt idx="8">
                  <c:v>44478</c:v>
                </c:pt>
                <c:pt idx="9">
                  <c:v>44479</c:v>
                </c:pt>
                <c:pt idx="10">
                  <c:v>44480</c:v>
                </c:pt>
                <c:pt idx="11">
                  <c:v>44481</c:v>
                </c:pt>
                <c:pt idx="12">
                  <c:v>44482</c:v>
                </c:pt>
                <c:pt idx="13">
                  <c:v>44483</c:v>
                </c:pt>
                <c:pt idx="14">
                  <c:v>44484</c:v>
                </c:pt>
                <c:pt idx="15">
                  <c:v>44485</c:v>
                </c:pt>
                <c:pt idx="16">
                  <c:v>44486</c:v>
                </c:pt>
                <c:pt idx="17">
                  <c:v>44487</c:v>
                </c:pt>
                <c:pt idx="18">
                  <c:v>44488</c:v>
                </c:pt>
                <c:pt idx="19">
                  <c:v>44489</c:v>
                </c:pt>
                <c:pt idx="20">
                  <c:v>44490</c:v>
                </c:pt>
                <c:pt idx="21">
                  <c:v>44491</c:v>
                </c:pt>
                <c:pt idx="22">
                  <c:v>44492</c:v>
                </c:pt>
                <c:pt idx="23">
                  <c:v>44493</c:v>
                </c:pt>
                <c:pt idx="24">
                  <c:v>44494</c:v>
                </c:pt>
                <c:pt idx="25">
                  <c:v>44495</c:v>
                </c:pt>
                <c:pt idx="26">
                  <c:v>44496</c:v>
                </c:pt>
                <c:pt idx="27">
                  <c:v>44497</c:v>
                </c:pt>
                <c:pt idx="28">
                  <c:v>44498</c:v>
                </c:pt>
                <c:pt idx="29">
                  <c:v>44499</c:v>
                </c:pt>
                <c:pt idx="30">
                  <c:v>44500</c:v>
                </c:pt>
                <c:pt idx="31">
                  <c:v>44501</c:v>
                </c:pt>
                <c:pt idx="32">
                  <c:v>44502</c:v>
                </c:pt>
                <c:pt idx="33">
                  <c:v>44503</c:v>
                </c:pt>
                <c:pt idx="34">
                  <c:v>44504</c:v>
                </c:pt>
                <c:pt idx="35">
                  <c:v>44505</c:v>
                </c:pt>
                <c:pt idx="36">
                  <c:v>44506</c:v>
                </c:pt>
                <c:pt idx="37">
                  <c:v>44507</c:v>
                </c:pt>
                <c:pt idx="38">
                  <c:v>44508</c:v>
                </c:pt>
                <c:pt idx="39">
                  <c:v>44509</c:v>
                </c:pt>
                <c:pt idx="40">
                  <c:v>44510</c:v>
                </c:pt>
                <c:pt idx="41">
                  <c:v>44511</c:v>
                </c:pt>
                <c:pt idx="42">
                  <c:v>44512</c:v>
                </c:pt>
                <c:pt idx="43">
                  <c:v>44513</c:v>
                </c:pt>
                <c:pt idx="44">
                  <c:v>44514</c:v>
                </c:pt>
                <c:pt idx="45">
                  <c:v>44515</c:v>
                </c:pt>
                <c:pt idx="46">
                  <c:v>44516</c:v>
                </c:pt>
                <c:pt idx="47">
                  <c:v>44517</c:v>
                </c:pt>
                <c:pt idx="48">
                  <c:v>44518</c:v>
                </c:pt>
                <c:pt idx="49">
                  <c:v>44519</c:v>
                </c:pt>
                <c:pt idx="50">
                  <c:v>44520</c:v>
                </c:pt>
                <c:pt idx="51">
                  <c:v>44521</c:v>
                </c:pt>
                <c:pt idx="52">
                  <c:v>44522</c:v>
                </c:pt>
                <c:pt idx="53">
                  <c:v>44523</c:v>
                </c:pt>
                <c:pt idx="54">
                  <c:v>44524</c:v>
                </c:pt>
                <c:pt idx="55">
                  <c:v>44525</c:v>
                </c:pt>
                <c:pt idx="56">
                  <c:v>44526</c:v>
                </c:pt>
                <c:pt idx="57">
                  <c:v>44527</c:v>
                </c:pt>
                <c:pt idx="58">
                  <c:v>44528</c:v>
                </c:pt>
                <c:pt idx="59">
                  <c:v>44529</c:v>
                </c:pt>
                <c:pt idx="60">
                  <c:v>44530</c:v>
                </c:pt>
                <c:pt idx="61">
                  <c:v>44531</c:v>
                </c:pt>
                <c:pt idx="62">
                  <c:v>44532</c:v>
                </c:pt>
                <c:pt idx="63">
                  <c:v>44533</c:v>
                </c:pt>
                <c:pt idx="64">
                  <c:v>44534</c:v>
                </c:pt>
                <c:pt idx="65">
                  <c:v>44535</c:v>
                </c:pt>
                <c:pt idx="66">
                  <c:v>44536</c:v>
                </c:pt>
                <c:pt idx="67">
                  <c:v>44537</c:v>
                </c:pt>
                <c:pt idx="68">
                  <c:v>44538</c:v>
                </c:pt>
                <c:pt idx="69">
                  <c:v>44539</c:v>
                </c:pt>
                <c:pt idx="70">
                  <c:v>44540</c:v>
                </c:pt>
                <c:pt idx="71">
                  <c:v>44541</c:v>
                </c:pt>
                <c:pt idx="72">
                  <c:v>44542</c:v>
                </c:pt>
                <c:pt idx="73">
                  <c:v>44543</c:v>
                </c:pt>
                <c:pt idx="74">
                  <c:v>44544</c:v>
                </c:pt>
                <c:pt idx="75">
                  <c:v>44545</c:v>
                </c:pt>
                <c:pt idx="76">
                  <c:v>44546</c:v>
                </c:pt>
                <c:pt idx="77">
                  <c:v>44547</c:v>
                </c:pt>
                <c:pt idx="78">
                  <c:v>44548</c:v>
                </c:pt>
                <c:pt idx="79">
                  <c:v>44549</c:v>
                </c:pt>
                <c:pt idx="80">
                  <c:v>44550</c:v>
                </c:pt>
                <c:pt idx="81">
                  <c:v>44551</c:v>
                </c:pt>
                <c:pt idx="82">
                  <c:v>44552</c:v>
                </c:pt>
                <c:pt idx="83">
                  <c:v>44553</c:v>
                </c:pt>
                <c:pt idx="84">
                  <c:v>44554</c:v>
                </c:pt>
                <c:pt idx="85">
                  <c:v>44555</c:v>
                </c:pt>
                <c:pt idx="86">
                  <c:v>44556</c:v>
                </c:pt>
                <c:pt idx="87">
                  <c:v>44557</c:v>
                </c:pt>
                <c:pt idx="88">
                  <c:v>44558</c:v>
                </c:pt>
                <c:pt idx="89">
                  <c:v>44559</c:v>
                </c:pt>
                <c:pt idx="90">
                  <c:v>44560</c:v>
                </c:pt>
                <c:pt idx="91">
                  <c:v>44561</c:v>
                </c:pt>
                <c:pt idx="92">
                  <c:v>44562</c:v>
                </c:pt>
                <c:pt idx="93">
                  <c:v>44563</c:v>
                </c:pt>
                <c:pt idx="94">
                  <c:v>44564</c:v>
                </c:pt>
                <c:pt idx="95">
                  <c:v>44565</c:v>
                </c:pt>
              </c:numCache>
            </c:numRef>
          </c:cat>
          <c:val>
            <c:numRef>
              <c:f>Sheet1!$B$7:$CS$7</c:f>
              <c:numCache>
                <c:formatCode>General</c:formatCode>
                <c:ptCount val="96"/>
                <c:pt idx="0">
                  <c:v>45</c:v>
                </c:pt>
                <c:pt idx="1">
                  <c:v>44</c:v>
                </c:pt>
                <c:pt idx="2">
                  <c:v>52</c:v>
                </c:pt>
                <c:pt idx="3">
                  <c:v>58</c:v>
                </c:pt>
                <c:pt idx="4">
                  <c:v>72</c:v>
                </c:pt>
                <c:pt idx="5">
                  <c:v>86</c:v>
                </c:pt>
                <c:pt idx="6">
                  <c:v>75</c:v>
                </c:pt>
                <c:pt idx="7">
                  <c:v>78</c:v>
                </c:pt>
                <c:pt idx="8">
                  <c:v>77</c:v>
                </c:pt>
                <c:pt idx="9">
                  <c:v>77</c:v>
                </c:pt>
                <c:pt idx="10">
                  <c:v>99</c:v>
                </c:pt>
                <c:pt idx="11">
                  <c:v>113</c:v>
                </c:pt>
                <c:pt idx="12">
                  <c:v>114</c:v>
                </c:pt>
                <c:pt idx="13">
                  <c:v>116</c:v>
                </c:pt>
                <c:pt idx="14">
                  <c:v>115</c:v>
                </c:pt>
                <c:pt idx="15">
                  <c:v>112</c:v>
                </c:pt>
                <c:pt idx="16">
                  <c:v>116</c:v>
                </c:pt>
                <c:pt idx="17">
                  <c:v>133</c:v>
                </c:pt>
                <c:pt idx="18">
                  <c:v>146</c:v>
                </c:pt>
                <c:pt idx="19">
                  <c:v>138</c:v>
                </c:pt>
                <c:pt idx="20">
                  <c:v>142</c:v>
                </c:pt>
                <c:pt idx="21">
                  <c:v>152</c:v>
                </c:pt>
                <c:pt idx="22">
                  <c:v>150</c:v>
                </c:pt>
                <c:pt idx="23">
                  <c:v>162</c:v>
                </c:pt>
                <c:pt idx="24">
                  <c:v>170</c:v>
                </c:pt>
                <c:pt idx="25">
                  <c:v>192</c:v>
                </c:pt>
                <c:pt idx="26">
                  <c:v>215</c:v>
                </c:pt>
                <c:pt idx="27">
                  <c:v>209</c:v>
                </c:pt>
                <c:pt idx="28">
                  <c:v>236</c:v>
                </c:pt>
                <c:pt idx="29">
                  <c:v>238</c:v>
                </c:pt>
                <c:pt idx="30">
                  <c:v>267</c:v>
                </c:pt>
                <c:pt idx="31">
                  <c:v>311</c:v>
                </c:pt>
                <c:pt idx="32">
                  <c:v>317</c:v>
                </c:pt>
                <c:pt idx="33">
                  <c:v>345</c:v>
                </c:pt>
                <c:pt idx="34">
                  <c:v>345</c:v>
                </c:pt>
                <c:pt idx="35">
                  <c:v>384</c:v>
                </c:pt>
                <c:pt idx="36">
                  <c:v>389</c:v>
                </c:pt>
                <c:pt idx="37">
                  <c:v>424</c:v>
                </c:pt>
                <c:pt idx="38">
                  <c:v>470</c:v>
                </c:pt>
                <c:pt idx="39">
                  <c:v>485</c:v>
                </c:pt>
                <c:pt idx="40">
                  <c:v>509</c:v>
                </c:pt>
                <c:pt idx="41">
                  <c:v>517</c:v>
                </c:pt>
                <c:pt idx="42">
                  <c:v>526</c:v>
                </c:pt>
                <c:pt idx="43">
                  <c:v>553</c:v>
                </c:pt>
                <c:pt idx="44">
                  <c:v>593</c:v>
                </c:pt>
                <c:pt idx="45">
                  <c:v>634</c:v>
                </c:pt>
                <c:pt idx="46">
                  <c:v>632</c:v>
                </c:pt>
              </c:numCache>
            </c:numRef>
          </c:val>
          <c:extLst>
            <c:ext xmlns:c16="http://schemas.microsoft.com/office/drawing/2014/chart" uri="{C3380CC4-5D6E-409C-BE32-E72D297353CC}">
              <c16:uniqueId val="{00000000-3234-417C-A836-04015F5B3963}"/>
            </c:ext>
          </c:extLst>
        </c:ser>
        <c:dLbls>
          <c:showLegendKey val="0"/>
          <c:showVal val="0"/>
          <c:showCatName val="0"/>
          <c:showSerName val="0"/>
          <c:showPercent val="0"/>
          <c:showBubbleSize val="0"/>
        </c:dLbls>
        <c:gapWidth val="50"/>
        <c:axId val="298003144"/>
        <c:axId val="298003536"/>
      </c:barChart>
      <c:lineChart>
        <c:grouping val="standard"/>
        <c:varyColors val="0"/>
        <c:ser>
          <c:idx val="3"/>
          <c:order val="0"/>
          <c:tx>
            <c:v>sc.0</c:v>
          </c:tx>
          <c:spPr>
            <a:ln w="28575">
              <a:solidFill>
                <a:schemeClr val="accent4"/>
              </a:solidFill>
            </a:ln>
          </c:spPr>
          <c:marker>
            <c:symbol val="none"/>
          </c:marker>
          <c:cat>
            <c:numRef>
              <c:f>Sheet1!$B$1:$CS$1</c:f>
              <c:numCache>
                <c:formatCode>m/d/yyyy</c:formatCode>
                <c:ptCount val="96"/>
                <c:pt idx="0">
                  <c:v>44470</c:v>
                </c:pt>
                <c:pt idx="1">
                  <c:v>44471</c:v>
                </c:pt>
                <c:pt idx="2">
                  <c:v>44472</c:v>
                </c:pt>
                <c:pt idx="3">
                  <c:v>44473</c:v>
                </c:pt>
                <c:pt idx="4">
                  <c:v>44474</c:v>
                </c:pt>
                <c:pt idx="5">
                  <c:v>44475</c:v>
                </c:pt>
                <c:pt idx="6">
                  <c:v>44476</c:v>
                </c:pt>
                <c:pt idx="7">
                  <c:v>44477</c:v>
                </c:pt>
                <c:pt idx="8">
                  <c:v>44478</c:v>
                </c:pt>
                <c:pt idx="9">
                  <c:v>44479</c:v>
                </c:pt>
                <c:pt idx="10">
                  <c:v>44480</c:v>
                </c:pt>
                <c:pt idx="11">
                  <c:v>44481</c:v>
                </c:pt>
                <c:pt idx="12">
                  <c:v>44482</c:v>
                </c:pt>
                <c:pt idx="13">
                  <c:v>44483</c:v>
                </c:pt>
                <c:pt idx="14">
                  <c:v>44484</c:v>
                </c:pt>
                <c:pt idx="15">
                  <c:v>44485</c:v>
                </c:pt>
                <c:pt idx="16">
                  <c:v>44486</c:v>
                </c:pt>
                <c:pt idx="17">
                  <c:v>44487</c:v>
                </c:pt>
                <c:pt idx="18">
                  <c:v>44488</c:v>
                </c:pt>
                <c:pt idx="19">
                  <c:v>44489</c:v>
                </c:pt>
                <c:pt idx="20">
                  <c:v>44490</c:v>
                </c:pt>
                <c:pt idx="21">
                  <c:v>44491</c:v>
                </c:pt>
                <c:pt idx="22">
                  <c:v>44492</c:v>
                </c:pt>
                <c:pt idx="23">
                  <c:v>44493</c:v>
                </c:pt>
                <c:pt idx="24">
                  <c:v>44494</c:v>
                </c:pt>
                <c:pt idx="25">
                  <c:v>44495</c:v>
                </c:pt>
                <c:pt idx="26">
                  <c:v>44496</c:v>
                </c:pt>
                <c:pt idx="27">
                  <c:v>44497</c:v>
                </c:pt>
                <c:pt idx="28">
                  <c:v>44498</c:v>
                </c:pt>
                <c:pt idx="29">
                  <c:v>44499</c:v>
                </c:pt>
                <c:pt idx="30">
                  <c:v>44500</c:v>
                </c:pt>
                <c:pt idx="31">
                  <c:v>44501</c:v>
                </c:pt>
                <c:pt idx="32">
                  <c:v>44502</c:v>
                </c:pt>
                <c:pt idx="33">
                  <c:v>44503</c:v>
                </c:pt>
                <c:pt idx="34">
                  <c:v>44504</c:v>
                </c:pt>
                <c:pt idx="35">
                  <c:v>44505</c:v>
                </c:pt>
                <c:pt idx="36">
                  <c:v>44506</c:v>
                </c:pt>
                <c:pt idx="37">
                  <c:v>44507</c:v>
                </c:pt>
                <c:pt idx="38">
                  <c:v>44508</c:v>
                </c:pt>
                <c:pt idx="39">
                  <c:v>44509</c:v>
                </c:pt>
                <c:pt idx="40">
                  <c:v>44510</c:v>
                </c:pt>
                <c:pt idx="41">
                  <c:v>44511</c:v>
                </c:pt>
                <c:pt idx="42">
                  <c:v>44512</c:v>
                </c:pt>
                <c:pt idx="43">
                  <c:v>44513</c:v>
                </c:pt>
                <c:pt idx="44">
                  <c:v>44514</c:v>
                </c:pt>
                <c:pt idx="45">
                  <c:v>44515</c:v>
                </c:pt>
                <c:pt idx="46">
                  <c:v>44516</c:v>
                </c:pt>
                <c:pt idx="47">
                  <c:v>44517</c:v>
                </c:pt>
                <c:pt idx="48">
                  <c:v>44518</c:v>
                </c:pt>
                <c:pt idx="49">
                  <c:v>44519</c:v>
                </c:pt>
                <c:pt idx="50">
                  <c:v>44520</c:v>
                </c:pt>
                <c:pt idx="51">
                  <c:v>44521</c:v>
                </c:pt>
                <c:pt idx="52">
                  <c:v>44522</c:v>
                </c:pt>
                <c:pt idx="53">
                  <c:v>44523</c:v>
                </c:pt>
                <c:pt idx="54">
                  <c:v>44524</c:v>
                </c:pt>
                <c:pt idx="55">
                  <c:v>44525</c:v>
                </c:pt>
                <c:pt idx="56">
                  <c:v>44526</c:v>
                </c:pt>
                <c:pt idx="57">
                  <c:v>44527</c:v>
                </c:pt>
                <c:pt idx="58">
                  <c:v>44528</c:v>
                </c:pt>
                <c:pt idx="59">
                  <c:v>44529</c:v>
                </c:pt>
                <c:pt idx="60">
                  <c:v>44530</c:v>
                </c:pt>
                <c:pt idx="61">
                  <c:v>44531</c:v>
                </c:pt>
                <c:pt idx="62">
                  <c:v>44532</c:v>
                </c:pt>
                <c:pt idx="63">
                  <c:v>44533</c:v>
                </c:pt>
                <c:pt idx="64">
                  <c:v>44534</c:v>
                </c:pt>
                <c:pt idx="65">
                  <c:v>44535</c:v>
                </c:pt>
                <c:pt idx="66">
                  <c:v>44536</c:v>
                </c:pt>
                <c:pt idx="67">
                  <c:v>44537</c:v>
                </c:pt>
                <c:pt idx="68">
                  <c:v>44538</c:v>
                </c:pt>
                <c:pt idx="69">
                  <c:v>44539</c:v>
                </c:pt>
                <c:pt idx="70">
                  <c:v>44540</c:v>
                </c:pt>
                <c:pt idx="71">
                  <c:v>44541</c:v>
                </c:pt>
                <c:pt idx="72">
                  <c:v>44542</c:v>
                </c:pt>
                <c:pt idx="73">
                  <c:v>44543</c:v>
                </c:pt>
                <c:pt idx="74">
                  <c:v>44544</c:v>
                </c:pt>
                <c:pt idx="75">
                  <c:v>44545</c:v>
                </c:pt>
                <c:pt idx="76">
                  <c:v>44546</c:v>
                </c:pt>
                <c:pt idx="77">
                  <c:v>44547</c:v>
                </c:pt>
                <c:pt idx="78">
                  <c:v>44548</c:v>
                </c:pt>
                <c:pt idx="79">
                  <c:v>44549</c:v>
                </c:pt>
                <c:pt idx="80">
                  <c:v>44550</c:v>
                </c:pt>
                <c:pt idx="81">
                  <c:v>44551</c:v>
                </c:pt>
                <c:pt idx="82">
                  <c:v>44552</c:v>
                </c:pt>
                <c:pt idx="83">
                  <c:v>44553</c:v>
                </c:pt>
                <c:pt idx="84">
                  <c:v>44554</c:v>
                </c:pt>
                <c:pt idx="85">
                  <c:v>44555</c:v>
                </c:pt>
                <c:pt idx="86">
                  <c:v>44556</c:v>
                </c:pt>
                <c:pt idx="87">
                  <c:v>44557</c:v>
                </c:pt>
                <c:pt idx="88">
                  <c:v>44558</c:v>
                </c:pt>
                <c:pt idx="89">
                  <c:v>44559</c:v>
                </c:pt>
                <c:pt idx="90">
                  <c:v>44560</c:v>
                </c:pt>
                <c:pt idx="91">
                  <c:v>44561</c:v>
                </c:pt>
                <c:pt idx="92">
                  <c:v>44562</c:v>
                </c:pt>
                <c:pt idx="93">
                  <c:v>44563</c:v>
                </c:pt>
                <c:pt idx="94">
                  <c:v>44564</c:v>
                </c:pt>
                <c:pt idx="95">
                  <c:v>44565</c:v>
                </c:pt>
              </c:numCache>
            </c:numRef>
          </c:cat>
          <c:val>
            <c:numRef>
              <c:f>Sheet1!$B$2:$CS$2</c:f>
              <c:numCache>
                <c:formatCode>General</c:formatCode>
                <c:ptCount val="96"/>
              </c:numCache>
            </c:numRef>
          </c:val>
          <c:smooth val="0"/>
          <c:extLst>
            <c:ext xmlns:c16="http://schemas.microsoft.com/office/drawing/2014/chart" uri="{C3380CC4-5D6E-409C-BE32-E72D297353CC}">
              <c16:uniqueId val="{00000001-3234-417C-A836-04015F5B3963}"/>
            </c:ext>
          </c:extLst>
        </c:ser>
        <c:ser>
          <c:idx val="2"/>
          <c:order val="1"/>
          <c:tx>
            <c:v>sc.1</c:v>
          </c:tx>
          <c:spPr>
            <a:ln w="28575" cap="rnd">
              <a:solidFill>
                <a:srgbClr val="FF6600"/>
              </a:solidFill>
              <a:prstDash val="solid"/>
              <a:round/>
            </a:ln>
            <a:effectLst/>
          </c:spPr>
          <c:marker>
            <c:symbol val="none"/>
          </c:marker>
          <c:cat>
            <c:numRef>
              <c:f>Sheet1!$B$1:$CS$1</c:f>
              <c:numCache>
                <c:formatCode>m/d/yyyy</c:formatCode>
                <c:ptCount val="96"/>
                <c:pt idx="0">
                  <c:v>44470</c:v>
                </c:pt>
                <c:pt idx="1">
                  <c:v>44471</c:v>
                </c:pt>
                <c:pt idx="2">
                  <c:v>44472</c:v>
                </c:pt>
                <c:pt idx="3">
                  <c:v>44473</c:v>
                </c:pt>
                <c:pt idx="4">
                  <c:v>44474</c:v>
                </c:pt>
                <c:pt idx="5">
                  <c:v>44475</c:v>
                </c:pt>
                <c:pt idx="6">
                  <c:v>44476</c:v>
                </c:pt>
                <c:pt idx="7">
                  <c:v>44477</c:v>
                </c:pt>
                <c:pt idx="8">
                  <c:v>44478</c:v>
                </c:pt>
                <c:pt idx="9">
                  <c:v>44479</c:v>
                </c:pt>
                <c:pt idx="10">
                  <c:v>44480</c:v>
                </c:pt>
                <c:pt idx="11">
                  <c:v>44481</c:v>
                </c:pt>
                <c:pt idx="12">
                  <c:v>44482</c:v>
                </c:pt>
                <c:pt idx="13">
                  <c:v>44483</c:v>
                </c:pt>
                <c:pt idx="14">
                  <c:v>44484</c:v>
                </c:pt>
                <c:pt idx="15">
                  <c:v>44485</c:v>
                </c:pt>
                <c:pt idx="16">
                  <c:v>44486</c:v>
                </c:pt>
                <c:pt idx="17">
                  <c:v>44487</c:v>
                </c:pt>
                <c:pt idx="18">
                  <c:v>44488</c:v>
                </c:pt>
                <c:pt idx="19">
                  <c:v>44489</c:v>
                </c:pt>
                <c:pt idx="20">
                  <c:v>44490</c:v>
                </c:pt>
                <c:pt idx="21">
                  <c:v>44491</c:v>
                </c:pt>
                <c:pt idx="22">
                  <c:v>44492</c:v>
                </c:pt>
                <c:pt idx="23">
                  <c:v>44493</c:v>
                </c:pt>
                <c:pt idx="24">
                  <c:v>44494</c:v>
                </c:pt>
                <c:pt idx="25">
                  <c:v>44495</c:v>
                </c:pt>
                <c:pt idx="26">
                  <c:v>44496</c:v>
                </c:pt>
                <c:pt idx="27">
                  <c:v>44497</c:v>
                </c:pt>
                <c:pt idx="28">
                  <c:v>44498</c:v>
                </c:pt>
                <c:pt idx="29">
                  <c:v>44499</c:v>
                </c:pt>
                <c:pt idx="30">
                  <c:v>44500</c:v>
                </c:pt>
                <c:pt idx="31">
                  <c:v>44501</c:v>
                </c:pt>
                <c:pt idx="32">
                  <c:v>44502</c:v>
                </c:pt>
                <c:pt idx="33">
                  <c:v>44503</c:v>
                </c:pt>
                <c:pt idx="34">
                  <c:v>44504</c:v>
                </c:pt>
                <c:pt idx="35">
                  <c:v>44505</c:v>
                </c:pt>
                <c:pt idx="36">
                  <c:v>44506</c:v>
                </c:pt>
                <c:pt idx="37">
                  <c:v>44507</c:v>
                </c:pt>
                <c:pt idx="38">
                  <c:v>44508</c:v>
                </c:pt>
                <c:pt idx="39">
                  <c:v>44509</c:v>
                </c:pt>
                <c:pt idx="40">
                  <c:v>44510</c:v>
                </c:pt>
                <c:pt idx="41">
                  <c:v>44511</c:v>
                </c:pt>
                <c:pt idx="42">
                  <c:v>44512</c:v>
                </c:pt>
                <c:pt idx="43">
                  <c:v>44513</c:v>
                </c:pt>
                <c:pt idx="44">
                  <c:v>44514</c:v>
                </c:pt>
                <c:pt idx="45">
                  <c:v>44515</c:v>
                </c:pt>
                <c:pt idx="46">
                  <c:v>44516</c:v>
                </c:pt>
                <c:pt idx="47">
                  <c:v>44517</c:v>
                </c:pt>
                <c:pt idx="48">
                  <c:v>44518</c:v>
                </c:pt>
                <c:pt idx="49">
                  <c:v>44519</c:v>
                </c:pt>
                <c:pt idx="50">
                  <c:v>44520</c:v>
                </c:pt>
                <c:pt idx="51">
                  <c:v>44521</c:v>
                </c:pt>
                <c:pt idx="52">
                  <c:v>44522</c:v>
                </c:pt>
                <c:pt idx="53">
                  <c:v>44523</c:v>
                </c:pt>
                <c:pt idx="54">
                  <c:v>44524</c:v>
                </c:pt>
                <c:pt idx="55">
                  <c:v>44525</c:v>
                </c:pt>
                <c:pt idx="56">
                  <c:v>44526</c:v>
                </c:pt>
                <c:pt idx="57">
                  <c:v>44527</c:v>
                </c:pt>
                <c:pt idx="58">
                  <c:v>44528</c:v>
                </c:pt>
                <c:pt idx="59">
                  <c:v>44529</c:v>
                </c:pt>
                <c:pt idx="60">
                  <c:v>44530</c:v>
                </c:pt>
                <c:pt idx="61">
                  <c:v>44531</c:v>
                </c:pt>
                <c:pt idx="62">
                  <c:v>44532</c:v>
                </c:pt>
                <c:pt idx="63">
                  <c:v>44533</c:v>
                </c:pt>
                <c:pt idx="64">
                  <c:v>44534</c:v>
                </c:pt>
                <c:pt idx="65">
                  <c:v>44535</c:v>
                </c:pt>
                <c:pt idx="66">
                  <c:v>44536</c:v>
                </c:pt>
                <c:pt idx="67">
                  <c:v>44537</c:v>
                </c:pt>
                <c:pt idx="68">
                  <c:v>44538</c:v>
                </c:pt>
                <c:pt idx="69">
                  <c:v>44539</c:v>
                </c:pt>
                <c:pt idx="70">
                  <c:v>44540</c:v>
                </c:pt>
                <c:pt idx="71">
                  <c:v>44541</c:v>
                </c:pt>
                <c:pt idx="72">
                  <c:v>44542</c:v>
                </c:pt>
                <c:pt idx="73">
                  <c:v>44543</c:v>
                </c:pt>
                <c:pt idx="74">
                  <c:v>44544</c:v>
                </c:pt>
                <c:pt idx="75">
                  <c:v>44545</c:v>
                </c:pt>
                <c:pt idx="76">
                  <c:v>44546</c:v>
                </c:pt>
                <c:pt idx="77">
                  <c:v>44547</c:v>
                </c:pt>
                <c:pt idx="78">
                  <c:v>44548</c:v>
                </c:pt>
                <c:pt idx="79">
                  <c:v>44549</c:v>
                </c:pt>
                <c:pt idx="80">
                  <c:v>44550</c:v>
                </c:pt>
                <c:pt idx="81">
                  <c:v>44551</c:v>
                </c:pt>
                <c:pt idx="82">
                  <c:v>44552</c:v>
                </c:pt>
                <c:pt idx="83">
                  <c:v>44553</c:v>
                </c:pt>
                <c:pt idx="84">
                  <c:v>44554</c:v>
                </c:pt>
                <c:pt idx="85">
                  <c:v>44555</c:v>
                </c:pt>
                <c:pt idx="86">
                  <c:v>44556</c:v>
                </c:pt>
                <c:pt idx="87">
                  <c:v>44557</c:v>
                </c:pt>
                <c:pt idx="88">
                  <c:v>44558</c:v>
                </c:pt>
                <c:pt idx="89">
                  <c:v>44559</c:v>
                </c:pt>
                <c:pt idx="90">
                  <c:v>44560</c:v>
                </c:pt>
                <c:pt idx="91">
                  <c:v>44561</c:v>
                </c:pt>
                <c:pt idx="92">
                  <c:v>44562</c:v>
                </c:pt>
                <c:pt idx="93">
                  <c:v>44563</c:v>
                </c:pt>
                <c:pt idx="94">
                  <c:v>44564</c:v>
                </c:pt>
                <c:pt idx="95">
                  <c:v>44565</c:v>
                </c:pt>
              </c:numCache>
            </c:numRef>
          </c:cat>
          <c:val>
            <c:numRef>
              <c:f>Sheet1!$B$3:$CS$3</c:f>
              <c:numCache>
                <c:formatCode>General</c:formatCode>
                <c:ptCount val="96"/>
                <c:pt idx="42">
                  <c:v>538.34653645065316</c:v>
                </c:pt>
                <c:pt idx="43">
                  <c:v>566.3775340375945</c:v>
                </c:pt>
                <c:pt idx="44">
                  <c:v>593.53728122139341</c:v>
                </c:pt>
                <c:pt idx="45">
                  <c:v>619.29628634537175</c:v>
                </c:pt>
                <c:pt idx="46">
                  <c:v>644.79770503473469</c:v>
                </c:pt>
                <c:pt idx="47">
                  <c:v>670.44258291493816</c:v>
                </c:pt>
                <c:pt idx="48">
                  <c:v>695.53842156704866</c:v>
                </c:pt>
                <c:pt idx="49">
                  <c:v>719.85190196455505</c:v>
                </c:pt>
                <c:pt idx="50">
                  <c:v>742.00043602806977</c:v>
                </c:pt>
                <c:pt idx="51">
                  <c:v>763.64898141441938</c:v>
                </c:pt>
                <c:pt idx="52">
                  <c:v>784.57780034781422</c:v>
                </c:pt>
                <c:pt idx="53">
                  <c:v>805.25814425479871</c:v>
                </c:pt>
                <c:pt idx="54">
                  <c:v>824.18597696438064</c:v>
                </c:pt>
                <c:pt idx="55">
                  <c:v>842.13561239532044</c:v>
                </c:pt>
                <c:pt idx="56">
                  <c:v>859.80376950117602</c:v>
                </c:pt>
                <c:pt idx="57">
                  <c:v>876.3469461229945</c:v>
                </c:pt>
                <c:pt idx="58">
                  <c:v>891.94882551208582</c:v>
                </c:pt>
                <c:pt idx="59">
                  <c:v>906.52036102609327</c:v>
                </c:pt>
                <c:pt idx="60">
                  <c:v>920.58325715208446</c:v>
                </c:pt>
                <c:pt idx="61">
                  <c:v>933.55536588028576</c:v>
                </c:pt>
                <c:pt idx="62">
                  <c:v>945.42822341929059</c:v>
                </c:pt>
                <c:pt idx="63">
                  <c:v>956.48680799755061</c:v>
                </c:pt>
                <c:pt idx="64">
                  <c:v>966.91252893245849</c:v>
                </c:pt>
                <c:pt idx="65">
                  <c:v>976.23302503778325</c:v>
                </c:pt>
                <c:pt idx="66">
                  <c:v>984.51664838935426</c:v>
                </c:pt>
                <c:pt idx="67">
                  <c:v>991.93928923474482</c:v>
                </c:pt>
                <c:pt idx="68">
                  <c:v>998.55810901371012</c:v>
                </c:pt>
                <c:pt idx="69">
                  <c:v>1004.3210934838614</c:v>
                </c:pt>
                <c:pt idx="70">
                  <c:v>1009.1809084903009</c:v>
                </c:pt>
                <c:pt idx="71">
                  <c:v>1013.2878832646475</c:v>
                </c:pt>
                <c:pt idx="72">
                  <c:v>1016.4748329969786</c:v>
                </c:pt>
                <c:pt idx="73">
                  <c:v>1018.758024779135</c:v>
                </c:pt>
                <c:pt idx="74">
                  <c:v>1020.0411942973701</c:v>
                </c:pt>
                <c:pt idx="75">
                  <c:v>1020.4768913088463</c:v>
                </c:pt>
                <c:pt idx="76">
                  <c:v>1020.0732762357501</c:v>
                </c:pt>
                <c:pt idx="77">
                  <c:v>1018.8275369639042</c:v>
                </c:pt>
                <c:pt idx="78">
                  <c:v>1016.7053489876225</c:v>
                </c:pt>
                <c:pt idx="79">
                  <c:v>1013.6836793699539</c:v>
                </c:pt>
                <c:pt idx="80">
                  <c:v>1009.8145291756862</c:v>
                </c:pt>
                <c:pt idx="81">
                  <c:v>1005.1240476885005</c:v>
                </c:pt>
                <c:pt idx="82">
                  <c:v>999.62215682422038</c:v>
                </c:pt>
                <c:pt idx="83">
                  <c:v>993.31067810810487</c:v>
                </c:pt>
                <c:pt idx="84">
                  <c:v>986.2174100277025</c:v>
                </c:pt>
                <c:pt idx="85">
                  <c:v>978.3679830502216</c:v>
                </c:pt>
                <c:pt idx="86">
                  <c:v>969.78903810151735</c:v>
                </c:pt>
                <c:pt idx="87">
                  <c:v>960.5030380806902</c:v>
                </c:pt>
                <c:pt idx="88">
                  <c:v>950.54002594936969</c:v>
                </c:pt>
                <c:pt idx="89">
                  <c:v>939.92643156297208</c:v>
                </c:pt>
                <c:pt idx="90">
                  <c:v>928.68679284497784</c:v>
                </c:pt>
                <c:pt idx="91">
                  <c:v>916.85197503342897</c:v>
                </c:pt>
                <c:pt idx="92">
                  <c:v>904.45639301939104</c:v>
                </c:pt>
                <c:pt idx="93">
                  <c:v>891.53295792184622</c:v>
                </c:pt>
                <c:pt idx="94">
                  <c:v>878.11396244792013</c:v>
                </c:pt>
                <c:pt idx="95">
                  <c:v>864.2330139271545</c:v>
                </c:pt>
              </c:numCache>
            </c:numRef>
          </c:val>
          <c:smooth val="0"/>
          <c:extLst>
            <c:ext xmlns:c16="http://schemas.microsoft.com/office/drawing/2014/chart" uri="{C3380CC4-5D6E-409C-BE32-E72D297353CC}">
              <c16:uniqueId val="{00000002-3234-417C-A836-04015F5B3963}"/>
            </c:ext>
          </c:extLst>
        </c:ser>
        <c:ser>
          <c:idx val="1"/>
          <c:order val="2"/>
          <c:tx>
            <c:v>sc.2</c:v>
          </c:tx>
          <c:spPr>
            <a:ln w="28575" cap="rnd">
              <a:solidFill>
                <a:srgbClr val="C00000"/>
              </a:solidFill>
              <a:prstDash val="solid"/>
              <a:round/>
            </a:ln>
            <a:effectLst/>
          </c:spPr>
          <c:marker>
            <c:symbol val="none"/>
          </c:marker>
          <c:cat>
            <c:numRef>
              <c:f>Sheet1!$B$1:$CS$1</c:f>
              <c:numCache>
                <c:formatCode>m/d/yyyy</c:formatCode>
                <c:ptCount val="96"/>
                <c:pt idx="0">
                  <c:v>44470</c:v>
                </c:pt>
                <c:pt idx="1">
                  <c:v>44471</c:v>
                </c:pt>
                <c:pt idx="2">
                  <c:v>44472</c:v>
                </c:pt>
                <c:pt idx="3">
                  <c:v>44473</c:v>
                </c:pt>
                <c:pt idx="4">
                  <c:v>44474</c:v>
                </c:pt>
                <c:pt idx="5">
                  <c:v>44475</c:v>
                </c:pt>
                <c:pt idx="6">
                  <c:v>44476</c:v>
                </c:pt>
                <c:pt idx="7">
                  <c:v>44477</c:v>
                </c:pt>
                <c:pt idx="8">
                  <c:v>44478</c:v>
                </c:pt>
                <c:pt idx="9">
                  <c:v>44479</c:v>
                </c:pt>
                <c:pt idx="10">
                  <c:v>44480</c:v>
                </c:pt>
                <c:pt idx="11">
                  <c:v>44481</c:v>
                </c:pt>
                <c:pt idx="12">
                  <c:v>44482</c:v>
                </c:pt>
                <c:pt idx="13">
                  <c:v>44483</c:v>
                </c:pt>
                <c:pt idx="14">
                  <c:v>44484</c:v>
                </c:pt>
                <c:pt idx="15">
                  <c:v>44485</c:v>
                </c:pt>
                <c:pt idx="16">
                  <c:v>44486</c:v>
                </c:pt>
                <c:pt idx="17">
                  <c:v>44487</c:v>
                </c:pt>
                <c:pt idx="18">
                  <c:v>44488</c:v>
                </c:pt>
                <c:pt idx="19">
                  <c:v>44489</c:v>
                </c:pt>
                <c:pt idx="20">
                  <c:v>44490</c:v>
                </c:pt>
                <c:pt idx="21">
                  <c:v>44491</c:v>
                </c:pt>
                <c:pt idx="22">
                  <c:v>44492</c:v>
                </c:pt>
                <c:pt idx="23">
                  <c:v>44493</c:v>
                </c:pt>
                <c:pt idx="24">
                  <c:v>44494</c:v>
                </c:pt>
                <c:pt idx="25">
                  <c:v>44495</c:v>
                </c:pt>
                <c:pt idx="26">
                  <c:v>44496</c:v>
                </c:pt>
                <c:pt idx="27">
                  <c:v>44497</c:v>
                </c:pt>
                <c:pt idx="28">
                  <c:v>44498</c:v>
                </c:pt>
                <c:pt idx="29">
                  <c:v>44499</c:v>
                </c:pt>
                <c:pt idx="30">
                  <c:v>44500</c:v>
                </c:pt>
                <c:pt idx="31">
                  <c:v>44501</c:v>
                </c:pt>
                <c:pt idx="32">
                  <c:v>44502</c:v>
                </c:pt>
                <c:pt idx="33">
                  <c:v>44503</c:v>
                </c:pt>
                <c:pt idx="34">
                  <c:v>44504</c:v>
                </c:pt>
                <c:pt idx="35">
                  <c:v>44505</c:v>
                </c:pt>
                <c:pt idx="36">
                  <c:v>44506</c:v>
                </c:pt>
                <c:pt idx="37">
                  <c:v>44507</c:v>
                </c:pt>
                <c:pt idx="38">
                  <c:v>44508</c:v>
                </c:pt>
                <c:pt idx="39">
                  <c:v>44509</c:v>
                </c:pt>
                <c:pt idx="40">
                  <c:v>44510</c:v>
                </c:pt>
                <c:pt idx="41">
                  <c:v>44511</c:v>
                </c:pt>
                <c:pt idx="42">
                  <c:v>44512</c:v>
                </c:pt>
                <c:pt idx="43">
                  <c:v>44513</c:v>
                </c:pt>
                <c:pt idx="44">
                  <c:v>44514</c:v>
                </c:pt>
                <c:pt idx="45">
                  <c:v>44515</c:v>
                </c:pt>
                <c:pt idx="46">
                  <c:v>44516</c:v>
                </c:pt>
                <c:pt idx="47">
                  <c:v>44517</c:v>
                </c:pt>
                <c:pt idx="48">
                  <c:v>44518</c:v>
                </c:pt>
                <c:pt idx="49">
                  <c:v>44519</c:v>
                </c:pt>
                <c:pt idx="50">
                  <c:v>44520</c:v>
                </c:pt>
                <c:pt idx="51">
                  <c:v>44521</c:v>
                </c:pt>
                <c:pt idx="52">
                  <c:v>44522</c:v>
                </c:pt>
                <c:pt idx="53">
                  <c:v>44523</c:v>
                </c:pt>
                <c:pt idx="54">
                  <c:v>44524</c:v>
                </c:pt>
                <c:pt idx="55">
                  <c:v>44525</c:v>
                </c:pt>
                <c:pt idx="56">
                  <c:v>44526</c:v>
                </c:pt>
                <c:pt idx="57">
                  <c:v>44527</c:v>
                </c:pt>
                <c:pt idx="58">
                  <c:v>44528</c:v>
                </c:pt>
                <c:pt idx="59">
                  <c:v>44529</c:v>
                </c:pt>
                <c:pt idx="60">
                  <c:v>44530</c:v>
                </c:pt>
                <c:pt idx="61">
                  <c:v>44531</c:v>
                </c:pt>
                <c:pt idx="62">
                  <c:v>44532</c:v>
                </c:pt>
                <c:pt idx="63">
                  <c:v>44533</c:v>
                </c:pt>
                <c:pt idx="64">
                  <c:v>44534</c:v>
                </c:pt>
                <c:pt idx="65">
                  <c:v>44535</c:v>
                </c:pt>
                <c:pt idx="66">
                  <c:v>44536</c:v>
                </c:pt>
                <c:pt idx="67">
                  <c:v>44537</c:v>
                </c:pt>
                <c:pt idx="68">
                  <c:v>44538</c:v>
                </c:pt>
                <c:pt idx="69">
                  <c:v>44539</c:v>
                </c:pt>
                <c:pt idx="70">
                  <c:v>44540</c:v>
                </c:pt>
                <c:pt idx="71">
                  <c:v>44541</c:v>
                </c:pt>
                <c:pt idx="72">
                  <c:v>44542</c:v>
                </c:pt>
                <c:pt idx="73">
                  <c:v>44543</c:v>
                </c:pt>
                <c:pt idx="74">
                  <c:v>44544</c:v>
                </c:pt>
                <c:pt idx="75">
                  <c:v>44545</c:v>
                </c:pt>
                <c:pt idx="76">
                  <c:v>44546</c:v>
                </c:pt>
                <c:pt idx="77">
                  <c:v>44547</c:v>
                </c:pt>
                <c:pt idx="78">
                  <c:v>44548</c:v>
                </c:pt>
                <c:pt idx="79">
                  <c:v>44549</c:v>
                </c:pt>
                <c:pt idx="80">
                  <c:v>44550</c:v>
                </c:pt>
                <c:pt idx="81">
                  <c:v>44551</c:v>
                </c:pt>
                <c:pt idx="82">
                  <c:v>44552</c:v>
                </c:pt>
                <c:pt idx="83">
                  <c:v>44553</c:v>
                </c:pt>
                <c:pt idx="84">
                  <c:v>44554</c:v>
                </c:pt>
                <c:pt idx="85">
                  <c:v>44555</c:v>
                </c:pt>
                <c:pt idx="86">
                  <c:v>44556</c:v>
                </c:pt>
                <c:pt idx="87">
                  <c:v>44557</c:v>
                </c:pt>
                <c:pt idx="88">
                  <c:v>44558</c:v>
                </c:pt>
                <c:pt idx="89">
                  <c:v>44559</c:v>
                </c:pt>
                <c:pt idx="90">
                  <c:v>44560</c:v>
                </c:pt>
                <c:pt idx="91">
                  <c:v>44561</c:v>
                </c:pt>
                <c:pt idx="92">
                  <c:v>44562</c:v>
                </c:pt>
                <c:pt idx="93">
                  <c:v>44563</c:v>
                </c:pt>
                <c:pt idx="94">
                  <c:v>44564</c:v>
                </c:pt>
                <c:pt idx="95">
                  <c:v>44565</c:v>
                </c:pt>
              </c:numCache>
            </c:numRef>
          </c:cat>
          <c:val>
            <c:numRef>
              <c:f>Sheet1!$B$4:$CS$4</c:f>
              <c:numCache>
                <c:formatCode>General</c:formatCode>
                <c:ptCount val="96"/>
                <c:pt idx="42">
                  <c:v>539.42795017618573</c:v>
                </c:pt>
                <c:pt idx="43">
                  <c:v>568.97315736335486</c:v>
                </c:pt>
                <c:pt idx="44">
                  <c:v>598.1315041085453</c:v>
                </c:pt>
                <c:pt idx="45">
                  <c:v>626.41969743022628</c:v>
                </c:pt>
                <c:pt idx="46">
                  <c:v>655.01089073764501</c:v>
                </c:pt>
                <c:pt idx="47">
                  <c:v>684.35382358599531</c:v>
                </c:pt>
                <c:pt idx="48">
                  <c:v>713.76435200672961</c:v>
                </c:pt>
                <c:pt idx="49">
                  <c:v>743.03004175543219</c:v>
                </c:pt>
                <c:pt idx="50">
                  <c:v>770.766517488506</c:v>
                </c:pt>
                <c:pt idx="51">
                  <c:v>798.64187711591785</c:v>
                </c:pt>
                <c:pt idx="52">
                  <c:v>826.42985741506754</c:v>
                </c:pt>
                <c:pt idx="53">
                  <c:v>854.58263757347913</c:v>
                </c:pt>
                <c:pt idx="54">
                  <c:v>881.58054805199367</c:v>
                </c:pt>
                <c:pt idx="55">
                  <c:v>908.16769807312016</c:v>
                </c:pt>
                <c:pt idx="56">
                  <c:v>935.01565076027282</c:v>
                </c:pt>
                <c:pt idx="57">
                  <c:v>961.24569155628285</c:v>
                </c:pt>
                <c:pt idx="58">
                  <c:v>987.00108213151634</c:v>
                </c:pt>
                <c:pt idx="59">
                  <c:v>1012.1308299236841</c:v>
                </c:pt>
                <c:pt idx="60">
                  <c:v>1037.1199403648313</c:v>
                </c:pt>
                <c:pt idx="61">
                  <c:v>1061.3245002309604</c:v>
                </c:pt>
                <c:pt idx="62">
                  <c:v>1084.6898012894039</c:v>
                </c:pt>
                <c:pt idx="63">
                  <c:v>1107.4567573587524</c:v>
                </c:pt>
                <c:pt idx="64">
                  <c:v>1129.7496142613702</c:v>
                </c:pt>
                <c:pt idx="65">
                  <c:v>1151.0393588208663</c:v>
                </c:pt>
                <c:pt idx="66">
                  <c:v>1171.3422472676352</c:v>
                </c:pt>
                <c:pt idx="67">
                  <c:v>1190.7882001243631</c:v>
                </c:pt>
                <c:pt idx="68">
                  <c:v>1209.3825298062034</c:v>
                </c:pt>
                <c:pt idx="69">
                  <c:v>1227.0219736038248</c:v>
                </c:pt>
                <c:pt idx="70">
                  <c:v>1243.6064356066204</c:v>
                </c:pt>
                <c:pt idx="71">
                  <c:v>1259.2345301756518</c:v>
                </c:pt>
                <c:pt idx="72">
                  <c:v>1273.6862264634728</c:v>
                </c:pt>
                <c:pt idx="73">
                  <c:v>1286.9321870926633</c:v>
                </c:pt>
                <c:pt idx="74">
                  <c:v>1298.8300724689871</c:v>
                </c:pt>
                <c:pt idx="75">
                  <c:v>1309.4916527318251</c:v>
                </c:pt>
                <c:pt idx="76">
                  <c:v>1318.8845836412895</c:v>
                </c:pt>
                <c:pt idx="77">
                  <c:v>1326.9681222485583</c:v>
                </c:pt>
                <c:pt idx="78">
                  <c:v>1333.6690666647505</c:v>
                </c:pt>
                <c:pt idx="79">
                  <c:v>1338.930546977155</c:v>
                </c:pt>
                <c:pt idx="80">
                  <c:v>1342.7774565222339</c:v>
                </c:pt>
                <c:pt idx="81">
                  <c:v>1345.2098877066833</c:v>
                </c:pt>
                <c:pt idx="82">
                  <c:v>1346.2151346762907</c:v>
                </c:pt>
                <c:pt idx="83">
                  <c:v>1345.7758817215599</c:v>
                </c:pt>
                <c:pt idx="84">
                  <c:v>1343.904277604388</c:v>
                </c:pt>
                <c:pt idx="85">
                  <c:v>1340.613916579005</c:v>
                </c:pt>
                <c:pt idx="86">
                  <c:v>1335.9229836655982</c:v>
                </c:pt>
                <c:pt idx="87">
                  <c:v>1329.8490735910939</c:v>
                </c:pt>
                <c:pt idx="88">
                  <c:v>1322.4208701280554</c:v>
                </c:pt>
                <c:pt idx="89">
                  <c:v>1313.6668531908967</c:v>
                </c:pt>
                <c:pt idx="90">
                  <c:v>1303.6168668083906</c:v>
                </c:pt>
                <c:pt idx="91">
                  <c:v>1292.3102075588404</c:v>
                </c:pt>
                <c:pt idx="92">
                  <c:v>1279.7927303310021</c:v>
                </c:pt>
                <c:pt idx="93">
                  <c:v>1266.1116307990249</c:v>
                </c:pt>
                <c:pt idx="94">
                  <c:v>1251.3161224681357</c:v>
                </c:pt>
                <c:pt idx="95">
                  <c:v>1235.4590754803744</c:v>
                </c:pt>
              </c:numCache>
            </c:numRef>
          </c:val>
          <c:smooth val="0"/>
          <c:extLst>
            <c:ext xmlns:c16="http://schemas.microsoft.com/office/drawing/2014/chart" uri="{C3380CC4-5D6E-409C-BE32-E72D297353CC}">
              <c16:uniqueId val="{00000003-3234-417C-A836-04015F5B3963}"/>
            </c:ext>
          </c:extLst>
        </c:ser>
        <c:ser>
          <c:idx val="0"/>
          <c:order val="3"/>
          <c:tx>
            <c:v>sc.3</c:v>
          </c:tx>
          <c:spPr>
            <a:ln w="28575">
              <a:solidFill>
                <a:srgbClr val="690923"/>
              </a:solidFill>
            </a:ln>
          </c:spPr>
          <c:marker>
            <c:symbol val="none"/>
          </c:marker>
          <c:cat>
            <c:numRef>
              <c:f>Sheet1!$B$1:$CS$1</c:f>
              <c:numCache>
                <c:formatCode>m/d/yyyy</c:formatCode>
                <c:ptCount val="96"/>
                <c:pt idx="0">
                  <c:v>44470</c:v>
                </c:pt>
                <c:pt idx="1">
                  <c:v>44471</c:v>
                </c:pt>
                <c:pt idx="2">
                  <c:v>44472</c:v>
                </c:pt>
                <c:pt idx="3">
                  <c:v>44473</c:v>
                </c:pt>
                <c:pt idx="4">
                  <c:v>44474</c:v>
                </c:pt>
                <c:pt idx="5">
                  <c:v>44475</c:v>
                </c:pt>
                <c:pt idx="6">
                  <c:v>44476</c:v>
                </c:pt>
                <c:pt idx="7">
                  <c:v>44477</c:v>
                </c:pt>
                <c:pt idx="8">
                  <c:v>44478</c:v>
                </c:pt>
                <c:pt idx="9">
                  <c:v>44479</c:v>
                </c:pt>
                <c:pt idx="10">
                  <c:v>44480</c:v>
                </c:pt>
                <c:pt idx="11">
                  <c:v>44481</c:v>
                </c:pt>
                <c:pt idx="12">
                  <c:v>44482</c:v>
                </c:pt>
                <c:pt idx="13">
                  <c:v>44483</c:v>
                </c:pt>
                <c:pt idx="14">
                  <c:v>44484</c:v>
                </c:pt>
                <c:pt idx="15">
                  <c:v>44485</c:v>
                </c:pt>
                <c:pt idx="16">
                  <c:v>44486</c:v>
                </c:pt>
                <c:pt idx="17">
                  <c:v>44487</c:v>
                </c:pt>
                <c:pt idx="18">
                  <c:v>44488</c:v>
                </c:pt>
                <c:pt idx="19">
                  <c:v>44489</c:v>
                </c:pt>
                <c:pt idx="20">
                  <c:v>44490</c:v>
                </c:pt>
                <c:pt idx="21">
                  <c:v>44491</c:v>
                </c:pt>
                <c:pt idx="22">
                  <c:v>44492</c:v>
                </c:pt>
                <c:pt idx="23">
                  <c:v>44493</c:v>
                </c:pt>
                <c:pt idx="24">
                  <c:v>44494</c:v>
                </c:pt>
                <c:pt idx="25">
                  <c:v>44495</c:v>
                </c:pt>
                <c:pt idx="26">
                  <c:v>44496</c:v>
                </c:pt>
                <c:pt idx="27">
                  <c:v>44497</c:v>
                </c:pt>
                <c:pt idx="28">
                  <c:v>44498</c:v>
                </c:pt>
                <c:pt idx="29">
                  <c:v>44499</c:v>
                </c:pt>
                <c:pt idx="30">
                  <c:v>44500</c:v>
                </c:pt>
                <c:pt idx="31">
                  <c:v>44501</c:v>
                </c:pt>
                <c:pt idx="32">
                  <c:v>44502</c:v>
                </c:pt>
                <c:pt idx="33">
                  <c:v>44503</c:v>
                </c:pt>
                <c:pt idx="34">
                  <c:v>44504</c:v>
                </c:pt>
                <c:pt idx="35">
                  <c:v>44505</c:v>
                </c:pt>
                <c:pt idx="36">
                  <c:v>44506</c:v>
                </c:pt>
                <c:pt idx="37">
                  <c:v>44507</c:v>
                </c:pt>
                <c:pt idx="38">
                  <c:v>44508</c:v>
                </c:pt>
                <c:pt idx="39">
                  <c:v>44509</c:v>
                </c:pt>
                <c:pt idx="40">
                  <c:v>44510</c:v>
                </c:pt>
                <c:pt idx="41">
                  <c:v>44511</c:v>
                </c:pt>
                <c:pt idx="42">
                  <c:v>44512</c:v>
                </c:pt>
                <c:pt idx="43">
                  <c:v>44513</c:v>
                </c:pt>
                <c:pt idx="44">
                  <c:v>44514</c:v>
                </c:pt>
                <c:pt idx="45">
                  <c:v>44515</c:v>
                </c:pt>
                <c:pt idx="46">
                  <c:v>44516</c:v>
                </c:pt>
                <c:pt idx="47">
                  <c:v>44517</c:v>
                </c:pt>
                <c:pt idx="48">
                  <c:v>44518</c:v>
                </c:pt>
                <c:pt idx="49">
                  <c:v>44519</c:v>
                </c:pt>
                <c:pt idx="50">
                  <c:v>44520</c:v>
                </c:pt>
                <c:pt idx="51">
                  <c:v>44521</c:v>
                </c:pt>
                <c:pt idx="52">
                  <c:v>44522</c:v>
                </c:pt>
                <c:pt idx="53">
                  <c:v>44523</c:v>
                </c:pt>
                <c:pt idx="54">
                  <c:v>44524</c:v>
                </c:pt>
                <c:pt idx="55">
                  <c:v>44525</c:v>
                </c:pt>
                <c:pt idx="56">
                  <c:v>44526</c:v>
                </c:pt>
                <c:pt idx="57">
                  <c:v>44527</c:v>
                </c:pt>
                <c:pt idx="58">
                  <c:v>44528</c:v>
                </c:pt>
                <c:pt idx="59">
                  <c:v>44529</c:v>
                </c:pt>
                <c:pt idx="60">
                  <c:v>44530</c:v>
                </c:pt>
                <c:pt idx="61">
                  <c:v>44531</c:v>
                </c:pt>
                <c:pt idx="62">
                  <c:v>44532</c:v>
                </c:pt>
                <c:pt idx="63">
                  <c:v>44533</c:v>
                </c:pt>
                <c:pt idx="64">
                  <c:v>44534</c:v>
                </c:pt>
                <c:pt idx="65">
                  <c:v>44535</c:v>
                </c:pt>
                <c:pt idx="66">
                  <c:v>44536</c:v>
                </c:pt>
                <c:pt idx="67">
                  <c:v>44537</c:v>
                </c:pt>
                <c:pt idx="68">
                  <c:v>44538</c:v>
                </c:pt>
                <c:pt idx="69">
                  <c:v>44539</c:v>
                </c:pt>
                <c:pt idx="70">
                  <c:v>44540</c:v>
                </c:pt>
                <c:pt idx="71">
                  <c:v>44541</c:v>
                </c:pt>
                <c:pt idx="72">
                  <c:v>44542</c:v>
                </c:pt>
                <c:pt idx="73">
                  <c:v>44543</c:v>
                </c:pt>
                <c:pt idx="74">
                  <c:v>44544</c:v>
                </c:pt>
                <c:pt idx="75">
                  <c:v>44545</c:v>
                </c:pt>
                <c:pt idx="76">
                  <c:v>44546</c:v>
                </c:pt>
                <c:pt idx="77">
                  <c:v>44547</c:v>
                </c:pt>
                <c:pt idx="78">
                  <c:v>44548</c:v>
                </c:pt>
                <c:pt idx="79">
                  <c:v>44549</c:v>
                </c:pt>
                <c:pt idx="80">
                  <c:v>44550</c:v>
                </c:pt>
                <c:pt idx="81">
                  <c:v>44551</c:v>
                </c:pt>
                <c:pt idx="82">
                  <c:v>44552</c:v>
                </c:pt>
                <c:pt idx="83">
                  <c:v>44553</c:v>
                </c:pt>
                <c:pt idx="84">
                  <c:v>44554</c:v>
                </c:pt>
                <c:pt idx="85">
                  <c:v>44555</c:v>
                </c:pt>
                <c:pt idx="86">
                  <c:v>44556</c:v>
                </c:pt>
                <c:pt idx="87">
                  <c:v>44557</c:v>
                </c:pt>
                <c:pt idx="88">
                  <c:v>44558</c:v>
                </c:pt>
                <c:pt idx="89">
                  <c:v>44559</c:v>
                </c:pt>
                <c:pt idx="90">
                  <c:v>44560</c:v>
                </c:pt>
                <c:pt idx="91">
                  <c:v>44561</c:v>
                </c:pt>
                <c:pt idx="92">
                  <c:v>44562</c:v>
                </c:pt>
                <c:pt idx="93">
                  <c:v>44563</c:v>
                </c:pt>
                <c:pt idx="94">
                  <c:v>44564</c:v>
                </c:pt>
                <c:pt idx="95">
                  <c:v>44565</c:v>
                </c:pt>
              </c:numCache>
            </c:numRef>
          </c:cat>
          <c:val>
            <c:numRef>
              <c:f>Sheet1!$B$5:$CS$5</c:f>
              <c:numCache>
                <c:formatCode>General</c:formatCode>
                <c:ptCount val="96"/>
                <c:pt idx="42">
                  <c:v>540.51549826427538</c:v>
                </c:pt>
                <c:pt idx="43">
                  <c:v>571.5910858627758</c:v>
                </c:pt>
                <c:pt idx="44">
                  <c:v>602.78128618527444</c:v>
                </c:pt>
                <c:pt idx="45">
                  <c:v>633.65767568492367</c:v>
                </c:pt>
                <c:pt idx="46">
                  <c:v>665.43341592890374</c:v>
                </c:pt>
                <c:pt idx="47">
                  <c:v>698.61618345308102</c:v>
                </c:pt>
                <c:pt idx="48">
                  <c:v>732.54225933768271</c:v>
                </c:pt>
                <c:pt idx="49">
                  <c:v>767.03291820809523</c:v>
                </c:pt>
                <c:pt idx="50">
                  <c:v>800.71516712438824</c:v>
                </c:pt>
                <c:pt idx="51">
                  <c:v>835.27358124687066</c:v>
                </c:pt>
                <c:pt idx="52">
                  <c:v>870.48853065666231</c:v>
                </c:pt>
                <c:pt idx="53">
                  <c:v>906.80570036789447</c:v>
                </c:pt>
                <c:pt idx="54">
                  <c:v>942.70150185963507</c:v>
                </c:pt>
                <c:pt idx="55">
                  <c:v>978.90032392433909</c:v>
                </c:pt>
                <c:pt idx="56">
                  <c:v>1016.0577294254426</c:v>
                </c:pt>
                <c:pt idx="57">
                  <c:v>1053.2672304785012</c:v>
                </c:pt>
                <c:pt idx="58">
                  <c:v>1090.637222738329</c:v>
                </c:pt>
                <c:pt idx="59">
                  <c:v>1127.9581155742762</c:v>
                </c:pt>
                <c:pt idx="60">
                  <c:v>1165.6791847393633</c:v>
                </c:pt>
                <c:pt idx="61">
                  <c:v>1203.0930349235341</c:v>
                </c:pt>
                <c:pt idx="62">
                  <c:v>1240.0942579410014</c:v>
                </c:pt>
                <c:pt idx="63">
                  <c:v>1276.8724773822505</c:v>
                </c:pt>
                <c:pt idx="64">
                  <c:v>1313.4847162796664</c:v>
                </c:pt>
                <c:pt idx="65">
                  <c:v>1349.3326589612561</c:v>
                </c:pt>
                <c:pt idx="66">
                  <c:v>1384.3653204047293</c:v>
                </c:pt>
                <c:pt idx="67">
                  <c:v>1418.648935416436</c:v>
                </c:pt>
                <c:pt idx="68">
                  <c:v>1452.1168655310275</c:v>
                </c:pt>
                <c:pt idx="69">
                  <c:v>1484.5923372331545</c:v>
                </c:pt>
                <c:pt idx="70">
                  <c:v>1515.8983249539224</c:v>
                </c:pt>
                <c:pt idx="71">
                  <c:v>1546.0559322987924</c:v>
                </c:pt>
                <c:pt idx="72">
                  <c:v>1574.7652533883713</c:v>
                </c:pt>
                <c:pt idx="73">
                  <c:v>1601.9234507262049</c:v>
                </c:pt>
                <c:pt idx="74">
                  <c:v>1627.313656451023</c:v>
                </c:pt>
                <c:pt idx="75">
                  <c:v>1650.9782259636629</c:v>
                </c:pt>
                <c:pt idx="76">
                  <c:v>1672.8158770640275</c:v>
                </c:pt>
                <c:pt idx="77">
                  <c:v>1692.7200867042798</c:v>
                </c:pt>
                <c:pt idx="78">
                  <c:v>1710.5518765775907</c:v>
                </c:pt>
                <c:pt idx="79">
                  <c:v>1726.1949688739619</c:v>
                </c:pt>
                <c:pt idx="80">
                  <c:v>1739.6232706404064</c:v>
                </c:pt>
                <c:pt idx="81">
                  <c:v>1750.7889331175338</c:v>
                </c:pt>
                <c:pt idx="82">
                  <c:v>1759.6370090297041</c:v>
                </c:pt>
                <c:pt idx="83">
                  <c:v>1766.1139568243143</c:v>
                </c:pt>
                <c:pt idx="84">
                  <c:v>1770.2019250764154</c:v>
                </c:pt>
                <c:pt idx="85">
                  <c:v>1771.8910267806193</c:v>
                </c:pt>
                <c:pt idx="86">
                  <c:v>1771.1825775644397</c:v>
                </c:pt>
                <c:pt idx="87">
                  <c:v>1768.0840056424856</c:v>
                </c:pt>
                <c:pt idx="88">
                  <c:v>1762.6204862582392</c:v>
                </c:pt>
                <c:pt idx="89">
                  <c:v>1754.823532372196</c:v>
                </c:pt>
                <c:pt idx="90">
                  <c:v>1744.7323500935113</c:v>
                </c:pt>
                <c:pt idx="91">
                  <c:v>1732.4017006102067</c:v>
                </c:pt>
                <c:pt idx="92">
                  <c:v>1717.8987505964114</c:v>
                </c:pt>
                <c:pt idx="93">
                  <c:v>1701.2975179488428</c:v>
                </c:pt>
                <c:pt idx="94">
                  <c:v>1682.6791354108339</c:v>
                </c:pt>
                <c:pt idx="95">
                  <c:v>1662.1330535980026</c:v>
                </c:pt>
              </c:numCache>
            </c:numRef>
          </c:val>
          <c:smooth val="0"/>
          <c:extLst>
            <c:ext xmlns:c16="http://schemas.microsoft.com/office/drawing/2014/chart" uri="{C3380CC4-5D6E-409C-BE32-E72D297353CC}">
              <c16:uniqueId val="{00000004-3234-417C-A836-04015F5B3963}"/>
            </c:ext>
          </c:extLst>
        </c:ser>
        <c:ser>
          <c:idx val="4"/>
          <c:order val="4"/>
          <c:tx>
            <c:v>maximum</c:v>
          </c:tx>
          <c:spPr>
            <a:ln>
              <a:solidFill>
                <a:schemeClr val="tx1"/>
              </a:solidFill>
              <a:prstDash val="sysDot"/>
            </a:ln>
          </c:spPr>
          <c:marker>
            <c:symbol val="none"/>
          </c:marker>
          <c:cat>
            <c:numRef>
              <c:f>Sheet1!$B$1:$CS$1</c:f>
              <c:numCache>
                <c:formatCode>m/d/yyyy</c:formatCode>
                <c:ptCount val="96"/>
                <c:pt idx="0">
                  <c:v>44470</c:v>
                </c:pt>
                <c:pt idx="1">
                  <c:v>44471</c:v>
                </c:pt>
                <c:pt idx="2">
                  <c:v>44472</c:v>
                </c:pt>
                <c:pt idx="3">
                  <c:v>44473</c:v>
                </c:pt>
                <c:pt idx="4">
                  <c:v>44474</c:v>
                </c:pt>
                <c:pt idx="5">
                  <c:v>44475</c:v>
                </c:pt>
                <c:pt idx="6">
                  <c:v>44476</c:v>
                </c:pt>
                <c:pt idx="7">
                  <c:v>44477</c:v>
                </c:pt>
                <c:pt idx="8">
                  <c:v>44478</c:v>
                </c:pt>
                <c:pt idx="9">
                  <c:v>44479</c:v>
                </c:pt>
                <c:pt idx="10">
                  <c:v>44480</c:v>
                </c:pt>
                <c:pt idx="11">
                  <c:v>44481</c:v>
                </c:pt>
                <c:pt idx="12">
                  <c:v>44482</c:v>
                </c:pt>
                <c:pt idx="13">
                  <c:v>44483</c:v>
                </c:pt>
                <c:pt idx="14">
                  <c:v>44484</c:v>
                </c:pt>
                <c:pt idx="15">
                  <c:v>44485</c:v>
                </c:pt>
                <c:pt idx="16">
                  <c:v>44486</c:v>
                </c:pt>
                <c:pt idx="17">
                  <c:v>44487</c:v>
                </c:pt>
                <c:pt idx="18">
                  <c:v>44488</c:v>
                </c:pt>
                <c:pt idx="19">
                  <c:v>44489</c:v>
                </c:pt>
                <c:pt idx="20">
                  <c:v>44490</c:v>
                </c:pt>
                <c:pt idx="21">
                  <c:v>44491</c:v>
                </c:pt>
                <c:pt idx="22">
                  <c:v>44492</c:v>
                </c:pt>
                <c:pt idx="23">
                  <c:v>44493</c:v>
                </c:pt>
                <c:pt idx="24">
                  <c:v>44494</c:v>
                </c:pt>
                <c:pt idx="25">
                  <c:v>44495</c:v>
                </c:pt>
                <c:pt idx="26">
                  <c:v>44496</c:v>
                </c:pt>
                <c:pt idx="27">
                  <c:v>44497</c:v>
                </c:pt>
                <c:pt idx="28">
                  <c:v>44498</c:v>
                </c:pt>
                <c:pt idx="29">
                  <c:v>44499</c:v>
                </c:pt>
                <c:pt idx="30">
                  <c:v>44500</c:v>
                </c:pt>
                <c:pt idx="31">
                  <c:v>44501</c:v>
                </c:pt>
                <c:pt idx="32">
                  <c:v>44502</c:v>
                </c:pt>
                <c:pt idx="33">
                  <c:v>44503</c:v>
                </c:pt>
                <c:pt idx="34">
                  <c:v>44504</c:v>
                </c:pt>
                <c:pt idx="35">
                  <c:v>44505</c:v>
                </c:pt>
                <c:pt idx="36">
                  <c:v>44506</c:v>
                </c:pt>
                <c:pt idx="37">
                  <c:v>44507</c:v>
                </c:pt>
                <c:pt idx="38">
                  <c:v>44508</c:v>
                </c:pt>
                <c:pt idx="39">
                  <c:v>44509</c:v>
                </c:pt>
                <c:pt idx="40">
                  <c:v>44510</c:v>
                </c:pt>
                <c:pt idx="41">
                  <c:v>44511</c:v>
                </c:pt>
                <c:pt idx="42">
                  <c:v>44512</c:v>
                </c:pt>
                <c:pt idx="43">
                  <c:v>44513</c:v>
                </c:pt>
                <c:pt idx="44">
                  <c:v>44514</c:v>
                </c:pt>
                <c:pt idx="45">
                  <c:v>44515</c:v>
                </c:pt>
                <c:pt idx="46">
                  <c:v>44516</c:v>
                </c:pt>
                <c:pt idx="47">
                  <c:v>44517</c:v>
                </c:pt>
                <c:pt idx="48">
                  <c:v>44518</c:v>
                </c:pt>
                <c:pt idx="49">
                  <c:v>44519</c:v>
                </c:pt>
                <c:pt idx="50">
                  <c:v>44520</c:v>
                </c:pt>
                <c:pt idx="51">
                  <c:v>44521</c:v>
                </c:pt>
                <c:pt idx="52">
                  <c:v>44522</c:v>
                </c:pt>
                <c:pt idx="53">
                  <c:v>44523</c:v>
                </c:pt>
                <c:pt idx="54">
                  <c:v>44524</c:v>
                </c:pt>
                <c:pt idx="55">
                  <c:v>44525</c:v>
                </c:pt>
                <c:pt idx="56">
                  <c:v>44526</c:v>
                </c:pt>
                <c:pt idx="57">
                  <c:v>44527</c:v>
                </c:pt>
                <c:pt idx="58">
                  <c:v>44528</c:v>
                </c:pt>
                <c:pt idx="59">
                  <c:v>44529</c:v>
                </c:pt>
                <c:pt idx="60">
                  <c:v>44530</c:v>
                </c:pt>
                <c:pt idx="61">
                  <c:v>44531</c:v>
                </c:pt>
                <c:pt idx="62">
                  <c:v>44532</c:v>
                </c:pt>
                <c:pt idx="63">
                  <c:v>44533</c:v>
                </c:pt>
                <c:pt idx="64">
                  <c:v>44534</c:v>
                </c:pt>
                <c:pt idx="65">
                  <c:v>44535</c:v>
                </c:pt>
                <c:pt idx="66">
                  <c:v>44536</c:v>
                </c:pt>
                <c:pt idx="67">
                  <c:v>44537</c:v>
                </c:pt>
                <c:pt idx="68">
                  <c:v>44538</c:v>
                </c:pt>
                <c:pt idx="69">
                  <c:v>44539</c:v>
                </c:pt>
                <c:pt idx="70">
                  <c:v>44540</c:v>
                </c:pt>
                <c:pt idx="71">
                  <c:v>44541</c:v>
                </c:pt>
                <c:pt idx="72">
                  <c:v>44542</c:v>
                </c:pt>
                <c:pt idx="73">
                  <c:v>44543</c:v>
                </c:pt>
                <c:pt idx="74">
                  <c:v>44544</c:v>
                </c:pt>
                <c:pt idx="75">
                  <c:v>44545</c:v>
                </c:pt>
                <c:pt idx="76">
                  <c:v>44546</c:v>
                </c:pt>
                <c:pt idx="77">
                  <c:v>44547</c:v>
                </c:pt>
                <c:pt idx="78">
                  <c:v>44548</c:v>
                </c:pt>
                <c:pt idx="79">
                  <c:v>44549</c:v>
                </c:pt>
                <c:pt idx="80">
                  <c:v>44550</c:v>
                </c:pt>
                <c:pt idx="81">
                  <c:v>44551</c:v>
                </c:pt>
                <c:pt idx="82">
                  <c:v>44552</c:v>
                </c:pt>
                <c:pt idx="83">
                  <c:v>44553</c:v>
                </c:pt>
                <c:pt idx="84">
                  <c:v>44554</c:v>
                </c:pt>
                <c:pt idx="85">
                  <c:v>44555</c:v>
                </c:pt>
                <c:pt idx="86">
                  <c:v>44556</c:v>
                </c:pt>
                <c:pt idx="87">
                  <c:v>44557</c:v>
                </c:pt>
                <c:pt idx="88">
                  <c:v>44558</c:v>
                </c:pt>
                <c:pt idx="89">
                  <c:v>44559</c:v>
                </c:pt>
                <c:pt idx="90">
                  <c:v>44560</c:v>
                </c:pt>
                <c:pt idx="91">
                  <c:v>44561</c:v>
                </c:pt>
                <c:pt idx="92">
                  <c:v>44562</c:v>
                </c:pt>
                <c:pt idx="93">
                  <c:v>44563</c:v>
                </c:pt>
                <c:pt idx="94">
                  <c:v>44564</c:v>
                </c:pt>
                <c:pt idx="95">
                  <c:v>44565</c:v>
                </c:pt>
              </c:numCache>
            </c:numRef>
          </c:cat>
          <c:val>
            <c:numRef>
              <c:f>Sheet1!$B$6:$CS$6</c:f>
              <c:numCache>
                <c:formatCode>General</c:formatCode>
                <c:ptCount val="96"/>
              </c:numCache>
            </c:numRef>
          </c:val>
          <c:smooth val="0"/>
          <c:extLst>
            <c:ext xmlns:c16="http://schemas.microsoft.com/office/drawing/2014/chart" uri="{C3380CC4-5D6E-409C-BE32-E72D297353CC}">
              <c16:uniqueId val="{00000005-3234-417C-A836-04015F5B3963}"/>
            </c:ext>
          </c:extLst>
        </c:ser>
        <c:dLbls>
          <c:showLegendKey val="0"/>
          <c:showVal val="0"/>
          <c:showCatName val="0"/>
          <c:showSerName val="0"/>
          <c:showPercent val="0"/>
          <c:showBubbleSize val="0"/>
        </c:dLbls>
        <c:marker val="1"/>
        <c:smooth val="0"/>
        <c:axId val="298003144"/>
        <c:axId val="298003536"/>
      </c:lineChart>
      <c:dateAx>
        <c:axId val="298003144"/>
        <c:scaling>
          <c:orientation val="minMax"/>
        </c:scaling>
        <c:delete val="0"/>
        <c:axPos val="b"/>
        <c:numFmt formatCode="m/d/yyyy" sourceLinked="1"/>
        <c:majorTickMark val="out"/>
        <c:minorTickMark val="none"/>
        <c:tickLblPos val="nextTo"/>
        <c:spPr>
          <a:noFill/>
          <a:ln w="9525" cap="flat" cmpd="sng" algn="ctr">
            <a:solidFill>
              <a:schemeClr val="tx1"/>
            </a:solidFill>
            <a:round/>
          </a:ln>
          <a:effectLst/>
        </c:spPr>
        <c:txPr>
          <a:bodyPr rot="-60000000" vert="horz"/>
          <a:lstStyle/>
          <a:p>
            <a:pPr>
              <a:defRPr sz="1000"/>
            </a:pPr>
            <a:endParaRPr lang="cs-CZ"/>
          </a:p>
        </c:txPr>
        <c:crossAx val="298003536"/>
        <c:crosses val="autoZero"/>
        <c:auto val="1"/>
        <c:lblOffset val="100"/>
        <c:baseTimeUnit val="days"/>
        <c:majorUnit val="1"/>
      </c:dateAx>
      <c:valAx>
        <c:axId val="298003536"/>
        <c:scaling>
          <c:orientation val="minMax"/>
        </c:scaling>
        <c:delete val="0"/>
        <c:axPos val="l"/>
        <c:numFmt formatCode="#,##0" sourceLinked="0"/>
        <c:majorTickMark val="none"/>
        <c:minorTickMark val="none"/>
        <c:tickLblPos val="nextTo"/>
        <c:spPr>
          <a:noFill/>
          <a:ln>
            <a:solidFill>
              <a:schemeClr val="tx1"/>
            </a:solidFill>
          </a:ln>
          <a:effectLst/>
        </c:spPr>
        <c:txPr>
          <a:bodyPr rot="-60000000" vert="horz"/>
          <a:lstStyle/>
          <a:p>
            <a:pPr>
              <a:defRPr sz="1200"/>
            </a:pPr>
            <a:endParaRPr lang="cs-CZ"/>
          </a:p>
        </c:txPr>
        <c:crossAx val="29800314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mn-lt"/>
        </a:defRPr>
      </a:pPr>
      <a:endParaRPr lang="cs-CZ"/>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rgbClr val="C00000"/>
            </a:solidFill>
            <a:ln>
              <a:noFill/>
            </a:ln>
            <a:effectLst/>
          </c:spPr>
          <c:invertIfNegative val="0"/>
          <c:dPt>
            <c:idx val="6"/>
            <c:invertIfNegative val="0"/>
            <c:bubble3D val="0"/>
            <c:spPr>
              <a:solidFill>
                <a:srgbClr val="C00000"/>
              </a:solidFill>
              <a:ln>
                <a:noFill/>
              </a:ln>
              <a:effectLst/>
            </c:spPr>
            <c:extLst>
              <c:ext xmlns:c16="http://schemas.microsoft.com/office/drawing/2014/chart" uri="{C3380CC4-5D6E-409C-BE32-E72D297353CC}">
                <c16:uniqueId val="{00000004-3070-4B09-A3F5-349C6A83B97A}"/>
              </c:ext>
            </c:extLst>
          </c:dPt>
          <c:dPt>
            <c:idx val="8"/>
            <c:invertIfNegative val="0"/>
            <c:bubble3D val="0"/>
            <c:spPr>
              <a:solidFill>
                <a:srgbClr val="C00000"/>
              </a:solidFill>
              <a:ln>
                <a:noFill/>
              </a:ln>
              <a:effectLst/>
            </c:spPr>
            <c:extLst>
              <c:ext xmlns:c16="http://schemas.microsoft.com/office/drawing/2014/chart" uri="{C3380CC4-5D6E-409C-BE32-E72D297353CC}">
                <c16:uniqueId val="{00000000-5B73-42C7-B0A5-249A45A05BDF}"/>
              </c:ext>
            </c:extLst>
          </c:dPt>
          <c:dPt>
            <c:idx val="9"/>
            <c:invertIfNegative val="0"/>
            <c:bubble3D val="0"/>
            <c:spPr>
              <a:solidFill>
                <a:srgbClr val="0070C0"/>
              </a:solidFill>
              <a:ln>
                <a:noFill/>
              </a:ln>
              <a:effectLst/>
            </c:spPr>
            <c:extLst>
              <c:ext xmlns:c16="http://schemas.microsoft.com/office/drawing/2014/chart" uri="{C3380CC4-5D6E-409C-BE32-E72D297353CC}">
                <c16:uniqueId val="{00000005-D629-4550-921A-24A9592EF6BB}"/>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Kraj Vysočina</c:v>
                </c:pt>
                <c:pt idx="1">
                  <c:v>Liberecký kraj</c:v>
                </c:pt>
                <c:pt idx="2">
                  <c:v>Pardubický kraj</c:v>
                </c:pt>
                <c:pt idx="3">
                  <c:v>Jihočeský kraj</c:v>
                </c:pt>
                <c:pt idx="4">
                  <c:v>Olomoucký kraj</c:v>
                </c:pt>
                <c:pt idx="5">
                  <c:v>Ústecký kraj</c:v>
                </c:pt>
                <c:pt idx="6">
                  <c:v>Plzeňský kraj</c:v>
                </c:pt>
                <c:pt idx="7">
                  <c:v>Jihomoravský kraj</c:v>
                </c:pt>
                <c:pt idx="8">
                  <c:v>Zlínský kraj</c:v>
                </c:pt>
                <c:pt idx="9">
                  <c:v>ČR</c:v>
                </c:pt>
                <c:pt idx="10">
                  <c:v>Moravskoslezský kraj</c:v>
                </c:pt>
                <c:pt idx="11">
                  <c:v>Středočeský kraj</c:v>
                </c:pt>
                <c:pt idx="12">
                  <c:v>Hlavní město Praha</c:v>
                </c:pt>
                <c:pt idx="13">
                  <c:v>Karlovarský kraj</c:v>
                </c:pt>
                <c:pt idx="14">
                  <c:v>Královéhradecký kraj</c:v>
                </c:pt>
              </c:strCache>
            </c:strRef>
          </c:cat>
          <c:val>
            <c:numRef>
              <c:f>Sheet1!$B$2:$B$16</c:f>
              <c:numCache>
                <c:formatCode>0.0%</c:formatCode>
                <c:ptCount val="15"/>
                <c:pt idx="0">
                  <c:v>0.40102389078400003</c:v>
                </c:pt>
                <c:pt idx="1">
                  <c:v>0.34735576923</c:v>
                </c:pt>
                <c:pt idx="2">
                  <c:v>0.34333333333299998</c:v>
                </c:pt>
                <c:pt idx="3">
                  <c:v>0.33720930232500002</c:v>
                </c:pt>
                <c:pt idx="4">
                  <c:v>0.32432432432399999</c:v>
                </c:pt>
                <c:pt idx="5">
                  <c:v>0.31093007467700001</c:v>
                </c:pt>
                <c:pt idx="6">
                  <c:v>0.30434782608599997</c:v>
                </c:pt>
                <c:pt idx="7">
                  <c:v>0.284046692607</c:v>
                </c:pt>
                <c:pt idx="8">
                  <c:v>0.269743589743</c:v>
                </c:pt>
                <c:pt idx="9">
                  <c:v>0.26197441383199999</c:v>
                </c:pt>
                <c:pt idx="10">
                  <c:v>0.20963172804499999</c:v>
                </c:pt>
                <c:pt idx="11">
                  <c:v>0.17778993435400001</c:v>
                </c:pt>
                <c:pt idx="12">
                  <c:v>0.17140181080200001</c:v>
                </c:pt>
                <c:pt idx="13">
                  <c:v>0.16985645932999999</c:v>
                </c:pt>
                <c:pt idx="14">
                  <c:v>0.12931667891199999</c:v>
                </c:pt>
              </c:numCache>
            </c:numRef>
          </c:val>
          <c:extLst>
            <c:ext xmlns:c16="http://schemas.microsoft.com/office/drawing/2014/chart" uri="{C3380CC4-5D6E-409C-BE32-E72D297353CC}">
              <c16:uniqueId val="{00000000-3070-4B09-A3F5-349C6A83B97A}"/>
            </c:ext>
          </c:extLst>
        </c:ser>
        <c:dLbls>
          <c:showLegendKey val="0"/>
          <c:showVal val="0"/>
          <c:showCatName val="0"/>
          <c:showSerName val="0"/>
          <c:showPercent val="0"/>
          <c:showBubbleSize val="0"/>
        </c:dLbls>
        <c:gapWidth val="50"/>
        <c:axId val="1289766016"/>
        <c:axId val="1491627712"/>
      </c:barChart>
      <c:catAx>
        <c:axId val="1289766016"/>
        <c:scaling>
          <c:orientation val="maxMin"/>
        </c:scaling>
        <c:delete val="0"/>
        <c:axPos val="l"/>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cs-CZ"/>
          </a:p>
        </c:txPr>
        <c:crossAx val="1491627712"/>
        <c:crosses val="autoZero"/>
        <c:auto val="1"/>
        <c:lblAlgn val="ctr"/>
        <c:lblOffset val="100"/>
        <c:noMultiLvlLbl val="0"/>
      </c:catAx>
      <c:valAx>
        <c:axId val="1491627712"/>
        <c:scaling>
          <c:orientation val="minMax"/>
        </c:scaling>
        <c:delete val="0"/>
        <c:axPos val="t"/>
        <c:numFmt formatCode="0.0%"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cs-CZ"/>
          </a:p>
        </c:txPr>
        <c:crossAx val="128976601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cs-CZ"/>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rgbClr val="C00000"/>
            </a:solidFill>
            <a:ln>
              <a:noFill/>
            </a:ln>
            <a:effectLst/>
          </c:spPr>
          <c:invertIfNegative val="0"/>
          <c:dPt>
            <c:idx val="6"/>
            <c:invertIfNegative val="0"/>
            <c:bubble3D val="0"/>
            <c:spPr>
              <a:solidFill>
                <a:srgbClr val="C00000"/>
              </a:solidFill>
              <a:ln>
                <a:noFill/>
              </a:ln>
              <a:effectLst/>
            </c:spPr>
            <c:extLst>
              <c:ext xmlns:c16="http://schemas.microsoft.com/office/drawing/2014/chart" uri="{C3380CC4-5D6E-409C-BE32-E72D297353CC}">
                <c16:uniqueId val="{00000004-3070-4B09-A3F5-349C6A83B97A}"/>
              </c:ext>
            </c:extLst>
          </c:dPt>
          <c:dPt>
            <c:idx val="9"/>
            <c:invertIfNegative val="0"/>
            <c:bubble3D val="0"/>
            <c:spPr>
              <a:solidFill>
                <a:srgbClr val="0070C0"/>
              </a:solidFill>
              <a:ln>
                <a:noFill/>
              </a:ln>
              <a:effectLst/>
            </c:spPr>
            <c:extLst>
              <c:ext xmlns:c16="http://schemas.microsoft.com/office/drawing/2014/chart" uri="{C3380CC4-5D6E-409C-BE32-E72D297353CC}">
                <c16:uniqueId val="{00000003-B85D-4210-8188-95336DAD99AB}"/>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Kraj Vysočina</c:v>
                </c:pt>
                <c:pt idx="1">
                  <c:v>Jihočeský kraj</c:v>
                </c:pt>
                <c:pt idx="2">
                  <c:v>Středočeský kraj</c:v>
                </c:pt>
                <c:pt idx="3">
                  <c:v>Pardubický kraj</c:v>
                </c:pt>
                <c:pt idx="4">
                  <c:v>Plzeňský kraj</c:v>
                </c:pt>
                <c:pt idx="5">
                  <c:v>Jihomoravský kraj</c:v>
                </c:pt>
                <c:pt idx="6">
                  <c:v>Královéhradecký kraj</c:v>
                </c:pt>
                <c:pt idx="7">
                  <c:v>Moravskoslezský kraj</c:v>
                </c:pt>
                <c:pt idx="8">
                  <c:v>Zlínský kraj</c:v>
                </c:pt>
                <c:pt idx="9">
                  <c:v>ČR</c:v>
                </c:pt>
                <c:pt idx="10">
                  <c:v>Ústecký kraj</c:v>
                </c:pt>
                <c:pt idx="11">
                  <c:v>Olomoucký kraj</c:v>
                </c:pt>
                <c:pt idx="12">
                  <c:v>Liberecký kraj</c:v>
                </c:pt>
                <c:pt idx="13">
                  <c:v>Karlovarský kraj</c:v>
                </c:pt>
                <c:pt idx="14">
                  <c:v>Hlavní město Praha</c:v>
                </c:pt>
              </c:strCache>
            </c:strRef>
          </c:cat>
          <c:val>
            <c:numRef>
              <c:f>Sheet1!$B$2:$B$16</c:f>
              <c:numCache>
                <c:formatCode>0.0%</c:formatCode>
                <c:ptCount val="15"/>
                <c:pt idx="0">
                  <c:v>0.54545454545399996</c:v>
                </c:pt>
                <c:pt idx="1">
                  <c:v>0.48979591836699998</c:v>
                </c:pt>
                <c:pt idx="2">
                  <c:v>0.44017094017000002</c:v>
                </c:pt>
                <c:pt idx="3">
                  <c:v>0.40769230769199999</c:v>
                </c:pt>
                <c:pt idx="4">
                  <c:v>0.40625</c:v>
                </c:pt>
                <c:pt idx="5">
                  <c:v>0.39746835443</c:v>
                </c:pt>
                <c:pt idx="6">
                  <c:v>0.33043478260800002</c:v>
                </c:pt>
                <c:pt idx="7">
                  <c:v>0.32335329341300001</c:v>
                </c:pt>
                <c:pt idx="8">
                  <c:v>0.322981366459</c:v>
                </c:pt>
                <c:pt idx="9">
                  <c:v>0.31913092550700001</c:v>
                </c:pt>
                <c:pt idx="10">
                  <c:v>0.30620155038699998</c:v>
                </c:pt>
                <c:pt idx="11">
                  <c:v>0.29949238578600001</c:v>
                </c:pt>
                <c:pt idx="12">
                  <c:v>0.28000000000000003</c:v>
                </c:pt>
                <c:pt idx="13">
                  <c:v>0.20481927710799999</c:v>
                </c:pt>
                <c:pt idx="14">
                  <c:v>0.16305732483999999</c:v>
                </c:pt>
              </c:numCache>
            </c:numRef>
          </c:val>
          <c:extLst>
            <c:ext xmlns:c16="http://schemas.microsoft.com/office/drawing/2014/chart" uri="{C3380CC4-5D6E-409C-BE32-E72D297353CC}">
              <c16:uniqueId val="{00000000-3070-4B09-A3F5-349C6A83B97A}"/>
            </c:ext>
          </c:extLst>
        </c:ser>
        <c:dLbls>
          <c:showLegendKey val="0"/>
          <c:showVal val="0"/>
          <c:showCatName val="0"/>
          <c:showSerName val="0"/>
          <c:showPercent val="0"/>
          <c:showBubbleSize val="0"/>
        </c:dLbls>
        <c:gapWidth val="50"/>
        <c:axId val="1289766016"/>
        <c:axId val="1491627712"/>
      </c:barChart>
      <c:catAx>
        <c:axId val="1289766016"/>
        <c:scaling>
          <c:orientation val="maxMin"/>
        </c:scaling>
        <c:delete val="0"/>
        <c:axPos val="l"/>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cs-CZ"/>
          </a:p>
        </c:txPr>
        <c:crossAx val="1491627712"/>
        <c:crosses val="autoZero"/>
        <c:auto val="1"/>
        <c:lblAlgn val="ctr"/>
        <c:lblOffset val="100"/>
        <c:noMultiLvlLbl val="0"/>
      </c:catAx>
      <c:valAx>
        <c:axId val="1491627712"/>
        <c:scaling>
          <c:orientation val="minMax"/>
        </c:scaling>
        <c:delete val="0"/>
        <c:axPos val="t"/>
        <c:numFmt formatCode="0.0%"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cs-CZ"/>
          </a:p>
        </c:txPr>
        <c:crossAx val="128976601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cs-CZ"/>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rgbClr val="C00000"/>
            </a:solidFill>
            <a:ln>
              <a:noFill/>
            </a:ln>
            <a:effectLst/>
          </c:spPr>
          <c:invertIfNegative val="0"/>
          <c:dPt>
            <c:idx val="6"/>
            <c:invertIfNegative val="0"/>
            <c:bubble3D val="0"/>
            <c:spPr>
              <a:solidFill>
                <a:srgbClr val="C00000"/>
              </a:solidFill>
              <a:ln>
                <a:noFill/>
              </a:ln>
              <a:effectLst/>
            </c:spPr>
            <c:extLst>
              <c:ext xmlns:c16="http://schemas.microsoft.com/office/drawing/2014/chart" uri="{C3380CC4-5D6E-409C-BE32-E72D297353CC}">
                <c16:uniqueId val="{00000004-3070-4B09-A3F5-349C6A83B97A}"/>
              </c:ext>
            </c:extLst>
          </c:dPt>
          <c:dPt>
            <c:idx val="9"/>
            <c:invertIfNegative val="0"/>
            <c:bubble3D val="0"/>
            <c:spPr>
              <a:solidFill>
                <a:srgbClr val="0070C0"/>
              </a:solidFill>
              <a:ln>
                <a:noFill/>
              </a:ln>
              <a:effectLst/>
            </c:spPr>
            <c:extLst>
              <c:ext xmlns:c16="http://schemas.microsoft.com/office/drawing/2014/chart" uri="{C3380CC4-5D6E-409C-BE32-E72D297353CC}">
                <c16:uniqueId val="{00000000-187C-4B26-A62C-8D83AD58094A}"/>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Kraj Vysočina</c:v>
                </c:pt>
                <c:pt idx="1">
                  <c:v>Jihočeský kraj</c:v>
                </c:pt>
                <c:pt idx="2">
                  <c:v>Jihomoravský kraj</c:v>
                </c:pt>
                <c:pt idx="3">
                  <c:v>Ústecký kraj</c:v>
                </c:pt>
                <c:pt idx="4">
                  <c:v>Zlínský kraj</c:v>
                </c:pt>
                <c:pt idx="5">
                  <c:v>Pardubický kraj</c:v>
                </c:pt>
                <c:pt idx="6">
                  <c:v>Olomoucký kraj</c:v>
                </c:pt>
                <c:pt idx="7">
                  <c:v>Plzeňský kraj</c:v>
                </c:pt>
                <c:pt idx="8">
                  <c:v>Středočeský kraj</c:v>
                </c:pt>
                <c:pt idx="9">
                  <c:v>ČR</c:v>
                </c:pt>
                <c:pt idx="10">
                  <c:v>Královéhradecký kraj</c:v>
                </c:pt>
                <c:pt idx="11">
                  <c:v>Moravskoslezský kraj</c:v>
                </c:pt>
                <c:pt idx="12">
                  <c:v>Karlovarský kraj</c:v>
                </c:pt>
                <c:pt idx="13">
                  <c:v>Liberecký kraj</c:v>
                </c:pt>
                <c:pt idx="14">
                  <c:v>Hlavní město Praha</c:v>
                </c:pt>
              </c:strCache>
            </c:strRef>
          </c:cat>
          <c:val>
            <c:numRef>
              <c:f>Sheet1!$B$2:$B$16</c:f>
              <c:numCache>
                <c:formatCode>0.0%</c:formatCode>
                <c:ptCount val="15"/>
                <c:pt idx="0">
                  <c:v>0.38709677419299998</c:v>
                </c:pt>
                <c:pt idx="1">
                  <c:v>0.359375</c:v>
                </c:pt>
                <c:pt idx="2">
                  <c:v>0.32843137254900001</c:v>
                </c:pt>
                <c:pt idx="3">
                  <c:v>0.31932773109200002</c:v>
                </c:pt>
                <c:pt idx="4">
                  <c:v>0.318181818181</c:v>
                </c:pt>
                <c:pt idx="5">
                  <c:v>0.30645161290299999</c:v>
                </c:pt>
                <c:pt idx="6">
                  <c:v>0.28947368421000003</c:v>
                </c:pt>
                <c:pt idx="7">
                  <c:v>0.28787878787799998</c:v>
                </c:pt>
                <c:pt idx="8">
                  <c:v>0.24347826086900001</c:v>
                </c:pt>
                <c:pt idx="9">
                  <c:v>0.23285643808500001</c:v>
                </c:pt>
                <c:pt idx="10">
                  <c:v>0.23200000000000001</c:v>
                </c:pt>
                <c:pt idx="11">
                  <c:v>0.220064724919</c:v>
                </c:pt>
                <c:pt idx="12">
                  <c:v>0.20930232558100001</c:v>
                </c:pt>
                <c:pt idx="13">
                  <c:v>0.15189873417700001</c:v>
                </c:pt>
                <c:pt idx="14">
                  <c:v>9.5137420717999993E-2</c:v>
                </c:pt>
              </c:numCache>
            </c:numRef>
          </c:val>
          <c:extLst>
            <c:ext xmlns:c16="http://schemas.microsoft.com/office/drawing/2014/chart" uri="{C3380CC4-5D6E-409C-BE32-E72D297353CC}">
              <c16:uniqueId val="{00000000-3070-4B09-A3F5-349C6A83B97A}"/>
            </c:ext>
          </c:extLst>
        </c:ser>
        <c:dLbls>
          <c:showLegendKey val="0"/>
          <c:showVal val="0"/>
          <c:showCatName val="0"/>
          <c:showSerName val="0"/>
          <c:showPercent val="0"/>
          <c:showBubbleSize val="0"/>
        </c:dLbls>
        <c:gapWidth val="50"/>
        <c:axId val="1289766016"/>
        <c:axId val="1491627712"/>
      </c:barChart>
      <c:catAx>
        <c:axId val="1289766016"/>
        <c:scaling>
          <c:orientation val="maxMin"/>
        </c:scaling>
        <c:delete val="0"/>
        <c:axPos val="l"/>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cs-CZ"/>
          </a:p>
        </c:txPr>
        <c:crossAx val="1491627712"/>
        <c:crosses val="autoZero"/>
        <c:auto val="1"/>
        <c:lblAlgn val="ctr"/>
        <c:lblOffset val="100"/>
        <c:noMultiLvlLbl val="0"/>
      </c:catAx>
      <c:valAx>
        <c:axId val="1491627712"/>
        <c:scaling>
          <c:orientation val="minMax"/>
        </c:scaling>
        <c:delete val="0"/>
        <c:axPos val="t"/>
        <c:numFmt formatCode="0.0%"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cs-CZ"/>
          </a:p>
        </c:txPr>
        <c:crossAx val="128976601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cs-CZ"/>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1" y="0"/>
            <a:ext cx="3012300" cy="463661"/>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sz="quarter" idx="1"/>
          </p:nvPr>
        </p:nvSpPr>
        <p:spPr>
          <a:xfrm>
            <a:off x="3936137" y="0"/>
            <a:ext cx="3012299" cy="463661"/>
          </a:xfrm>
          <a:prstGeom prst="rect">
            <a:avLst/>
          </a:prstGeom>
        </p:spPr>
        <p:txBody>
          <a:bodyPr vert="horz" lIns="91440" tIns="45720" rIns="91440" bIns="45720" rtlCol="0"/>
          <a:lstStyle>
            <a:lvl1pPr algn="r">
              <a:defRPr sz="1200"/>
            </a:lvl1pPr>
          </a:lstStyle>
          <a:p>
            <a:fld id="{9BE88527-8C78-4670-A74D-468E88FB2658}" type="datetimeFigureOut">
              <a:rPr lang="cs-CZ" smtClean="0"/>
              <a:t>18.11.2021</a:t>
            </a:fld>
            <a:endParaRPr lang="cs-CZ"/>
          </a:p>
        </p:txBody>
      </p:sp>
      <p:sp>
        <p:nvSpPr>
          <p:cNvPr id="4" name="Zástupný symbol pro zápatí 3"/>
          <p:cNvSpPr>
            <a:spLocks noGrp="1"/>
          </p:cNvSpPr>
          <p:nvPr>
            <p:ph type="ftr" sz="quarter" idx="2"/>
          </p:nvPr>
        </p:nvSpPr>
        <p:spPr>
          <a:xfrm>
            <a:off x="1" y="8772414"/>
            <a:ext cx="3012300" cy="463661"/>
          </a:xfrm>
          <a:prstGeom prst="rect">
            <a:avLst/>
          </a:prstGeom>
        </p:spPr>
        <p:txBody>
          <a:bodyPr vert="horz" lIns="91440" tIns="45720" rIns="91440" bIns="45720" rtlCol="0" anchor="b"/>
          <a:lstStyle>
            <a:lvl1pPr algn="l">
              <a:defRPr sz="1200"/>
            </a:lvl1pPr>
          </a:lstStyle>
          <a:p>
            <a:endParaRPr lang="cs-CZ"/>
          </a:p>
        </p:txBody>
      </p:sp>
      <p:sp>
        <p:nvSpPr>
          <p:cNvPr id="5" name="Zástupný symbol pro číslo snímku 4"/>
          <p:cNvSpPr>
            <a:spLocks noGrp="1"/>
          </p:cNvSpPr>
          <p:nvPr>
            <p:ph type="sldNum" sz="quarter" idx="3"/>
          </p:nvPr>
        </p:nvSpPr>
        <p:spPr>
          <a:xfrm>
            <a:off x="3936137" y="8772414"/>
            <a:ext cx="3012299" cy="463661"/>
          </a:xfrm>
          <a:prstGeom prst="rect">
            <a:avLst/>
          </a:prstGeom>
        </p:spPr>
        <p:txBody>
          <a:bodyPr vert="horz" lIns="91440" tIns="45720" rIns="91440" bIns="45720" rtlCol="0" anchor="b"/>
          <a:lstStyle>
            <a:lvl1pPr algn="r">
              <a:defRPr sz="1200"/>
            </a:lvl1pPr>
          </a:lstStyle>
          <a:p>
            <a:fld id="{7D5D0693-75AC-4F46-BBF1-1CD96A6AD73A}" type="slidenum">
              <a:rPr lang="cs-CZ" smtClean="0"/>
              <a:t>‹#›</a:t>
            </a:fld>
            <a:endParaRPr lang="cs-CZ"/>
          </a:p>
        </p:txBody>
      </p:sp>
    </p:spTree>
    <p:extLst>
      <p:ext uri="{BB962C8B-B14F-4D97-AF65-F5344CB8AC3E}">
        <p14:creationId xmlns:p14="http://schemas.microsoft.com/office/powerpoint/2010/main" val="1200464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3011700" cy="46340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936767" y="0"/>
            <a:ext cx="3011700" cy="463408"/>
          </a:xfrm>
          <a:prstGeom prst="rect">
            <a:avLst/>
          </a:prstGeom>
        </p:spPr>
        <p:txBody>
          <a:bodyPr vert="horz" lIns="91440" tIns="45720" rIns="91440" bIns="45720" rtlCol="0"/>
          <a:lstStyle>
            <a:lvl1pPr algn="r">
              <a:defRPr sz="1200"/>
            </a:lvl1pPr>
          </a:lstStyle>
          <a:p>
            <a:fld id="{9F8F9534-E31E-47A6-B3B5-39567348889D}" type="datetimeFigureOut">
              <a:rPr lang="cs-CZ" smtClean="0"/>
              <a:t>18.11.2021</a:t>
            </a:fld>
            <a:endParaRPr lang="cs-CZ"/>
          </a:p>
        </p:txBody>
      </p:sp>
      <p:sp>
        <p:nvSpPr>
          <p:cNvPr id="4" name="Zástupný symbol pro obrázek snímku 3"/>
          <p:cNvSpPr>
            <a:spLocks noGrp="1" noRot="1" noChangeAspect="1"/>
          </p:cNvSpPr>
          <p:nvPr>
            <p:ph type="sldImg" idx="2"/>
          </p:nvPr>
        </p:nvSpPr>
        <p:spPr>
          <a:xfrm>
            <a:off x="704850" y="1154113"/>
            <a:ext cx="5540375" cy="3116262"/>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95008" y="4444861"/>
            <a:ext cx="5560060" cy="3636705"/>
          </a:xfrm>
          <a:prstGeom prst="rect">
            <a:avLst/>
          </a:prstGeom>
        </p:spPr>
        <p:txBody>
          <a:bodyPr vert="horz" lIns="91440" tIns="45720" rIns="91440" bIns="45720" rtlCol="0"/>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772669"/>
            <a:ext cx="3011700" cy="463407"/>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936767" y="8772669"/>
            <a:ext cx="3011700" cy="463407"/>
          </a:xfrm>
          <a:prstGeom prst="rect">
            <a:avLst/>
          </a:prstGeom>
        </p:spPr>
        <p:txBody>
          <a:bodyPr vert="horz" lIns="91440" tIns="45720" rIns="91440" bIns="45720" rtlCol="0" anchor="b"/>
          <a:lstStyle>
            <a:lvl1pPr algn="r">
              <a:defRPr sz="1200"/>
            </a:lvl1pPr>
          </a:lstStyle>
          <a:p>
            <a:fld id="{913B4F48-45DA-4A93-94D7-4559DBB1A6C9}" type="slidenum">
              <a:rPr lang="cs-CZ" smtClean="0"/>
              <a:t>‹#›</a:t>
            </a:fld>
            <a:endParaRPr lang="cs-CZ"/>
          </a:p>
        </p:txBody>
      </p:sp>
    </p:spTree>
    <p:extLst>
      <p:ext uri="{BB962C8B-B14F-4D97-AF65-F5344CB8AC3E}">
        <p14:creationId xmlns:p14="http://schemas.microsoft.com/office/powerpoint/2010/main" val="61277012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BFCB68-01F3-4028-943D-0453D67E25ED}" type="slidenum">
              <a:rPr kumimoji="0" lang="cs-C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cs-CZ"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741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913B4F48-45DA-4A93-94D7-4559DBB1A6C9}" type="slidenum">
              <a:rPr lang="cs-CZ" smtClean="0"/>
              <a:t>3</a:t>
            </a:fld>
            <a:endParaRPr lang="cs-CZ"/>
          </a:p>
        </p:txBody>
      </p:sp>
    </p:spTree>
    <p:extLst>
      <p:ext uri="{BB962C8B-B14F-4D97-AF65-F5344CB8AC3E}">
        <p14:creationId xmlns:p14="http://schemas.microsoft.com/office/powerpoint/2010/main" val="4277505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913B4F48-45DA-4A93-94D7-4559DBB1A6C9}" type="slidenum">
              <a:rPr lang="cs-CZ" smtClean="0"/>
              <a:t>5</a:t>
            </a:fld>
            <a:endParaRPr lang="cs-CZ"/>
          </a:p>
        </p:txBody>
      </p:sp>
    </p:spTree>
    <p:extLst>
      <p:ext uri="{BB962C8B-B14F-4D97-AF65-F5344CB8AC3E}">
        <p14:creationId xmlns:p14="http://schemas.microsoft.com/office/powerpoint/2010/main" val="23568128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1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3.svg"/><Relationship Id="rId5" Type="http://schemas.openxmlformats.org/officeDocument/2006/relationships/image" Target="../media/image6.png"/><Relationship Id="rId4" Type="http://schemas.openxmlformats.org/officeDocument/2006/relationships/image" Target="../media/image5.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3.svg"/><Relationship Id="rId5" Type="http://schemas.openxmlformats.org/officeDocument/2006/relationships/image" Target="../media/image6.png"/><Relationship Id="rId4" Type="http://schemas.openxmlformats.org/officeDocument/2006/relationships/image" Target="../media/image5.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9.jpe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Úvodní smínek">
    <p:spTree>
      <p:nvGrpSpPr>
        <p:cNvPr id="1" name=""/>
        <p:cNvGrpSpPr/>
        <p:nvPr/>
      </p:nvGrpSpPr>
      <p:grpSpPr>
        <a:xfrm>
          <a:off x="0" y="0"/>
          <a:ext cx="0" cy="0"/>
          <a:chOff x="0" y="0"/>
          <a:chExt cx="0" cy="0"/>
        </a:xfrm>
      </p:grpSpPr>
      <p:sp>
        <p:nvSpPr>
          <p:cNvPr id="3" name="Obdélník 2">
            <a:extLst>
              <a:ext uri="{FF2B5EF4-FFF2-40B4-BE49-F238E27FC236}">
                <a16:creationId xmlns:a16="http://schemas.microsoft.com/office/drawing/2014/main" id="{4EC56048-479B-4CB1-B677-16A8618B9DB7}"/>
              </a:ext>
            </a:extLst>
          </p:cNvPr>
          <p:cNvSpPr/>
          <p:nvPr userDrawn="1"/>
        </p:nvSpPr>
        <p:spPr>
          <a:xfrm>
            <a:off x="-2154" y="5761783"/>
            <a:ext cx="12192000" cy="1096217"/>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p>
        </p:txBody>
      </p:sp>
      <p:sp>
        <p:nvSpPr>
          <p:cNvPr id="19" name="Nadpis 1">
            <a:extLst>
              <a:ext uri="{FF2B5EF4-FFF2-40B4-BE49-F238E27FC236}">
                <a16:creationId xmlns:a16="http://schemas.microsoft.com/office/drawing/2014/main" id="{52EB2EA6-5A78-4E85-AE4C-221CA83B8187}"/>
              </a:ext>
            </a:extLst>
          </p:cNvPr>
          <p:cNvSpPr>
            <a:spLocks noGrp="1"/>
          </p:cNvSpPr>
          <p:nvPr>
            <p:ph type="ctrTitle" hasCustomPrompt="1"/>
          </p:nvPr>
        </p:nvSpPr>
        <p:spPr>
          <a:xfrm>
            <a:off x="1524000" y="2824755"/>
            <a:ext cx="9144000" cy="1071549"/>
          </a:xfrm>
        </p:spPr>
        <p:txBody>
          <a:bodyPr anchor="b">
            <a:noAutofit/>
          </a:bodyPr>
          <a:lstStyle>
            <a:lvl1pPr algn="ctr">
              <a:defRPr sz="4500" b="1">
                <a:solidFill>
                  <a:srgbClr val="D31145"/>
                </a:solidFill>
                <a:latin typeface="Arial" panose="020B0604020202020204" pitchFamily="34" charset="0"/>
                <a:cs typeface="Arial" panose="020B0604020202020204" pitchFamily="34" charset="0"/>
              </a:defRPr>
            </a:lvl1pPr>
          </a:lstStyle>
          <a:p>
            <a:r>
              <a:rPr lang="cs-CZ" dirty="0"/>
              <a:t>Hlavní nadpis prezentace</a:t>
            </a:r>
          </a:p>
        </p:txBody>
      </p:sp>
      <p:sp>
        <p:nvSpPr>
          <p:cNvPr id="20" name="Podnadpis 2">
            <a:extLst>
              <a:ext uri="{FF2B5EF4-FFF2-40B4-BE49-F238E27FC236}">
                <a16:creationId xmlns:a16="http://schemas.microsoft.com/office/drawing/2014/main" id="{070F9525-D336-4269-AB65-F312FD83E289}"/>
              </a:ext>
            </a:extLst>
          </p:cNvPr>
          <p:cNvSpPr>
            <a:spLocks noGrp="1"/>
          </p:cNvSpPr>
          <p:nvPr>
            <p:ph type="subTitle" idx="1" hasCustomPrompt="1"/>
          </p:nvPr>
        </p:nvSpPr>
        <p:spPr>
          <a:xfrm>
            <a:off x="1524000" y="4051604"/>
            <a:ext cx="9144000" cy="1071549"/>
          </a:xfrm>
        </p:spPr>
        <p:txBody>
          <a:bodyPr anchor="ctr"/>
          <a:lstStyle>
            <a:lvl1pPr marL="0" indent="0" algn="ctr">
              <a:buNone/>
              <a:defRPr sz="2400">
                <a:solidFill>
                  <a:srgbClr val="D31145"/>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dirty="0"/>
              <a:t>Podnadpis prezentace</a:t>
            </a:r>
          </a:p>
        </p:txBody>
      </p:sp>
      <p:cxnSp>
        <p:nvCxnSpPr>
          <p:cNvPr id="9" name="Přímá spojnice 8">
            <a:extLst>
              <a:ext uri="{FF2B5EF4-FFF2-40B4-BE49-F238E27FC236}">
                <a16:creationId xmlns:a16="http://schemas.microsoft.com/office/drawing/2014/main" id="{9C6DB8DB-B4CE-44F2-A1F7-0115BA3B53A2}"/>
              </a:ext>
            </a:extLst>
          </p:cNvPr>
          <p:cNvCxnSpPr/>
          <p:nvPr userDrawn="1"/>
        </p:nvCxnSpPr>
        <p:spPr>
          <a:xfrm>
            <a:off x="20409" y="1324413"/>
            <a:ext cx="4910366" cy="0"/>
          </a:xfrm>
          <a:prstGeom prst="line">
            <a:avLst/>
          </a:prstGeom>
          <a:ln w="38100" cap="sq">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0" name="Přímá spojnice 9">
            <a:extLst>
              <a:ext uri="{FF2B5EF4-FFF2-40B4-BE49-F238E27FC236}">
                <a16:creationId xmlns:a16="http://schemas.microsoft.com/office/drawing/2014/main" id="{A3FF7D14-88C2-4766-B102-07A71872BC84}"/>
              </a:ext>
            </a:extLst>
          </p:cNvPr>
          <p:cNvCxnSpPr/>
          <p:nvPr userDrawn="1"/>
        </p:nvCxnSpPr>
        <p:spPr>
          <a:xfrm>
            <a:off x="7264966" y="1324413"/>
            <a:ext cx="4910366" cy="0"/>
          </a:xfrm>
          <a:prstGeom prst="line">
            <a:avLst/>
          </a:prstGeom>
          <a:ln w="38100" cap="sq">
            <a:solidFill>
              <a:schemeClr val="accent1"/>
            </a:solidFill>
            <a:round/>
          </a:ln>
        </p:spPr>
        <p:style>
          <a:lnRef idx="1">
            <a:schemeClr val="accent1"/>
          </a:lnRef>
          <a:fillRef idx="0">
            <a:schemeClr val="accent1"/>
          </a:fillRef>
          <a:effectRef idx="0">
            <a:schemeClr val="accent1"/>
          </a:effectRef>
          <a:fontRef idx="minor">
            <a:schemeClr val="tx1"/>
          </a:fontRef>
        </p:style>
      </p:cxnSp>
      <p:pic>
        <p:nvPicPr>
          <p:cNvPr id="11" name="Obrázek 10">
            <a:extLst>
              <a:ext uri="{FF2B5EF4-FFF2-40B4-BE49-F238E27FC236}">
                <a16:creationId xmlns:a16="http://schemas.microsoft.com/office/drawing/2014/main" id="{17C1E084-43DA-4F32-BC38-0A779DDC36A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103653" y="332066"/>
            <a:ext cx="1984694" cy="1984694"/>
          </a:xfrm>
          <a:prstGeom prst="rect">
            <a:avLst/>
          </a:prstGeom>
          <a:effectLst>
            <a:outerShdw blurRad="177800" dist="63500" dir="2700000" algn="tl" rotWithShape="0">
              <a:prstClr val="black">
                <a:alpha val="40000"/>
              </a:prstClr>
            </a:outerShdw>
          </a:effectLst>
        </p:spPr>
      </p:pic>
      <p:pic>
        <p:nvPicPr>
          <p:cNvPr id="16" name="Grafický objekt 15">
            <a:extLst>
              <a:ext uri="{FF2B5EF4-FFF2-40B4-BE49-F238E27FC236}">
                <a16:creationId xmlns:a16="http://schemas.microsoft.com/office/drawing/2014/main" id="{2E38FE36-8704-4B15-B3ED-B5C034568E6B}"/>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3026056" y="6170912"/>
            <a:ext cx="4642915" cy="394742"/>
          </a:xfrm>
          <a:prstGeom prst="rect">
            <a:avLst/>
          </a:prstGeom>
        </p:spPr>
      </p:pic>
      <p:pic>
        <p:nvPicPr>
          <p:cNvPr id="4" name="Grafický objekt 3">
            <a:extLst>
              <a:ext uri="{FF2B5EF4-FFF2-40B4-BE49-F238E27FC236}">
                <a16:creationId xmlns:a16="http://schemas.microsoft.com/office/drawing/2014/main" id="{48260FB5-167E-9443-AE69-16DC60C7836A}"/>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7944381" y="5820174"/>
            <a:ext cx="1619635" cy="1096217"/>
          </a:xfrm>
          <a:prstGeom prst="rect">
            <a:avLst/>
          </a:prstGeom>
        </p:spPr>
      </p:pic>
    </p:spTree>
    <p:extLst>
      <p:ext uri="{BB962C8B-B14F-4D97-AF65-F5344CB8AC3E}">
        <p14:creationId xmlns:p14="http://schemas.microsoft.com/office/powerpoint/2010/main" val="2175388025"/>
      </p:ext>
    </p:extLst>
  </p:cSld>
  <p:clrMapOvr>
    <a:masterClrMapping/>
  </p:clrMapOvr>
  <p:extLst>
    <p:ext uri="{DCECCB84-F9BA-43D5-87BE-67443E8EF086}">
      <p15:sldGuideLst xmlns:p15="http://schemas.microsoft.com/office/powerpoint/2012/main">
        <p15:guide id="1" orient="horz" pos="4201"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adpis a Obsah 2">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838200" y="1538340"/>
            <a:ext cx="10375900" cy="4568394"/>
          </a:xfrm>
        </p:spPr>
        <p:txBody>
          <a:bodyPr/>
          <a:lstStyle/>
          <a:p>
            <a:pPr lvl="0"/>
            <a:r>
              <a:rPr lang="cs-CZ" dirty="0"/>
              <a:t>Kliknutím lze upravit styly předlohy textu.</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9" name="Obdélník 8"/>
          <p:cNvSpPr/>
          <p:nvPr userDrawn="1"/>
        </p:nvSpPr>
        <p:spPr>
          <a:xfrm>
            <a:off x="11760000" y="6426000"/>
            <a:ext cx="432000" cy="432000"/>
          </a:xfrm>
          <a:prstGeom prst="rect">
            <a:avLst/>
          </a:prstGeom>
          <a:gradFill flip="none" rotWithShape="1">
            <a:gsLst>
              <a:gs pos="0">
                <a:srgbClr val="BA2C1C">
                  <a:shade val="30000"/>
                  <a:satMod val="115000"/>
                </a:srgbClr>
              </a:gs>
              <a:gs pos="50000">
                <a:srgbClr val="BA2C1C">
                  <a:shade val="67500"/>
                  <a:satMod val="115000"/>
                </a:srgbClr>
              </a:gs>
              <a:gs pos="100000">
                <a:srgbClr val="BA2C1C">
                  <a:shade val="100000"/>
                  <a:satMod val="1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6" name="Zástupný symbol pro číslo snímku 5"/>
          <p:cNvSpPr>
            <a:spLocks noGrp="1"/>
          </p:cNvSpPr>
          <p:nvPr>
            <p:ph type="sldNum" sz="quarter" idx="12"/>
          </p:nvPr>
        </p:nvSpPr>
        <p:spPr>
          <a:xfrm>
            <a:off x="11760000" y="6424418"/>
            <a:ext cx="432000" cy="433582"/>
          </a:xfrm>
        </p:spPr>
        <p:txBody>
          <a:bodyPr/>
          <a:lstStyle>
            <a:lvl1pPr algn="ct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BD0DFD3D-3A9B-46F9-B57F-E98436FEBC69}" type="slidenum">
              <a:rPr kumimoji="0" lang="cs-CZ" sz="1200" b="0"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dirty="0">
              <a:ln>
                <a:noFill/>
              </a:ln>
              <a:solidFill>
                <a:prstClr val="white"/>
              </a:solidFill>
              <a:effectLst/>
              <a:uLnTx/>
              <a:uFillTx/>
              <a:latin typeface="Segoe UI"/>
              <a:ea typeface="+mn-ea"/>
              <a:cs typeface="+mn-cs"/>
            </a:endParaRPr>
          </a:p>
        </p:txBody>
      </p:sp>
      <p:sp>
        <p:nvSpPr>
          <p:cNvPr id="12" name="Nadpis 1"/>
          <p:cNvSpPr>
            <a:spLocks noGrp="1"/>
          </p:cNvSpPr>
          <p:nvPr>
            <p:ph type="title"/>
          </p:nvPr>
        </p:nvSpPr>
        <p:spPr>
          <a:xfrm>
            <a:off x="838201" y="165100"/>
            <a:ext cx="8001000" cy="908050"/>
          </a:xfrm>
        </p:spPr>
        <p:txBody>
          <a:bodyPr>
            <a:normAutofit/>
          </a:bodyPr>
          <a:lstStyle>
            <a:lvl1pPr>
              <a:defRPr sz="3200">
                <a:latin typeface="Arial Black" panose="020B0A04020102020204" pitchFamily="34" charset="0"/>
                <a:cs typeface="Arial" panose="020B0604020202020204" pitchFamily="34" charset="0"/>
              </a:defRPr>
            </a:lvl1pPr>
          </a:lstStyle>
          <a:p>
            <a:r>
              <a:rPr lang="cs-CZ" dirty="0"/>
              <a:t>Kliknutím lze upravit styl.</a:t>
            </a:r>
          </a:p>
        </p:txBody>
      </p:sp>
      <p:cxnSp>
        <p:nvCxnSpPr>
          <p:cNvPr id="13" name="Přímá spojnice 12"/>
          <p:cNvCxnSpPr/>
          <p:nvPr userDrawn="1"/>
        </p:nvCxnSpPr>
        <p:spPr>
          <a:xfrm flipV="1">
            <a:off x="0" y="1085179"/>
            <a:ext cx="12192000" cy="1"/>
          </a:xfrm>
          <a:prstGeom prst="line">
            <a:avLst/>
          </a:prstGeom>
          <a:ln w="38100" cap="rnd">
            <a:solidFill>
              <a:srgbClr val="BA2C1C"/>
            </a:solidFill>
            <a:round/>
          </a:ln>
        </p:spPr>
        <p:style>
          <a:lnRef idx="1">
            <a:schemeClr val="accent1"/>
          </a:lnRef>
          <a:fillRef idx="0">
            <a:schemeClr val="accent1"/>
          </a:fillRef>
          <a:effectRef idx="0">
            <a:schemeClr val="accent1"/>
          </a:effectRef>
          <a:fontRef idx="minor">
            <a:schemeClr val="tx1"/>
          </a:fontRef>
        </p:style>
      </p:cxnSp>
      <p:sp>
        <p:nvSpPr>
          <p:cNvPr id="8" name="Obdélník 7"/>
          <p:cNvSpPr/>
          <p:nvPr userDrawn="1"/>
        </p:nvSpPr>
        <p:spPr>
          <a:xfrm>
            <a:off x="1104900" y="6426000"/>
            <a:ext cx="10655100" cy="432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pic>
        <p:nvPicPr>
          <p:cNvPr id="11" name="Obráze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6424417"/>
            <a:ext cx="1257300" cy="433583"/>
          </a:xfrm>
          <a:prstGeom prst="rect">
            <a:avLst/>
          </a:prstGeom>
        </p:spPr>
      </p:pic>
      <p:pic>
        <p:nvPicPr>
          <p:cNvPr id="2" name="Obrázek 1"/>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9530052" y="97662"/>
            <a:ext cx="2661948" cy="911863"/>
          </a:xfrm>
          <a:prstGeom prst="rect">
            <a:avLst/>
          </a:prstGeom>
        </p:spPr>
      </p:pic>
    </p:spTree>
    <p:extLst>
      <p:ext uri="{BB962C8B-B14F-4D97-AF65-F5344CB8AC3E}">
        <p14:creationId xmlns:p14="http://schemas.microsoft.com/office/powerpoint/2010/main" val="1035735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7" name="Obdélník 6"/>
          <p:cNvSpPr/>
          <p:nvPr userDrawn="1"/>
        </p:nvSpPr>
        <p:spPr>
          <a:xfrm>
            <a:off x="8127997" y="0"/>
            <a:ext cx="4064000" cy="6858000"/>
          </a:xfrm>
          <a:prstGeom prst="rect">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12" name="Obdélník 11"/>
          <p:cNvSpPr/>
          <p:nvPr userDrawn="1"/>
        </p:nvSpPr>
        <p:spPr>
          <a:xfrm>
            <a:off x="8127997" y="4673599"/>
            <a:ext cx="4064003" cy="21844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2" name="Nadpis 1"/>
          <p:cNvSpPr>
            <a:spLocks noGrp="1"/>
          </p:cNvSpPr>
          <p:nvPr>
            <p:ph type="title"/>
          </p:nvPr>
        </p:nvSpPr>
        <p:spPr>
          <a:xfrm>
            <a:off x="8539003" y="1135062"/>
            <a:ext cx="3241991" cy="1757362"/>
          </a:xfrm>
        </p:spPr>
        <p:txBody>
          <a:bodyPr vert="horz" lIns="91440" tIns="45720" rIns="91440" bIns="45720" rtlCol="0" anchor="ctr">
            <a:normAutofit/>
          </a:bodyPr>
          <a:lstStyle>
            <a:lvl1pPr algn="l">
              <a:defRPr lang="cs-CZ" sz="3200">
                <a:solidFill>
                  <a:srgbClr val="BA2C1C"/>
                </a:solidFill>
                <a:latin typeface="Arial Black" panose="020B0A04020102020204" pitchFamily="34" charset="0"/>
              </a:defRPr>
            </a:lvl1pPr>
          </a:lstStyle>
          <a:p>
            <a:pPr lvl="0" algn="ctr"/>
            <a:r>
              <a:rPr lang="cs-CZ" dirty="0"/>
              <a:t>Kliknutím lze upravit styl.</a:t>
            </a:r>
          </a:p>
        </p:txBody>
      </p:sp>
      <p:sp>
        <p:nvSpPr>
          <p:cNvPr id="3" name="Zástupný symbol pro text 2"/>
          <p:cNvSpPr>
            <a:spLocks noGrp="1"/>
          </p:cNvSpPr>
          <p:nvPr>
            <p:ph type="body" idx="1"/>
          </p:nvPr>
        </p:nvSpPr>
        <p:spPr>
          <a:xfrm>
            <a:off x="721921" y="644672"/>
            <a:ext cx="6483982" cy="5654528"/>
          </a:xfrm>
        </p:spPr>
        <p:txBody>
          <a:bodyPr vert="horz" lIns="91440" tIns="45720" rIns="91440" bIns="45720" rtlCol="0" anchor="ctr">
            <a:normAutofit/>
          </a:bodyPr>
          <a:lstStyle>
            <a:lvl1pPr algn="l">
              <a:defRPr lang="cs-CZ" sz="2400" dirty="0" smtClean="0"/>
            </a:lvl1pPr>
          </a:lstStyle>
          <a:p>
            <a:pPr marL="0" lvl="0" indent="0" algn="ctr">
              <a:buNone/>
            </a:pPr>
            <a:r>
              <a:rPr lang="cs-CZ" dirty="0"/>
              <a:t>Kliknutím lze upravit styly předlohy textu.</a:t>
            </a:r>
          </a:p>
        </p:txBody>
      </p:sp>
      <p:pic>
        <p:nvPicPr>
          <p:cNvPr id="11" name="Obráze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8210369" y="5986922"/>
            <a:ext cx="2430126" cy="852293"/>
          </a:xfrm>
          <a:prstGeom prst="rect">
            <a:avLst/>
          </a:prstGeom>
        </p:spPr>
      </p:pic>
      <p:sp>
        <p:nvSpPr>
          <p:cNvPr id="6" name="Zástupný symbol pro číslo snímku 5"/>
          <p:cNvSpPr>
            <a:spLocks noGrp="1"/>
          </p:cNvSpPr>
          <p:nvPr>
            <p:ph type="sldNum" sz="quarter" idx="12"/>
          </p:nvPr>
        </p:nvSpPr>
        <p:spPr>
          <a:xfrm>
            <a:off x="11760000" y="6426000"/>
            <a:ext cx="432000" cy="432000"/>
          </a:xfrm>
        </p:spPr>
        <p:txBody>
          <a:bodyPr/>
          <a:lstStyle>
            <a:lvl1pPr algn="ct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BD0DFD3D-3A9B-46F9-B57F-E98436FEBC69}" type="slidenum">
              <a:rPr kumimoji="0" lang="cs-CZ" sz="1200" b="0"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dirty="0">
              <a:ln>
                <a:noFill/>
              </a:ln>
              <a:solidFill>
                <a:prstClr val="white"/>
              </a:solidFill>
              <a:effectLst/>
              <a:uLnTx/>
              <a:uFillTx/>
              <a:latin typeface="Segoe UI"/>
              <a:ea typeface="+mn-ea"/>
              <a:cs typeface="+mn-cs"/>
            </a:endParaRPr>
          </a:p>
        </p:txBody>
      </p:sp>
      <p:cxnSp>
        <p:nvCxnSpPr>
          <p:cNvPr id="9" name="Přímá spojnice 8"/>
          <p:cNvCxnSpPr/>
          <p:nvPr userDrawn="1"/>
        </p:nvCxnSpPr>
        <p:spPr>
          <a:xfrm flipV="1">
            <a:off x="8128000" y="0"/>
            <a:ext cx="0" cy="6858000"/>
          </a:xfrm>
          <a:prstGeom prst="line">
            <a:avLst/>
          </a:prstGeom>
          <a:ln w="38100" cap="rnd">
            <a:solidFill>
              <a:srgbClr val="BA2C1C"/>
            </a:solidFill>
            <a:round/>
          </a:ln>
        </p:spPr>
        <p:style>
          <a:lnRef idx="1">
            <a:schemeClr val="accent1"/>
          </a:lnRef>
          <a:fillRef idx="0">
            <a:schemeClr val="accent1"/>
          </a:fillRef>
          <a:effectRef idx="0">
            <a:schemeClr val="accent1"/>
          </a:effectRef>
          <a:fontRef idx="minor">
            <a:schemeClr val="tx1"/>
          </a:fontRef>
        </p:style>
      </p:cxnSp>
      <p:grpSp>
        <p:nvGrpSpPr>
          <p:cNvPr id="16" name="Skupina 15"/>
          <p:cNvGrpSpPr/>
          <p:nvPr userDrawn="1"/>
        </p:nvGrpSpPr>
        <p:grpSpPr>
          <a:xfrm>
            <a:off x="9167650" y="3681252"/>
            <a:ext cx="1984694" cy="1984694"/>
            <a:chOff x="-4198256" y="-1833664"/>
            <a:chExt cx="6858000" cy="6858000"/>
          </a:xfrm>
        </p:grpSpPr>
        <p:sp>
          <p:nvSpPr>
            <p:cNvPr id="17" name="Ovál 16"/>
            <p:cNvSpPr/>
            <p:nvPr/>
          </p:nvSpPr>
          <p:spPr>
            <a:xfrm>
              <a:off x="-3308310" y="-943718"/>
              <a:ext cx="5049080" cy="50490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pic>
          <p:nvPicPr>
            <p:cNvPr id="18" name="Obrázek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8256" y="-1833664"/>
              <a:ext cx="6858000" cy="6858000"/>
            </a:xfrm>
            <a:prstGeom prst="rect">
              <a:avLst/>
            </a:prstGeom>
          </p:spPr>
        </p:pic>
      </p:grpSp>
    </p:spTree>
    <p:extLst>
      <p:ext uri="{BB962C8B-B14F-4D97-AF65-F5344CB8AC3E}">
        <p14:creationId xmlns:p14="http://schemas.microsoft.com/office/powerpoint/2010/main" val="1614455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lastní rozložení">
    <p:spTree>
      <p:nvGrpSpPr>
        <p:cNvPr id="1" name=""/>
        <p:cNvGrpSpPr/>
        <p:nvPr/>
      </p:nvGrpSpPr>
      <p:grpSpPr>
        <a:xfrm>
          <a:off x="0" y="0"/>
          <a:ext cx="0" cy="0"/>
          <a:chOff x="0" y="0"/>
          <a:chExt cx="0" cy="0"/>
        </a:xfrm>
      </p:grpSpPr>
      <p:pic>
        <p:nvPicPr>
          <p:cNvPr id="6" name="Obrázek 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Obdélník 6"/>
          <p:cNvSpPr/>
          <p:nvPr userDrawn="1"/>
        </p:nvSpPr>
        <p:spPr>
          <a:xfrm>
            <a:off x="0" y="0"/>
            <a:ext cx="12192000"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2" name="Obdélník 1"/>
          <p:cNvSpPr/>
          <p:nvPr userDrawn="1"/>
        </p:nvSpPr>
        <p:spPr>
          <a:xfrm>
            <a:off x="1511300" y="6244853"/>
            <a:ext cx="10680700" cy="61314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pic>
        <p:nvPicPr>
          <p:cNvPr id="5" name="Obrázek 4"/>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0" y="6244853"/>
            <a:ext cx="1778000" cy="613147"/>
          </a:xfrm>
          <a:prstGeom prst="rect">
            <a:avLst/>
          </a:prstGeom>
        </p:spPr>
      </p:pic>
      <p:grpSp>
        <p:nvGrpSpPr>
          <p:cNvPr id="3" name="Skupina 2"/>
          <p:cNvGrpSpPr/>
          <p:nvPr userDrawn="1"/>
        </p:nvGrpSpPr>
        <p:grpSpPr>
          <a:xfrm>
            <a:off x="11023600" y="5681975"/>
            <a:ext cx="1041400" cy="1074956"/>
            <a:chOff x="10733618" y="5437836"/>
            <a:chExt cx="1375832" cy="1420164"/>
          </a:xfrm>
        </p:grpSpPr>
        <p:sp>
          <p:nvSpPr>
            <p:cNvPr id="8" name="Ovál 7"/>
            <p:cNvSpPr/>
            <p:nvPr userDrawn="1"/>
          </p:nvSpPr>
          <p:spPr>
            <a:xfrm>
              <a:off x="10974122" y="5757656"/>
              <a:ext cx="894824" cy="894824"/>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pic>
          <p:nvPicPr>
            <p:cNvPr id="10" name="Obrázek 9"/>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10733618" y="5437836"/>
              <a:ext cx="1375832" cy="1420164"/>
            </a:xfrm>
            <a:prstGeom prst="rect">
              <a:avLst/>
            </a:prstGeom>
          </p:spPr>
        </p:pic>
      </p:grpSp>
    </p:spTree>
    <p:extLst>
      <p:ext uri="{BB962C8B-B14F-4D97-AF65-F5344CB8AC3E}">
        <p14:creationId xmlns:p14="http://schemas.microsoft.com/office/powerpoint/2010/main" val="1958265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rázdný">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Zástupný symbol pro datum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
        <p:nvSpPr>
          <p:cNvPr id="4" name="Zástupný symbol pro zápatí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
        <p:nvSpPr>
          <p:cNvPr id="5" name="Zástupný symbol pro číslo snímku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0DFD3D-3A9B-46F9-B57F-E98436FEBC69}" type="slidenum">
              <a:rPr kumimoji="0" lang="cs-CZ"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1762052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Vlastní rozložení">
    <p:spTree>
      <p:nvGrpSpPr>
        <p:cNvPr id="1" name=""/>
        <p:cNvGrpSpPr/>
        <p:nvPr/>
      </p:nvGrpSpPr>
      <p:grpSpPr>
        <a:xfrm>
          <a:off x="0" y="0"/>
          <a:ext cx="0" cy="0"/>
          <a:chOff x="0" y="0"/>
          <a:chExt cx="0" cy="0"/>
        </a:xfrm>
      </p:grpSpPr>
      <p:sp>
        <p:nvSpPr>
          <p:cNvPr id="5" name="Obdélník 4"/>
          <p:cNvSpPr/>
          <p:nvPr userDrawn="1"/>
        </p:nvSpPr>
        <p:spPr>
          <a:xfrm rot="10800000">
            <a:off x="0" y="-1"/>
            <a:ext cx="12192000" cy="6858000"/>
          </a:xfrm>
          <a:prstGeom prst="rect">
            <a:avLst/>
          </a:prstGeom>
          <a:gradFill flip="none" rotWithShape="1">
            <a:gsLst>
              <a:gs pos="6000">
                <a:schemeClr val="tx1">
                  <a:lumMod val="65000"/>
                  <a:lumOff val="35000"/>
                </a:schemeClr>
              </a:gs>
              <a:gs pos="27000">
                <a:schemeClr val="tx1">
                  <a:lumMod val="85000"/>
                  <a:lumOff val="15000"/>
                </a:schemeClr>
              </a:gs>
              <a:gs pos="63000">
                <a:srgbClr val="00000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pic>
        <p:nvPicPr>
          <p:cNvPr id="8" name="Obrázek 7"/>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6194424"/>
            <a:ext cx="2654300" cy="663576"/>
          </a:xfrm>
          <a:prstGeom prst="rect">
            <a:avLst/>
          </a:prstGeom>
        </p:spPr>
      </p:pic>
      <p:pic>
        <p:nvPicPr>
          <p:cNvPr id="10" name="Obrázek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27600" y="2249716"/>
            <a:ext cx="2336800" cy="2336800"/>
          </a:xfrm>
          <a:prstGeom prst="rect">
            <a:avLst/>
          </a:prstGeom>
          <a:effectLst>
            <a:outerShdw blurRad="177800" dist="63500" dir="2700000" algn="tl" rotWithShape="0">
              <a:prstClr val="black">
                <a:alpha val="40000"/>
              </a:prstClr>
            </a:outerShdw>
          </a:effectLst>
        </p:spPr>
      </p:pic>
      <p:sp>
        <p:nvSpPr>
          <p:cNvPr id="2" name="Obdélník 1"/>
          <p:cNvSpPr/>
          <p:nvPr userDrawn="1"/>
        </p:nvSpPr>
        <p:spPr>
          <a:xfrm>
            <a:off x="4221769" y="4683938"/>
            <a:ext cx="3748462" cy="523220"/>
          </a:xfrm>
          <a:prstGeom prst="rect">
            <a:avLst/>
          </a:prstGeom>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2800" b="0" i="0" u="none" strike="noStrike" kern="1200" cap="none" spc="300" normalizeH="0" baseline="0" noProof="0" dirty="0">
                <a:ln>
                  <a:noFill/>
                </a:ln>
                <a:solidFill>
                  <a:prstClr val="white"/>
                </a:solidFill>
                <a:effectLst/>
                <a:uLnTx/>
                <a:uFillTx/>
                <a:latin typeface="Segoe UI"/>
                <a:ea typeface="+mn-ea"/>
                <a:cs typeface="+mn-cs"/>
              </a:rPr>
              <a:t>#</a:t>
            </a:r>
            <a:r>
              <a:rPr kumimoji="0" lang="cs-CZ" sz="2800" b="0" i="0" u="none" strike="noStrike" kern="1200" cap="none" spc="300" normalizeH="0" baseline="0" noProof="0" dirty="0" err="1">
                <a:ln>
                  <a:noFill/>
                </a:ln>
                <a:solidFill>
                  <a:prstClr val="white"/>
                </a:solidFill>
                <a:effectLst/>
                <a:uLnTx/>
                <a:uFillTx/>
                <a:latin typeface="Segoe UI"/>
                <a:ea typeface="+mn-ea"/>
                <a:cs typeface="+mn-cs"/>
              </a:rPr>
              <a:t>covidneversleeps</a:t>
            </a:r>
            <a:endParaRPr kumimoji="0" lang="cs-CZ" sz="2800" b="0" i="0" u="none" strike="noStrike" kern="1200" cap="none" spc="30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14858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adpis a obsah">
    <p:spTree>
      <p:nvGrpSpPr>
        <p:cNvPr id="1" name=""/>
        <p:cNvGrpSpPr/>
        <p:nvPr/>
      </p:nvGrpSpPr>
      <p:grpSpPr>
        <a:xfrm>
          <a:off x="0" y="0"/>
          <a:ext cx="0" cy="0"/>
          <a:chOff x="0" y="0"/>
          <a:chExt cx="0" cy="0"/>
        </a:xfrm>
      </p:grpSpPr>
      <p:sp>
        <p:nvSpPr>
          <p:cNvPr id="7" name="Nadpis 1">
            <a:extLst>
              <a:ext uri="{FF2B5EF4-FFF2-40B4-BE49-F238E27FC236}">
                <a16:creationId xmlns:a16="http://schemas.microsoft.com/office/drawing/2014/main" id="{74A8D0C3-8828-4945-AE3F-F718697470B4}"/>
              </a:ext>
            </a:extLst>
          </p:cNvPr>
          <p:cNvSpPr>
            <a:spLocks noGrp="1"/>
          </p:cNvSpPr>
          <p:nvPr>
            <p:ph type="title" hasCustomPrompt="1"/>
          </p:nvPr>
        </p:nvSpPr>
        <p:spPr>
          <a:xfrm>
            <a:off x="332819" y="1"/>
            <a:ext cx="9885238" cy="896492"/>
          </a:xfrm>
        </p:spPr>
        <p:txBody>
          <a:bodyPr>
            <a:noAutofit/>
          </a:bodyPr>
          <a:lstStyle>
            <a:lvl1pPr>
              <a:defRPr sz="2400" b="1">
                <a:solidFill>
                  <a:srgbClr val="C00000"/>
                </a:solidFill>
                <a:latin typeface="Arial" panose="020B0604020202020204" pitchFamily="34" charset="0"/>
                <a:cs typeface="Arial" panose="020B0604020202020204" pitchFamily="34" charset="0"/>
              </a:defRPr>
            </a:lvl1pPr>
          </a:lstStyle>
          <a:p>
            <a:r>
              <a:rPr lang="cs-CZ" dirty="0"/>
              <a:t>Nadpis</a:t>
            </a:r>
          </a:p>
        </p:txBody>
      </p:sp>
      <p:sp>
        <p:nvSpPr>
          <p:cNvPr id="11" name="Zástupný obsah 2">
            <a:extLst>
              <a:ext uri="{FF2B5EF4-FFF2-40B4-BE49-F238E27FC236}">
                <a16:creationId xmlns:a16="http://schemas.microsoft.com/office/drawing/2014/main" id="{CC8B3D67-369B-4F24-8897-F0919A3E54BD}"/>
              </a:ext>
            </a:extLst>
          </p:cNvPr>
          <p:cNvSpPr>
            <a:spLocks noGrp="1"/>
          </p:cNvSpPr>
          <p:nvPr>
            <p:ph idx="1"/>
          </p:nvPr>
        </p:nvSpPr>
        <p:spPr>
          <a:xfrm>
            <a:off x="352147" y="1652595"/>
            <a:ext cx="11487705" cy="4409893"/>
          </a:xfrm>
        </p:spPr>
        <p:txBody>
          <a:bodyPr/>
          <a:lstStyle>
            <a:lvl1pPr marL="228600" indent="-228600">
              <a:buClr>
                <a:srgbClr val="D31145"/>
              </a:buClr>
              <a:buFont typeface="Arial" panose="020B0604020202020204" pitchFamily="34" charset="0"/>
              <a:buChar char="̶"/>
              <a:defRPr>
                <a:latin typeface="Arial" panose="020B0604020202020204" pitchFamily="34" charset="0"/>
                <a:cs typeface="Arial" panose="020B0604020202020204" pitchFamily="34" charset="0"/>
              </a:defRPr>
            </a:lvl1pPr>
            <a:lvl2pPr marL="685800" indent="-228600">
              <a:buClr>
                <a:srgbClr val="D31145"/>
              </a:buClr>
              <a:buFont typeface="Arial" panose="020B0604020202020204" pitchFamily="34" charset="0"/>
              <a:buChar char="̶"/>
              <a:defRPr>
                <a:latin typeface="Arial" panose="020B0604020202020204" pitchFamily="34" charset="0"/>
                <a:cs typeface="Arial" panose="020B0604020202020204" pitchFamily="34" charset="0"/>
              </a:defRPr>
            </a:lvl2pPr>
            <a:lvl3pPr marL="1143000" indent="-228600">
              <a:buClr>
                <a:srgbClr val="D31145"/>
              </a:buClr>
              <a:buFont typeface="Arial" panose="020B0604020202020204" pitchFamily="34" charset="0"/>
              <a:buChar char="̶"/>
              <a:defRPr>
                <a:latin typeface="Arial" panose="020B0604020202020204" pitchFamily="34" charset="0"/>
                <a:cs typeface="Arial" panose="020B0604020202020204" pitchFamily="34" charset="0"/>
              </a:defRPr>
            </a:lvl3pPr>
            <a:lvl4pPr marL="1600200" indent="-228600">
              <a:buClr>
                <a:srgbClr val="D31145"/>
              </a:buClr>
              <a:buFont typeface="Arial" panose="020B0604020202020204" pitchFamily="34" charset="0"/>
              <a:buChar char="̶"/>
              <a:defRPr>
                <a:latin typeface="Arial" panose="020B0604020202020204" pitchFamily="34" charset="0"/>
                <a:cs typeface="Arial" panose="020B0604020202020204" pitchFamily="34" charset="0"/>
              </a:defRPr>
            </a:lvl4pPr>
            <a:lvl5pPr marL="2057400" indent="-228600">
              <a:buClr>
                <a:srgbClr val="D31145"/>
              </a:buClr>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cs-CZ" dirty="0"/>
          </a:p>
        </p:txBody>
      </p:sp>
      <p:cxnSp>
        <p:nvCxnSpPr>
          <p:cNvPr id="12" name="Přímá spojnice 11">
            <a:extLst>
              <a:ext uri="{FF2B5EF4-FFF2-40B4-BE49-F238E27FC236}">
                <a16:creationId xmlns:a16="http://schemas.microsoft.com/office/drawing/2014/main" id="{569EDE3C-273C-4A62-8AE9-D7C37796420F}"/>
              </a:ext>
            </a:extLst>
          </p:cNvPr>
          <p:cNvCxnSpPr/>
          <p:nvPr userDrawn="1"/>
        </p:nvCxnSpPr>
        <p:spPr>
          <a:xfrm flipV="1">
            <a:off x="0" y="896493"/>
            <a:ext cx="10218057" cy="1"/>
          </a:xfrm>
          <a:prstGeom prst="line">
            <a:avLst/>
          </a:prstGeom>
          <a:ln w="381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3" name="Přímá spojnice 12">
            <a:extLst>
              <a:ext uri="{FF2B5EF4-FFF2-40B4-BE49-F238E27FC236}">
                <a16:creationId xmlns:a16="http://schemas.microsoft.com/office/drawing/2014/main" id="{DD8FE222-C5DA-489E-A8D2-33FE8FCEBFB9}"/>
              </a:ext>
            </a:extLst>
          </p:cNvPr>
          <p:cNvCxnSpPr/>
          <p:nvPr userDrawn="1"/>
        </p:nvCxnSpPr>
        <p:spPr>
          <a:xfrm>
            <a:off x="11826903" y="896492"/>
            <a:ext cx="365097" cy="0"/>
          </a:xfrm>
          <a:prstGeom prst="line">
            <a:avLst/>
          </a:prstGeom>
          <a:ln w="38100" cap="rnd">
            <a:solidFill>
              <a:schemeClr val="accent1"/>
            </a:solidFill>
            <a:round/>
          </a:ln>
        </p:spPr>
        <p:style>
          <a:lnRef idx="1">
            <a:schemeClr val="accent1"/>
          </a:lnRef>
          <a:fillRef idx="0">
            <a:schemeClr val="accent1"/>
          </a:fillRef>
          <a:effectRef idx="0">
            <a:schemeClr val="accent1"/>
          </a:effectRef>
          <a:fontRef idx="minor">
            <a:schemeClr val="tx1"/>
          </a:fontRef>
        </p:style>
      </p:cxnSp>
      <p:pic>
        <p:nvPicPr>
          <p:cNvPr id="14" name="Obrázek 13">
            <a:extLst>
              <a:ext uri="{FF2B5EF4-FFF2-40B4-BE49-F238E27FC236}">
                <a16:creationId xmlns:a16="http://schemas.microsoft.com/office/drawing/2014/main" id="{89115CFD-E318-44F9-9C3F-F0D1DFB0851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8781" y="226273"/>
            <a:ext cx="1340438" cy="1340438"/>
          </a:xfrm>
          <a:prstGeom prst="rect">
            <a:avLst/>
          </a:prstGeom>
          <a:effectLst>
            <a:outerShdw blurRad="177800" dist="63500" dir="2700000" algn="tl" rotWithShape="0">
              <a:prstClr val="black">
                <a:alpha val="40000"/>
              </a:prstClr>
            </a:outerShdw>
          </a:effectLst>
        </p:spPr>
      </p:pic>
      <p:sp>
        <p:nvSpPr>
          <p:cNvPr id="15" name="Obdélník 14">
            <a:extLst>
              <a:ext uri="{FF2B5EF4-FFF2-40B4-BE49-F238E27FC236}">
                <a16:creationId xmlns:a16="http://schemas.microsoft.com/office/drawing/2014/main" id="{C76277FD-5BED-487E-A934-D1523A7642AC}"/>
              </a:ext>
            </a:extLst>
          </p:cNvPr>
          <p:cNvSpPr/>
          <p:nvPr userDrawn="1"/>
        </p:nvSpPr>
        <p:spPr>
          <a:xfrm>
            <a:off x="0" y="6407192"/>
            <a:ext cx="12192000" cy="450808"/>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solidFill>
                <a:schemeClr val="bg1"/>
              </a:solidFill>
            </a:endParaRPr>
          </a:p>
        </p:txBody>
      </p:sp>
      <p:grpSp>
        <p:nvGrpSpPr>
          <p:cNvPr id="3" name="Skupina 2">
            <a:extLst>
              <a:ext uri="{FF2B5EF4-FFF2-40B4-BE49-F238E27FC236}">
                <a16:creationId xmlns:a16="http://schemas.microsoft.com/office/drawing/2014/main" id="{447D9C5A-7FE9-3A4D-8ADB-213088003C1A}"/>
              </a:ext>
            </a:extLst>
          </p:cNvPr>
          <p:cNvGrpSpPr/>
          <p:nvPr userDrawn="1"/>
        </p:nvGrpSpPr>
        <p:grpSpPr>
          <a:xfrm>
            <a:off x="7979502" y="6403341"/>
            <a:ext cx="3607259" cy="503999"/>
            <a:chOff x="7979502" y="6403341"/>
            <a:chExt cx="3607259" cy="503999"/>
          </a:xfrm>
        </p:grpSpPr>
        <p:pic>
          <p:nvPicPr>
            <p:cNvPr id="17" name="Grafický objekt 16">
              <a:extLst>
                <a:ext uri="{FF2B5EF4-FFF2-40B4-BE49-F238E27FC236}">
                  <a16:creationId xmlns:a16="http://schemas.microsoft.com/office/drawing/2014/main" id="{CC8969BD-C246-CA42-B13C-EE47BC3DCA3C}"/>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0842115" y="6403341"/>
              <a:ext cx="744646" cy="503999"/>
            </a:xfrm>
            <a:prstGeom prst="rect">
              <a:avLst/>
            </a:prstGeom>
          </p:spPr>
        </p:pic>
        <p:pic>
          <p:nvPicPr>
            <p:cNvPr id="20" name="Grafický objekt 19">
              <a:extLst>
                <a:ext uri="{FF2B5EF4-FFF2-40B4-BE49-F238E27FC236}">
                  <a16:creationId xmlns:a16="http://schemas.microsoft.com/office/drawing/2014/main" id="{E0BADCCC-4F74-4F0A-A7EF-44B904712FC5}"/>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7979502" y="6515641"/>
              <a:ext cx="2758663" cy="234543"/>
            </a:xfrm>
            <a:prstGeom prst="rect">
              <a:avLst/>
            </a:prstGeom>
          </p:spPr>
        </p:pic>
      </p:grpSp>
    </p:spTree>
    <p:extLst>
      <p:ext uri="{BB962C8B-B14F-4D97-AF65-F5344CB8AC3E}">
        <p14:creationId xmlns:p14="http://schemas.microsoft.com/office/powerpoint/2010/main" val="115676201"/>
      </p:ext>
    </p:extLst>
  </p:cSld>
  <p:clrMapOvr>
    <a:masterClrMapping/>
  </p:clrMapOvr>
  <p:extLst>
    <p:ext uri="{DCECCB84-F9BA-43D5-87BE-67443E8EF086}">
      <p15:sldGuideLst xmlns:p15="http://schemas.microsoft.com/office/powerpoint/2012/main">
        <p15:guide id="1" orient="horz" pos="346" userDrawn="1">
          <p15:clr>
            <a:srgbClr val="FBAE40"/>
          </p15:clr>
        </p15:guide>
        <p15:guide id="2" pos="758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uze nadpis">
    <p:spTree>
      <p:nvGrpSpPr>
        <p:cNvPr id="1" name=""/>
        <p:cNvGrpSpPr/>
        <p:nvPr/>
      </p:nvGrpSpPr>
      <p:grpSpPr>
        <a:xfrm>
          <a:off x="0" y="0"/>
          <a:ext cx="0" cy="0"/>
          <a:chOff x="0" y="0"/>
          <a:chExt cx="0" cy="0"/>
        </a:xfrm>
      </p:grpSpPr>
      <p:sp>
        <p:nvSpPr>
          <p:cNvPr id="9" name="Nadpis 1">
            <a:extLst>
              <a:ext uri="{FF2B5EF4-FFF2-40B4-BE49-F238E27FC236}">
                <a16:creationId xmlns:a16="http://schemas.microsoft.com/office/drawing/2014/main" id="{6BECE3A1-9B13-4F1D-A61E-AF2067EC3CE8}"/>
              </a:ext>
            </a:extLst>
          </p:cNvPr>
          <p:cNvSpPr>
            <a:spLocks noGrp="1"/>
          </p:cNvSpPr>
          <p:nvPr>
            <p:ph type="title" hasCustomPrompt="1"/>
          </p:nvPr>
        </p:nvSpPr>
        <p:spPr>
          <a:xfrm>
            <a:off x="332819" y="1"/>
            <a:ext cx="9885238" cy="896492"/>
          </a:xfrm>
        </p:spPr>
        <p:txBody>
          <a:bodyPr>
            <a:noAutofit/>
          </a:bodyPr>
          <a:lstStyle>
            <a:lvl1pPr>
              <a:defRPr sz="2400" b="1">
                <a:solidFill>
                  <a:srgbClr val="C00000"/>
                </a:solidFill>
                <a:latin typeface="Arial" panose="020B0604020202020204" pitchFamily="34" charset="0"/>
                <a:cs typeface="Arial" panose="020B0604020202020204" pitchFamily="34" charset="0"/>
              </a:defRPr>
            </a:lvl1pPr>
          </a:lstStyle>
          <a:p>
            <a:r>
              <a:rPr lang="cs-CZ" dirty="0"/>
              <a:t>Nadpis</a:t>
            </a:r>
          </a:p>
        </p:txBody>
      </p:sp>
      <p:cxnSp>
        <p:nvCxnSpPr>
          <p:cNvPr id="11" name="Přímá spojnice 10">
            <a:extLst>
              <a:ext uri="{FF2B5EF4-FFF2-40B4-BE49-F238E27FC236}">
                <a16:creationId xmlns:a16="http://schemas.microsoft.com/office/drawing/2014/main" id="{49F50076-713F-4EFA-BEB6-E92A7CA2E9D8}"/>
              </a:ext>
            </a:extLst>
          </p:cNvPr>
          <p:cNvCxnSpPr/>
          <p:nvPr userDrawn="1"/>
        </p:nvCxnSpPr>
        <p:spPr>
          <a:xfrm flipV="1">
            <a:off x="0" y="896493"/>
            <a:ext cx="10218057" cy="1"/>
          </a:xfrm>
          <a:prstGeom prst="line">
            <a:avLst/>
          </a:prstGeom>
          <a:ln w="381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2" name="Přímá spojnice 11">
            <a:extLst>
              <a:ext uri="{FF2B5EF4-FFF2-40B4-BE49-F238E27FC236}">
                <a16:creationId xmlns:a16="http://schemas.microsoft.com/office/drawing/2014/main" id="{91C1F1F5-9E1B-45D1-B8A7-385438BD57F0}"/>
              </a:ext>
            </a:extLst>
          </p:cNvPr>
          <p:cNvCxnSpPr/>
          <p:nvPr userDrawn="1"/>
        </p:nvCxnSpPr>
        <p:spPr>
          <a:xfrm>
            <a:off x="11826903" y="896492"/>
            <a:ext cx="365097" cy="0"/>
          </a:xfrm>
          <a:prstGeom prst="line">
            <a:avLst/>
          </a:prstGeom>
          <a:ln w="38100" cap="rnd">
            <a:solidFill>
              <a:schemeClr val="accent1"/>
            </a:solidFill>
            <a:round/>
          </a:ln>
        </p:spPr>
        <p:style>
          <a:lnRef idx="1">
            <a:schemeClr val="accent1"/>
          </a:lnRef>
          <a:fillRef idx="0">
            <a:schemeClr val="accent1"/>
          </a:fillRef>
          <a:effectRef idx="0">
            <a:schemeClr val="accent1"/>
          </a:effectRef>
          <a:fontRef idx="minor">
            <a:schemeClr val="tx1"/>
          </a:fontRef>
        </p:style>
      </p:cxnSp>
      <p:pic>
        <p:nvPicPr>
          <p:cNvPr id="13" name="Obrázek 12">
            <a:extLst>
              <a:ext uri="{FF2B5EF4-FFF2-40B4-BE49-F238E27FC236}">
                <a16:creationId xmlns:a16="http://schemas.microsoft.com/office/drawing/2014/main" id="{5110A526-5ED1-4270-B431-200E8EA05C0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8781" y="226273"/>
            <a:ext cx="1340438" cy="1340438"/>
          </a:xfrm>
          <a:prstGeom prst="rect">
            <a:avLst/>
          </a:prstGeom>
          <a:effectLst>
            <a:outerShdw blurRad="177800" dist="63500" dir="2700000" algn="tl" rotWithShape="0">
              <a:prstClr val="black">
                <a:alpha val="40000"/>
              </a:prstClr>
            </a:outerShdw>
          </a:effectLst>
        </p:spPr>
      </p:pic>
      <p:sp>
        <p:nvSpPr>
          <p:cNvPr id="14" name="Obdélník 13">
            <a:extLst>
              <a:ext uri="{FF2B5EF4-FFF2-40B4-BE49-F238E27FC236}">
                <a16:creationId xmlns:a16="http://schemas.microsoft.com/office/drawing/2014/main" id="{E07EC997-097D-4BDE-970B-3BD77460A79F}"/>
              </a:ext>
            </a:extLst>
          </p:cNvPr>
          <p:cNvSpPr/>
          <p:nvPr userDrawn="1"/>
        </p:nvSpPr>
        <p:spPr>
          <a:xfrm>
            <a:off x="0" y="6407192"/>
            <a:ext cx="12192000" cy="450808"/>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solidFill>
                <a:schemeClr val="bg1"/>
              </a:solidFill>
            </a:endParaRPr>
          </a:p>
        </p:txBody>
      </p:sp>
      <p:grpSp>
        <p:nvGrpSpPr>
          <p:cNvPr id="20" name="Skupina 19">
            <a:extLst>
              <a:ext uri="{FF2B5EF4-FFF2-40B4-BE49-F238E27FC236}">
                <a16:creationId xmlns:a16="http://schemas.microsoft.com/office/drawing/2014/main" id="{20E63B92-56D5-F945-8613-CB3F227EB275}"/>
              </a:ext>
            </a:extLst>
          </p:cNvPr>
          <p:cNvGrpSpPr/>
          <p:nvPr userDrawn="1"/>
        </p:nvGrpSpPr>
        <p:grpSpPr>
          <a:xfrm>
            <a:off x="7979502" y="6403341"/>
            <a:ext cx="3607259" cy="503999"/>
            <a:chOff x="7979502" y="6403341"/>
            <a:chExt cx="3607259" cy="503999"/>
          </a:xfrm>
        </p:grpSpPr>
        <p:pic>
          <p:nvPicPr>
            <p:cNvPr id="21" name="Grafický objekt 20">
              <a:extLst>
                <a:ext uri="{FF2B5EF4-FFF2-40B4-BE49-F238E27FC236}">
                  <a16:creationId xmlns:a16="http://schemas.microsoft.com/office/drawing/2014/main" id="{8251C239-9A82-3C4F-8A6F-8FDEBACFEFD5}"/>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0842115" y="6403341"/>
              <a:ext cx="744646" cy="503999"/>
            </a:xfrm>
            <a:prstGeom prst="rect">
              <a:avLst/>
            </a:prstGeom>
          </p:spPr>
        </p:pic>
        <p:pic>
          <p:nvPicPr>
            <p:cNvPr id="22" name="Grafický objekt 21">
              <a:extLst>
                <a:ext uri="{FF2B5EF4-FFF2-40B4-BE49-F238E27FC236}">
                  <a16:creationId xmlns:a16="http://schemas.microsoft.com/office/drawing/2014/main" id="{D9D13083-7433-7A41-9812-10A926FB1B64}"/>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7979502" y="6515641"/>
              <a:ext cx="2758663" cy="234543"/>
            </a:xfrm>
            <a:prstGeom prst="rect">
              <a:avLst/>
            </a:prstGeom>
          </p:spPr>
        </p:pic>
      </p:grpSp>
    </p:spTree>
    <p:extLst>
      <p:ext uri="{BB962C8B-B14F-4D97-AF65-F5344CB8AC3E}">
        <p14:creationId xmlns:p14="http://schemas.microsoft.com/office/powerpoint/2010/main" val="1684137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ázdn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877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ředělovací smínek">
    <p:spTree>
      <p:nvGrpSpPr>
        <p:cNvPr id="1" name=""/>
        <p:cNvGrpSpPr/>
        <p:nvPr/>
      </p:nvGrpSpPr>
      <p:grpSpPr>
        <a:xfrm>
          <a:off x="0" y="0"/>
          <a:ext cx="0" cy="0"/>
          <a:chOff x="0" y="0"/>
          <a:chExt cx="0" cy="0"/>
        </a:xfrm>
      </p:grpSpPr>
      <p:sp>
        <p:nvSpPr>
          <p:cNvPr id="6" name="Obdélník 5">
            <a:extLst>
              <a:ext uri="{FF2B5EF4-FFF2-40B4-BE49-F238E27FC236}">
                <a16:creationId xmlns:a16="http://schemas.microsoft.com/office/drawing/2014/main" id="{B6EE3335-4CFA-4F78-ACC9-DCDA0C61E0E3}"/>
              </a:ext>
            </a:extLst>
          </p:cNvPr>
          <p:cNvSpPr/>
          <p:nvPr userDrawn="1"/>
        </p:nvSpPr>
        <p:spPr>
          <a:xfrm>
            <a:off x="0" y="2503486"/>
            <a:ext cx="12192000" cy="4354514"/>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p>
        </p:txBody>
      </p:sp>
      <p:sp>
        <p:nvSpPr>
          <p:cNvPr id="7" name="Nadpis 1">
            <a:extLst>
              <a:ext uri="{FF2B5EF4-FFF2-40B4-BE49-F238E27FC236}">
                <a16:creationId xmlns:a16="http://schemas.microsoft.com/office/drawing/2014/main" id="{B4AA1ACA-170D-42E8-8323-B664F9958C46}"/>
              </a:ext>
            </a:extLst>
          </p:cNvPr>
          <p:cNvSpPr>
            <a:spLocks noGrp="1"/>
          </p:cNvSpPr>
          <p:nvPr>
            <p:ph type="ctrTitle" hasCustomPrompt="1"/>
          </p:nvPr>
        </p:nvSpPr>
        <p:spPr>
          <a:xfrm>
            <a:off x="1524000" y="2503487"/>
            <a:ext cx="9144000" cy="1189622"/>
          </a:xfrm>
        </p:spPr>
        <p:txBody>
          <a:bodyPr anchor="b">
            <a:noAutofit/>
          </a:bodyPr>
          <a:lstStyle>
            <a:lvl1pPr algn="ctr">
              <a:defRPr sz="4500" b="1">
                <a:solidFill>
                  <a:schemeClr val="bg1"/>
                </a:solidFill>
                <a:latin typeface="Arial" panose="020B0604020202020204" pitchFamily="34" charset="0"/>
                <a:cs typeface="Arial" panose="020B0604020202020204" pitchFamily="34" charset="0"/>
              </a:defRPr>
            </a:lvl1pPr>
          </a:lstStyle>
          <a:p>
            <a:r>
              <a:rPr lang="cs-CZ" dirty="0"/>
              <a:t>Nadpis</a:t>
            </a:r>
          </a:p>
        </p:txBody>
      </p:sp>
      <p:sp>
        <p:nvSpPr>
          <p:cNvPr id="8" name="Podnadpis 2">
            <a:extLst>
              <a:ext uri="{FF2B5EF4-FFF2-40B4-BE49-F238E27FC236}">
                <a16:creationId xmlns:a16="http://schemas.microsoft.com/office/drawing/2014/main" id="{3E1FB666-EF45-45A1-80A5-B759B741F878}"/>
              </a:ext>
            </a:extLst>
          </p:cNvPr>
          <p:cNvSpPr>
            <a:spLocks noGrp="1"/>
          </p:cNvSpPr>
          <p:nvPr>
            <p:ph type="subTitle" idx="1" hasCustomPrompt="1"/>
          </p:nvPr>
        </p:nvSpPr>
        <p:spPr>
          <a:xfrm>
            <a:off x="1524000" y="3693110"/>
            <a:ext cx="9144000" cy="1564690"/>
          </a:xfrm>
        </p:spPr>
        <p:txBody>
          <a:bodyPr anchor="ctr"/>
          <a:lstStyle>
            <a:lvl1pPr marL="0" indent="0" algn="ctr">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dirty="0"/>
              <a:t>Podnadpis</a:t>
            </a:r>
          </a:p>
        </p:txBody>
      </p:sp>
      <p:pic>
        <p:nvPicPr>
          <p:cNvPr id="5" name="Obrázek 4">
            <a:extLst>
              <a:ext uri="{FF2B5EF4-FFF2-40B4-BE49-F238E27FC236}">
                <a16:creationId xmlns:a16="http://schemas.microsoft.com/office/drawing/2014/main" id="{0206028A-BD57-470C-9B71-297203A5788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103653" y="283579"/>
            <a:ext cx="1984694" cy="1984694"/>
          </a:xfrm>
          <a:prstGeom prst="rect">
            <a:avLst/>
          </a:prstGeom>
          <a:effectLst>
            <a:outerShdw blurRad="177800" dist="63500" dir="2700000" algn="tl" rotWithShape="0">
              <a:prstClr val="black">
                <a:alpha val="40000"/>
              </a:prstClr>
            </a:outerShdw>
          </a:effectLst>
        </p:spPr>
      </p:pic>
      <p:pic>
        <p:nvPicPr>
          <p:cNvPr id="11" name="Grafický objekt 10">
            <a:extLst>
              <a:ext uri="{FF2B5EF4-FFF2-40B4-BE49-F238E27FC236}">
                <a16:creationId xmlns:a16="http://schemas.microsoft.com/office/drawing/2014/main" id="{9500876C-494A-AE40-BB68-202F9D2E4334}"/>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3026056" y="6170912"/>
            <a:ext cx="4642915" cy="394742"/>
          </a:xfrm>
          <a:prstGeom prst="rect">
            <a:avLst/>
          </a:prstGeom>
        </p:spPr>
      </p:pic>
      <p:pic>
        <p:nvPicPr>
          <p:cNvPr id="12" name="Grafický objekt 11">
            <a:extLst>
              <a:ext uri="{FF2B5EF4-FFF2-40B4-BE49-F238E27FC236}">
                <a16:creationId xmlns:a16="http://schemas.microsoft.com/office/drawing/2014/main" id="{17B44333-A92B-1F45-947C-508903C71A16}"/>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7944381" y="5820174"/>
            <a:ext cx="1619635" cy="1096217"/>
          </a:xfrm>
          <a:prstGeom prst="rect">
            <a:avLst/>
          </a:prstGeom>
        </p:spPr>
      </p:pic>
    </p:spTree>
    <p:extLst>
      <p:ext uri="{BB962C8B-B14F-4D97-AF65-F5344CB8AC3E}">
        <p14:creationId xmlns:p14="http://schemas.microsoft.com/office/powerpoint/2010/main" val="1244581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Předělovací smínek">
    <p:spTree>
      <p:nvGrpSpPr>
        <p:cNvPr id="1" name=""/>
        <p:cNvGrpSpPr/>
        <p:nvPr/>
      </p:nvGrpSpPr>
      <p:grpSpPr>
        <a:xfrm>
          <a:off x="0" y="0"/>
          <a:ext cx="0" cy="0"/>
          <a:chOff x="0" y="0"/>
          <a:chExt cx="0" cy="0"/>
        </a:xfrm>
      </p:grpSpPr>
      <p:sp>
        <p:nvSpPr>
          <p:cNvPr id="14" name="Obdélník 13">
            <a:extLst>
              <a:ext uri="{FF2B5EF4-FFF2-40B4-BE49-F238E27FC236}">
                <a16:creationId xmlns:a16="http://schemas.microsoft.com/office/drawing/2014/main" id="{E4590B06-0543-4571-8850-63C8D7437710}"/>
              </a:ext>
            </a:extLst>
          </p:cNvPr>
          <p:cNvSpPr/>
          <p:nvPr userDrawn="1"/>
        </p:nvSpPr>
        <p:spPr>
          <a:xfrm>
            <a:off x="0" y="2503486"/>
            <a:ext cx="12192000" cy="4354514"/>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p>
        </p:txBody>
      </p:sp>
      <p:sp>
        <p:nvSpPr>
          <p:cNvPr id="3" name="Obdélník 2">
            <a:extLst>
              <a:ext uri="{FF2B5EF4-FFF2-40B4-BE49-F238E27FC236}">
                <a16:creationId xmlns:a16="http://schemas.microsoft.com/office/drawing/2014/main" id="{D939BFE6-5AA9-48F7-9C79-C28DD31BA5CC}"/>
              </a:ext>
            </a:extLst>
          </p:cNvPr>
          <p:cNvSpPr/>
          <p:nvPr userDrawn="1"/>
        </p:nvSpPr>
        <p:spPr>
          <a:xfrm>
            <a:off x="4221769" y="4075589"/>
            <a:ext cx="3748462" cy="523220"/>
          </a:xfrm>
          <a:prstGeom prst="rect">
            <a:avLst/>
          </a:prstGeom>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2800" b="0" i="0" u="none" strike="noStrike" kern="1200" cap="none" spc="300" normalizeH="0" baseline="0" noProof="0" dirty="0">
                <a:ln>
                  <a:noFill/>
                </a:ln>
                <a:solidFill>
                  <a:prstClr val="white"/>
                </a:solidFill>
                <a:effectLst/>
                <a:uLnTx/>
                <a:uFillTx/>
                <a:latin typeface="+mn-lt"/>
                <a:ea typeface="+mn-ea"/>
                <a:cs typeface="+mn-cs"/>
              </a:rPr>
              <a:t>#</a:t>
            </a:r>
            <a:r>
              <a:rPr kumimoji="0" lang="cs-CZ" sz="2800" b="0" i="0" u="none" strike="noStrike" kern="1200" cap="none" spc="300" normalizeH="0" baseline="0" noProof="0" dirty="0" err="1">
                <a:ln>
                  <a:noFill/>
                </a:ln>
                <a:solidFill>
                  <a:prstClr val="white"/>
                </a:solidFill>
                <a:effectLst/>
                <a:uLnTx/>
                <a:uFillTx/>
                <a:latin typeface="+mn-lt"/>
                <a:ea typeface="+mn-ea"/>
                <a:cs typeface="+mn-cs"/>
              </a:rPr>
              <a:t>covidneversleeps</a:t>
            </a:r>
            <a:endParaRPr kumimoji="0" lang="cs-CZ" sz="2800" b="0" i="0" u="none" strike="noStrike" kern="1200" cap="none" spc="300" normalizeH="0" baseline="0" noProof="0" dirty="0">
              <a:ln>
                <a:noFill/>
              </a:ln>
              <a:solidFill>
                <a:prstClr val="white"/>
              </a:solidFill>
              <a:effectLst/>
              <a:uLnTx/>
              <a:uFillTx/>
              <a:latin typeface="Segoe UI"/>
              <a:ea typeface="+mn-ea"/>
              <a:cs typeface="+mn-cs"/>
            </a:endParaRPr>
          </a:p>
        </p:txBody>
      </p:sp>
      <p:pic>
        <p:nvPicPr>
          <p:cNvPr id="10" name="Obrázek 9">
            <a:extLst>
              <a:ext uri="{FF2B5EF4-FFF2-40B4-BE49-F238E27FC236}">
                <a16:creationId xmlns:a16="http://schemas.microsoft.com/office/drawing/2014/main" id="{6E93BC90-CA18-4B4A-BD99-CD309B767FB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103653" y="283579"/>
            <a:ext cx="1984694" cy="1984694"/>
          </a:xfrm>
          <a:prstGeom prst="rect">
            <a:avLst/>
          </a:prstGeom>
          <a:effectLst>
            <a:outerShdw blurRad="177800" dist="63500" dir="2700000" algn="tl" rotWithShape="0">
              <a:prstClr val="black">
                <a:alpha val="40000"/>
              </a:prstClr>
            </a:outerShdw>
          </a:effectLst>
        </p:spPr>
      </p:pic>
      <p:pic>
        <p:nvPicPr>
          <p:cNvPr id="9" name="Grafický objekt 8">
            <a:extLst>
              <a:ext uri="{FF2B5EF4-FFF2-40B4-BE49-F238E27FC236}">
                <a16:creationId xmlns:a16="http://schemas.microsoft.com/office/drawing/2014/main" id="{A9EE4D8D-F381-054C-B05F-C0F073A786D0}"/>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3026056" y="6170912"/>
            <a:ext cx="4642915" cy="394742"/>
          </a:xfrm>
          <a:prstGeom prst="rect">
            <a:avLst/>
          </a:prstGeom>
        </p:spPr>
      </p:pic>
      <p:pic>
        <p:nvPicPr>
          <p:cNvPr id="11" name="Grafický objekt 10">
            <a:extLst>
              <a:ext uri="{FF2B5EF4-FFF2-40B4-BE49-F238E27FC236}">
                <a16:creationId xmlns:a16="http://schemas.microsoft.com/office/drawing/2014/main" id="{4E187FAC-8385-4A41-BD8D-043AE215E17A}"/>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7944381" y="5820174"/>
            <a:ext cx="1619635" cy="1096217"/>
          </a:xfrm>
          <a:prstGeom prst="rect">
            <a:avLst/>
          </a:prstGeom>
        </p:spPr>
      </p:pic>
    </p:spTree>
    <p:extLst>
      <p:ext uri="{BB962C8B-B14F-4D97-AF65-F5344CB8AC3E}">
        <p14:creationId xmlns:p14="http://schemas.microsoft.com/office/powerpoint/2010/main" val="748832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ouze nadpis minimální">
    <p:spTree>
      <p:nvGrpSpPr>
        <p:cNvPr id="1" name=""/>
        <p:cNvGrpSpPr/>
        <p:nvPr/>
      </p:nvGrpSpPr>
      <p:grpSpPr>
        <a:xfrm>
          <a:off x="0" y="0"/>
          <a:ext cx="0" cy="0"/>
          <a:chOff x="0" y="0"/>
          <a:chExt cx="0" cy="0"/>
        </a:xfrm>
      </p:grpSpPr>
      <p:sp>
        <p:nvSpPr>
          <p:cNvPr id="9" name="Obdélník 8">
            <a:extLst>
              <a:ext uri="{FF2B5EF4-FFF2-40B4-BE49-F238E27FC236}">
                <a16:creationId xmlns:a16="http://schemas.microsoft.com/office/drawing/2014/main" id="{4F31B8D1-4DDF-4FB2-AC58-4A1374AC35A4}"/>
              </a:ext>
            </a:extLst>
          </p:cNvPr>
          <p:cNvSpPr/>
          <p:nvPr userDrawn="1"/>
        </p:nvSpPr>
        <p:spPr>
          <a:xfrm>
            <a:off x="1" y="1"/>
            <a:ext cx="12192000" cy="576000"/>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solidFill>
                <a:schemeClr val="bg1"/>
              </a:solidFill>
            </a:endParaRPr>
          </a:p>
        </p:txBody>
      </p:sp>
      <p:sp>
        <p:nvSpPr>
          <p:cNvPr id="10" name="Nadpis 1">
            <a:extLst>
              <a:ext uri="{FF2B5EF4-FFF2-40B4-BE49-F238E27FC236}">
                <a16:creationId xmlns:a16="http://schemas.microsoft.com/office/drawing/2014/main" id="{4DAA469B-B863-447B-ABF4-3B7AFDB736F9}"/>
              </a:ext>
            </a:extLst>
          </p:cNvPr>
          <p:cNvSpPr>
            <a:spLocks noGrp="1"/>
          </p:cNvSpPr>
          <p:nvPr>
            <p:ph type="title" hasCustomPrompt="1"/>
          </p:nvPr>
        </p:nvSpPr>
        <p:spPr>
          <a:xfrm>
            <a:off x="381740" y="2"/>
            <a:ext cx="5396696" cy="576000"/>
          </a:xfrm>
        </p:spPr>
        <p:txBody>
          <a:bodyPr>
            <a:noAutofit/>
          </a:bodyPr>
          <a:lstStyle>
            <a:lvl1pPr>
              <a:defRPr sz="2000" b="1">
                <a:solidFill>
                  <a:schemeClr val="bg1"/>
                </a:solidFill>
                <a:latin typeface="Arial" panose="020B0604020202020204" pitchFamily="34" charset="0"/>
                <a:cs typeface="Arial" panose="020B0604020202020204" pitchFamily="34" charset="0"/>
              </a:defRPr>
            </a:lvl1pPr>
          </a:lstStyle>
          <a:p>
            <a:r>
              <a:rPr lang="cs-CZ" dirty="0"/>
              <a:t>Nadpis</a:t>
            </a:r>
          </a:p>
        </p:txBody>
      </p:sp>
    </p:spTree>
    <p:extLst>
      <p:ext uri="{BB962C8B-B14F-4D97-AF65-F5344CB8AC3E}">
        <p14:creationId xmlns:p14="http://schemas.microsoft.com/office/powerpoint/2010/main" val="3435719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pic>
        <p:nvPicPr>
          <p:cNvPr id="36" name="Obrázek 3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Obdélník 24"/>
          <p:cNvSpPr/>
          <p:nvPr userDrawn="1"/>
        </p:nvSpPr>
        <p:spPr>
          <a:xfrm>
            <a:off x="0" y="0"/>
            <a:ext cx="12192000" cy="6858000"/>
          </a:xfrm>
          <a:prstGeom prst="rect">
            <a:avLst/>
          </a:prstGeom>
          <a:gradFill flip="none" rotWithShape="1">
            <a:gsLst>
              <a:gs pos="0">
                <a:schemeClr val="accent3">
                  <a:lumMod val="5000"/>
                  <a:lumOff val="95000"/>
                </a:schemeClr>
              </a:gs>
              <a:gs pos="74000">
                <a:schemeClr val="accent3">
                  <a:lumMod val="45000"/>
                  <a:lumOff val="55000"/>
                  <a:alpha val="90000"/>
                </a:schemeClr>
              </a:gs>
              <a:gs pos="83000">
                <a:schemeClr val="accent3">
                  <a:lumMod val="45000"/>
                  <a:lumOff val="55000"/>
                  <a:alpha val="90000"/>
                </a:schemeClr>
              </a:gs>
              <a:gs pos="100000">
                <a:schemeClr val="accent3">
                  <a:lumMod val="30000"/>
                  <a:lumOff val="70000"/>
                  <a:alpha val="90000"/>
                </a:schemeClr>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2" name="Nadpis 1"/>
          <p:cNvSpPr>
            <a:spLocks noGrp="1"/>
          </p:cNvSpPr>
          <p:nvPr>
            <p:ph type="ctrTitle"/>
          </p:nvPr>
        </p:nvSpPr>
        <p:spPr>
          <a:xfrm>
            <a:off x="1364343" y="3700284"/>
            <a:ext cx="9144000" cy="1315225"/>
          </a:xfrm>
        </p:spPr>
        <p:txBody>
          <a:bodyPr anchor="b">
            <a:normAutofit/>
          </a:bodyPr>
          <a:lstStyle>
            <a:lvl1pPr algn="ctr">
              <a:defRPr sz="4400">
                <a:solidFill>
                  <a:srgbClr val="BA2C1C"/>
                </a:solidFill>
                <a:latin typeface="Arial Black" panose="020B0A04020102020204" pitchFamily="34" charset="0"/>
              </a:defRPr>
            </a:lvl1pPr>
          </a:lstStyle>
          <a:p>
            <a:r>
              <a:rPr lang="cs-CZ" dirty="0"/>
              <a:t>Kliknutím lze upravit styl.</a:t>
            </a:r>
          </a:p>
        </p:txBody>
      </p:sp>
      <p:sp>
        <p:nvSpPr>
          <p:cNvPr id="3" name="Podnadpis 2"/>
          <p:cNvSpPr>
            <a:spLocks noGrp="1"/>
          </p:cNvSpPr>
          <p:nvPr>
            <p:ph type="subTitle" idx="1"/>
          </p:nvPr>
        </p:nvSpPr>
        <p:spPr>
          <a:xfrm>
            <a:off x="1364341" y="5107060"/>
            <a:ext cx="9144000" cy="99882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dirty="0"/>
              <a:t>Kliknutím lze upravit styl předlohy.</a:t>
            </a:r>
          </a:p>
        </p:txBody>
      </p:sp>
      <p:cxnSp>
        <p:nvCxnSpPr>
          <p:cNvPr id="7" name="Přímá spojnice 6"/>
          <p:cNvCxnSpPr/>
          <p:nvPr userDrawn="1"/>
        </p:nvCxnSpPr>
        <p:spPr>
          <a:xfrm>
            <a:off x="20409" y="2311382"/>
            <a:ext cx="4910366" cy="0"/>
          </a:xfrm>
          <a:prstGeom prst="line">
            <a:avLst/>
          </a:prstGeom>
          <a:ln w="38100" cap="sq">
            <a:solidFill>
              <a:srgbClr val="BA2C1C"/>
            </a:solidFill>
            <a:round/>
          </a:ln>
        </p:spPr>
        <p:style>
          <a:lnRef idx="1">
            <a:schemeClr val="accent1"/>
          </a:lnRef>
          <a:fillRef idx="0">
            <a:schemeClr val="accent1"/>
          </a:fillRef>
          <a:effectRef idx="0">
            <a:schemeClr val="accent1"/>
          </a:effectRef>
          <a:fontRef idx="minor">
            <a:schemeClr val="tx1"/>
          </a:fontRef>
        </p:style>
      </p:cxnSp>
      <p:sp>
        <p:nvSpPr>
          <p:cNvPr id="4" name="Zástupný symbol pro datum 3"/>
          <p:cNvSpPr>
            <a:spLocks noGrp="1"/>
          </p:cNvSpPr>
          <p:nvPr>
            <p:ph type="dt" sz="half" idx="10"/>
          </p:nvPr>
        </p:nvSpPr>
        <p:spPr>
          <a:xfrm>
            <a:off x="10220324" y="0"/>
            <a:ext cx="1971675" cy="365125"/>
          </a:xfrm>
          <a:noFill/>
        </p:spPr>
        <p:txBody>
          <a:bodyPr/>
          <a:lstStyle>
            <a:lvl1pPr algn="r">
              <a:defRPr>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dirty="0">
              <a:ln>
                <a:noFill/>
              </a:ln>
              <a:solidFill>
                <a:prstClr val="black"/>
              </a:solidFill>
              <a:effectLst/>
              <a:uLnTx/>
              <a:uFillTx/>
              <a:latin typeface="Segoe UI"/>
              <a:ea typeface="+mn-ea"/>
              <a:cs typeface="+mn-cs"/>
            </a:endParaRPr>
          </a:p>
        </p:txBody>
      </p:sp>
      <p:cxnSp>
        <p:nvCxnSpPr>
          <p:cNvPr id="22" name="Přímá spojnice 21"/>
          <p:cNvCxnSpPr/>
          <p:nvPr userDrawn="1"/>
        </p:nvCxnSpPr>
        <p:spPr>
          <a:xfrm>
            <a:off x="7264966" y="2311382"/>
            <a:ext cx="4910366" cy="0"/>
          </a:xfrm>
          <a:prstGeom prst="line">
            <a:avLst/>
          </a:prstGeom>
          <a:ln w="38100" cap="sq">
            <a:solidFill>
              <a:srgbClr val="BA2C1C"/>
            </a:solidFill>
            <a:round/>
          </a:ln>
        </p:spPr>
        <p:style>
          <a:lnRef idx="1">
            <a:schemeClr val="accent1"/>
          </a:lnRef>
          <a:fillRef idx="0">
            <a:schemeClr val="accent1"/>
          </a:fillRef>
          <a:effectRef idx="0">
            <a:schemeClr val="accent1"/>
          </a:effectRef>
          <a:fontRef idx="minor">
            <a:schemeClr val="tx1"/>
          </a:fontRef>
        </p:style>
      </p:cxnSp>
      <p:pic>
        <p:nvPicPr>
          <p:cNvPr id="40" name="Obrázek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3653" y="1319035"/>
            <a:ext cx="1984694" cy="1984694"/>
          </a:xfrm>
          <a:prstGeom prst="rect">
            <a:avLst/>
          </a:prstGeom>
        </p:spPr>
      </p:pic>
      <p:sp>
        <p:nvSpPr>
          <p:cNvPr id="6" name="Kosoúhelník 5"/>
          <p:cNvSpPr/>
          <p:nvPr userDrawn="1"/>
        </p:nvSpPr>
        <p:spPr>
          <a:xfrm rot="10800000">
            <a:off x="1503900" y="-12894"/>
            <a:ext cx="2438400" cy="900000"/>
          </a:xfrm>
          <a:prstGeom prst="parallelogram">
            <a:avLst>
              <a:gd name="adj" fmla="val 86251"/>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pic>
        <p:nvPicPr>
          <p:cNvPr id="11" name="Obrázek 10"/>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16667" y="-12894"/>
            <a:ext cx="2801962" cy="900000"/>
          </a:xfrm>
          <a:prstGeom prst="rect">
            <a:avLst/>
          </a:prstGeom>
        </p:spPr>
      </p:pic>
    </p:spTree>
    <p:extLst>
      <p:ext uri="{BB962C8B-B14F-4D97-AF65-F5344CB8AC3E}">
        <p14:creationId xmlns:p14="http://schemas.microsoft.com/office/powerpoint/2010/main" val="6368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a:xfrm>
            <a:off x="838200" y="165100"/>
            <a:ext cx="9379857" cy="908050"/>
          </a:xfrm>
        </p:spPr>
        <p:txBody>
          <a:bodyPr>
            <a:normAutofit/>
          </a:bodyPr>
          <a:lstStyle>
            <a:lvl1pPr>
              <a:defRPr sz="3200">
                <a:latin typeface="Arial Black" panose="020B0A04020102020204" pitchFamily="34" charset="0"/>
                <a:cs typeface="Arial" panose="020B0604020202020204" pitchFamily="34" charset="0"/>
              </a:defRPr>
            </a:lvl1pPr>
          </a:lstStyle>
          <a:p>
            <a:r>
              <a:rPr lang="cs-CZ" dirty="0"/>
              <a:t>Kliknutím lze upravit styl.</a:t>
            </a:r>
          </a:p>
        </p:txBody>
      </p:sp>
      <p:sp>
        <p:nvSpPr>
          <p:cNvPr id="3" name="Zástupný symbol pro obsah 2"/>
          <p:cNvSpPr>
            <a:spLocks noGrp="1"/>
          </p:cNvSpPr>
          <p:nvPr>
            <p:ph idx="1"/>
          </p:nvPr>
        </p:nvSpPr>
        <p:spPr>
          <a:xfrm>
            <a:off x="838200" y="1755396"/>
            <a:ext cx="10375900" cy="4351338"/>
          </a:xfrm>
        </p:spPr>
        <p:txBody>
          <a:bodyPr/>
          <a:lstStyle/>
          <a:p>
            <a:pPr lvl="0"/>
            <a:r>
              <a:rPr lang="cs-CZ" dirty="0"/>
              <a:t>Kliknutím lze upravit styly předlohy textu.</a:t>
            </a:r>
          </a:p>
          <a:p>
            <a:pPr lvl="1"/>
            <a:r>
              <a:rPr lang="cs-CZ" dirty="0"/>
              <a:t>Druhá úroveň</a:t>
            </a:r>
          </a:p>
          <a:p>
            <a:pPr lvl="2"/>
            <a:r>
              <a:rPr lang="cs-CZ" dirty="0"/>
              <a:t>Třetí úroveň</a:t>
            </a:r>
          </a:p>
          <a:p>
            <a:pPr lvl="3"/>
            <a:r>
              <a:rPr lang="cs-CZ" dirty="0"/>
              <a:t>Čtvrtá úroveň</a:t>
            </a:r>
          </a:p>
          <a:p>
            <a:pPr lvl="4"/>
            <a:r>
              <a:rPr lang="cs-CZ" dirty="0"/>
              <a:t>Pátá úroveň</a:t>
            </a:r>
          </a:p>
        </p:txBody>
      </p:sp>
      <p:cxnSp>
        <p:nvCxnSpPr>
          <p:cNvPr id="8" name="Přímá spojnice 7"/>
          <p:cNvCxnSpPr/>
          <p:nvPr userDrawn="1"/>
        </p:nvCxnSpPr>
        <p:spPr>
          <a:xfrm flipV="1">
            <a:off x="0" y="1085178"/>
            <a:ext cx="10218057" cy="1"/>
          </a:xfrm>
          <a:prstGeom prst="line">
            <a:avLst/>
          </a:prstGeom>
          <a:ln w="38100" cap="rnd">
            <a:solidFill>
              <a:srgbClr val="BA2C1C"/>
            </a:solidFill>
            <a:round/>
          </a:ln>
        </p:spPr>
        <p:style>
          <a:lnRef idx="1">
            <a:schemeClr val="accent1"/>
          </a:lnRef>
          <a:fillRef idx="0">
            <a:schemeClr val="accent1"/>
          </a:fillRef>
          <a:effectRef idx="0">
            <a:schemeClr val="accent1"/>
          </a:effectRef>
          <a:fontRef idx="minor">
            <a:schemeClr val="tx1"/>
          </a:fontRef>
        </p:style>
      </p:cxnSp>
      <p:sp>
        <p:nvSpPr>
          <p:cNvPr id="9" name="Obdélník 8"/>
          <p:cNvSpPr/>
          <p:nvPr userDrawn="1"/>
        </p:nvSpPr>
        <p:spPr>
          <a:xfrm>
            <a:off x="11760000" y="6426000"/>
            <a:ext cx="432000" cy="432000"/>
          </a:xfrm>
          <a:prstGeom prst="rect">
            <a:avLst/>
          </a:prstGeom>
          <a:gradFill flip="none" rotWithShape="1">
            <a:gsLst>
              <a:gs pos="0">
                <a:srgbClr val="BA2C1C">
                  <a:shade val="30000"/>
                  <a:satMod val="115000"/>
                </a:srgbClr>
              </a:gs>
              <a:gs pos="50000">
                <a:srgbClr val="BA2C1C">
                  <a:shade val="67500"/>
                  <a:satMod val="115000"/>
                </a:srgbClr>
              </a:gs>
              <a:gs pos="100000">
                <a:srgbClr val="BA2C1C">
                  <a:shade val="100000"/>
                  <a:satMod val="1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6" name="Zástupný symbol pro číslo snímku 5"/>
          <p:cNvSpPr>
            <a:spLocks noGrp="1"/>
          </p:cNvSpPr>
          <p:nvPr>
            <p:ph type="sldNum" sz="quarter" idx="12"/>
          </p:nvPr>
        </p:nvSpPr>
        <p:spPr>
          <a:xfrm>
            <a:off x="11760000" y="6426000"/>
            <a:ext cx="432000" cy="432000"/>
          </a:xfrm>
        </p:spPr>
        <p:txBody>
          <a:bodyPr/>
          <a:lstStyle>
            <a:lvl1pPr algn="ct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BD0DFD3D-3A9B-46F9-B57F-E98436FEBC69}" type="slidenum">
              <a:rPr kumimoji="0" lang="cs-CZ" sz="1200" b="0"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dirty="0">
              <a:ln>
                <a:noFill/>
              </a:ln>
              <a:solidFill>
                <a:prstClr val="white"/>
              </a:solidFill>
              <a:effectLst/>
              <a:uLnTx/>
              <a:uFillTx/>
              <a:latin typeface="Segoe UI"/>
              <a:ea typeface="+mn-ea"/>
              <a:cs typeface="+mn-cs"/>
            </a:endParaRPr>
          </a:p>
        </p:txBody>
      </p:sp>
      <p:cxnSp>
        <p:nvCxnSpPr>
          <p:cNvPr id="12" name="Přímá spojnice 11"/>
          <p:cNvCxnSpPr/>
          <p:nvPr userDrawn="1"/>
        </p:nvCxnSpPr>
        <p:spPr>
          <a:xfrm>
            <a:off x="11826903" y="1085177"/>
            <a:ext cx="365097" cy="0"/>
          </a:xfrm>
          <a:prstGeom prst="line">
            <a:avLst/>
          </a:prstGeom>
          <a:ln w="38100" cap="rnd">
            <a:solidFill>
              <a:srgbClr val="BA2C1C"/>
            </a:solidFill>
            <a:round/>
          </a:ln>
        </p:spPr>
        <p:style>
          <a:lnRef idx="1">
            <a:schemeClr val="accent1"/>
          </a:lnRef>
          <a:fillRef idx="0">
            <a:schemeClr val="accent1"/>
          </a:fillRef>
          <a:effectRef idx="0">
            <a:schemeClr val="accent1"/>
          </a:effectRef>
          <a:fontRef idx="minor">
            <a:schemeClr val="tx1"/>
          </a:fontRef>
        </p:style>
      </p:cxnSp>
      <p:sp>
        <p:nvSpPr>
          <p:cNvPr id="10" name="Obdélník 9"/>
          <p:cNvSpPr/>
          <p:nvPr userDrawn="1"/>
        </p:nvSpPr>
        <p:spPr>
          <a:xfrm>
            <a:off x="1104900" y="6426000"/>
            <a:ext cx="10655100" cy="432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pic>
        <p:nvPicPr>
          <p:cNvPr id="11" name="Obráze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6424417"/>
            <a:ext cx="1257300" cy="433583"/>
          </a:xfrm>
          <a:prstGeom prst="rect">
            <a:avLst/>
          </a:prstGeom>
        </p:spPr>
      </p:pic>
      <p:pic>
        <p:nvPicPr>
          <p:cNvPr id="15" name="Obrázek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78781" y="414958"/>
            <a:ext cx="1340438" cy="1340438"/>
          </a:xfrm>
          <a:prstGeom prst="rect">
            <a:avLst/>
          </a:prstGeom>
        </p:spPr>
      </p:pic>
    </p:spTree>
    <p:extLst>
      <p:ext uri="{BB962C8B-B14F-4D97-AF65-F5344CB8AC3E}">
        <p14:creationId xmlns:p14="http://schemas.microsoft.com/office/powerpoint/2010/main" val="1316706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nadpis 1">
            <a:extLst>
              <a:ext uri="{FF2B5EF4-FFF2-40B4-BE49-F238E27FC236}">
                <a16:creationId xmlns:a16="http://schemas.microsoft.com/office/drawing/2014/main" id="{9E29F1E6-ED0B-46BA-8E34-71ED3EB594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dirty="0"/>
              <a:t>Kliknutím lze upravit styl.</a:t>
            </a:r>
          </a:p>
        </p:txBody>
      </p:sp>
      <p:sp>
        <p:nvSpPr>
          <p:cNvPr id="3" name="Zástupný text 2">
            <a:extLst>
              <a:ext uri="{FF2B5EF4-FFF2-40B4-BE49-F238E27FC236}">
                <a16:creationId xmlns:a16="http://schemas.microsoft.com/office/drawing/2014/main" id="{7438496F-B824-41C1-AA93-D9881432A5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dirty="0"/>
              <a:t>Po kliknutí můžete upravovat styly textu v předloze.</a:t>
            </a:r>
          </a:p>
          <a:p>
            <a:pPr lvl="1"/>
            <a:r>
              <a:rPr lang="cs-CZ" dirty="0"/>
              <a:t>Druhá úroveň</a:t>
            </a:r>
          </a:p>
          <a:p>
            <a:pPr lvl="2"/>
            <a:r>
              <a:rPr lang="cs-CZ" dirty="0"/>
              <a:t>Třetí úroveň</a:t>
            </a:r>
          </a:p>
          <a:p>
            <a:pPr lvl="3"/>
            <a:r>
              <a:rPr lang="cs-CZ" dirty="0"/>
              <a:t>Čtvrtá úroveň</a:t>
            </a:r>
          </a:p>
          <a:p>
            <a:pPr lvl="4"/>
            <a:r>
              <a:rPr lang="cs-CZ" dirty="0"/>
              <a:t>Pátá úroveň</a:t>
            </a:r>
          </a:p>
        </p:txBody>
      </p:sp>
    </p:spTree>
    <p:extLst>
      <p:ext uri="{BB962C8B-B14F-4D97-AF65-F5344CB8AC3E}">
        <p14:creationId xmlns:p14="http://schemas.microsoft.com/office/powerpoint/2010/main" val="3642565366"/>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61" r:id="rId4"/>
    <p:sldLayoutId id="2147483658" r:id="rId5"/>
    <p:sldLayoutId id="2147483662" r:id="rId6"/>
    <p:sldLayoutId id="2147483672" r:id="rId7"/>
  </p:sldLayoutIdLst>
  <p:hf sldNum="0" hdr="0" ftr="0"/>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nadpis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a:t>Kliknutím lze upravit styl.</a:t>
            </a:r>
          </a:p>
        </p:txBody>
      </p:sp>
      <p:sp>
        <p:nvSpPr>
          <p:cNvPr id="3" name="Zástupný symbol pro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
        <p:nvSpPr>
          <p:cNvPr id="5" name="Zástupný symbol pro zápatí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
        <p:nvSpPr>
          <p:cNvPr id="6" name="Zástupný symbol pro číslo snímk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D0DFD3D-3A9B-46F9-B57F-E98436FEBC69}" type="slidenum">
              <a:rPr kumimoji="0" lang="cs-CZ"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266232036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chart" Target="../charts/chart5.xml"/><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chart" Target="../charts/char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7.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7.xml.rels><?xml version="1.0" encoding="UTF-8" standalone="yes"?>
<Relationships xmlns="http://schemas.openxmlformats.org/package/2006/relationships"><Relationship Id="rId8" Type="http://schemas.openxmlformats.org/officeDocument/2006/relationships/tags" Target="../tags/tag18.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chart" Target="../charts/chart2.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slideLayout" Target="../slideLayouts/slideLayout7.xml"/><Relationship Id="rId5" Type="http://schemas.openxmlformats.org/officeDocument/2006/relationships/tags" Target="../tags/tag1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s>
</file>

<file path=ppt/slides/_rels/slide8.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chart" Target="../charts/chart3.xml"/><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chart" Target="../charts/chart4.xml"/><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ástupný symbol pro číslo snímku 3"/>
          <p:cNvSpPr>
            <a:spLocks noGrp="1"/>
          </p:cNvSpPr>
          <p:nvPr>
            <p:ph type="sldNum" sz="quarter" idx="4294967295"/>
          </p:nvPr>
        </p:nvSpPr>
        <p:spPr>
          <a:xfrm>
            <a:off x="11771313" y="6443663"/>
            <a:ext cx="420687"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D0DFD3D-3A9B-46F9-B57F-E98436FEBC69}" type="slidenum">
              <a:rPr kumimoji="0" lang="cs-CZ" sz="1200" b="0"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cs-CZ" sz="1200" b="0" i="0" u="none" strike="noStrike" kern="1200" cap="none" spc="0" normalizeH="0" baseline="0" noProof="0" dirty="0">
              <a:ln>
                <a:noFill/>
              </a:ln>
              <a:solidFill>
                <a:prstClr val="white"/>
              </a:solidFill>
              <a:effectLst/>
              <a:uLnTx/>
              <a:uFillTx/>
              <a:latin typeface="Segoe UI"/>
              <a:ea typeface="+mn-ea"/>
              <a:cs typeface="+mn-cs"/>
            </a:endParaRPr>
          </a:p>
        </p:txBody>
      </p:sp>
      <p:sp>
        <p:nvSpPr>
          <p:cNvPr id="8" name="Nadpis 1"/>
          <p:cNvSpPr>
            <a:spLocks noGrp="1"/>
          </p:cNvSpPr>
          <p:nvPr>
            <p:ph type="ctrTitle"/>
          </p:nvPr>
        </p:nvSpPr>
        <p:spPr>
          <a:xfrm>
            <a:off x="1368547" y="3690851"/>
            <a:ext cx="9842263" cy="1829090"/>
          </a:xfrm>
        </p:spPr>
        <p:txBody>
          <a:bodyPr>
            <a:normAutofit fontScale="90000"/>
          </a:bodyPr>
          <a:lstStyle/>
          <a:p>
            <a:r>
              <a:rPr lang="cs-CZ" b="1" dirty="0" smtClean="0">
                <a:latin typeface="Arial" panose="020B0604020202020204" pitchFamily="34" charset="0"/>
                <a:ea typeface="Times New Roman" panose="02020603050405020304" pitchFamily="18" charset="0"/>
                <a:cs typeface="Times New Roman" panose="02020603050405020304" pitchFamily="18" charset="0"/>
              </a:rPr>
              <a:t>Operační briefing ICŘT </a:t>
            </a:r>
            <a:br>
              <a:rPr lang="cs-CZ" b="1" dirty="0" smtClean="0">
                <a:latin typeface="Arial" panose="020B0604020202020204" pitchFamily="34" charset="0"/>
                <a:ea typeface="Times New Roman" panose="02020603050405020304" pitchFamily="18" charset="0"/>
                <a:cs typeface="Times New Roman" panose="02020603050405020304" pitchFamily="18" charset="0"/>
              </a:rPr>
            </a:br>
            <a:r>
              <a:rPr lang="cs-CZ" b="1" dirty="0" smtClean="0">
                <a:latin typeface="Arial" panose="020B0604020202020204" pitchFamily="34" charset="0"/>
                <a:ea typeface="Times New Roman" panose="02020603050405020304" pitchFamily="18" charset="0"/>
                <a:cs typeface="Times New Roman" panose="02020603050405020304" pitchFamily="18" charset="0"/>
              </a:rPr>
              <a:t/>
            </a:r>
            <a:br>
              <a:rPr lang="cs-CZ" b="1" dirty="0" smtClean="0">
                <a:latin typeface="Arial" panose="020B0604020202020204" pitchFamily="34" charset="0"/>
                <a:ea typeface="Times New Roman" panose="02020603050405020304" pitchFamily="18" charset="0"/>
                <a:cs typeface="Times New Roman" panose="02020603050405020304" pitchFamily="18" charset="0"/>
              </a:rPr>
            </a:br>
            <a:r>
              <a:rPr lang="cs-CZ" b="1" i="1" dirty="0" smtClean="0">
                <a:latin typeface="Arial" panose="020B0604020202020204" pitchFamily="34" charset="0"/>
                <a:ea typeface="Times New Roman" panose="02020603050405020304" pitchFamily="18" charset="0"/>
                <a:cs typeface="Times New Roman" panose="02020603050405020304" pitchFamily="18" charset="0"/>
              </a:rPr>
              <a:t>Národní dispečink lůžkové péče</a:t>
            </a:r>
            <a:r>
              <a:rPr lang="cs-CZ" b="1" dirty="0" smtClean="0">
                <a:latin typeface="Arial" panose="020B0604020202020204" pitchFamily="34" charset="0"/>
                <a:ea typeface="Times New Roman" panose="02020603050405020304" pitchFamily="18" charset="0"/>
                <a:cs typeface="Times New Roman" panose="02020603050405020304" pitchFamily="18" charset="0"/>
              </a:rPr>
              <a:t> </a:t>
            </a:r>
            <a:endParaRPr lang="cs-CZ" b="1" i="1"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9" name="Podnadpis 2"/>
          <p:cNvSpPr>
            <a:spLocks noGrp="1"/>
          </p:cNvSpPr>
          <p:nvPr>
            <p:ph type="subTitle" idx="1"/>
          </p:nvPr>
        </p:nvSpPr>
        <p:spPr>
          <a:xfrm>
            <a:off x="1659489" y="6344687"/>
            <a:ext cx="9144000" cy="513313"/>
          </a:xfrm>
        </p:spPr>
        <p:txBody>
          <a:bodyPr>
            <a:normAutofit/>
          </a:bodyPr>
          <a:lstStyle/>
          <a:p>
            <a:r>
              <a:rPr lang="cs-CZ" b="1" dirty="0" smtClean="0"/>
              <a:t>18. </a:t>
            </a:r>
            <a:r>
              <a:rPr lang="cs-CZ" b="1" dirty="0" smtClean="0"/>
              <a:t>listopadu 2021</a:t>
            </a:r>
            <a:endParaRPr lang="cs-CZ" b="1" dirty="0"/>
          </a:p>
        </p:txBody>
      </p:sp>
    </p:spTree>
    <p:extLst>
      <p:ext uri="{BB962C8B-B14F-4D97-AF65-F5344CB8AC3E}">
        <p14:creationId xmlns:p14="http://schemas.microsoft.com/office/powerpoint/2010/main" val="138472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1CFAC55-E7BE-4475-808A-CF41E61842C2}"/>
              </a:ext>
            </a:extLst>
          </p:cNvPr>
          <p:cNvSpPr>
            <a:spLocks noGrp="1"/>
          </p:cNvSpPr>
          <p:nvPr>
            <p:ph type="title"/>
            <p:custDataLst>
              <p:tags r:id="rId1"/>
            </p:custDataLst>
          </p:nvPr>
        </p:nvSpPr>
        <p:spPr>
          <a:xfrm>
            <a:off x="381739" y="2"/>
            <a:ext cx="10565894" cy="576000"/>
          </a:xfrm>
        </p:spPr>
        <p:txBody>
          <a:bodyPr/>
          <a:lstStyle/>
          <a:p>
            <a:r>
              <a:rPr lang="en-US" dirty="0" err="1"/>
              <a:t>Podíl</a:t>
            </a:r>
            <a:r>
              <a:rPr lang="en-US" dirty="0"/>
              <a:t> (%) </a:t>
            </a:r>
            <a:r>
              <a:rPr lang="en-US" dirty="0" err="1"/>
              <a:t>volné</a:t>
            </a:r>
            <a:r>
              <a:rPr lang="en-US" dirty="0"/>
              <a:t> </a:t>
            </a:r>
            <a:r>
              <a:rPr lang="en-US" dirty="0" err="1"/>
              <a:t>aktuálně</a:t>
            </a:r>
            <a:r>
              <a:rPr lang="en-US" dirty="0"/>
              <a:t> </a:t>
            </a:r>
            <a:r>
              <a:rPr lang="en-US" dirty="0" err="1"/>
              <a:t>nahlášené</a:t>
            </a:r>
            <a:r>
              <a:rPr lang="en-US" dirty="0"/>
              <a:t> </a:t>
            </a:r>
            <a:r>
              <a:rPr lang="en-US" dirty="0" err="1"/>
              <a:t>kapacity</a:t>
            </a:r>
            <a:r>
              <a:rPr lang="en-US" dirty="0"/>
              <a:t> </a:t>
            </a:r>
            <a:r>
              <a:rPr lang="cs-CZ" dirty="0"/>
              <a:t>UPV</a:t>
            </a:r>
          </a:p>
        </p:txBody>
      </p:sp>
      <p:graphicFrame>
        <p:nvGraphicFramePr>
          <p:cNvPr id="7" name="Chart 6">
            <a:extLst>
              <a:ext uri="{FF2B5EF4-FFF2-40B4-BE49-F238E27FC236}">
                <a16:creationId xmlns:a16="http://schemas.microsoft.com/office/drawing/2014/main" id="{EFD8EDC8-39AC-4878-B921-4F6635FE7621}"/>
              </a:ext>
            </a:extLst>
          </p:cNvPr>
          <p:cNvGraphicFramePr/>
          <p:nvPr>
            <p:custDataLst>
              <p:tags r:id="rId2"/>
            </p:custDataLst>
            <p:extLst>
              <p:ext uri="{D42A27DB-BD31-4B8C-83A1-F6EECF244321}">
                <p14:modId xmlns:p14="http://schemas.microsoft.com/office/powerpoint/2010/main" val="2431682960"/>
              </p:ext>
            </p:extLst>
          </p:nvPr>
        </p:nvGraphicFramePr>
        <p:xfrm>
          <a:off x="679061" y="1186197"/>
          <a:ext cx="8128000" cy="5418667"/>
        </p:xfrm>
        <a:graphic>
          <a:graphicData uri="http://schemas.openxmlformats.org/drawingml/2006/chart">
            <c:chart xmlns:c="http://schemas.openxmlformats.org/drawingml/2006/chart" xmlns:r="http://schemas.openxmlformats.org/officeDocument/2006/relationships" r:id="rId5"/>
          </a:graphicData>
        </a:graphic>
      </p:graphicFrame>
      <p:sp>
        <p:nvSpPr>
          <p:cNvPr id="8" name="Rectangle 7">
            <a:extLst>
              <a:ext uri="{FF2B5EF4-FFF2-40B4-BE49-F238E27FC236}">
                <a16:creationId xmlns:a16="http://schemas.microsoft.com/office/drawing/2014/main" id="{C6038F74-6802-471B-A77B-176FE0683DE0}"/>
              </a:ext>
            </a:extLst>
          </p:cNvPr>
          <p:cNvSpPr/>
          <p:nvPr>
            <p:custDataLst>
              <p:tags r:id="rId3"/>
            </p:custDataLst>
          </p:nvPr>
        </p:nvSpPr>
        <p:spPr>
          <a:xfrm>
            <a:off x="3040815" y="816865"/>
            <a:ext cx="4723729" cy="369332"/>
          </a:xfrm>
          <a:prstGeom prst="rect">
            <a:avLst/>
          </a:prstGeom>
        </p:spPr>
        <p:txBody>
          <a:bodyPr wrap="none">
            <a:spAutoFit/>
          </a:bodyPr>
          <a:lstStyle/>
          <a:p>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Podíl</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volné</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aktuálně</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nahlášené</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kapacity</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cs-CZ" dirty="0">
                <a:solidFill>
                  <a:srgbClr val="000000"/>
                </a:solidFill>
                <a:latin typeface="Calibri" panose="020F0502020204030204" pitchFamily="34" charset="0"/>
                <a:ea typeface="Times New Roman" panose="02020603050405020304" pitchFamily="18" charset="0"/>
                <a:cs typeface="Calibri" panose="020F0502020204030204" pitchFamily="34" charset="0"/>
              </a:rPr>
              <a:t>UPV</a:t>
            </a:r>
            <a:endParaRPr lang="cs-CZ" dirty="0">
              <a:latin typeface="Calibri" panose="020F0502020204030204" pitchFamily="34" charset="0"/>
              <a:ea typeface="Calibri" panose="020F0502020204030204" pitchFamily="34" charset="0"/>
            </a:endParaRPr>
          </a:p>
        </p:txBody>
      </p:sp>
      <p:sp>
        <p:nvSpPr>
          <p:cNvPr id="5" name="TextovéPole 4"/>
          <p:cNvSpPr txBox="1"/>
          <p:nvPr/>
        </p:nvSpPr>
        <p:spPr>
          <a:xfrm>
            <a:off x="8688009" y="5384360"/>
            <a:ext cx="2329962" cy="646331"/>
          </a:xfrm>
          <a:prstGeom prst="rect">
            <a:avLst/>
          </a:prstGeom>
          <a:noFill/>
        </p:spPr>
        <p:txBody>
          <a:bodyPr wrap="square" rtlCol="0">
            <a:spAutoFit/>
          </a:bodyPr>
          <a:lstStyle/>
          <a:p>
            <a:pPr algn="ctr"/>
            <a:r>
              <a:rPr lang="cs-CZ" dirty="0" smtClean="0">
                <a:solidFill>
                  <a:srgbClr val="FF0000"/>
                </a:solidFill>
              </a:rPr>
              <a:t>Údaje jsou aktuální k 16.11.2021 0:20</a:t>
            </a:r>
            <a:endParaRPr lang="cs-CZ" dirty="0">
              <a:solidFill>
                <a:srgbClr val="FF0000"/>
              </a:solidFill>
            </a:endParaRPr>
          </a:p>
        </p:txBody>
      </p:sp>
    </p:spTree>
    <p:extLst>
      <p:ext uri="{BB962C8B-B14F-4D97-AF65-F5344CB8AC3E}">
        <p14:creationId xmlns:p14="http://schemas.microsoft.com/office/powerpoint/2010/main" val="4055064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64DB608-673A-46BD-8E5E-BDC00F478473}"/>
              </a:ext>
            </a:extLst>
          </p:cNvPr>
          <p:cNvSpPr>
            <a:spLocks noGrp="1"/>
          </p:cNvSpPr>
          <p:nvPr>
            <p:ph type="title"/>
          </p:nvPr>
        </p:nvSpPr>
        <p:spPr/>
        <p:txBody>
          <a:bodyPr>
            <a:normAutofit/>
          </a:bodyPr>
          <a:lstStyle/>
          <a:p>
            <a:r>
              <a:rPr lang="cs-CZ" sz="2200" dirty="0"/>
              <a:t>VÝVOJ POČTU HOSPITALIZACÍ – CELKOVÉ A JIP – OD BŘEZNA 2020</a:t>
            </a:r>
            <a:r>
              <a:rPr lang="cs-CZ" dirty="0"/>
              <a:t/>
            </a:r>
            <a:br>
              <a:rPr lang="cs-CZ" dirty="0"/>
            </a:br>
            <a:r>
              <a:rPr kumimoji="0" lang="cs-CZ" sz="2000" b="0" i="0" u="none" strike="noStrike" kern="1200" cap="all" spc="100" normalizeH="0" baseline="0" noProof="0" dirty="0">
                <a:ln>
                  <a:noFill/>
                </a:ln>
                <a:solidFill>
                  <a:prstClr val="black">
                    <a:lumMod val="95000"/>
                    <a:lumOff val="5000"/>
                  </a:prstClr>
                </a:solidFill>
                <a:effectLst/>
                <a:uLnTx/>
                <a:uFillTx/>
                <a:latin typeface="Tw Cen MT Condensed" panose="020B0606020104020203"/>
                <a:ea typeface="+mj-ea"/>
                <a:cs typeface="+mj-cs"/>
              </a:rPr>
              <a:t>zdroj: ÚZIS,</a:t>
            </a:r>
            <a:r>
              <a:rPr kumimoji="0" lang="nl-NL" sz="2000" b="0" i="0" u="none" strike="noStrike" kern="1200" cap="all" spc="100" normalizeH="0" baseline="0" noProof="0" dirty="0">
                <a:ln>
                  <a:noFill/>
                </a:ln>
                <a:solidFill>
                  <a:prstClr val="black">
                    <a:lumMod val="95000"/>
                    <a:lumOff val="5000"/>
                  </a:prstClr>
                </a:solidFill>
                <a:effectLst/>
                <a:uLnTx/>
                <a:uFillTx/>
                <a:latin typeface="Tw Cen MT Condensed" panose="020B0606020104020203"/>
                <a:ea typeface="+mj-ea"/>
                <a:cs typeface="+mj-cs"/>
              </a:rPr>
              <a:t> ISIN / COVID-19 - Informační systém infekční nemoci</a:t>
            </a:r>
            <a:r>
              <a:rPr kumimoji="0" lang="cs-CZ" sz="2000" b="0" i="0" u="none" strike="noStrike" kern="1200" cap="all" spc="100" normalizeH="0" baseline="0" noProof="0" dirty="0">
                <a:ln>
                  <a:noFill/>
                </a:ln>
                <a:solidFill>
                  <a:prstClr val="black">
                    <a:lumMod val="95000"/>
                    <a:lumOff val="5000"/>
                  </a:prstClr>
                </a:solidFill>
                <a:effectLst/>
                <a:uLnTx/>
                <a:uFillTx/>
                <a:latin typeface="Tw Cen MT Condensed" panose="020B0606020104020203"/>
                <a:ea typeface="+mj-ea"/>
                <a:cs typeface="+mj-cs"/>
              </a:rPr>
              <a:t>  STAV K </a:t>
            </a:r>
            <a:r>
              <a:rPr lang="cs-CZ" sz="2000" b="0" cap="all" spc="100" dirty="0">
                <a:solidFill>
                  <a:prstClr val="black">
                    <a:lumMod val="95000"/>
                    <a:lumOff val="5000"/>
                  </a:prstClr>
                </a:solidFill>
                <a:latin typeface="Tw Cen MT Condensed" panose="020B0606020104020203"/>
                <a:cs typeface="+mj-cs"/>
              </a:rPr>
              <a:t>15.11.2021</a:t>
            </a:r>
          </a:p>
        </p:txBody>
      </p:sp>
      <p:sp>
        <p:nvSpPr>
          <p:cNvPr id="5" name="Ovál 4">
            <a:extLst>
              <a:ext uri="{FF2B5EF4-FFF2-40B4-BE49-F238E27FC236}">
                <a16:creationId xmlns:a16="http://schemas.microsoft.com/office/drawing/2014/main" id="{1BB4283E-4C42-4B27-B7A4-2F7C47B9C82C}"/>
              </a:ext>
            </a:extLst>
          </p:cNvPr>
          <p:cNvSpPr/>
          <p:nvPr/>
        </p:nvSpPr>
        <p:spPr>
          <a:xfrm>
            <a:off x="10834085" y="835853"/>
            <a:ext cx="1248979" cy="1248979"/>
          </a:xfrm>
          <a:prstGeom prst="ellipse">
            <a:avLst/>
          </a:prstGeom>
          <a:solidFill>
            <a:srgbClr val="002060"/>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6" name="Obdélník 5" descr="Presentation with bar chart">
            <a:extLst>
              <a:ext uri="{FF2B5EF4-FFF2-40B4-BE49-F238E27FC236}">
                <a16:creationId xmlns:a16="http://schemas.microsoft.com/office/drawing/2014/main" id="{46976FA6-08BA-4324-B654-A82C71BD45E9}"/>
              </a:ext>
            </a:extLst>
          </p:cNvPr>
          <p:cNvSpPr/>
          <p:nvPr/>
        </p:nvSpPr>
        <p:spPr>
          <a:xfrm>
            <a:off x="11100261" y="1102029"/>
            <a:ext cx="716627" cy="716627"/>
          </a:xfrm>
          <a:prstGeom prst="rect">
            <a:avLst/>
          </a:prstGeom>
          <a: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aphicFrame>
        <p:nvGraphicFramePr>
          <p:cNvPr id="7" name="Tabulka 7">
            <a:extLst>
              <a:ext uri="{FF2B5EF4-FFF2-40B4-BE49-F238E27FC236}">
                <a16:creationId xmlns:a16="http://schemas.microsoft.com/office/drawing/2014/main" id="{E4305667-7252-438B-B0A2-AF7DB9A9EDF0}"/>
              </a:ext>
            </a:extLst>
          </p:cNvPr>
          <p:cNvGraphicFramePr>
            <a:graphicFrameLocks noGrp="1"/>
          </p:cNvGraphicFramePr>
          <p:nvPr>
            <p:extLst>
              <p:ext uri="{D42A27DB-BD31-4B8C-83A1-F6EECF244321}">
                <p14:modId xmlns:p14="http://schemas.microsoft.com/office/powerpoint/2010/main" val="3308982822"/>
              </p:ext>
            </p:extLst>
          </p:nvPr>
        </p:nvGraphicFramePr>
        <p:xfrm>
          <a:off x="8663618" y="3854595"/>
          <a:ext cx="3311505" cy="1112520"/>
        </p:xfrm>
        <a:graphic>
          <a:graphicData uri="http://schemas.openxmlformats.org/drawingml/2006/table">
            <a:tbl>
              <a:tblPr firstRow="1" bandRow="1">
                <a:tableStyleId>{5C22544A-7EE6-4342-B048-85BDC9FD1C3A}</a:tableStyleId>
              </a:tblPr>
              <a:tblGrid>
                <a:gridCol w="1113329">
                  <a:extLst>
                    <a:ext uri="{9D8B030D-6E8A-4147-A177-3AD203B41FA5}">
                      <a16:colId xmlns:a16="http://schemas.microsoft.com/office/drawing/2014/main" val="1970852530"/>
                    </a:ext>
                  </a:extLst>
                </a:gridCol>
                <a:gridCol w="1087037">
                  <a:extLst>
                    <a:ext uri="{9D8B030D-6E8A-4147-A177-3AD203B41FA5}">
                      <a16:colId xmlns:a16="http://schemas.microsoft.com/office/drawing/2014/main" val="667889362"/>
                    </a:ext>
                  </a:extLst>
                </a:gridCol>
                <a:gridCol w="1111139">
                  <a:extLst>
                    <a:ext uri="{9D8B030D-6E8A-4147-A177-3AD203B41FA5}">
                      <a16:colId xmlns:a16="http://schemas.microsoft.com/office/drawing/2014/main" val="240875392"/>
                    </a:ext>
                  </a:extLst>
                </a:gridCol>
              </a:tblGrid>
              <a:tr h="370840">
                <a:tc>
                  <a:txBody>
                    <a:bodyPr/>
                    <a:lstStyle/>
                    <a:p>
                      <a:pPr algn="ctr"/>
                      <a:endParaRPr lang="cs-CZ" sz="1300" dirty="0">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tc>
                  <a:txBody>
                    <a:bodyPr/>
                    <a:lstStyle/>
                    <a:p>
                      <a:pPr algn="ctr"/>
                      <a:r>
                        <a:rPr lang="cs-CZ" sz="1300" dirty="0">
                          <a:solidFill>
                            <a:schemeClr val="tx1"/>
                          </a:solidFill>
                          <a:latin typeface="Calibri" panose="020F0502020204030204" pitchFamily="34" charset="0"/>
                          <a:cs typeface="Calibri" panose="020F0502020204030204" pitchFamily="34" charset="0"/>
                        </a:rPr>
                        <a:t>19.10.2020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tc>
                  <a:txBody>
                    <a:bodyPr/>
                    <a:lstStyle/>
                    <a:p>
                      <a:pPr algn="ctr"/>
                      <a:r>
                        <a:rPr lang="cs-CZ" sz="1300" b="1" dirty="0">
                          <a:solidFill>
                            <a:prstClr val="black">
                              <a:lumMod val="95000"/>
                              <a:lumOff val="5000"/>
                            </a:prstClr>
                          </a:solidFill>
                          <a:latin typeface="Calibri" panose="020F0502020204030204" pitchFamily="34" charset="0"/>
                          <a:cs typeface="Calibri" panose="020F0502020204030204" pitchFamily="34" charset="0"/>
                        </a:rPr>
                        <a:t>15</a:t>
                      </a:r>
                      <a:r>
                        <a:rPr kumimoji="0" lang="cs-CZ" sz="1300" b="1" i="0" u="none" strike="noStrike" kern="1200" cap="all" spc="100" normalizeH="0" baseline="0" noProof="0" dirty="0">
                          <a:ln>
                            <a:noFill/>
                          </a:ln>
                          <a:solidFill>
                            <a:prstClr val="black">
                              <a:lumMod val="95000"/>
                              <a:lumOff val="5000"/>
                            </a:prstClr>
                          </a:solidFill>
                          <a:effectLst/>
                          <a:uLnTx/>
                          <a:uFillTx/>
                          <a:latin typeface="Calibri" panose="020F0502020204030204" pitchFamily="34" charset="0"/>
                          <a:ea typeface="+mn-ea"/>
                          <a:cs typeface="Calibri" panose="020F0502020204030204" pitchFamily="34" charset="0"/>
                        </a:rPr>
                        <a:t>.11.2021</a:t>
                      </a:r>
                      <a:endParaRPr lang="cs-CZ" sz="1300" b="1" dirty="0">
                        <a:solidFill>
                          <a:schemeClr val="tx1"/>
                        </a:solidFill>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491278547"/>
                  </a:ext>
                </a:extLst>
              </a:tr>
              <a:tr h="370840">
                <a:tc>
                  <a:txBody>
                    <a:bodyPr/>
                    <a:lstStyle/>
                    <a:p>
                      <a:pPr algn="ctr"/>
                      <a:r>
                        <a:rPr lang="cs-CZ" sz="1300" b="1" dirty="0">
                          <a:latin typeface="Calibri" panose="020F0502020204030204" pitchFamily="34" charset="0"/>
                          <a:cs typeface="Calibri" panose="020F0502020204030204" pitchFamily="34" charset="0"/>
                        </a:rPr>
                        <a:t>Hospitalizace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tc>
                  <a:txBody>
                    <a:bodyPr/>
                    <a:lstStyle/>
                    <a:p>
                      <a:pPr algn="ctr"/>
                      <a:r>
                        <a:rPr lang="cs-CZ" sz="1300" b="1" dirty="0">
                          <a:latin typeface="Calibri" panose="020F0502020204030204" pitchFamily="34" charset="0"/>
                          <a:cs typeface="Calibri" panose="020F0502020204030204" pitchFamily="34" charset="0"/>
                        </a:rPr>
                        <a:t>4154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cs-CZ" sz="1300" b="1" dirty="0">
                          <a:latin typeface="Calibri" panose="020F0502020204030204" pitchFamily="34" charset="0"/>
                          <a:cs typeface="Calibri" panose="020F0502020204030204" pitchFamily="34" charset="0"/>
                        </a:rPr>
                        <a:t>4296</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6097706"/>
                  </a:ext>
                </a:extLst>
              </a:tr>
              <a:tr h="370840">
                <a:tc>
                  <a:txBody>
                    <a:bodyPr/>
                    <a:lstStyle/>
                    <a:p>
                      <a:pPr algn="ctr"/>
                      <a:r>
                        <a:rPr lang="cs-CZ" sz="1300" b="1" dirty="0">
                          <a:latin typeface="Calibri" panose="020F0502020204030204" pitchFamily="34" charset="0"/>
                          <a:cs typeface="Calibri" panose="020F0502020204030204" pitchFamily="34" charset="0"/>
                        </a:rPr>
                        <a:t>JIP</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tc>
                  <a:txBody>
                    <a:bodyPr/>
                    <a:lstStyle/>
                    <a:p>
                      <a:pPr algn="ctr"/>
                      <a:r>
                        <a:rPr lang="cs-CZ" sz="1300" b="1" dirty="0">
                          <a:latin typeface="Calibri" panose="020F0502020204030204" pitchFamily="34" charset="0"/>
                          <a:cs typeface="Calibri" panose="020F0502020204030204" pitchFamily="34" charset="0"/>
                        </a:rPr>
                        <a:t>622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cs-CZ" sz="1300" b="1" dirty="0">
                          <a:latin typeface="Calibri" panose="020F0502020204030204" pitchFamily="34" charset="0"/>
                          <a:cs typeface="Calibri" panose="020F0502020204030204" pitchFamily="34" charset="0"/>
                        </a:rPr>
                        <a:t>611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6070508"/>
                  </a:ext>
                </a:extLst>
              </a:tr>
            </a:tbl>
          </a:graphicData>
        </a:graphic>
      </p:graphicFrame>
      <p:pic>
        <p:nvPicPr>
          <p:cNvPr id="11" name="Zástupný obsah 10">
            <a:extLst>
              <a:ext uri="{FF2B5EF4-FFF2-40B4-BE49-F238E27FC236}">
                <a16:creationId xmlns:a16="http://schemas.microsoft.com/office/drawing/2014/main" id="{F5527483-896C-448A-9F0D-DD707A3C48E1}"/>
              </a:ext>
            </a:extLst>
          </p:cNvPr>
          <p:cNvPicPr>
            <a:picLocks noGrp="1" noChangeAspect="1"/>
          </p:cNvPicPr>
          <p:nvPr>
            <p:ph idx="1"/>
          </p:nvPr>
        </p:nvPicPr>
        <p:blipFill>
          <a:blip r:embed="rId4"/>
          <a:stretch>
            <a:fillRect/>
          </a:stretch>
        </p:blipFill>
        <p:spPr>
          <a:xfrm>
            <a:off x="233917" y="1102029"/>
            <a:ext cx="8037194" cy="5210848"/>
          </a:xfrm>
          <a:prstGeom prst="rect">
            <a:avLst/>
          </a:prstGeom>
        </p:spPr>
      </p:pic>
      <p:sp>
        <p:nvSpPr>
          <p:cNvPr id="3" name="Obdélník 2"/>
          <p:cNvSpPr/>
          <p:nvPr/>
        </p:nvSpPr>
        <p:spPr>
          <a:xfrm>
            <a:off x="8663618" y="2351008"/>
            <a:ext cx="3311769" cy="1200329"/>
          </a:xfrm>
          <a:prstGeom prst="rect">
            <a:avLst/>
          </a:prstGeom>
        </p:spPr>
        <p:txBody>
          <a:bodyPr wrap="square">
            <a:spAutoFit/>
          </a:bodyPr>
          <a:lstStyle/>
          <a:p>
            <a:pPr algn="ctr"/>
            <a:r>
              <a:rPr lang="cs-CZ" dirty="0"/>
              <a:t>Data k </a:t>
            </a:r>
            <a:r>
              <a:rPr lang="cs-CZ" b="1" dirty="0" smtClean="0"/>
              <a:t>15.11</a:t>
            </a:r>
            <a:r>
              <a:rPr lang="cs-CZ" b="1" dirty="0"/>
              <a:t>. 2021</a:t>
            </a:r>
          </a:p>
          <a:p>
            <a:pPr algn="ctr"/>
            <a:r>
              <a:rPr lang="cs-CZ" dirty="0"/>
              <a:t>odpovídají ve srovnání s loňským podzimem datům z </a:t>
            </a:r>
            <a:r>
              <a:rPr lang="cs-CZ" b="1" dirty="0" smtClean="0"/>
              <a:t>19.10</a:t>
            </a:r>
            <a:r>
              <a:rPr lang="cs-CZ" b="1" dirty="0"/>
              <a:t>. 2020</a:t>
            </a:r>
          </a:p>
        </p:txBody>
      </p:sp>
    </p:spTree>
    <p:extLst>
      <p:ext uri="{BB962C8B-B14F-4D97-AF65-F5344CB8AC3E}">
        <p14:creationId xmlns:p14="http://schemas.microsoft.com/office/powerpoint/2010/main" val="3442232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192141" y="92597"/>
            <a:ext cx="9885238" cy="896492"/>
          </a:xfrm>
        </p:spPr>
        <p:txBody>
          <a:bodyPr/>
          <a:lstStyle/>
          <a:p>
            <a:r>
              <a:rPr lang="cs-CZ" sz="2800" dirty="0" smtClean="0"/>
              <a:t>Trend zátěže nemocnic </a:t>
            </a:r>
            <a:endParaRPr lang="cs-CZ" sz="2800" dirty="0"/>
          </a:p>
        </p:txBody>
      </p:sp>
      <p:sp>
        <p:nvSpPr>
          <p:cNvPr id="5" name="TextovéPole 4"/>
          <p:cNvSpPr txBox="1"/>
          <p:nvPr/>
        </p:nvSpPr>
        <p:spPr>
          <a:xfrm>
            <a:off x="729760" y="1433145"/>
            <a:ext cx="9715500" cy="2031325"/>
          </a:xfrm>
          <a:prstGeom prst="rect">
            <a:avLst/>
          </a:prstGeom>
          <a:noFill/>
        </p:spPr>
        <p:txBody>
          <a:bodyPr wrap="square" rtlCol="0">
            <a:spAutoFit/>
          </a:bodyPr>
          <a:lstStyle/>
          <a:p>
            <a:r>
              <a:rPr lang="cs-CZ" b="1" dirty="0"/>
              <a:t>Současný vývoj epidemie je skutečně velmi rizikový </a:t>
            </a:r>
            <a:r>
              <a:rPr lang="cs-CZ" dirty="0"/>
              <a:t>-&gt; </a:t>
            </a:r>
            <a:r>
              <a:rPr lang="cs-CZ" dirty="0" smtClean="0"/>
              <a:t>vysoké nárůsty denní i průměrné incidence, nárůst relativní pozitivity testů a další ukazatele.</a:t>
            </a:r>
          </a:p>
          <a:p>
            <a:r>
              <a:rPr lang="cs-CZ" dirty="0" smtClean="0"/>
              <a:t>Tento trend má stále rostoucí charakter a v nejbližších dnech bude pokračovat.</a:t>
            </a:r>
          </a:p>
          <a:p>
            <a:r>
              <a:rPr lang="cs-CZ" dirty="0" smtClean="0"/>
              <a:t>Všechny tyto skutečnosti budou mít samozřejmě dopad na zvýšený příjem pacientů do nemocnic. </a:t>
            </a:r>
            <a:endParaRPr lang="cs-CZ" dirty="0"/>
          </a:p>
          <a:p>
            <a:endParaRPr lang="cs-CZ" dirty="0" smtClean="0"/>
          </a:p>
          <a:p>
            <a:r>
              <a:rPr lang="cs-CZ" dirty="0" smtClean="0"/>
              <a:t> </a:t>
            </a:r>
            <a:endParaRPr lang="cs-CZ" dirty="0"/>
          </a:p>
        </p:txBody>
      </p:sp>
    </p:spTree>
    <p:extLst>
      <p:ext uri="{BB962C8B-B14F-4D97-AF65-F5344CB8AC3E}">
        <p14:creationId xmlns:p14="http://schemas.microsoft.com/office/powerpoint/2010/main" val="17876713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Skupina 5"/>
          <p:cNvGrpSpPr/>
          <p:nvPr/>
        </p:nvGrpSpPr>
        <p:grpSpPr>
          <a:xfrm>
            <a:off x="2373746" y="1043714"/>
            <a:ext cx="6982692" cy="5158377"/>
            <a:chOff x="212984" y="997527"/>
            <a:chExt cx="5619923" cy="5158377"/>
          </a:xfrm>
        </p:grpSpPr>
        <p:pic>
          <p:nvPicPr>
            <p:cNvPr id="4" name="Obrázek 3">
              <a:extLst>
                <a:ext uri="{FF2B5EF4-FFF2-40B4-BE49-F238E27FC236}">
                  <a16:creationId xmlns:a16="http://schemas.microsoft.com/office/drawing/2014/main" id="{5F3CC0D9-D7A2-4943-9B47-5A2FB7BE8376}"/>
                </a:ext>
              </a:extLst>
            </p:cNvPr>
            <p:cNvPicPr>
              <a:picLocks noChangeAspect="1"/>
            </p:cNvPicPr>
            <p:nvPr/>
          </p:nvPicPr>
          <p:blipFill rotWithShape="1">
            <a:blip r:embed="rId2"/>
            <a:srcRect r="71184"/>
            <a:stretch/>
          </p:blipFill>
          <p:spPr>
            <a:xfrm>
              <a:off x="212984" y="997527"/>
              <a:ext cx="3370725" cy="5158377"/>
            </a:xfrm>
            <a:prstGeom prst="rect">
              <a:avLst/>
            </a:prstGeom>
          </p:spPr>
        </p:pic>
        <p:pic>
          <p:nvPicPr>
            <p:cNvPr id="5" name="Obrázek 4">
              <a:extLst>
                <a:ext uri="{FF2B5EF4-FFF2-40B4-BE49-F238E27FC236}">
                  <a16:creationId xmlns:a16="http://schemas.microsoft.com/office/drawing/2014/main" id="{5F3CC0D9-D7A2-4943-9B47-5A2FB7BE8376}"/>
                </a:ext>
              </a:extLst>
            </p:cNvPr>
            <p:cNvPicPr>
              <a:picLocks noChangeAspect="1"/>
            </p:cNvPicPr>
            <p:nvPr/>
          </p:nvPicPr>
          <p:blipFill rotWithShape="1">
            <a:blip r:embed="rId2"/>
            <a:srcRect l="80772"/>
            <a:stretch/>
          </p:blipFill>
          <p:spPr>
            <a:xfrm>
              <a:off x="3583709" y="997527"/>
              <a:ext cx="2249198" cy="5158377"/>
            </a:xfrm>
            <a:prstGeom prst="rect">
              <a:avLst/>
            </a:prstGeom>
          </p:spPr>
        </p:pic>
      </p:grpSp>
      <p:sp>
        <p:nvSpPr>
          <p:cNvPr id="7" name="Obdélník 6"/>
          <p:cNvSpPr/>
          <p:nvPr/>
        </p:nvSpPr>
        <p:spPr>
          <a:xfrm>
            <a:off x="1806624" y="251752"/>
            <a:ext cx="7433446" cy="523220"/>
          </a:xfrm>
          <a:prstGeom prst="rect">
            <a:avLst/>
          </a:prstGeom>
        </p:spPr>
        <p:txBody>
          <a:bodyPr wrap="none">
            <a:spAutoFit/>
          </a:bodyPr>
          <a:lstStyle/>
          <a:p>
            <a:pPr lvl="0" algn="ctr">
              <a:defRPr/>
            </a:pPr>
            <a:r>
              <a:rPr lang="cs-CZ" sz="2800" b="1" kern="0" dirty="0">
                <a:solidFill>
                  <a:prstClr val="black"/>
                </a:solidFill>
                <a:latin typeface="Calibri" panose="020F0502020204030204"/>
              </a:rPr>
              <a:t>Každodenní aktualizace „Risk </a:t>
            </a:r>
            <a:r>
              <a:rPr lang="cs-CZ" sz="2800" b="1" kern="0" dirty="0" err="1">
                <a:solidFill>
                  <a:prstClr val="black"/>
                </a:solidFill>
                <a:latin typeface="Calibri" panose="020F0502020204030204"/>
              </a:rPr>
              <a:t>mapping</a:t>
            </a:r>
            <a:r>
              <a:rPr lang="cs-CZ" sz="2800" b="1" kern="0" dirty="0">
                <a:solidFill>
                  <a:prstClr val="black"/>
                </a:solidFill>
                <a:latin typeface="Calibri" panose="020F0502020204030204"/>
              </a:rPr>
              <a:t>“ pro KKIP</a:t>
            </a:r>
            <a:endParaRPr lang="cs-CZ" sz="2800" i="1" kern="0" dirty="0">
              <a:solidFill>
                <a:prstClr val="black"/>
              </a:solidFill>
              <a:latin typeface="Calibri" panose="020F0502020204030204"/>
            </a:endParaRPr>
          </a:p>
        </p:txBody>
      </p:sp>
    </p:spTree>
    <p:extLst>
      <p:ext uri="{BB962C8B-B14F-4D97-AF65-F5344CB8AC3E}">
        <p14:creationId xmlns:p14="http://schemas.microsoft.com/office/powerpoint/2010/main" val="2320819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9F6DB03-4533-485B-9C72-CA2C202F0D92}"/>
              </a:ext>
            </a:extLst>
          </p:cNvPr>
          <p:cNvSpPr>
            <a:spLocks noGrp="1"/>
          </p:cNvSpPr>
          <p:nvPr>
            <p:ph type="title"/>
            <p:custDataLst>
              <p:tags r:id="rId1"/>
            </p:custDataLst>
          </p:nvPr>
        </p:nvSpPr>
        <p:spPr>
          <a:xfrm>
            <a:off x="200760" y="-5332"/>
            <a:ext cx="7440022" cy="576000"/>
          </a:xfrm>
        </p:spPr>
        <p:txBody>
          <a:bodyPr/>
          <a:lstStyle/>
          <a:p>
            <a:r>
              <a:rPr lang="cs-CZ" sz="1800" dirty="0" smtClean="0"/>
              <a:t>Hodnocení situace v krajích</a:t>
            </a:r>
            <a:endParaRPr lang="cs-CZ" sz="1800" dirty="0">
              <a:solidFill>
                <a:srgbClr val="00FF00"/>
              </a:solidFill>
            </a:endParaRPr>
          </a:p>
        </p:txBody>
      </p:sp>
      <p:graphicFrame>
        <p:nvGraphicFramePr>
          <p:cNvPr id="5" name="Tabulka 4"/>
          <p:cNvGraphicFramePr>
            <a:graphicFrameLocks noGrp="1"/>
          </p:cNvGraphicFramePr>
          <p:nvPr>
            <p:extLst>
              <p:ext uri="{D42A27DB-BD31-4B8C-83A1-F6EECF244321}">
                <p14:modId xmlns:p14="http://schemas.microsoft.com/office/powerpoint/2010/main" val="2421061237"/>
              </p:ext>
            </p:extLst>
          </p:nvPr>
        </p:nvGraphicFramePr>
        <p:xfrm>
          <a:off x="415530" y="1482725"/>
          <a:ext cx="11076016" cy="5279183"/>
        </p:xfrm>
        <a:graphic>
          <a:graphicData uri="http://schemas.openxmlformats.org/drawingml/2006/table">
            <a:tbl>
              <a:tblPr firstRow="1" firstCol="1" bandRow="1"/>
              <a:tblGrid>
                <a:gridCol w="1539077">
                  <a:extLst>
                    <a:ext uri="{9D8B030D-6E8A-4147-A177-3AD203B41FA5}">
                      <a16:colId xmlns:a16="http://schemas.microsoft.com/office/drawing/2014/main" val="3346639368"/>
                    </a:ext>
                  </a:extLst>
                </a:gridCol>
                <a:gridCol w="1935371">
                  <a:extLst>
                    <a:ext uri="{9D8B030D-6E8A-4147-A177-3AD203B41FA5}">
                      <a16:colId xmlns:a16="http://schemas.microsoft.com/office/drawing/2014/main" val="3293644116"/>
                    </a:ext>
                  </a:extLst>
                </a:gridCol>
                <a:gridCol w="2347840">
                  <a:extLst>
                    <a:ext uri="{9D8B030D-6E8A-4147-A177-3AD203B41FA5}">
                      <a16:colId xmlns:a16="http://schemas.microsoft.com/office/drawing/2014/main" val="275471839"/>
                    </a:ext>
                  </a:extLst>
                </a:gridCol>
                <a:gridCol w="2016248">
                  <a:extLst>
                    <a:ext uri="{9D8B030D-6E8A-4147-A177-3AD203B41FA5}">
                      <a16:colId xmlns:a16="http://schemas.microsoft.com/office/drawing/2014/main" val="4196661961"/>
                    </a:ext>
                  </a:extLst>
                </a:gridCol>
                <a:gridCol w="3237480">
                  <a:extLst>
                    <a:ext uri="{9D8B030D-6E8A-4147-A177-3AD203B41FA5}">
                      <a16:colId xmlns:a16="http://schemas.microsoft.com/office/drawing/2014/main" val="3994899162"/>
                    </a:ext>
                  </a:extLst>
                </a:gridCol>
              </a:tblGrid>
              <a:tr h="562325">
                <a:tc>
                  <a:txBody>
                    <a:bodyPr/>
                    <a:lstStyle/>
                    <a:p>
                      <a:pPr algn="ctr">
                        <a:spcAft>
                          <a:spcPts val="0"/>
                        </a:spcAft>
                      </a:pPr>
                      <a:r>
                        <a:rPr lang="cs-CZ" sz="1100" b="1" dirty="0" smtClean="0">
                          <a:effectLst/>
                          <a:latin typeface="Calibri" panose="020F0502020204030204" pitchFamily="34" charset="0"/>
                          <a:ea typeface="Calibri" panose="020F0502020204030204" pitchFamily="34" charset="0"/>
                          <a:cs typeface="Calibri" panose="020F0502020204030204" pitchFamily="34" charset="0"/>
                        </a:rPr>
                        <a:t>KRAJ</a:t>
                      </a:r>
                    </a:p>
                    <a:p>
                      <a:pPr algn="ctr">
                        <a:spcAft>
                          <a:spcPts val="0"/>
                        </a:spcAft>
                      </a:pPr>
                      <a:r>
                        <a:rPr lang="cs-CZ" sz="1100" b="1" dirty="0" smtClean="0">
                          <a:effectLst/>
                          <a:latin typeface="Calibri" panose="020F0502020204030204" pitchFamily="34" charset="0"/>
                          <a:ea typeface="Calibri" panose="020F0502020204030204" pitchFamily="34" charset="0"/>
                          <a:cs typeface="Calibri" panose="020F0502020204030204" pitchFamily="34" charset="0"/>
                        </a:rPr>
                        <a:t>Poslední</a:t>
                      </a:r>
                      <a:r>
                        <a:rPr lang="cs-CZ" sz="1100" b="1" baseline="0" dirty="0" smtClean="0">
                          <a:effectLst/>
                          <a:latin typeface="Calibri" panose="020F0502020204030204" pitchFamily="34" charset="0"/>
                          <a:ea typeface="Calibri" panose="020F0502020204030204" pitchFamily="34" charset="0"/>
                          <a:cs typeface="Calibri" panose="020F0502020204030204" pitchFamily="34" charset="0"/>
                        </a:rPr>
                        <a:t> aktualizace:</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spcAft>
                          <a:spcPts val="0"/>
                        </a:spcAft>
                      </a:pPr>
                      <a:r>
                        <a:rPr lang="cs-CZ" sz="1100" b="1" dirty="0">
                          <a:effectLst/>
                          <a:latin typeface="Calibri" panose="020F0502020204030204" pitchFamily="34" charset="0"/>
                          <a:ea typeface="Calibri" panose="020F0502020204030204" pitchFamily="34" charset="0"/>
                          <a:cs typeface="Calibri" panose="020F0502020204030204" pitchFamily="34" charset="0"/>
                        </a:rPr>
                        <a:t>CELKOVÉ HODNOCENÍ SITUACE</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spcAft>
                          <a:spcPts val="0"/>
                        </a:spcAft>
                      </a:pPr>
                      <a:r>
                        <a:rPr lang="cs-CZ" sz="1100" b="1">
                          <a:effectLst/>
                          <a:latin typeface="Calibri" panose="020F0502020204030204" pitchFamily="34" charset="0"/>
                          <a:ea typeface="Calibri" panose="020F0502020204030204" pitchFamily="34" charset="0"/>
                          <a:cs typeface="Calibri" panose="020F0502020204030204" pitchFamily="34" charset="0"/>
                        </a:rPr>
                        <a:t>LOKÁLNÍ HODNOCENÍ SITUACE</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spcAft>
                          <a:spcPts val="0"/>
                        </a:spcAft>
                      </a:pPr>
                      <a:r>
                        <a:rPr lang="cs-CZ" sz="1100" b="1">
                          <a:effectLst/>
                          <a:latin typeface="Calibri" panose="020F0502020204030204" pitchFamily="34" charset="0"/>
                          <a:ea typeface="Calibri" panose="020F0502020204030204" pitchFamily="34" charset="0"/>
                          <a:cs typeface="Calibri" panose="020F0502020204030204" pitchFamily="34" charset="0"/>
                        </a:rPr>
                        <a:t>PERSONÁLNÍ A MATERIÁLNÍ VYBAVENÍ</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lgn="ctr">
                        <a:spcAft>
                          <a:spcPts val="0"/>
                        </a:spcAft>
                      </a:pPr>
                      <a:r>
                        <a:rPr lang="cs-CZ" sz="1100" b="1">
                          <a:effectLst/>
                          <a:latin typeface="Calibri" panose="020F0502020204030204" pitchFamily="34" charset="0"/>
                          <a:ea typeface="Calibri" panose="020F0502020204030204" pitchFamily="34" charset="0"/>
                          <a:cs typeface="Calibri" panose="020F0502020204030204" pitchFamily="34" charset="0"/>
                        </a:rPr>
                        <a:t>DALŠÍ POPIS SITUACE</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extLst>
                  <a:ext uri="{0D108BD9-81ED-4DB2-BD59-A6C34878D82A}">
                    <a16:rowId xmlns:a16="http://schemas.microsoft.com/office/drawing/2014/main" val="2358604607"/>
                  </a:ext>
                </a:extLst>
              </a:tr>
              <a:tr h="978418">
                <a:tc>
                  <a:txBody>
                    <a:bodyPr/>
                    <a:lstStyle/>
                    <a:p>
                      <a:pPr>
                        <a:spcBef>
                          <a:spcPts val="600"/>
                        </a:spcBef>
                        <a:spcAft>
                          <a:spcPts val="0"/>
                        </a:spcAft>
                      </a:pPr>
                      <a:r>
                        <a:rPr lang="cs-CZ" sz="1200" b="1" dirty="0">
                          <a:effectLst/>
                          <a:latin typeface="Calibri" panose="020F0502020204030204" pitchFamily="34" charset="0"/>
                          <a:ea typeface="Calibri" panose="020F0502020204030204" pitchFamily="34" charset="0"/>
                          <a:cs typeface="Calibri" panose="020F0502020204030204" pitchFamily="34" charset="0"/>
                        </a:rPr>
                        <a:t>Hl. m. </a:t>
                      </a:r>
                      <a:r>
                        <a:rPr lang="cs-CZ" sz="1200" b="1" dirty="0" smtClean="0">
                          <a:effectLst/>
                          <a:latin typeface="Calibri" panose="020F0502020204030204" pitchFamily="34" charset="0"/>
                          <a:ea typeface="Calibri" panose="020F0502020204030204" pitchFamily="34" charset="0"/>
                          <a:cs typeface="Calibri" panose="020F0502020204030204" pitchFamily="34" charset="0"/>
                        </a:rPr>
                        <a:t>Praha</a:t>
                      </a:r>
                    </a:p>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Calibri" panose="020F0502020204030204" pitchFamily="34" charset="0"/>
                        </a:rPr>
                        <a:t>18.11.21.</a:t>
                      </a:r>
                      <a:endParaRPr lang="cs-CZ"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dirty="0">
                          <a:effectLst/>
                          <a:latin typeface="Calibri" panose="020F0502020204030204" pitchFamily="34" charset="0"/>
                          <a:ea typeface="Calibri" panose="020F0502020204030204" pitchFamily="34" charset="0"/>
                          <a:cs typeface="Calibri" panose="020F0502020204030204" pitchFamily="34" charset="0"/>
                        </a:rPr>
                        <a:t>C - zásadně zhoršená, zvládnutelná lokálně</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dirty="0">
                          <a:effectLst/>
                          <a:latin typeface="Calibri" panose="020F0502020204030204" pitchFamily="34" charset="0"/>
                          <a:ea typeface="Calibri" panose="020F0502020204030204" pitchFamily="34" charset="0"/>
                          <a:cs typeface="Calibri" panose="020F0502020204030204" pitchFamily="34" charset="0"/>
                        </a:rPr>
                        <a:t>C</a:t>
                      </a:r>
                      <a:r>
                        <a:rPr lang="cs-CZ" sz="1200" dirty="0" smtClean="0">
                          <a:effectLst/>
                          <a:latin typeface="Calibri" panose="020F0502020204030204" pitchFamily="34" charset="0"/>
                          <a:ea typeface="Calibri" panose="020F0502020204030204" pitchFamily="34" charset="0"/>
                          <a:cs typeface="Calibri" panose="020F0502020204030204" pitchFamily="34" charset="0"/>
                        </a:rPr>
                        <a:t> </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dirty="0">
                          <a:effectLst/>
                          <a:latin typeface="Calibri" panose="020F0502020204030204" pitchFamily="34" charset="0"/>
                          <a:ea typeface="Calibri" panose="020F0502020204030204" pitchFamily="34" charset="0"/>
                          <a:cs typeface="Calibri" panose="020F0502020204030204" pitchFamily="34" charset="0"/>
                        </a:rPr>
                        <a:t>D</a:t>
                      </a:r>
                      <a:r>
                        <a:rPr lang="cs-CZ" sz="1200" dirty="0" smtClean="0">
                          <a:effectLst/>
                          <a:latin typeface="Calibri" panose="020F0502020204030204" pitchFamily="34" charset="0"/>
                          <a:ea typeface="Calibri" panose="020F0502020204030204" pitchFamily="34" charset="0"/>
                          <a:cs typeface="Calibri" panose="020F0502020204030204" pitchFamily="34" charset="0"/>
                        </a:rPr>
                        <a:t> </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dirty="0">
                          <a:effectLst/>
                          <a:latin typeface="Calibri" panose="020F0502020204030204" pitchFamily="34" charset="0"/>
                          <a:ea typeface="Calibri" panose="020F0502020204030204" pitchFamily="34" charset="0"/>
                          <a:cs typeface="Calibri" panose="020F0502020204030204" pitchFamily="34" charset="0"/>
                        </a:rPr>
                        <a:t> </a:t>
                      </a:r>
                      <a:r>
                        <a:rPr lang="cs-CZ" sz="1200" b="0" i="0" kern="1200" dirty="0" smtClean="0">
                          <a:solidFill>
                            <a:schemeClr val="tx1"/>
                          </a:solidFill>
                          <a:effectLst/>
                          <a:latin typeface="+mn-lt"/>
                          <a:ea typeface="+mn-ea"/>
                          <a:cs typeface="+mn-cs"/>
                        </a:rPr>
                        <a:t>Plošný stesk na nedostatek personálu.</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8718504"/>
                  </a:ext>
                </a:extLst>
              </a:tr>
              <a:tr h="1391514">
                <a:tc>
                  <a:txBody>
                    <a:bodyPr/>
                    <a:lstStyle/>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Calibri" panose="020F0502020204030204" pitchFamily="34" charset="0"/>
                        </a:rPr>
                        <a:t>Pardubický</a:t>
                      </a:r>
                    </a:p>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Calibri" panose="020F0502020204030204" pitchFamily="34" charset="0"/>
                        </a:rPr>
                        <a:t>16.11.21</a:t>
                      </a:r>
                      <a:endParaRPr lang="cs-CZ"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a:effectLst/>
                          <a:latin typeface="Calibri" panose="020F0502020204030204" pitchFamily="34" charset="0"/>
                          <a:ea typeface="Calibri" panose="020F0502020204030204" pitchFamily="34" charset="0"/>
                          <a:cs typeface="Calibri" panose="020F0502020204030204" pitchFamily="34" charset="0"/>
                        </a:rPr>
                        <a:t>C - zásadně zhoršená, zvládnutelná lokálně</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a:effectLst/>
                          <a:latin typeface="Calibri" panose="020F0502020204030204" pitchFamily="34" charset="0"/>
                          <a:ea typeface="Calibri" panose="020F0502020204030204" pitchFamily="34" charset="0"/>
                          <a:cs typeface="Calibri" panose="020F0502020204030204" pitchFamily="34" charset="0"/>
                        </a:rPr>
                        <a:t>C - dochází k omezení fungování oddělení ve prospěch kovidových jednotek, omezení elektivy do 20%</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dirty="0">
                          <a:effectLst/>
                          <a:latin typeface="Calibri" panose="020F0502020204030204" pitchFamily="34" charset="0"/>
                          <a:ea typeface="Calibri" panose="020F0502020204030204" pitchFamily="34" charset="0"/>
                          <a:cs typeface="Calibri" panose="020F0502020204030204" pitchFamily="34" charset="0"/>
                        </a:rPr>
                        <a:t>D - chybí personál, při jeho navýšení je možné provozovat další lůžka</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a:effectLst/>
                          <a:latin typeface="Calibri" panose="020F0502020204030204" pitchFamily="34" charset="0"/>
                          <a:ea typeface="Calibri" panose="020F0502020204030204" pitchFamily="34" charset="0"/>
                          <a:cs typeface="Calibri" panose="020F0502020204030204" pitchFamily="34" charset="0"/>
                        </a:rPr>
                        <a:t>Zatím snaha zachovat co nejvyšší elektivní provoz. Situace se ale lineárně zhoršuje. Zatím je větší zátěž na úrovni standardních oddělení, kde nutno dále navyšovat kapacity. Přesah do IP, která zatím jen s menším kapacitním navýšením, prakticky pouze u neočkované populace.</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4451929"/>
                  </a:ext>
                </a:extLst>
              </a:tr>
              <a:tr h="1173463">
                <a:tc>
                  <a:txBody>
                    <a:bodyPr/>
                    <a:lstStyle/>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Calibri" panose="020F0502020204030204" pitchFamily="34" charset="0"/>
                        </a:rPr>
                        <a:t>Královéhradecký</a:t>
                      </a:r>
                    </a:p>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Calibri" panose="020F0502020204030204" pitchFamily="34" charset="0"/>
                        </a:rPr>
                        <a:t>15.11.21</a:t>
                      </a:r>
                      <a:endParaRPr lang="cs-CZ"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dirty="0" smtClean="0">
                          <a:effectLst/>
                          <a:latin typeface="Calibri" panose="020F0502020204030204" pitchFamily="34" charset="0"/>
                          <a:ea typeface="Calibri" panose="020F0502020204030204" pitchFamily="34" charset="0"/>
                          <a:cs typeface="Times New Roman" panose="02020603050405020304" pitchFamily="18" charset="0"/>
                        </a:rPr>
                        <a:t>C</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dirty="0">
                          <a:effectLst/>
                          <a:latin typeface="Calibri" panose="020F0502020204030204" pitchFamily="34" charset="0"/>
                          <a:ea typeface="Calibri" panose="020F0502020204030204" pitchFamily="34" charset="0"/>
                          <a:cs typeface="Calibri" panose="020F0502020204030204" pitchFamily="34" charset="0"/>
                        </a:rPr>
                        <a:t>C - </a:t>
                      </a:r>
                      <a:r>
                        <a:rPr lang="cs-CZ" sz="1200" dirty="0" smtClean="0">
                          <a:effectLst/>
                          <a:latin typeface="Calibri" panose="020F0502020204030204" pitchFamily="34" charset="0"/>
                          <a:ea typeface="Calibri" panose="020F0502020204030204" pitchFamily="34" charset="0"/>
                          <a:cs typeface="Calibri" panose="020F0502020204030204" pitchFamily="34" charset="0"/>
                        </a:rPr>
                        <a:t> D</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dirty="0">
                          <a:effectLst/>
                          <a:latin typeface="Calibri" panose="020F0502020204030204" pitchFamily="34" charset="0"/>
                          <a:ea typeface="Calibri" panose="020F0502020204030204" pitchFamily="34" charset="0"/>
                          <a:cs typeface="Calibri" panose="020F0502020204030204" pitchFamily="34" charset="0"/>
                        </a:rPr>
                        <a:t>D - chybí personál, při jeho navýšení je možné provozovat další lůžka</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dirty="0">
                          <a:effectLst/>
                          <a:latin typeface="Calibri" panose="020F0502020204030204" pitchFamily="34" charset="0"/>
                          <a:ea typeface="Calibri" panose="020F0502020204030204" pitchFamily="34" charset="0"/>
                          <a:cs typeface="Calibri" panose="020F0502020204030204" pitchFamily="34" charset="0"/>
                        </a:rPr>
                        <a:t> </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0346529"/>
                  </a:ext>
                </a:extLst>
              </a:tr>
              <a:tr h="1173463">
                <a:tc>
                  <a:txBody>
                    <a:bodyPr/>
                    <a:lstStyle/>
                    <a:p>
                      <a:pPr>
                        <a:spcBef>
                          <a:spcPts val="600"/>
                        </a:spcBef>
                        <a:spcAft>
                          <a:spcPts val="0"/>
                        </a:spcAft>
                      </a:pPr>
                      <a:r>
                        <a:rPr lang="cs-CZ" sz="1200" b="1" i="0" kern="1200" dirty="0" smtClean="0">
                          <a:solidFill>
                            <a:schemeClr val="tx1"/>
                          </a:solidFill>
                          <a:effectLst/>
                          <a:latin typeface="Calibri" panose="020F0502020204030204" pitchFamily="34" charset="0"/>
                          <a:ea typeface="+mn-ea"/>
                          <a:cs typeface="Calibri" panose="020F0502020204030204" pitchFamily="34" charset="0"/>
                        </a:rPr>
                        <a:t>Moravskoslezský</a:t>
                      </a:r>
                    </a:p>
                    <a:p>
                      <a:pPr>
                        <a:spcBef>
                          <a:spcPts val="600"/>
                        </a:spcBef>
                        <a:spcAft>
                          <a:spcPts val="0"/>
                        </a:spcAft>
                      </a:pPr>
                      <a:r>
                        <a:rPr lang="cs-CZ" sz="1200" b="1" i="0" kern="1200" dirty="0" smtClean="0">
                          <a:solidFill>
                            <a:schemeClr val="tx1"/>
                          </a:solidFill>
                          <a:effectLst/>
                          <a:latin typeface="Calibri" panose="020F0502020204030204" pitchFamily="34" charset="0"/>
                          <a:ea typeface="+mn-ea"/>
                          <a:cs typeface="Calibri" panose="020F0502020204030204" pitchFamily="34" charset="0"/>
                        </a:rPr>
                        <a:t>18.11.21</a:t>
                      </a:r>
                      <a:endParaRPr lang="cs-CZ" sz="1200" b="1" dirty="0">
                        <a:effectLst/>
                        <a:latin typeface="Calibri" panose="020F0502020204030204" pitchFamily="34" charset="0"/>
                        <a:ea typeface="Calibri" panose="020F0502020204030204" pitchFamily="34" charset="0"/>
                        <a:cs typeface="Calibri" panose="020F0502020204030204" pitchFamily="34"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D - mírně krizová, je v silách KKIP vyřešit</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D - je zásadně omezená elektivní operativa (o více než 50%</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D - chybí personál, při jeho navýšení je možné provozovat další lůžka</a:t>
                      </a:r>
                      <a:endParaRPr lang="cs-CZ" sz="1200" b="0" i="0" kern="1200" dirty="0">
                        <a:solidFill>
                          <a:schemeClr val="tx1"/>
                        </a:solidFill>
                        <a:effectLst/>
                        <a:latin typeface="+mn-lt"/>
                        <a:ea typeface="+mn-ea"/>
                        <a:cs typeface="+mn-cs"/>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err="1" smtClean="0">
                          <a:solidFill>
                            <a:schemeClr val="tx1"/>
                          </a:solidFill>
                          <a:effectLst/>
                          <a:latin typeface="+mn-lt"/>
                          <a:ea typeface="+mn-ea"/>
                          <a:cs typeface="+mn-cs"/>
                        </a:rPr>
                        <a:t>Lok.hodnocení</a:t>
                      </a:r>
                      <a:r>
                        <a:rPr lang="cs-CZ" sz="1200" b="0" i="0" kern="1200" dirty="0" smtClean="0">
                          <a:solidFill>
                            <a:schemeClr val="tx1"/>
                          </a:solidFill>
                          <a:effectLst/>
                          <a:latin typeface="+mn-lt"/>
                          <a:ea typeface="+mn-ea"/>
                          <a:cs typeface="+mn-cs"/>
                        </a:rPr>
                        <a:t> odpovídá mezi C-D Další </a:t>
                      </a:r>
                      <a:r>
                        <a:rPr lang="cs-CZ" sz="1200" b="0" i="0" kern="1200" dirty="0" err="1" smtClean="0">
                          <a:solidFill>
                            <a:schemeClr val="tx1"/>
                          </a:solidFill>
                          <a:effectLst/>
                          <a:latin typeface="+mn-lt"/>
                          <a:ea typeface="+mn-ea"/>
                          <a:cs typeface="+mn-cs"/>
                        </a:rPr>
                        <a:t>prognozy</a:t>
                      </a:r>
                      <a:r>
                        <a:rPr lang="cs-CZ" sz="1200" b="0" i="0" kern="1200" dirty="0" smtClean="0">
                          <a:solidFill>
                            <a:schemeClr val="tx1"/>
                          </a:solidFill>
                          <a:effectLst/>
                          <a:latin typeface="+mn-lt"/>
                          <a:ea typeface="+mn-ea"/>
                          <a:cs typeface="+mn-cs"/>
                        </a:rPr>
                        <a:t> neradostné</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105440"/>
                  </a:ext>
                </a:extLst>
              </a:tr>
            </a:tbl>
          </a:graphicData>
        </a:graphic>
      </p:graphicFrame>
      <p:sp>
        <p:nvSpPr>
          <p:cNvPr id="3" name="TextovéPole 2"/>
          <p:cNvSpPr txBox="1"/>
          <p:nvPr/>
        </p:nvSpPr>
        <p:spPr>
          <a:xfrm>
            <a:off x="415530" y="845272"/>
            <a:ext cx="9661343" cy="338554"/>
          </a:xfrm>
          <a:prstGeom prst="rect">
            <a:avLst/>
          </a:prstGeom>
          <a:noFill/>
        </p:spPr>
        <p:txBody>
          <a:bodyPr wrap="square" rtlCol="0">
            <a:spAutoFit/>
          </a:bodyPr>
          <a:lstStyle/>
          <a:p>
            <a:r>
              <a:rPr lang="cs-CZ" sz="1600" dirty="0" smtClean="0"/>
              <a:t>Hodnocení situace zasílejte každý čtvrtek do 11:00. V případě hodnocení D a E</a:t>
            </a:r>
            <a:r>
              <a:rPr lang="cs-CZ" sz="1600" dirty="0"/>
              <a:t> </a:t>
            </a:r>
            <a:r>
              <a:rPr lang="cs-CZ" sz="1600" dirty="0" smtClean="0"/>
              <a:t>zasílejte denně do 11:00.</a:t>
            </a:r>
            <a:endParaRPr lang="cs-CZ" sz="1600" dirty="0"/>
          </a:p>
        </p:txBody>
      </p:sp>
      <p:sp>
        <p:nvSpPr>
          <p:cNvPr id="6" name="TextovéPole 5"/>
          <p:cNvSpPr txBox="1"/>
          <p:nvPr/>
        </p:nvSpPr>
        <p:spPr>
          <a:xfrm>
            <a:off x="10076873" y="225630"/>
            <a:ext cx="3297382" cy="369332"/>
          </a:xfrm>
          <a:prstGeom prst="rect">
            <a:avLst/>
          </a:prstGeom>
          <a:noFill/>
        </p:spPr>
        <p:txBody>
          <a:bodyPr wrap="square" rtlCol="0">
            <a:spAutoFit/>
          </a:bodyPr>
          <a:lstStyle/>
          <a:p>
            <a:r>
              <a:rPr lang="cs-CZ" dirty="0" smtClean="0">
                <a:solidFill>
                  <a:schemeClr val="bg1"/>
                </a:solidFill>
              </a:rPr>
              <a:t>Zdroj: KKIP</a:t>
            </a:r>
            <a:endParaRPr lang="cs-CZ" dirty="0">
              <a:solidFill>
                <a:schemeClr val="bg1"/>
              </a:solidFill>
            </a:endParaRPr>
          </a:p>
        </p:txBody>
      </p:sp>
    </p:spTree>
    <p:extLst>
      <p:ext uri="{BB962C8B-B14F-4D97-AF65-F5344CB8AC3E}">
        <p14:creationId xmlns:p14="http://schemas.microsoft.com/office/powerpoint/2010/main" val="2541833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smtClean="0"/>
              <a:t>Hodnocení situace v krajích </a:t>
            </a:r>
            <a:endParaRPr lang="cs-CZ" dirty="0"/>
          </a:p>
        </p:txBody>
      </p:sp>
      <p:graphicFrame>
        <p:nvGraphicFramePr>
          <p:cNvPr id="5" name="Tabulka 4"/>
          <p:cNvGraphicFramePr>
            <a:graphicFrameLocks noGrp="1"/>
          </p:cNvGraphicFramePr>
          <p:nvPr>
            <p:extLst>
              <p:ext uri="{D42A27DB-BD31-4B8C-83A1-F6EECF244321}">
                <p14:modId xmlns:p14="http://schemas.microsoft.com/office/powerpoint/2010/main" val="2334061973"/>
              </p:ext>
            </p:extLst>
          </p:nvPr>
        </p:nvGraphicFramePr>
        <p:xfrm>
          <a:off x="381740" y="679162"/>
          <a:ext cx="11076016" cy="6080011"/>
        </p:xfrm>
        <a:graphic>
          <a:graphicData uri="http://schemas.openxmlformats.org/drawingml/2006/table">
            <a:tbl>
              <a:tblPr firstRow="1" firstCol="1" bandRow="1"/>
              <a:tblGrid>
                <a:gridCol w="1539077">
                  <a:extLst>
                    <a:ext uri="{9D8B030D-6E8A-4147-A177-3AD203B41FA5}">
                      <a16:colId xmlns:a16="http://schemas.microsoft.com/office/drawing/2014/main" val="3346639368"/>
                    </a:ext>
                  </a:extLst>
                </a:gridCol>
                <a:gridCol w="1935371">
                  <a:extLst>
                    <a:ext uri="{9D8B030D-6E8A-4147-A177-3AD203B41FA5}">
                      <a16:colId xmlns:a16="http://schemas.microsoft.com/office/drawing/2014/main" val="3293644116"/>
                    </a:ext>
                  </a:extLst>
                </a:gridCol>
                <a:gridCol w="2347840">
                  <a:extLst>
                    <a:ext uri="{9D8B030D-6E8A-4147-A177-3AD203B41FA5}">
                      <a16:colId xmlns:a16="http://schemas.microsoft.com/office/drawing/2014/main" val="275471839"/>
                    </a:ext>
                  </a:extLst>
                </a:gridCol>
                <a:gridCol w="2016248">
                  <a:extLst>
                    <a:ext uri="{9D8B030D-6E8A-4147-A177-3AD203B41FA5}">
                      <a16:colId xmlns:a16="http://schemas.microsoft.com/office/drawing/2014/main" val="4196661961"/>
                    </a:ext>
                  </a:extLst>
                </a:gridCol>
                <a:gridCol w="3237480">
                  <a:extLst>
                    <a:ext uri="{9D8B030D-6E8A-4147-A177-3AD203B41FA5}">
                      <a16:colId xmlns:a16="http://schemas.microsoft.com/office/drawing/2014/main" val="3994899162"/>
                    </a:ext>
                  </a:extLst>
                </a:gridCol>
              </a:tblGrid>
              <a:tr h="562325">
                <a:tc>
                  <a:txBody>
                    <a:bodyPr/>
                    <a:lstStyle/>
                    <a:p>
                      <a:pPr algn="ctr">
                        <a:spcAft>
                          <a:spcPts val="0"/>
                        </a:spcAft>
                      </a:pPr>
                      <a:r>
                        <a:rPr lang="cs-CZ" sz="1100" b="1">
                          <a:effectLst/>
                          <a:latin typeface="Calibri" panose="020F0502020204030204" pitchFamily="34" charset="0"/>
                          <a:ea typeface="Calibri" panose="020F0502020204030204" pitchFamily="34" charset="0"/>
                          <a:cs typeface="Calibri" panose="020F0502020204030204" pitchFamily="34" charset="0"/>
                        </a:rPr>
                        <a:t>KRAJ</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spcAft>
                          <a:spcPts val="0"/>
                        </a:spcAft>
                      </a:pPr>
                      <a:r>
                        <a:rPr lang="cs-CZ" sz="1100" b="1" dirty="0">
                          <a:effectLst/>
                          <a:latin typeface="Calibri" panose="020F0502020204030204" pitchFamily="34" charset="0"/>
                          <a:ea typeface="Calibri" panose="020F0502020204030204" pitchFamily="34" charset="0"/>
                          <a:cs typeface="Calibri" panose="020F0502020204030204" pitchFamily="34" charset="0"/>
                        </a:rPr>
                        <a:t>CELKOVÉ HODNOCENÍ SITUACE</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spcAft>
                          <a:spcPts val="0"/>
                        </a:spcAft>
                      </a:pPr>
                      <a:r>
                        <a:rPr lang="cs-CZ" sz="1100" b="1" dirty="0">
                          <a:effectLst/>
                          <a:latin typeface="Calibri" panose="020F0502020204030204" pitchFamily="34" charset="0"/>
                          <a:ea typeface="Calibri" panose="020F0502020204030204" pitchFamily="34" charset="0"/>
                          <a:cs typeface="Calibri" panose="020F0502020204030204" pitchFamily="34" charset="0"/>
                        </a:rPr>
                        <a:t>LOKÁLNÍ </a:t>
                      </a:r>
                      <a:r>
                        <a:rPr lang="cs-CZ" sz="1100" b="1" dirty="0" smtClean="0">
                          <a:effectLst/>
                          <a:latin typeface="Calibri" panose="020F0502020204030204" pitchFamily="34" charset="0"/>
                          <a:ea typeface="Calibri" panose="020F0502020204030204" pitchFamily="34" charset="0"/>
                          <a:cs typeface="Calibri" panose="020F0502020204030204" pitchFamily="34" charset="0"/>
                        </a:rPr>
                        <a:t>HODNOCENÍ </a:t>
                      </a:r>
                      <a:r>
                        <a:rPr lang="cs-CZ" sz="1100" b="1" dirty="0">
                          <a:effectLst/>
                          <a:latin typeface="Calibri" panose="020F0502020204030204" pitchFamily="34" charset="0"/>
                          <a:ea typeface="Calibri" panose="020F0502020204030204" pitchFamily="34" charset="0"/>
                          <a:cs typeface="Calibri" panose="020F0502020204030204" pitchFamily="34" charset="0"/>
                        </a:rPr>
                        <a:t>SITUACE</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spcAft>
                          <a:spcPts val="0"/>
                        </a:spcAft>
                      </a:pPr>
                      <a:r>
                        <a:rPr lang="cs-CZ" sz="1100" b="1">
                          <a:effectLst/>
                          <a:latin typeface="Calibri" panose="020F0502020204030204" pitchFamily="34" charset="0"/>
                          <a:ea typeface="Calibri" panose="020F0502020204030204" pitchFamily="34" charset="0"/>
                          <a:cs typeface="Calibri" panose="020F0502020204030204" pitchFamily="34" charset="0"/>
                        </a:rPr>
                        <a:t>PERSONÁLNÍ A MATERIÁLNÍ VYBAVENÍ</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lgn="ctr">
                        <a:spcAft>
                          <a:spcPts val="0"/>
                        </a:spcAft>
                      </a:pPr>
                      <a:r>
                        <a:rPr lang="cs-CZ" sz="1100" b="1">
                          <a:effectLst/>
                          <a:latin typeface="Calibri" panose="020F0502020204030204" pitchFamily="34" charset="0"/>
                          <a:ea typeface="Calibri" panose="020F0502020204030204" pitchFamily="34" charset="0"/>
                          <a:cs typeface="Calibri" panose="020F0502020204030204" pitchFamily="34" charset="0"/>
                        </a:rPr>
                        <a:t>DALŠÍ POPIS SITUACE</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extLst>
                  <a:ext uri="{0D108BD9-81ED-4DB2-BD59-A6C34878D82A}">
                    <a16:rowId xmlns:a16="http://schemas.microsoft.com/office/drawing/2014/main" val="2358604607"/>
                  </a:ext>
                </a:extLst>
              </a:tr>
              <a:tr h="978418">
                <a:tc>
                  <a:txBody>
                    <a:bodyPr/>
                    <a:lstStyle/>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Liberecký</a:t>
                      </a:r>
                    </a:p>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18.11.21</a:t>
                      </a:r>
                      <a:endParaRPr lang="cs-CZ"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C - zásadně zhoršená, zvládnutelná lokálně</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C - dochází k omezení fungování oddělení ve prospěch </a:t>
                      </a:r>
                      <a:r>
                        <a:rPr lang="cs-CZ" sz="1200" b="0" i="0" kern="1200" dirty="0" err="1" smtClean="0">
                          <a:solidFill>
                            <a:schemeClr val="tx1"/>
                          </a:solidFill>
                          <a:effectLst/>
                          <a:latin typeface="+mn-lt"/>
                          <a:ea typeface="+mn-ea"/>
                          <a:cs typeface="+mn-cs"/>
                        </a:rPr>
                        <a:t>kovidových</a:t>
                      </a:r>
                      <a:r>
                        <a:rPr lang="cs-CZ" sz="1200" b="0" i="0" kern="1200" dirty="0" smtClean="0">
                          <a:solidFill>
                            <a:schemeClr val="tx1"/>
                          </a:solidFill>
                          <a:effectLst/>
                          <a:latin typeface="+mn-lt"/>
                          <a:ea typeface="+mn-ea"/>
                          <a:cs typeface="+mn-cs"/>
                        </a:rPr>
                        <a:t> jednotek, omezení </a:t>
                      </a:r>
                      <a:r>
                        <a:rPr lang="cs-CZ" sz="1200" b="0" i="0" kern="1200" dirty="0" err="1" smtClean="0">
                          <a:solidFill>
                            <a:schemeClr val="tx1"/>
                          </a:solidFill>
                          <a:effectLst/>
                          <a:latin typeface="+mn-lt"/>
                          <a:ea typeface="+mn-ea"/>
                          <a:cs typeface="+mn-cs"/>
                        </a:rPr>
                        <a:t>elektivy</a:t>
                      </a:r>
                      <a:r>
                        <a:rPr lang="cs-CZ" sz="1200" b="0" i="0" kern="1200" dirty="0" smtClean="0">
                          <a:solidFill>
                            <a:schemeClr val="tx1"/>
                          </a:solidFill>
                          <a:effectLst/>
                          <a:latin typeface="+mn-lt"/>
                          <a:ea typeface="+mn-ea"/>
                          <a:cs typeface="+mn-cs"/>
                        </a:rPr>
                        <a:t> do 20%</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A - bez omezení</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Během týdne dojde k výraznému omezení kapacity pro </a:t>
                      </a:r>
                      <a:r>
                        <a:rPr lang="cs-CZ" sz="1200" b="0" i="0" kern="1200" dirty="0" err="1" smtClean="0">
                          <a:solidFill>
                            <a:schemeClr val="tx1"/>
                          </a:solidFill>
                          <a:effectLst/>
                          <a:latin typeface="+mn-lt"/>
                          <a:ea typeface="+mn-ea"/>
                          <a:cs typeface="+mn-cs"/>
                        </a:rPr>
                        <a:t>noncovid</a:t>
                      </a:r>
                      <a:r>
                        <a:rPr lang="cs-CZ" sz="1200" b="0" i="0" kern="1200" dirty="0" smtClean="0">
                          <a:solidFill>
                            <a:schemeClr val="tx1"/>
                          </a:solidFill>
                          <a:effectLst/>
                          <a:latin typeface="+mn-lt"/>
                          <a:ea typeface="+mn-ea"/>
                          <a:cs typeface="+mn-cs"/>
                        </a:rPr>
                        <a:t>. Pacienty v </a:t>
                      </a:r>
                      <a:r>
                        <a:rPr lang="cs-CZ" sz="1200" b="0" i="0" kern="1200" dirty="0" err="1" smtClean="0">
                          <a:solidFill>
                            <a:schemeClr val="tx1"/>
                          </a:solidFill>
                          <a:effectLst/>
                          <a:latin typeface="+mn-lt"/>
                          <a:ea typeface="+mn-ea"/>
                          <a:cs typeface="+mn-cs"/>
                        </a:rPr>
                        <a:t>int.péči</a:t>
                      </a:r>
                      <a:r>
                        <a:rPr lang="cs-CZ" sz="1200" b="0" i="0" kern="1200" dirty="0" smtClean="0">
                          <a:solidFill>
                            <a:schemeClr val="tx1"/>
                          </a:solidFill>
                          <a:effectLst/>
                          <a:latin typeface="+mn-lt"/>
                          <a:ea typeface="+mn-ea"/>
                          <a:cs typeface="+mn-cs"/>
                        </a:rPr>
                        <a:t>.</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8718504"/>
                  </a:ext>
                </a:extLst>
              </a:tr>
              <a:tr h="1354125">
                <a:tc>
                  <a:txBody>
                    <a:bodyPr/>
                    <a:lstStyle/>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Olomoucký </a:t>
                      </a:r>
                    </a:p>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18.11.21</a:t>
                      </a:r>
                      <a:endParaRPr lang="cs-CZ"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D - mírně krizová, je v silách KKIP vyřešit</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D - je zásadně omezená elektivní operativa (cca na 50%)</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D - chybí personál, při jeho navýšení je možné provozovat další lůžka</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err="1" smtClean="0">
                          <a:solidFill>
                            <a:schemeClr val="tx1"/>
                          </a:solidFill>
                          <a:effectLst/>
                          <a:latin typeface="+mn-lt"/>
                          <a:ea typeface="+mn-ea"/>
                          <a:cs typeface="+mn-cs"/>
                        </a:rPr>
                        <a:t>Elektiva</a:t>
                      </a:r>
                      <a:r>
                        <a:rPr lang="cs-CZ" sz="1200" b="0" i="0" kern="1200" dirty="0" smtClean="0">
                          <a:solidFill>
                            <a:schemeClr val="tx1"/>
                          </a:solidFill>
                          <a:effectLst/>
                          <a:latin typeface="+mn-lt"/>
                          <a:ea typeface="+mn-ea"/>
                          <a:cs typeface="+mn-cs"/>
                        </a:rPr>
                        <a:t> omezená cca 40-50%, situace se denně mění, hrozí další restrikce elektivní péče a pouze akutní provoz, začíná být velký problém nedostatek kvalifikovaného personálu v IP (lékaři i NLZP).</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24451929"/>
                  </a:ext>
                </a:extLst>
              </a:tr>
              <a:tr h="1173463">
                <a:tc>
                  <a:txBody>
                    <a:bodyPr/>
                    <a:lstStyle/>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Plzeňský </a:t>
                      </a:r>
                    </a:p>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18.11.21</a:t>
                      </a:r>
                      <a:endParaRPr lang="cs-CZ"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D - mírně krizová, je v silách KKIP vyřešit</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D - je zásadně omezená elektivní operativa (o více než 50%)</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D - chybí personál, při jeho navýšení je možné provozovat další lůžka</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V kraji je lineární nárůst cca 10 pacientů denně, dochází k navýšení počtu pacientů jdoucích rovnou z terénu na JIP – v minulém týdnu cca 1hosp/denně, nyní 3 </a:t>
                      </a:r>
                      <a:r>
                        <a:rPr lang="cs-CZ" sz="1200" b="0" i="0" kern="1200" dirty="0" err="1" smtClean="0">
                          <a:solidFill>
                            <a:schemeClr val="tx1"/>
                          </a:solidFill>
                          <a:effectLst/>
                          <a:latin typeface="+mn-lt"/>
                          <a:ea typeface="+mn-ea"/>
                          <a:cs typeface="+mn-cs"/>
                        </a:rPr>
                        <a:t>hodsp</a:t>
                      </a:r>
                      <a:r>
                        <a:rPr lang="cs-CZ" sz="1200" b="0" i="0" kern="1200" dirty="0" smtClean="0">
                          <a:solidFill>
                            <a:schemeClr val="tx1"/>
                          </a:solidFill>
                          <a:effectLst/>
                          <a:latin typeface="+mn-lt"/>
                          <a:ea typeface="+mn-ea"/>
                          <a:cs typeface="+mn-cs"/>
                        </a:rPr>
                        <a:t>/den Problém personálu je ve všech zařízeních – extrémní v </a:t>
                      </a:r>
                      <a:r>
                        <a:rPr lang="cs-CZ" sz="1200" b="0" i="0" kern="1200" dirty="0" err="1" smtClean="0">
                          <a:solidFill>
                            <a:schemeClr val="tx1"/>
                          </a:solidFill>
                          <a:effectLst/>
                          <a:latin typeface="+mn-lt"/>
                          <a:ea typeface="+mn-ea"/>
                          <a:cs typeface="+mn-cs"/>
                        </a:rPr>
                        <a:t>nem.Sušice</a:t>
                      </a:r>
                      <a:r>
                        <a:rPr lang="cs-CZ" sz="1200" b="0" i="0" kern="1200" dirty="0" smtClean="0">
                          <a:solidFill>
                            <a:schemeClr val="tx1"/>
                          </a:solidFill>
                          <a:effectLst/>
                          <a:latin typeface="+mn-lt"/>
                          <a:ea typeface="+mn-ea"/>
                          <a:cs typeface="+mn-cs"/>
                        </a:rPr>
                        <a:t>, Stod Při absenci nouzového stavu a hromadného postižení osob nelze dobře rekrutovat pomocnou sílu do nemocnic a mnohem více zohledňovat edukaci a počet zdravotníků s ohledem na „normální“ provozní podmínky</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80346529"/>
                  </a:ext>
                </a:extLst>
              </a:tr>
              <a:tr h="1173463">
                <a:tc>
                  <a:txBody>
                    <a:bodyPr/>
                    <a:lstStyle/>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Vysočina</a:t>
                      </a:r>
                    </a:p>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18.11.21</a:t>
                      </a:r>
                      <a:endParaRPr lang="cs-CZ"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C - zásadně zhoršená, zvládnutelná lokálně</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D - je zásadně omezená elektivní operativa (o více než 50%)</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D - chybí personál, při jeho navýšení je možné provozovat další lůžka</a:t>
                      </a:r>
                      <a:endParaRPr lang="cs-CZ" sz="1200" b="0" i="0" kern="1200" dirty="0">
                        <a:solidFill>
                          <a:schemeClr val="tx1"/>
                        </a:solidFill>
                        <a:effectLst/>
                        <a:latin typeface="+mn-lt"/>
                        <a:ea typeface="+mn-ea"/>
                        <a:cs typeface="+mn-cs"/>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18.11. V </a:t>
                      </a:r>
                      <a:r>
                        <a:rPr lang="cs-CZ" sz="1200" b="0" i="0" kern="1200" dirty="0" err="1" smtClean="0">
                          <a:solidFill>
                            <a:schemeClr val="tx1"/>
                          </a:solidFill>
                          <a:effectLst/>
                          <a:latin typeface="+mn-lt"/>
                          <a:ea typeface="+mn-ea"/>
                          <a:cs typeface="+mn-cs"/>
                        </a:rPr>
                        <a:t>přímořízených</a:t>
                      </a:r>
                      <a:r>
                        <a:rPr lang="cs-CZ" sz="1200" b="0" i="0" kern="1200" dirty="0" smtClean="0">
                          <a:solidFill>
                            <a:schemeClr val="tx1"/>
                          </a:solidFill>
                          <a:effectLst/>
                          <a:latin typeface="+mn-lt"/>
                          <a:ea typeface="+mn-ea"/>
                          <a:cs typeface="+mn-cs"/>
                        </a:rPr>
                        <a:t> nemocnicích kraje (Jihlava, Pelhřimov, </a:t>
                      </a:r>
                      <a:r>
                        <a:rPr lang="cs-CZ" sz="1200" b="0" i="0" kern="1200" dirty="0" err="1" smtClean="0">
                          <a:solidFill>
                            <a:schemeClr val="tx1"/>
                          </a:solidFill>
                          <a:effectLst/>
                          <a:latin typeface="+mn-lt"/>
                          <a:ea typeface="+mn-ea"/>
                          <a:cs typeface="+mn-cs"/>
                        </a:rPr>
                        <a:t>HavlBrod</a:t>
                      </a:r>
                      <a:r>
                        <a:rPr lang="cs-CZ" sz="1200" b="0" i="0" kern="1200" dirty="0" smtClean="0">
                          <a:solidFill>
                            <a:schemeClr val="tx1"/>
                          </a:solidFill>
                          <a:effectLst/>
                          <a:latin typeface="+mn-lt"/>
                          <a:ea typeface="+mn-ea"/>
                          <a:cs typeface="+mn-cs"/>
                        </a:rPr>
                        <a:t>, Třebíč, Nové Město n/M) Situace obdobná, zatím bez překladů v rámci kraje.</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105440"/>
                  </a:ext>
                </a:extLst>
              </a:tr>
            </a:tbl>
          </a:graphicData>
        </a:graphic>
      </p:graphicFrame>
      <p:sp>
        <p:nvSpPr>
          <p:cNvPr id="6" name="Obdélník 5"/>
          <p:cNvSpPr/>
          <p:nvPr/>
        </p:nvSpPr>
        <p:spPr>
          <a:xfrm>
            <a:off x="10161253" y="206670"/>
            <a:ext cx="1364476" cy="369332"/>
          </a:xfrm>
          <a:prstGeom prst="rect">
            <a:avLst/>
          </a:prstGeom>
        </p:spPr>
        <p:txBody>
          <a:bodyPr wrap="none">
            <a:spAutoFit/>
          </a:bodyPr>
          <a:lstStyle/>
          <a:p>
            <a:r>
              <a:rPr lang="cs-CZ" dirty="0">
                <a:solidFill>
                  <a:schemeClr val="bg1"/>
                </a:solidFill>
              </a:rPr>
              <a:t>Zdroj: KKIP</a:t>
            </a:r>
            <a:endParaRPr lang="cs-CZ" dirty="0">
              <a:solidFill>
                <a:schemeClr val="bg1"/>
              </a:solidFill>
            </a:endParaRPr>
          </a:p>
        </p:txBody>
      </p:sp>
    </p:spTree>
    <p:extLst>
      <p:ext uri="{BB962C8B-B14F-4D97-AF65-F5344CB8AC3E}">
        <p14:creationId xmlns:p14="http://schemas.microsoft.com/office/powerpoint/2010/main" val="105547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Hodnocení situace v krajích </a:t>
            </a:r>
          </a:p>
        </p:txBody>
      </p:sp>
      <p:graphicFrame>
        <p:nvGraphicFramePr>
          <p:cNvPr id="3" name="Tabulka 2"/>
          <p:cNvGraphicFramePr>
            <a:graphicFrameLocks noGrp="1"/>
          </p:cNvGraphicFramePr>
          <p:nvPr>
            <p:extLst>
              <p:ext uri="{D42A27DB-BD31-4B8C-83A1-F6EECF244321}">
                <p14:modId xmlns:p14="http://schemas.microsoft.com/office/powerpoint/2010/main" val="257351213"/>
              </p:ext>
            </p:extLst>
          </p:nvPr>
        </p:nvGraphicFramePr>
        <p:xfrm>
          <a:off x="381740" y="743816"/>
          <a:ext cx="11076016" cy="5348491"/>
        </p:xfrm>
        <a:graphic>
          <a:graphicData uri="http://schemas.openxmlformats.org/drawingml/2006/table">
            <a:tbl>
              <a:tblPr firstRow="1" firstCol="1" bandRow="1"/>
              <a:tblGrid>
                <a:gridCol w="1539077">
                  <a:extLst>
                    <a:ext uri="{9D8B030D-6E8A-4147-A177-3AD203B41FA5}">
                      <a16:colId xmlns:a16="http://schemas.microsoft.com/office/drawing/2014/main" val="3346639368"/>
                    </a:ext>
                  </a:extLst>
                </a:gridCol>
                <a:gridCol w="1935371">
                  <a:extLst>
                    <a:ext uri="{9D8B030D-6E8A-4147-A177-3AD203B41FA5}">
                      <a16:colId xmlns:a16="http://schemas.microsoft.com/office/drawing/2014/main" val="3293644116"/>
                    </a:ext>
                  </a:extLst>
                </a:gridCol>
                <a:gridCol w="2347840">
                  <a:extLst>
                    <a:ext uri="{9D8B030D-6E8A-4147-A177-3AD203B41FA5}">
                      <a16:colId xmlns:a16="http://schemas.microsoft.com/office/drawing/2014/main" val="275471839"/>
                    </a:ext>
                  </a:extLst>
                </a:gridCol>
                <a:gridCol w="2016248">
                  <a:extLst>
                    <a:ext uri="{9D8B030D-6E8A-4147-A177-3AD203B41FA5}">
                      <a16:colId xmlns:a16="http://schemas.microsoft.com/office/drawing/2014/main" val="4196661961"/>
                    </a:ext>
                  </a:extLst>
                </a:gridCol>
                <a:gridCol w="3237480">
                  <a:extLst>
                    <a:ext uri="{9D8B030D-6E8A-4147-A177-3AD203B41FA5}">
                      <a16:colId xmlns:a16="http://schemas.microsoft.com/office/drawing/2014/main" val="3994899162"/>
                    </a:ext>
                  </a:extLst>
                </a:gridCol>
              </a:tblGrid>
              <a:tr h="562325">
                <a:tc>
                  <a:txBody>
                    <a:bodyPr/>
                    <a:lstStyle/>
                    <a:p>
                      <a:pPr algn="ctr">
                        <a:spcAft>
                          <a:spcPts val="0"/>
                        </a:spcAft>
                      </a:pPr>
                      <a:r>
                        <a:rPr lang="cs-CZ" sz="1100" b="1">
                          <a:effectLst/>
                          <a:latin typeface="Calibri" panose="020F0502020204030204" pitchFamily="34" charset="0"/>
                          <a:ea typeface="Calibri" panose="020F0502020204030204" pitchFamily="34" charset="0"/>
                          <a:cs typeface="Calibri" panose="020F0502020204030204" pitchFamily="34" charset="0"/>
                        </a:rPr>
                        <a:t>KRAJ</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spcAft>
                          <a:spcPts val="0"/>
                        </a:spcAft>
                      </a:pPr>
                      <a:r>
                        <a:rPr lang="cs-CZ" sz="1100" b="1" dirty="0">
                          <a:effectLst/>
                          <a:latin typeface="Calibri" panose="020F0502020204030204" pitchFamily="34" charset="0"/>
                          <a:ea typeface="Calibri" panose="020F0502020204030204" pitchFamily="34" charset="0"/>
                          <a:cs typeface="Calibri" panose="020F0502020204030204" pitchFamily="34" charset="0"/>
                        </a:rPr>
                        <a:t>CELKOVÉ HODNOCENÍ SITUACE</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spcAft>
                          <a:spcPts val="0"/>
                        </a:spcAft>
                      </a:pPr>
                      <a:r>
                        <a:rPr lang="cs-CZ" sz="1100" b="1">
                          <a:effectLst/>
                          <a:latin typeface="Calibri" panose="020F0502020204030204" pitchFamily="34" charset="0"/>
                          <a:ea typeface="Calibri" panose="020F0502020204030204" pitchFamily="34" charset="0"/>
                          <a:cs typeface="Calibri" panose="020F0502020204030204" pitchFamily="34" charset="0"/>
                        </a:rPr>
                        <a:t>LOKÁLNÍ HODNOCENÍ SITUACE</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spcAft>
                          <a:spcPts val="0"/>
                        </a:spcAft>
                      </a:pPr>
                      <a:r>
                        <a:rPr lang="cs-CZ" sz="1100" b="1">
                          <a:effectLst/>
                          <a:latin typeface="Calibri" panose="020F0502020204030204" pitchFamily="34" charset="0"/>
                          <a:ea typeface="Calibri" panose="020F0502020204030204" pitchFamily="34" charset="0"/>
                          <a:cs typeface="Calibri" panose="020F0502020204030204" pitchFamily="34" charset="0"/>
                        </a:rPr>
                        <a:t>PERSONÁLNÍ A MATERIÁLNÍ VYBAVENÍ</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lgn="ctr">
                        <a:spcAft>
                          <a:spcPts val="0"/>
                        </a:spcAft>
                      </a:pPr>
                      <a:r>
                        <a:rPr lang="cs-CZ" sz="1100" b="1">
                          <a:effectLst/>
                          <a:latin typeface="Calibri" panose="020F0502020204030204" pitchFamily="34" charset="0"/>
                          <a:ea typeface="Calibri" panose="020F0502020204030204" pitchFamily="34" charset="0"/>
                          <a:cs typeface="Calibri" panose="020F0502020204030204" pitchFamily="34" charset="0"/>
                        </a:rPr>
                        <a:t>DALŠÍ POPIS SITUACE</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extLst>
                  <a:ext uri="{0D108BD9-81ED-4DB2-BD59-A6C34878D82A}">
                    <a16:rowId xmlns:a16="http://schemas.microsoft.com/office/drawing/2014/main" val="2358604607"/>
                  </a:ext>
                </a:extLst>
              </a:tr>
              <a:tr h="978418">
                <a:tc>
                  <a:txBody>
                    <a:bodyPr/>
                    <a:lstStyle/>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Karlovarský</a:t>
                      </a:r>
                    </a:p>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18.11.21</a:t>
                      </a:r>
                    </a:p>
                    <a:p>
                      <a:pPr>
                        <a:spcBef>
                          <a:spcPts val="600"/>
                        </a:spcBef>
                        <a:spcAft>
                          <a:spcPts val="0"/>
                        </a:spcAft>
                      </a:pPr>
                      <a:endParaRPr lang="cs-CZ"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C - zásadně zhoršená, zvládnutelná lokálně</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B - dochází k restrukturalizaci provozů, bez omezení jejich normální funkce</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D - chybí personál, při jeho navýšení je možné provozovat další lůžka</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Schůzka se všemi nemocnicemi proběhla, snaha co nejdéle udržet elektivní péči. Před ev. omezením elektivní péče budeme informovat</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8718504"/>
                  </a:ext>
                </a:extLst>
              </a:tr>
              <a:tr h="1354125">
                <a:tc>
                  <a:txBody>
                    <a:bodyPr/>
                    <a:lstStyle/>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Jihočeský</a:t>
                      </a:r>
                    </a:p>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13.11.21</a:t>
                      </a:r>
                      <a:endParaRPr lang="cs-CZ"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C - zásadně zhoršená, zvládnutelná lokálně</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C - dochází k omezení fungování oddělení ve prospěch </a:t>
                      </a:r>
                      <a:r>
                        <a:rPr lang="cs-CZ" sz="1200" b="0" i="0" kern="1200" dirty="0" err="1" smtClean="0">
                          <a:solidFill>
                            <a:schemeClr val="tx1"/>
                          </a:solidFill>
                          <a:effectLst/>
                          <a:latin typeface="+mn-lt"/>
                          <a:ea typeface="+mn-ea"/>
                          <a:cs typeface="+mn-cs"/>
                        </a:rPr>
                        <a:t>kovidových</a:t>
                      </a:r>
                      <a:r>
                        <a:rPr lang="cs-CZ" sz="1200" b="0" i="0" kern="1200" dirty="0" smtClean="0">
                          <a:solidFill>
                            <a:schemeClr val="tx1"/>
                          </a:solidFill>
                          <a:effectLst/>
                          <a:latin typeface="+mn-lt"/>
                          <a:ea typeface="+mn-ea"/>
                          <a:cs typeface="+mn-cs"/>
                        </a:rPr>
                        <a:t> jednotek, omezení </a:t>
                      </a:r>
                      <a:r>
                        <a:rPr lang="cs-CZ" sz="1200" b="0" i="0" kern="1200" dirty="0" err="1" smtClean="0">
                          <a:solidFill>
                            <a:schemeClr val="tx1"/>
                          </a:solidFill>
                          <a:effectLst/>
                          <a:latin typeface="+mn-lt"/>
                          <a:ea typeface="+mn-ea"/>
                          <a:cs typeface="+mn-cs"/>
                        </a:rPr>
                        <a:t>elektivy</a:t>
                      </a:r>
                      <a:r>
                        <a:rPr lang="cs-CZ" sz="1200" b="0" i="0" kern="1200" dirty="0" smtClean="0">
                          <a:solidFill>
                            <a:schemeClr val="tx1"/>
                          </a:solidFill>
                          <a:effectLst/>
                          <a:latin typeface="+mn-lt"/>
                          <a:ea typeface="+mn-ea"/>
                          <a:cs typeface="+mn-cs"/>
                        </a:rPr>
                        <a:t> do 20%</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D - chybí personál, při jeho navýšení je možné provozovat další lůžka</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4451929"/>
                  </a:ext>
                </a:extLst>
              </a:tr>
              <a:tr h="1173463">
                <a:tc>
                  <a:txBody>
                    <a:bodyPr/>
                    <a:lstStyle/>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Středočeský</a:t>
                      </a:r>
                      <a:endParaRPr lang="cs-CZ"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C - zásadně zhoršená, zvládnutelná lokálně</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C - dochází k omezení fungování oddělení ve prospěch </a:t>
                      </a:r>
                      <a:r>
                        <a:rPr lang="cs-CZ" sz="1200" b="0" i="0" kern="1200" dirty="0" err="1" smtClean="0">
                          <a:solidFill>
                            <a:schemeClr val="tx1"/>
                          </a:solidFill>
                          <a:effectLst/>
                          <a:latin typeface="+mn-lt"/>
                          <a:ea typeface="+mn-ea"/>
                          <a:cs typeface="+mn-cs"/>
                        </a:rPr>
                        <a:t>kovidových</a:t>
                      </a:r>
                      <a:r>
                        <a:rPr lang="cs-CZ" sz="1200" b="0" i="0" kern="1200" dirty="0" smtClean="0">
                          <a:solidFill>
                            <a:schemeClr val="tx1"/>
                          </a:solidFill>
                          <a:effectLst/>
                          <a:latin typeface="+mn-lt"/>
                          <a:ea typeface="+mn-ea"/>
                          <a:cs typeface="+mn-cs"/>
                        </a:rPr>
                        <a:t> jednotek, omezení </a:t>
                      </a:r>
                      <a:r>
                        <a:rPr lang="cs-CZ" sz="1200" b="0" i="0" kern="1200" dirty="0" err="1" smtClean="0">
                          <a:solidFill>
                            <a:schemeClr val="tx1"/>
                          </a:solidFill>
                          <a:effectLst/>
                          <a:latin typeface="+mn-lt"/>
                          <a:ea typeface="+mn-ea"/>
                          <a:cs typeface="+mn-cs"/>
                        </a:rPr>
                        <a:t>elektivy</a:t>
                      </a:r>
                      <a:r>
                        <a:rPr lang="cs-CZ" sz="1200" b="0" i="0" kern="1200" dirty="0" smtClean="0">
                          <a:solidFill>
                            <a:schemeClr val="tx1"/>
                          </a:solidFill>
                          <a:effectLst/>
                          <a:latin typeface="+mn-lt"/>
                          <a:ea typeface="+mn-ea"/>
                          <a:cs typeface="+mn-cs"/>
                        </a:rPr>
                        <a:t> do 20%</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D - chybí personál, při jeho navýšení je možné provozovat další lůžka</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V posledních dnech překlady pac. IP mezi ZZ v rámci kraje zejména z </a:t>
                      </a:r>
                      <a:r>
                        <a:rPr lang="cs-CZ" sz="1200" b="0" i="0" kern="1200" dirty="0" err="1" smtClean="0">
                          <a:solidFill>
                            <a:schemeClr val="tx1"/>
                          </a:solidFill>
                          <a:effectLst/>
                          <a:latin typeface="+mn-lt"/>
                          <a:ea typeface="+mn-ea"/>
                          <a:cs typeface="+mn-cs"/>
                        </a:rPr>
                        <a:t>kolínska</a:t>
                      </a:r>
                      <a:r>
                        <a:rPr lang="cs-CZ" sz="1200" b="0" i="0" kern="1200" dirty="0" smtClean="0">
                          <a:solidFill>
                            <a:schemeClr val="tx1"/>
                          </a:solidFill>
                          <a:effectLst/>
                          <a:latin typeface="+mn-lt"/>
                          <a:ea typeface="+mn-ea"/>
                          <a:cs typeface="+mn-cs"/>
                        </a:rPr>
                        <a:t> Oproti jarní vlně epidemie je zde dalším faktorem vyhoření zdravotníků generující další problémy U menších ZZ je jakákoli transformace na </a:t>
                      </a:r>
                      <a:r>
                        <a:rPr lang="cs-CZ" sz="1200" b="0" i="0" kern="1200" dirty="0" err="1" smtClean="0">
                          <a:solidFill>
                            <a:schemeClr val="tx1"/>
                          </a:solidFill>
                          <a:effectLst/>
                          <a:latin typeface="+mn-lt"/>
                          <a:ea typeface="+mn-ea"/>
                          <a:cs typeface="+mn-cs"/>
                        </a:rPr>
                        <a:t>covid</a:t>
                      </a:r>
                      <a:r>
                        <a:rPr lang="cs-CZ" sz="1200" b="0" i="0" kern="1200" dirty="0" smtClean="0">
                          <a:solidFill>
                            <a:schemeClr val="tx1"/>
                          </a:solidFill>
                          <a:effectLst/>
                          <a:latin typeface="+mn-lt"/>
                          <a:ea typeface="+mn-ea"/>
                          <a:cs typeface="+mn-cs"/>
                        </a:rPr>
                        <a:t> jednotku spojená s omezením jiné péče</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0346529"/>
                  </a:ext>
                </a:extLst>
              </a:tr>
              <a:tr h="1173463">
                <a:tc>
                  <a:txBody>
                    <a:bodyPr/>
                    <a:lstStyle/>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Jihomoravský</a:t>
                      </a:r>
                    </a:p>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16.11.21</a:t>
                      </a:r>
                      <a:endParaRPr lang="cs-CZ"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D - mírně krizová, je v silách KKIP vyřešit</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E - nemocnice v regionu na hraně svých kapacit, elektivní péče v podstatě zastavena, </a:t>
                      </a:r>
                      <a:r>
                        <a:rPr lang="cs-CZ" sz="1200" b="0" i="0" kern="1200" dirty="0" err="1" smtClean="0">
                          <a:solidFill>
                            <a:schemeClr val="tx1"/>
                          </a:solidFill>
                          <a:effectLst/>
                          <a:latin typeface="+mn-lt"/>
                          <a:ea typeface="+mn-ea"/>
                          <a:cs typeface="+mn-cs"/>
                        </a:rPr>
                        <a:t>JIPy</a:t>
                      </a:r>
                      <a:r>
                        <a:rPr lang="cs-CZ" sz="1200" b="0" i="0" kern="1200" dirty="0" smtClean="0">
                          <a:solidFill>
                            <a:schemeClr val="tx1"/>
                          </a:solidFill>
                          <a:effectLst/>
                          <a:latin typeface="+mn-lt"/>
                          <a:ea typeface="+mn-ea"/>
                          <a:cs typeface="+mn-cs"/>
                        </a:rPr>
                        <a:t> plné</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E - vyčerpány lidské i materiální zdroje</a:t>
                      </a:r>
                      <a:endParaRPr lang="cs-CZ" sz="1200" b="0" i="0" kern="1200" dirty="0">
                        <a:solidFill>
                          <a:schemeClr val="tx1"/>
                        </a:solidFill>
                        <a:effectLst/>
                        <a:latin typeface="+mn-lt"/>
                        <a:ea typeface="+mn-ea"/>
                        <a:cs typeface="+mn-cs"/>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Odlišná situace v různých okresech JMK – nejhorší v BM, BV (+Blansko a Vyškov).</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105440"/>
                  </a:ext>
                </a:extLst>
              </a:tr>
            </a:tbl>
          </a:graphicData>
        </a:graphic>
      </p:graphicFrame>
      <p:sp>
        <p:nvSpPr>
          <p:cNvPr id="4" name="Obdélník 3"/>
          <p:cNvSpPr/>
          <p:nvPr/>
        </p:nvSpPr>
        <p:spPr>
          <a:xfrm>
            <a:off x="10235144" y="206670"/>
            <a:ext cx="1364476" cy="369332"/>
          </a:xfrm>
          <a:prstGeom prst="rect">
            <a:avLst/>
          </a:prstGeom>
        </p:spPr>
        <p:txBody>
          <a:bodyPr wrap="none">
            <a:spAutoFit/>
          </a:bodyPr>
          <a:lstStyle/>
          <a:p>
            <a:r>
              <a:rPr lang="cs-CZ" dirty="0">
                <a:solidFill>
                  <a:schemeClr val="bg1"/>
                </a:solidFill>
              </a:rPr>
              <a:t>Zdroj: KKIP</a:t>
            </a:r>
            <a:endParaRPr lang="cs-CZ" dirty="0">
              <a:solidFill>
                <a:schemeClr val="bg1"/>
              </a:solidFill>
            </a:endParaRPr>
          </a:p>
        </p:txBody>
      </p:sp>
    </p:spTree>
    <p:extLst>
      <p:ext uri="{BB962C8B-B14F-4D97-AF65-F5344CB8AC3E}">
        <p14:creationId xmlns:p14="http://schemas.microsoft.com/office/powerpoint/2010/main" val="103385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Hodnocení situace v krajích </a:t>
            </a:r>
          </a:p>
        </p:txBody>
      </p:sp>
      <p:graphicFrame>
        <p:nvGraphicFramePr>
          <p:cNvPr id="3" name="Tabulka 2"/>
          <p:cNvGraphicFramePr>
            <a:graphicFrameLocks noGrp="1"/>
          </p:cNvGraphicFramePr>
          <p:nvPr>
            <p:extLst>
              <p:ext uri="{D42A27DB-BD31-4B8C-83A1-F6EECF244321}">
                <p14:modId xmlns:p14="http://schemas.microsoft.com/office/powerpoint/2010/main" val="809340068"/>
              </p:ext>
            </p:extLst>
          </p:nvPr>
        </p:nvGraphicFramePr>
        <p:xfrm>
          <a:off x="381740" y="743816"/>
          <a:ext cx="11076016" cy="6275056"/>
        </p:xfrm>
        <a:graphic>
          <a:graphicData uri="http://schemas.openxmlformats.org/drawingml/2006/table">
            <a:tbl>
              <a:tblPr firstRow="1" firstCol="1" bandRow="1"/>
              <a:tblGrid>
                <a:gridCol w="1539077">
                  <a:extLst>
                    <a:ext uri="{9D8B030D-6E8A-4147-A177-3AD203B41FA5}">
                      <a16:colId xmlns:a16="http://schemas.microsoft.com/office/drawing/2014/main" val="3346639368"/>
                    </a:ext>
                  </a:extLst>
                </a:gridCol>
                <a:gridCol w="1935371">
                  <a:extLst>
                    <a:ext uri="{9D8B030D-6E8A-4147-A177-3AD203B41FA5}">
                      <a16:colId xmlns:a16="http://schemas.microsoft.com/office/drawing/2014/main" val="3293644116"/>
                    </a:ext>
                  </a:extLst>
                </a:gridCol>
                <a:gridCol w="2347840">
                  <a:extLst>
                    <a:ext uri="{9D8B030D-6E8A-4147-A177-3AD203B41FA5}">
                      <a16:colId xmlns:a16="http://schemas.microsoft.com/office/drawing/2014/main" val="275471839"/>
                    </a:ext>
                  </a:extLst>
                </a:gridCol>
                <a:gridCol w="2016248">
                  <a:extLst>
                    <a:ext uri="{9D8B030D-6E8A-4147-A177-3AD203B41FA5}">
                      <a16:colId xmlns:a16="http://schemas.microsoft.com/office/drawing/2014/main" val="4196661961"/>
                    </a:ext>
                  </a:extLst>
                </a:gridCol>
                <a:gridCol w="3237480">
                  <a:extLst>
                    <a:ext uri="{9D8B030D-6E8A-4147-A177-3AD203B41FA5}">
                      <a16:colId xmlns:a16="http://schemas.microsoft.com/office/drawing/2014/main" val="3994899162"/>
                    </a:ext>
                  </a:extLst>
                </a:gridCol>
              </a:tblGrid>
              <a:tr h="562325">
                <a:tc>
                  <a:txBody>
                    <a:bodyPr/>
                    <a:lstStyle/>
                    <a:p>
                      <a:pPr algn="ctr">
                        <a:spcAft>
                          <a:spcPts val="0"/>
                        </a:spcAft>
                      </a:pPr>
                      <a:r>
                        <a:rPr lang="cs-CZ" sz="1100" b="1">
                          <a:effectLst/>
                          <a:latin typeface="Calibri" panose="020F0502020204030204" pitchFamily="34" charset="0"/>
                          <a:ea typeface="Calibri" panose="020F0502020204030204" pitchFamily="34" charset="0"/>
                          <a:cs typeface="Calibri" panose="020F0502020204030204" pitchFamily="34" charset="0"/>
                        </a:rPr>
                        <a:t>KRAJ</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spcAft>
                          <a:spcPts val="0"/>
                        </a:spcAft>
                      </a:pPr>
                      <a:r>
                        <a:rPr lang="cs-CZ" sz="1100" b="1" dirty="0">
                          <a:effectLst/>
                          <a:latin typeface="Calibri" panose="020F0502020204030204" pitchFamily="34" charset="0"/>
                          <a:ea typeface="Calibri" panose="020F0502020204030204" pitchFamily="34" charset="0"/>
                          <a:cs typeface="Calibri" panose="020F0502020204030204" pitchFamily="34" charset="0"/>
                        </a:rPr>
                        <a:t>CELKOVÉ HODNOCENÍ SITUACE</a:t>
                      </a: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spcAft>
                          <a:spcPts val="0"/>
                        </a:spcAft>
                      </a:pPr>
                      <a:r>
                        <a:rPr lang="cs-CZ" sz="1100" b="1">
                          <a:effectLst/>
                          <a:latin typeface="Calibri" panose="020F0502020204030204" pitchFamily="34" charset="0"/>
                          <a:ea typeface="Calibri" panose="020F0502020204030204" pitchFamily="34" charset="0"/>
                          <a:cs typeface="Calibri" panose="020F0502020204030204" pitchFamily="34" charset="0"/>
                        </a:rPr>
                        <a:t>LOKÁLNÍ HODNOCENÍ SITUACE</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spcAft>
                          <a:spcPts val="0"/>
                        </a:spcAft>
                      </a:pPr>
                      <a:r>
                        <a:rPr lang="cs-CZ" sz="1100" b="1">
                          <a:effectLst/>
                          <a:latin typeface="Calibri" panose="020F0502020204030204" pitchFamily="34" charset="0"/>
                          <a:ea typeface="Calibri" panose="020F0502020204030204" pitchFamily="34" charset="0"/>
                          <a:cs typeface="Calibri" panose="020F0502020204030204" pitchFamily="34" charset="0"/>
                        </a:rPr>
                        <a:t>PERSONÁLNÍ A MATERIÁLNÍ VYBAVENÍ</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tc>
                  <a:txBody>
                    <a:bodyPr/>
                    <a:lstStyle/>
                    <a:p>
                      <a:pPr algn="ctr">
                        <a:spcAft>
                          <a:spcPts val="0"/>
                        </a:spcAft>
                      </a:pPr>
                      <a:r>
                        <a:rPr lang="cs-CZ" sz="1100" b="1">
                          <a:effectLst/>
                          <a:latin typeface="Calibri" panose="020F0502020204030204" pitchFamily="34" charset="0"/>
                          <a:ea typeface="Calibri" panose="020F0502020204030204" pitchFamily="34" charset="0"/>
                          <a:cs typeface="Calibri" panose="020F0502020204030204" pitchFamily="34" charset="0"/>
                        </a:rPr>
                        <a:t>DALŠÍ POPIS SITUACE</a:t>
                      </a:r>
                      <a:endParaRPr lang="cs-CZ" sz="100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D08D"/>
                    </a:solidFill>
                  </a:tcPr>
                </a:tc>
                <a:extLst>
                  <a:ext uri="{0D108BD9-81ED-4DB2-BD59-A6C34878D82A}">
                    <a16:rowId xmlns:a16="http://schemas.microsoft.com/office/drawing/2014/main" val="2358604607"/>
                  </a:ext>
                </a:extLst>
              </a:tr>
              <a:tr h="978418">
                <a:tc>
                  <a:txBody>
                    <a:bodyPr/>
                    <a:lstStyle/>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Ústecký</a:t>
                      </a:r>
                    </a:p>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18.11.21</a:t>
                      </a:r>
                      <a:endParaRPr lang="cs-CZ"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dirty="0" smtClean="0"/>
                        <a:t>D - mírně krizová, je v silách KKIP vyřešit</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dirty="0" smtClean="0"/>
                        <a:t>C - dochází k omezení fungování oddělení ve prospěch </a:t>
                      </a:r>
                      <a:r>
                        <a:rPr lang="cs-CZ" sz="1200" dirty="0" err="1" smtClean="0"/>
                        <a:t>kovidových</a:t>
                      </a:r>
                      <a:r>
                        <a:rPr lang="cs-CZ" sz="1200" dirty="0" smtClean="0"/>
                        <a:t> jednotek, omezení </a:t>
                      </a:r>
                      <a:r>
                        <a:rPr lang="cs-CZ" sz="1200" dirty="0" err="1" smtClean="0"/>
                        <a:t>elektivy</a:t>
                      </a:r>
                      <a:r>
                        <a:rPr lang="cs-CZ" sz="1200" dirty="0" smtClean="0"/>
                        <a:t> do 20% </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dirty="0" smtClean="0"/>
                        <a:t>D - chybí personál, při jeho navýšení je možné provozovat další lůžka</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dirty="0" smtClean="0"/>
                        <a:t>Trvá nárůst C19 hospitalizací, výrazněji standard než JIP. Některé nemocnice jsou na stropu personální kapacity (Litoměřice), ostatní poskytují péči ve výrazně </a:t>
                      </a:r>
                      <a:r>
                        <a:rPr lang="cs-CZ" sz="1200" dirty="0" err="1" smtClean="0"/>
                        <a:t>suboptimálním</a:t>
                      </a:r>
                      <a:r>
                        <a:rPr lang="cs-CZ" sz="1200" dirty="0" smtClean="0"/>
                        <a:t> personálním zajištění (zejména NLZP), pro další rozšíření péče je klíčové personální posílení. </a:t>
                      </a:r>
                      <a:r>
                        <a:rPr lang="cs-CZ" sz="1200" dirty="0" err="1" smtClean="0"/>
                        <a:t>Limitovaně</a:t>
                      </a:r>
                      <a:r>
                        <a:rPr lang="cs-CZ" sz="1200" dirty="0" smtClean="0"/>
                        <a:t> lze zajistit v redistribucí v rámci nemocnic, s předpokladem dalšího nárůstu počtů pacientů je potřeba i externího posílení alespoň pomocným personálem (AČR, HZS, studenti).</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8718504"/>
                  </a:ext>
                </a:extLst>
              </a:tr>
              <a:tr h="1354125">
                <a:tc>
                  <a:txBody>
                    <a:bodyPr/>
                    <a:lstStyle/>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Zlínský</a:t>
                      </a:r>
                    </a:p>
                    <a:p>
                      <a:pPr>
                        <a:spcBef>
                          <a:spcPts val="600"/>
                        </a:spcBef>
                        <a:spcAft>
                          <a:spcPts val="0"/>
                        </a:spcAft>
                      </a:pPr>
                      <a:r>
                        <a:rPr lang="cs-CZ" sz="1200" b="1" dirty="0" smtClean="0">
                          <a:effectLst/>
                          <a:latin typeface="Calibri" panose="020F0502020204030204" pitchFamily="34" charset="0"/>
                          <a:ea typeface="Calibri" panose="020F0502020204030204" pitchFamily="34" charset="0"/>
                          <a:cs typeface="Times New Roman" panose="02020603050405020304" pitchFamily="18" charset="0"/>
                        </a:rPr>
                        <a:t>18.11.21</a:t>
                      </a:r>
                      <a:endParaRPr lang="cs-CZ"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D - mírně krizová, je v silách KKIP vyřešit</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D - je zásadně omezená elektivní operativa (o více než 50%)</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dirty="0" smtClean="0">
                          <a:solidFill>
                            <a:srgbClr val="000000"/>
                          </a:solidFill>
                          <a:effectLst/>
                          <a:latin typeface="Calibri" panose="020F0502020204030204" pitchFamily="34" charset="0"/>
                          <a:cs typeface="Calibri" panose="020F0502020204030204" pitchFamily="34" charset="0"/>
                        </a:rPr>
                        <a:t>D - chybí personál, při jeho navýšení je možné provozovat další lůžka</a:t>
                      </a:r>
                      <a:endParaRPr lang="cs-CZ" sz="1200" dirty="0">
                        <a:effectLst/>
                        <a:latin typeface="Calibri" panose="020F0502020204030204" pitchFamily="34" charset="0"/>
                        <a:ea typeface="Calibri" panose="020F0502020204030204" pitchFamily="34" charset="0"/>
                        <a:cs typeface="Calibri" panose="020F0502020204030204" pitchFamily="34"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a:spcBef>
                          <a:spcPts val="600"/>
                        </a:spcBef>
                        <a:spcAft>
                          <a:spcPts val="0"/>
                        </a:spcAft>
                      </a:pPr>
                      <a:r>
                        <a:rPr lang="cs-CZ" sz="1200" b="0" i="0" kern="1200" dirty="0" smtClean="0">
                          <a:solidFill>
                            <a:schemeClr val="tx1"/>
                          </a:solidFill>
                          <a:effectLst/>
                          <a:latin typeface="+mn-lt"/>
                          <a:ea typeface="+mn-ea"/>
                          <a:cs typeface="+mn-cs"/>
                        </a:rPr>
                        <a:t>18.11. situace riziková, zatím klidná, bez překladů v rámci kraje. Připravujeme se na prediktivní hodnoty zatížení JIP a standardu v prosinci, tato čísla nejsme schopni zvládnout</a:t>
                      </a: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4451929"/>
                  </a:ext>
                </a:extLst>
              </a:tr>
              <a:tr h="1173463">
                <a:tc>
                  <a:txBody>
                    <a:bodyPr/>
                    <a:lstStyle/>
                    <a:p>
                      <a:pPr>
                        <a:spcBef>
                          <a:spcPts val="600"/>
                        </a:spcBef>
                        <a:spcAft>
                          <a:spcPts val="0"/>
                        </a:spcAft>
                      </a:pPr>
                      <a:endParaRPr lang="cs-CZ"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spcBef>
                          <a:spcPts val="600"/>
                        </a:spcBef>
                        <a:spcAft>
                          <a:spcPts val="0"/>
                        </a:spcAft>
                      </a:pPr>
                      <a:endParaRPr lang="cs-CZ"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0346529"/>
                  </a:ext>
                </a:extLst>
              </a:tr>
              <a:tr h="1173463">
                <a:tc>
                  <a:txBody>
                    <a:bodyPr/>
                    <a:lstStyle/>
                    <a:p>
                      <a:pPr>
                        <a:spcBef>
                          <a:spcPts val="600"/>
                        </a:spcBef>
                        <a:spcAft>
                          <a:spcPts val="0"/>
                        </a:spcAft>
                      </a:pPr>
                      <a:endParaRPr lang="cs-CZ"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spcBef>
                          <a:spcPts val="600"/>
                        </a:spcBef>
                        <a:spcAft>
                          <a:spcPts val="0"/>
                        </a:spcAft>
                      </a:pP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spcBef>
                          <a:spcPts val="600"/>
                        </a:spcBef>
                        <a:spcAft>
                          <a:spcPts val="0"/>
                        </a:spcAft>
                      </a:pP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spcBef>
                          <a:spcPts val="600"/>
                        </a:spcBef>
                        <a:spcAft>
                          <a:spcPts val="0"/>
                        </a:spcAft>
                      </a:pPr>
                      <a:endParaRPr lang="cs-CZ" sz="1200" b="0" i="0" kern="1200" dirty="0">
                        <a:solidFill>
                          <a:schemeClr val="tx1"/>
                        </a:solidFill>
                        <a:effectLst/>
                        <a:latin typeface="+mn-lt"/>
                        <a:ea typeface="+mn-ea"/>
                        <a:cs typeface="+mn-cs"/>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spcBef>
                          <a:spcPts val="600"/>
                        </a:spcBef>
                        <a:spcAft>
                          <a:spcPts val="0"/>
                        </a:spcAft>
                      </a:pPr>
                      <a:endParaRPr lang="cs-CZ"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909" marR="64909"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105440"/>
                  </a:ext>
                </a:extLst>
              </a:tr>
            </a:tbl>
          </a:graphicData>
        </a:graphic>
      </p:graphicFrame>
      <p:sp>
        <p:nvSpPr>
          <p:cNvPr id="4" name="Obdélník 3"/>
          <p:cNvSpPr/>
          <p:nvPr/>
        </p:nvSpPr>
        <p:spPr>
          <a:xfrm>
            <a:off x="10093280" y="206670"/>
            <a:ext cx="1364476" cy="369332"/>
          </a:xfrm>
          <a:prstGeom prst="rect">
            <a:avLst/>
          </a:prstGeom>
        </p:spPr>
        <p:txBody>
          <a:bodyPr wrap="square">
            <a:spAutoFit/>
          </a:bodyPr>
          <a:lstStyle/>
          <a:p>
            <a:r>
              <a:rPr lang="cs-CZ" dirty="0">
                <a:solidFill>
                  <a:schemeClr val="bg1"/>
                </a:solidFill>
              </a:rPr>
              <a:t>Zdroj: KKIP</a:t>
            </a:r>
            <a:endParaRPr lang="cs-CZ" dirty="0">
              <a:solidFill>
                <a:schemeClr val="bg1"/>
              </a:solidFill>
            </a:endParaRPr>
          </a:p>
        </p:txBody>
      </p:sp>
    </p:spTree>
    <p:extLst>
      <p:ext uri="{BB962C8B-B14F-4D97-AF65-F5344CB8AC3E}">
        <p14:creationId xmlns:p14="http://schemas.microsoft.com/office/powerpoint/2010/main" val="3133070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332818" y="1"/>
            <a:ext cx="11038993" cy="896492"/>
          </a:xfrm>
        </p:spPr>
        <p:txBody>
          <a:bodyPr/>
          <a:lstStyle/>
          <a:p>
            <a:r>
              <a:rPr lang="cs-CZ" sz="2800" dirty="0"/>
              <a:t>Národní dispečink lůžkové péče</a:t>
            </a:r>
          </a:p>
        </p:txBody>
      </p:sp>
      <p:sp>
        <p:nvSpPr>
          <p:cNvPr id="7" name="TextovéPole 6"/>
          <p:cNvSpPr txBox="1"/>
          <p:nvPr/>
        </p:nvSpPr>
        <p:spPr>
          <a:xfrm>
            <a:off x="8966003" y="2798855"/>
            <a:ext cx="2923309" cy="1785104"/>
          </a:xfrm>
          <a:prstGeom prst="rect">
            <a:avLst/>
          </a:prstGeom>
          <a:noFill/>
        </p:spPr>
        <p:txBody>
          <a:bodyPr wrap="square" rtlCol="0">
            <a:spAutoFit/>
          </a:bodyPr>
          <a:lstStyle/>
          <a:p>
            <a:pPr algn="ctr"/>
            <a:r>
              <a:rPr lang="cs-CZ" b="1" dirty="0" smtClean="0"/>
              <a:t>Obsazená </a:t>
            </a:r>
            <a:r>
              <a:rPr lang="cs-CZ" b="1" dirty="0" smtClean="0"/>
              <a:t>lůžka IP</a:t>
            </a:r>
            <a:r>
              <a:rPr lang="cs-CZ" b="1" dirty="0" smtClean="0"/>
              <a:t> </a:t>
            </a:r>
            <a:r>
              <a:rPr lang="cs-CZ" b="1" dirty="0" smtClean="0"/>
              <a:t>C+ pacienty k </a:t>
            </a:r>
          </a:p>
          <a:p>
            <a:pPr algn="ctr"/>
            <a:r>
              <a:rPr lang="cs-CZ" b="1" dirty="0" smtClean="0"/>
              <a:t>18.11.2021 </a:t>
            </a:r>
            <a:r>
              <a:rPr lang="cs-CZ" b="1" dirty="0" smtClean="0"/>
              <a:t>00:20</a:t>
            </a:r>
          </a:p>
          <a:p>
            <a:pPr algn="ctr"/>
            <a:endParaRPr lang="cs-CZ" b="1" dirty="0"/>
          </a:p>
          <a:p>
            <a:pPr algn="ctr"/>
            <a:r>
              <a:rPr lang="cs-CZ" b="1" dirty="0" smtClean="0"/>
              <a:t>639</a:t>
            </a:r>
            <a:endParaRPr lang="cs-CZ" b="1" dirty="0" smtClean="0"/>
          </a:p>
          <a:p>
            <a:pPr algn="ctr"/>
            <a:endParaRPr lang="cs-CZ" sz="2000" b="1" dirty="0"/>
          </a:p>
        </p:txBody>
      </p:sp>
      <p:graphicFrame>
        <p:nvGraphicFramePr>
          <p:cNvPr id="4" name="Tabulka 3"/>
          <p:cNvGraphicFramePr>
            <a:graphicFrameLocks noGrp="1"/>
          </p:cNvGraphicFramePr>
          <p:nvPr>
            <p:extLst>
              <p:ext uri="{D42A27DB-BD31-4B8C-83A1-F6EECF244321}">
                <p14:modId xmlns:p14="http://schemas.microsoft.com/office/powerpoint/2010/main" val="2703660148"/>
              </p:ext>
            </p:extLst>
          </p:nvPr>
        </p:nvGraphicFramePr>
        <p:xfrm>
          <a:off x="332819" y="975047"/>
          <a:ext cx="8281584" cy="5416514"/>
        </p:xfrm>
        <a:graphic>
          <a:graphicData uri="http://schemas.openxmlformats.org/drawingml/2006/table">
            <a:tbl>
              <a:tblPr/>
              <a:tblGrid>
                <a:gridCol w="2206280">
                  <a:extLst>
                    <a:ext uri="{9D8B030D-6E8A-4147-A177-3AD203B41FA5}">
                      <a16:colId xmlns:a16="http://schemas.microsoft.com/office/drawing/2014/main" val="2786878976"/>
                    </a:ext>
                  </a:extLst>
                </a:gridCol>
                <a:gridCol w="1256557">
                  <a:extLst>
                    <a:ext uri="{9D8B030D-6E8A-4147-A177-3AD203B41FA5}">
                      <a16:colId xmlns:a16="http://schemas.microsoft.com/office/drawing/2014/main" val="41021850"/>
                    </a:ext>
                  </a:extLst>
                </a:gridCol>
                <a:gridCol w="1241945">
                  <a:extLst>
                    <a:ext uri="{9D8B030D-6E8A-4147-A177-3AD203B41FA5}">
                      <a16:colId xmlns:a16="http://schemas.microsoft.com/office/drawing/2014/main" val="2606861185"/>
                    </a:ext>
                  </a:extLst>
                </a:gridCol>
                <a:gridCol w="1241945">
                  <a:extLst>
                    <a:ext uri="{9D8B030D-6E8A-4147-A177-3AD203B41FA5}">
                      <a16:colId xmlns:a16="http://schemas.microsoft.com/office/drawing/2014/main" val="413429925"/>
                    </a:ext>
                  </a:extLst>
                </a:gridCol>
                <a:gridCol w="1300390">
                  <a:extLst>
                    <a:ext uri="{9D8B030D-6E8A-4147-A177-3AD203B41FA5}">
                      <a16:colId xmlns:a16="http://schemas.microsoft.com/office/drawing/2014/main" val="1453421004"/>
                    </a:ext>
                  </a:extLst>
                </a:gridCol>
                <a:gridCol w="1034467">
                  <a:extLst>
                    <a:ext uri="{9D8B030D-6E8A-4147-A177-3AD203B41FA5}">
                      <a16:colId xmlns:a16="http://schemas.microsoft.com/office/drawing/2014/main" val="3106733024"/>
                    </a:ext>
                  </a:extLst>
                </a:gridCol>
              </a:tblGrid>
              <a:tr h="224519">
                <a:tc gridSpan="6">
                  <a:txBody>
                    <a:bodyPr/>
                    <a:lstStyle/>
                    <a:p>
                      <a:pPr algn="ctr" fontAlgn="ctr"/>
                      <a:r>
                        <a:rPr lang="cs-CZ" sz="1200" b="1" i="0" u="none" strike="noStrike" dirty="0">
                          <a:solidFill>
                            <a:srgbClr val="000000"/>
                          </a:solidFill>
                          <a:effectLst/>
                          <a:latin typeface="Calibri" panose="020F0502020204030204" pitchFamily="34" charset="0"/>
                        </a:rPr>
                        <a:t>Neinfekční </a:t>
                      </a:r>
                      <a:r>
                        <a:rPr lang="cs-CZ" sz="1200" b="1" i="0" u="none" strike="noStrike" dirty="0" smtClean="0">
                          <a:solidFill>
                            <a:srgbClr val="000000"/>
                          </a:solidFill>
                          <a:effectLst/>
                          <a:latin typeface="Calibri" panose="020F0502020204030204" pitchFamily="34" charset="0"/>
                        </a:rPr>
                        <a:t>oddělení – ARO +</a:t>
                      </a:r>
                      <a:r>
                        <a:rPr lang="cs-CZ" sz="1200" b="1" i="0" u="none" strike="noStrike" baseline="0" dirty="0" smtClean="0">
                          <a:solidFill>
                            <a:srgbClr val="000000"/>
                          </a:solidFill>
                          <a:effectLst/>
                          <a:latin typeface="Calibri" panose="020F0502020204030204" pitchFamily="34" charset="0"/>
                        </a:rPr>
                        <a:t> JIP</a:t>
                      </a:r>
                      <a:endParaRPr lang="cs-CZ" sz="1200" b="1" i="0" u="none" strike="noStrike" dirty="0">
                        <a:solidFill>
                          <a:srgbClr val="000000"/>
                        </a:solidFill>
                        <a:effectLst/>
                        <a:latin typeface="Calibri" panose="020F0502020204030204" pitchFamily="34" charset="0"/>
                      </a:endParaRPr>
                    </a:p>
                  </a:txBody>
                  <a:tcPr marL="5157" marR="5157" marT="5157" marB="0" anchor="ctr">
                    <a:lnL>
                      <a:noFill/>
                    </a:lnL>
                    <a:lnR>
                      <a:noFill/>
                    </a:lnR>
                    <a:lnT>
                      <a:noFill/>
                    </a:lnT>
                    <a:lnB>
                      <a:noFill/>
                    </a:lnB>
                    <a:solidFill>
                      <a:srgbClr val="BDD7EE"/>
                    </a:solidFill>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3361588176"/>
                  </a:ext>
                </a:extLst>
              </a:tr>
              <a:tr h="224519">
                <a:tc gridSpan="6">
                  <a:txBody>
                    <a:bodyPr/>
                    <a:lstStyle/>
                    <a:p>
                      <a:pPr algn="l" fontAlgn="ctr"/>
                      <a:r>
                        <a:rPr lang="cs-CZ" sz="1200" b="1" i="0" u="none" strike="noStrike" dirty="0">
                          <a:solidFill>
                            <a:srgbClr val="000000"/>
                          </a:solidFill>
                          <a:effectLst/>
                          <a:latin typeface="Calibri" panose="020F0502020204030204" pitchFamily="34" charset="0"/>
                        </a:rPr>
                        <a:t>Přehled kapacit lůžek IP (ARO + JIP) v ČR k 18.11. 2021, 11:00 h</a:t>
                      </a:r>
                    </a:p>
                  </a:txBody>
                  <a:tcPr marL="5157" marR="5157" marT="5157" marB="0" anchor="ctr">
                    <a:lnL>
                      <a:noFill/>
                    </a:lnL>
                    <a:lnR>
                      <a:noFill/>
                    </a:lnR>
                    <a:lnT>
                      <a:noFill/>
                    </a:lnT>
                    <a:lnB>
                      <a:noFill/>
                    </a:lnB>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1202921516"/>
                  </a:ext>
                </a:extLst>
              </a:tr>
              <a:tr h="186030">
                <a:tc>
                  <a:txBody>
                    <a:bodyPr/>
                    <a:lstStyle/>
                    <a:p>
                      <a:pPr algn="l" fontAlgn="ctr"/>
                      <a:endParaRPr lang="cs-CZ" sz="1200" b="0" i="0" u="none" strike="noStrike" dirty="0">
                        <a:solidFill>
                          <a:srgbClr val="000000"/>
                        </a:solidFill>
                        <a:effectLst/>
                        <a:latin typeface="Calibri" panose="020F0502020204030204" pitchFamily="34" charset="0"/>
                      </a:endParaRPr>
                    </a:p>
                  </a:txBody>
                  <a:tcPr marL="5157" marR="5157" marT="515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57" marR="5157" marT="515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57" marR="5157" marT="515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57" marR="5157" marT="515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57" marR="5157" marT="515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57" marR="5157" marT="5157"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6897975"/>
                  </a:ext>
                </a:extLst>
              </a:tr>
              <a:tr h="198860">
                <a:tc rowSpan="2">
                  <a:txBody>
                    <a:bodyPr/>
                    <a:lstStyle/>
                    <a:p>
                      <a:pPr algn="ctr" fontAlgn="ctr"/>
                      <a:r>
                        <a:rPr lang="cs-CZ" sz="1200" b="1" i="0" u="none" strike="noStrike" dirty="0">
                          <a:solidFill>
                            <a:srgbClr val="000000"/>
                          </a:solidFill>
                          <a:effectLst/>
                          <a:latin typeface="Calibri" panose="020F0502020204030204" pitchFamily="34" charset="0"/>
                        </a:rPr>
                        <a:t>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gridSpan="5">
                  <a:txBody>
                    <a:bodyPr/>
                    <a:lstStyle/>
                    <a:p>
                      <a:pPr algn="ctr" fontAlgn="ctr"/>
                      <a:r>
                        <a:rPr lang="cs-CZ" sz="1200" b="1" i="0" u="none" strike="noStrike">
                          <a:solidFill>
                            <a:srgbClr val="000000"/>
                          </a:solidFill>
                          <a:effectLst/>
                          <a:latin typeface="Calibri" panose="020F0502020204030204" pitchFamily="34" charset="0"/>
                        </a:rPr>
                        <a:t> Lůžka IP</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133726592"/>
                  </a:ext>
                </a:extLst>
              </a:tr>
              <a:tr h="776195">
                <a:tc vMerge="1">
                  <a:txBody>
                    <a:bodyPr/>
                    <a:lstStyle/>
                    <a:p>
                      <a:endParaRPr lang="cs-CZ"/>
                    </a:p>
                  </a:txBody>
                  <a:tcPr/>
                </a:tc>
                <a:tc>
                  <a:txBody>
                    <a:bodyPr/>
                    <a:lstStyle/>
                    <a:p>
                      <a:pPr algn="ctr" fontAlgn="ctr"/>
                      <a:r>
                        <a:rPr lang="cs-CZ" sz="1200" b="1" i="0" u="none" strike="noStrike" dirty="0">
                          <a:solidFill>
                            <a:srgbClr val="000000"/>
                          </a:solidFill>
                          <a:effectLst/>
                          <a:latin typeface="Calibri" panose="020F0502020204030204" pitchFamily="34" charset="0"/>
                        </a:rPr>
                        <a:t>Celková kapacita IP lůžek</a:t>
                      </a:r>
                      <a:br>
                        <a:rPr lang="cs-CZ" sz="1200" b="1" i="0" u="none" strike="noStrike" dirty="0">
                          <a:solidFill>
                            <a:srgbClr val="000000"/>
                          </a:solidFill>
                          <a:effectLst/>
                          <a:latin typeface="Calibri" panose="020F0502020204030204" pitchFamily="34" charset="0"/>
                        </a:rPr>
                      </a:br>
                      <a:r>
                        <a:rPr lang="cs-CZ" sz="1200" b="1" i="0" u="none" strike="noStrike" dirty="0">
                          <a:solidFill>
                            <a:srgbClr val="000000"/>
                          </a:solidFill>
                          <a:effectLst/>
                          <a:latin typeface="Calibri" panose="020F0502020204030204" pitchFamily="34" charset="0"/>
                        </a:rPr>
                        <a:t>(HFNO+UPV)</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200" b="1" i="0" u="none" strike="noStrike">
                          <a:solidFill>
                            <a:srgbClr val="000000"/>
                          </a:solidFill>
                          <a:effectLst/>
                          <a:latin typeface="Calibri" panose="020F0502020204030204" pitchFamily="34" charset="0"/>
                        </a:rPr>
                        <a:t>Volná lůžka HFNO</a:t>
                      </a:r>
                      <a:br>
                        <a:rPr lang="cs-CZ" sz="1200" b="1" i="0" u="none" strike="noStrike">
                          <a:solidFill>
                            <a:srgbClr val="000000"/>
                          </a:solidFill>
                          <a:effectLst/>
                          <a:latin typeface="Calibri" panose="020F0502020204030204" pitchFamily="34" charset="0"/>
                        </a:rPr>
                      </a:br>
                      <a:r>
                        <a:rPr lang="cs-CZ" sz="1200" b="1" i="0" u="none" strike="noStrike">
                          <a:solidFill>
                            <a:srgbClr val="000000"/>
                          </a:solidFill>
                          <a:effectLst/>
                          <a:latin typeface="Calibri" panose="020F0502020204030204" pitchFamily="34" charset="0"/>
                        </a:rPr>
                        <a:t>(JIP)</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200" b="1" i="0" u="none" strike="noStrike" dirty="0" smtClean="0">
                          <a:solidFill>
                            <a:srgbClr val="000000"/>
                          </a:solidFill>
                          <a:effectLst/>
                          <a:latin typeface="Calibri" panose="020F0502020204030204" pitchFamily="34" charset="0"/>
                        </a:rPr>
                        <a:t>Z toho </a:t>
                      </a:r>
                    </a:p>
                    <a:p>
                      <a:pPr algn="ctr" fontAlgn="ctr"/>
                      <a:r>
                        <a:rPr lang="cs-CZ" sz="1200" b="1" i="0" u="none" strike="noStrike" dirty="0" smtClean="0">
                          <a:solidFill>
                            <a:srgbClr val="000000"/>
                          </a:solidFill>
                          <a:effectLst/>
                          <a:latin typeface="Calibri" panose="020F0502020204030204" pitchFamily="34" charset="0"/>
                        </a:rPr>
                        <a:t>HFNO </a:t>
                      </a:r>
                      <a:r>
                        <a:rPr lang="cs-CZ" sz="1200" b="1" i="0" u="none" strike="noStrike" dirty="0">
                          <a:solidFill>
                            <a:srgbClr val="000000"/>
                          </a:solidFill>
                          <a:effectLst/>
                          <a:latin typeface="Calibri" panose="020F0502020204030204" pitchFamily="34" charset="0"/>
                        </a:rPr>
                        <a:t>pro </a:t>
                      </a:r>
                      <a:r>
                        <a:rPr lang="cs-CZ" sz="1200" b="1" i="0" u="none" strike="noStrike" dirty="0" err="1">
                          <a:solidFill>
                            <a:srgbClr val="000000"/>
                          </a:solidFill>
                          <a:effectLst/>
                          <a:latin typeface="Calibri" panose="020F0502020204030204" pitchFamily="34" charset="0"/>
                        </a:rPr>
                        <a:t>Covid</a:t>
                      </a:r>
                      <a:r>
                        <a:rPr lang="cs-CZ" sz="1200" b="1" i="0" u="none" strike="noStrike" dirty="0">
                          <a:solidFill>
                            <a:srgbClr val="000000"/>
                          </a:solidFill>
                          <a:effectLst/>
                          <a:latin typeface="Calibri" panose="020F0502020204030204" pitchFamily="34" charset="0"/>
                        </a:rPr>
                        <a:t>+</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200" b="1" i="0" u="none" strike="noStrike" dirty="0" smtClean="0">
                          <a:solidFill>
                            <a:srgbClr val="000000"/>
                          </a:solidFill>
                          <a:effectLst/>
                          <a:latin typeface="Calibri" panose="020F0502020204030204" pitchFamily="34" charset="0"/>
                        </a:rPr>
                        <a:t>Volná </a:t>
                      </a:r>
                      <a:r>
                        <a:rPr lang="cs-CZ" sz="1200" b="1" i="0" u="none" strike="noStrike" dirty="0">
                          <a:solidFill>
                            <a:srgbClr val="000000"/>
                          </a:solidFill>
                          <a:effectLst/>
                          <a:latin typeface="Calibri" panose="020F0502020204030204" pitchFamily="34" charset="0"/>
                        </a:rPr>
                        <a:t>lůžka UPV</a:t>
                      </a:r>
                      <a:br>
                        <a:rPr lang="cs-CZ" sz="1200" b="1" i="0" u="none" strike="noStrike" dirty="0">
                          <a:solidFill>
                            <a:srgbClr val="000000"/>
                          </a:solidFill>
                          <a:effectLst/>
                          <a:latin typeface="Calibri" panose="020F0502020204030204" pitchFamily="34" charset="0"/>
                        </a:rPr>
                      </a:br>
                      <a:r>
                        <a:rPr lang="cs-CZ" sz="1200" b="1" i="0" u="none" strike="noStrike" dirty="0">
                          <a:solidFill>
                            <a:srgbClr val="000000"/>
                          </a:solidFill>
                          <a:effectLst/>
                          <a:latin typeface="Calibri" panose="020F0502020204030204" pitchFamily="34" charset="0"/>
                        </a:rPr>
                        <a:t>(ARO)</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200" b="1" i="0" u="none" strike="noStrike" dirty="0" smtClean="0">
                          <a:solidFill>
                            <a:srgbClr val="000000"/>
                          </a:solidFill>
                          <a:effectLst/>
                          <a:latin typeface="Calibri" panose="020F0502020204030204" pitchFamily="34" charset="0"/>
                        </a:rPr>
                        <a:t>Z toho</a:t>
                      </a:r>
                    </a:p>
                    <a:p>
                      <a:pPr algn="ctr" fontAlgn="ctr"/>
                      <a:r>
                        <a:rPr lang="cs-CZ" sz="1200" b="1" i="0" u="none" strike="noStrike" dirty="0" smtClean="0">
                          <a:solidFill>
                            <a:srgbClr val="000000"/>
                          </a:solidFill>
                          <a:effectLst/>
                          <a:latin typeface="Calibri" panose="020F0502020204030204" pitchFamily="34" charset="0"/>
                        </a:rPr>
                        <a:t>UPV </a:t>
                      </a:r>
                      <a:r>
                        <a:rPr lang="cs-CZ" sz="1200" b="1" i="0" u="none" strike="noStrike" dirty="0">
                          <a:solidFill>
                            <a:srgbClr val="000000"/>
                          </a:solidFill>
                          <a:effectLst/>
                          <a:latin typeface="Calibri" panose="020F0502020204030204" pitchFamily="34" charset="0"/>
                        </a:rPr>
                        <a:t>pro </a:t>
                      </a:r>
                      <a:r>
                        <a:rPr lang="cs-CZ" sz="1200" b="1" i="0" u="none" strike="noStrike" dirty="0" err="1">
                          <a:solidFill>
                            <a:srgbClr val="000000"/>
                          </a:solidFill>
                          <a:effectLst/>
                          <a:latin typeface="Calibri" panose="020F0502020204030204" pitchFamily="34" charset="0"/>
                        </a:rPr>
                        <a:t>Covid</a:t>
                      </a:r>
                      <a:r>
                        <a:rPr lang="cs-CZ" sz="1200" b="1" i="0" u="none" strike="noStrike" dirty="0">
                          <a:solidFill>
                            <a:srgbClr val="000000"/>
                          </a:solidFill>
                          <a:effectLst/>
                          <a:latin typeface="Calibri" panose="020F0502020204030204" pitchFamily="34" charset="0"/>
                        </a:rPr>
                        <a:t>+</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extLst>
                  <a:ext uri="{0D108BD9-81ED-4DB2-BD59-A6C34878D82A}">
                    <a16:rowId xmlns:a16="http://schemas.microsoft.com/office/drawing/2014/main" val="1632780834"/>
                  </a:ext>
                </a:extLst>
              </a:tr>
              <a:tr h="192444">
                <a:tc>
                  <a:txBody>
                    <a:bodyPr/>
                    <a:lstStyle/>
                    <a:p>
                      <a:pPr algn="ctr" fontAlgn="ctr"/>
                      <a:r>
                        <a:rPr lang="cs-CZ" sz="1200" b="1" i="0" u="none" strike="noStrike">
                          <a:solidFill>
                            <a:srgbClr val="000000"/>
                          </a:solidFill>
                          <a:effectLst/>
                          <a:latin typeface="Calibri" panose="020F0502020204030204" pitchFamily="34" charset="0"/>
                        </a:rPr>
                        <a:t>Hl. m. Praha </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dirty="0">
                          <a:solidFill>
                            <a:srgbClr val="000000"/>
                          </a:solidFill>
                          <a:effectLst/>
                          <a:latin typeface="Calibri" panose="020F0502020204030204" pitchFamily="34" charset="0"/>
                        </a:rPr>
                        <a:t>785</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77</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15</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47</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cs-CZ" sz="1200" b="0" i="0" u="none" strike="noStrike">
                          <a:solidFill>
                            <a:srgbClr val="000000"/>
                          </a:solidFill>
                          <a:effectLst/>
                          <a:latin typeface="Calibri" panose="020F0502020204030204" pitchFamily="34" charset="0"/>
                        </a:rPr>
                        <a:t>9</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295972738"/>
                  </a:ext>
                </a:extLst>
              </a:tr>
              <a:tr h="192444">
                <a:tc>
                  <a:txBody>
                    <a:bodyPr/>
                    <a:lstStyle/>
                    <a:p>
                      <a:pPr algn="ctr" fontAlgn="ctr"/>
                      <a:r>
                        <a:rPr lang="cs-CZ" sz="1200" b="1" i="0" u="none" strike="noStrike">
                          <a:solidFill>
                            <a:srgbClr val="000000"/>
                          </a:solidFill>
                          <a:effectLst/>
                          <a:latin typeface="Calibri" panose="020F0502020204030204" pitchFamily="34" charset="0"/>
                        </a:rPr>
                        <a:t>Středočeský 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234</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73</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cs-CZ" sz="1200" b="0" i="0" u="none" strike="noStrike">
                          <a:solidFill>
                            <a:srgbClr val="000000"/>
                          </a:solidFill>
                          <a:effectLst/>
                          <a:latin typeface="Calibri" panose="020F0502020204030204" pitchFamily="34" charset="0"/>
                        </a:rPr>
                        <a:t>35</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30</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15</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99635414"/>
                  </a:ext>
                </a:extLst>
              </a:tr>
              <a:tr h="192444">
                <a:tc>
                  <a:txBody>
                    <a:bodyPr/>
                    <a:lstStyle/>
                    <a:p>
                      <a:pPr algn="ctr" fontAlgn="ctr"/>
                      <a:r>
                        <a:rPr lang="cs-CZ" sz="1200" b="1" i="0" u="none" strike="noStrike">
                          <a:solidFill>
                            <a:srgbClr val="000000"/>
                          </a:solidFill>
                          <a:effectLst/>
                          <a:latin typeface="Calibri" panose="020F0502020204030204" pitchFamily="34" charset="0"/>
                        </a:rPr>
                        <a:t>Jihočeský 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dirty="0">
                          <a:solidFill>
                            <a:srgbClr val="000000"/>
                          </a:solidFill>
                          <a:effectLst/>
                          <a:latin typeface="Calibri" panose="020F0502020204030204" pitchFamily="34" charset="0"/>
                        </a:rPr>
                        <a:t>147</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43</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cs-CZ" sz="1200" b="0" i="0" u="none" strike="noStrike">
                          <a:solidFill>
                            <a:srgbClr val="000000"/>
                          </a:solidFill>
                          <a:effectLst/>
                          <a:latin typeface="Calibri" panose="020F0502020204030204" pitchFamily="34" charset="0"/>
                        </a:rPr>
                        <a:t>15</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23</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11</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687009086"/>
                  </a:ext>
                </a:extLst>
              </a:tr>
              <a:tr h="192444">
                <a:tc>
                  <a:txBody>
                    <a:bodyPr/>
                    <a:lstStyle/>
                    <a:p>
                      <a:pPr algn="ctr" fontAlgn="ctr"/>
                      <a:r>
                        <a:rPr lang="cs-CZ" sz="1200" b="1" i="0" u="none" strike="noStrike">
                          <a:solidFill>
                            <a:srgbClr val="000000"/>
                          </a:solidFill>
                          <a:effectLst/>
                          <a:latin typeface="Calibri" panose="020F0502020204030204" pitchFamily="34" charset="0"/>
                        </a:rPr>
                        <a:t>Plzeňský 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dirty="0">
                          <a:solidFill>
                            <a:srgbClr val="000000"/>
                          </a:solidFill>
                          <a:effectLst/>
                          <a:latin typeface="Calibri" panose="020F0502020204030204" pitchFamily="34" charset="0"/>
                        </a:rPr>
                        <a:t>239</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dirty="0">
                          <a:solidFill>
                            <a:srgbClr val="000000"/>
                          </a:solidFill>
                          <a:effectLst/>
                          <a:latin typeface="Calibri" panose="020F0502020204030204" pitchFamily="34" charset="0"/>
                        </a:rPr>
                        <a:t>51</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cs-CZ" sz="1200" b="0" i="0" u="none" strike="noStrike">
                          <a:solidFill>
                            <a:srgbClr val="000000"/>
                          </a:solidFill>
                          <a:effectLst/>
                          <a:latin typeface="Calibri" panose="020F0502020204030204" pitchFamily="34" charset="0"/>
                        </a:rPr>
                        <a:t>35</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30</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12</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60701073"/>
                  </a:ext>
                </a:extLst>
              </a:tr>
              <a:tr h="200463">
                <a:tc>
                  <a:txBody>
                    <a:bodyPr/>
                    <a:lstStyle/>
                    <a:p>
                      <a:pPr algn="ctr" fontAlgn="ctr"/>
                      <a:r>
                        <a:rPr lang="cs-CZ" sz="1200" b="1" i="0" u="none" strike="noStrike">
                          <a:solidFill>
                            <a:srgbClr val="000000"/>
                          </a:solidFill>
                          <a:effectLst/>
                          <a:latin typeface="Calibri" panose="020F0502020204030204" pitchFamily="34" charset="0"/>
                        </a:rPr>
                        <a:t>Karlovarský 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80</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dirty="0">
                          <a:solidFill>
                            <a:srgbClr val="000000"/>
                          </a:solidFill>
                          <a:effectLst/>
                          <a:latin typeface="Calibri" panose="020F0502020204030204" pitchFamily="34" charset="0"/>
                        </a:rPr>
                        <a:t>8</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8181"/>
                    </a:solidFill>
                  </a:tcPr>
                </a:tc>
                <a:tc>
                  <a:txBody>
                    <a:bodyPr/>
                    <a:lstStyle/>
                    <a:p>
                      <a:pPr algn="ctr" fontAlgn="ctr"/>
                      <a:r>
                        <a:rPr lang="cs-CZ" sz="1200" b="0" i="0" u="none" strike="noStrike">
                          <a:solidFill>
                            <a:srgbClr val="000000"/>
                          </a:solidFill>
                          <a:effectLst/>
                          <a:latin typeface="Calibri" panose="020F0502020204030204" pitchFamily="34" charset="0"/>
                        </a:rPr>
                        <a:t>7</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8</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8181"/>
                    </a:solidFill>
                  </a:tcPr>
                </a:tc>
                <a:tc>
                  <a:txBody>
                    <a:bodyPr/>
                    <a:lstStyle/>
                    <a:p>
                      <a:pPr algn="ctr" fontAlgn="ctr"/>
                      <a:r>
                        <a:rPr lang="cs-CZ" sz="1200" b="0" i="0" u="none" strike="noStrike">
                          <a:solidFill>
                            <a:srgbClr val="000000"/>
                          </a:solidFill>
                          <a:effectLst/>
                          <a:latin typeface="Calibri" panose="020F0502020204030204" pitchFamily="34" charset="0"/>
                        </a:rPr>
                        <a:t>7</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212601893"/>
                  </a:ext>
                </a:extLst>
              </a:tr>
              <a:tr h="192444">
                <a:tc>
                  <a:txBody>
                    <a:bodyPr/>
                    <a:lstStyle/>
                    <a:p>
                      <a:pPr algn="ctr" fontAlgn="ctr"/>
                      <a:r>
                        <a:rPr lang="cs-CZ" sz="1200" b="1" i="0" u="none" strike="noStrike">
                          <a:solidFill>
                            <a:srgbClr val="000000"/>
                          </a:solidFill>
                          <a:effectLst/>
                          <a:latin typeface="Calibri" panose="020F0502020204030204" pitchFamily="34" charset="0"/>
                        </a:rPr>
                        <a:t>Ústecký 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258</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dirty="0">
                          <a:solidFill>
                            <a:srgbClr val="000000"/>
                          </a:solidFill>
                          <a:effectLst/>
                          <a:latin typeface="Calibri" panose="020F0502020204030204" pitchFamily="34" charset="0"/>
                        </a:rPr>
                        <a:t>44</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9</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23</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8181"/>
                    </a:solidFill>
                  </a:tcPr>
                </a:tc>
                <a:tc>
                  <a:txBody>
                    <a:bodyPr/>
                    <a:lstStyle/>
                    <a:p>
                      <a:pPr algn="ctr" fontAlgn="ctr"/>
                      <a:r>
                        <a:rPr lang="cs-CZ" sz="1200" b="0" i="0" u="none" strike="noStrike">
                          <a:solidFill>
                            <a:srgbClr val="000000"/>
                          </a:solidFill>
                          <a:effectLst/>
                          <a:latin typeface="Calibri" panose="020F0502020204030204" pitchFamily="34" charset="0"/>
                        </a:rPr>
                        <a:t>5</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86259975"/>
                  </a:ext>
                </a:extLst>
              </a:tr>
              <a:tr h="192444">
                <a:tc>
                  <a:txBody>
                    <a:bodyPr/>
                    <a:lstStyle/>
                    <a:p>
                      <a:pPr algn="ctr" fontAlgn="ctr"/>
                      <a:r>
                        <a:rPr lang="cs-CZ" sz="1200" b="1" i="0" u="none" strike="noStrike">
                          <a:solidFill>
                            <a:srgbClr val="000000"/>
                          </a:solidFill>
                          <a:effectLst/>
                          <a:latin typeface="Calibri" panose="020F0502020204030204" pitchFamily="34" charset="0"/>
                        </a:rPr>
                        <a:t>Liberecký 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98</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dirty="0">
                          <a:solidFill>
                            <a:srgbClr val="000000"/>
                          </a:solidFill>
                          <a:effectLst/>
                          <a:latin typeface="Calibri" panose="020F0502020204030204" pitchFamily="34" charset="0"/>
                        </a:rPr>
                        <a:t>12</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cs-CZ" sz="1200" b="0" i="0" u="none" strike="noStrike">
                          <a:solidFill>
                            <a:srgbClr val="000000"/>
                          </a:solidFill>
                          <a:effectLst/>
                          <a:latin typeface="Calibri" panose="020F0502020204030204" pitchFamily="34" charset="0"/>
                        </a:rPr>
                        <a:t>7</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14</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8181"/>
                    </a:solidFill>
                  </a:tcPr>
                </a:tc>
                <a:tc>
                  <a:txBody>
                    <a:bodyPr/>
                    <a:lstStyle/>
                    <a:p>
                      <a:pPr algn="ctr" fontAlgn="ctr"/>
                      <a:r>
                        <a:rPr lang="cs-CZ" sz="1200" b="0" i="0" u="none" strike="noStrike">
                          <a:solidFill>
                            <a:srgbClr val="000000"/>
                          </a:solidFill>
                          <a:effectLst/>
                          <a:latin typeface="Calibri" panose="020F0502020204030204" pitchFamily="34" charset="0"/>
                        </a:rPr>
                        <a:t>8</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761248120"/>
                  </a:ext>
                </a:extLst>
              </a:tr>
              <a:tr h="192444">
                <a:tc>
                  <a:txBody>
                    <a:bodyPr/>
                    <a:lstStyle/>
                    <a:p>
                      <a:pPr algn="ctr" fontAlgn="ctr"/>
                      <a:r>
                        <a:rPr lang="cs-CZ" sz="1200" b="1" i="0" u="none" strike="noStrike">
                          <a:solidFill>
                            <a:srgbClr val="000000"/>
                          </a:solidFill>
                          <a:effectLst/>
                          <a:latin typeface="Calibri" panose="020F0502020204030204" pitchFamily="34" charset="0"/>
                        </a:rPr>
                        <a:t>Královéhradecký 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230</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dirty="0">
                          <a:solidFill>
                            <a:srgbClr val="000000"/>
                          </a:solidFill>
                          <a:effectLst/>
                          <a:latin typeface="Calibri" panose="020F0502020204030204" pitchFamily="34" charset="0"/>
                        </a:rPr>
                        <a:t>41</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16</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22</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8181"/>
                    </a:solidFill>
                  </a:tcPr>
                </a:tc>
                <a:tc>
                  <a:txBody>
                    <a:bodyPr/>
                    <a:lstStyle/>
                    <a:p>
                      <a:pPr algn="ctr" fontAlgn="ctr"/>
                      <a:r>
                        <a:rPr lang="cs-CZ" sz="1200" b="0" i="0" u="none" strike="noStrike">
                          <a:solidFill>
                            <a:srgbClr val="000000"/>
                          </a:solidFill>
                          <a:effectLst/>
                          <a:latin typeface="Calibri" panose="020F0502020204030204" pitchFamily="34" charset="0"/>
                        </a:rPr>
                        <a:t>10</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84109975"/>
                  </a:ext>
                </a:extLst>
              </a:tr>
              <a:tr h="192444">
                <a:tc>
                  <a:txBody>
                    <a:bodyPr/>
                    <a:lstStyle/>
                    <a:p>
                      <a:pPr algn="ctr" fontAlgn="ctr"/>
                      <a:r>
                        <a:rPr lang="cs-CZ" sz="1200" b="1" i="0" u="none" strike="noStrike">
                          <a:solidFill>
                            <a:srgbClr val="000000"/>
                          </a:solidFill>
                          <a:effectLst/>
                          <a:latin typeface="Calibri" panose="020F0502020204030204" pitchFamily="34" charset="0"/>
                        </a:rPr>
                        <a:t>Pardubický 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131</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dirty="0">
                          <a:solidFill>
                            <a:srgbClr val="000000"/>
                          </a:solidFill>
                          <a:effectLst/>
                          <a:latin typeface="Calibri" panose="020F0502020204030204" pitchFamily="34" charset="0"/>
                        </a:rPr>
                        <a:t>33</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25</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14</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6</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894838374"/>
                  </a:ext>
                </a:extLst>
              </a:tr>
              <a:tr h="192444">
                <a:tc>
                  <a:txBody>
                    <a:bodyPr/>
                    <a:lstStyle/>
                    <a:p>
                      <a:pPr algn="ctr" fontAlgn="ctr"/>
                      <a:r>
                        <a:rPr lang="cs-CZ" sz="1200" b="1" i="0" u="none" strike="noStrike">
                          <a:solidFill>
                            <a:srgbClr val="000000"/>
                          </a:solidFill>
                          <a:effectLst/>
                          <a:latin typeface="Calibri" panose="020F0502020204030204" pitchFamily="34" charset="0"/>
                        </a:rPr>
                        <a:t>Kraj Vysočina</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99</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dirty="0">
                          <a:solidFill>
                            <a:srgbClr val="000000"/>
                          </a:solidFill>
                          <a:effectLst/>
                          <a:latin typeface="Calibri" panose="020F0502020204030204" pitchFamily="34" charset="0"/>
                        </a:rPr>
                        <a:t>29</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cs-CZ" sz="1200" b="0" i="0" u="none" strike="noStrike" dirty="0">
                          <a:solidFill>
                            <a:srgbClr val="000000"/>
                          </a:solidFill>
                          <a:effectLst/>
                          <a:latin typeface="Calibri" panose="020F0502020204030204" pitchFamily="34" charset="0"/>
                        </a:rPr>
                        <a:t>9</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28</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7</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64236709"/>
                  </a:ext>
                </a:extLst>
              </a:tr>
              <a:tr h="192444">
                <a:tc>
                  <a:txBody>
                    <a:bodyPr/>
                    <a:lstStyle/>
                    <a:p>
                      <a:pPr algn="ctr" fontAlgn="ctr"/>
                      <a:r>
                        <a:rPr lang="cs-CZ" sz="1200" b="1" i="0" u="none" strike="noStrike">
                          <a:solidFill>
                            <a:srgbClr val="000000"/>
                          </a:solidFill>
                          <a:effectLst/>
                          <a:latin typeface="Calibri" panose="020F0502020204030204" pitchFamily="34" charset="0"/>
                        </a:rPr>
                        <a:t>Jihomoravský 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397</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95</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dirty="0">
                          <a:solidFill>
                            <a:srgbClr val="000000"/>
                          </a:solidFill>
                          <a:effectLst/>
                          <a:latin typeface="Calibri" panose="020F0502020204030204" pitchFamily="34" charset="0"/>
                        </a:rPr>
                        <a:t>40</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66</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25</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210464273"/>
                  </a:ext>
                </a:extLst>
              </a:tr>
              <a:tr h="192444">
                <a:tc>
                  <a:txBody>
                    <a:bodyPr/>
                    <a:lstStyle/>
                    <a:p>
                      <a:pPr algn="ctr" fontAlgn="ctr"/>
                      <a:r>
                        <a:rPr lang="cs-CZ" sz="1200" b="1" i="0" u="none" strike="noStrike">
                          <a:solidFill>
                            <a:srgbClr val="000000"/>
                          </a:solidFill>
                          <a:effectLst/>
                          <a:latin typeface="Calibri" panose="020F0502020204030204" pitchFamily="34" charset="0"/>
                        </a:rPr>
                        <a:t>Olomoucký 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198</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18</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dirty="0">
                          <a:solidFill>
                            <a:srgbClr val="000000"/>
                          </a:solidFill>
                          <a:effectLst/>
                          <a:latin typeface="Calibri" panose="020F0502020204030204" pitchFamily="34" charset="0"/>
                        </a:rPr>
                        <a:t>6</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36</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5</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9123411"/>
                  </a:ext>
                </a:extLst>
              </a:tr>
              <a:tr h="192444">
                <a:tc>
                  <a:txBody>
                    <a:bodyPr/>
                    <a:lstStyle/>
                    <a:p>
                      <a:pPr algn="ctr" fontAlgn="ctr"/>
                      <a:r>
                        <a:rPr lang="cs-CZ" sz="1200" b="1" i="0" u="none" strike="noStrike">
                          <a:solidFill>
                            <a:srgbClr val="000000"/>
                          </a:solidFill>
                          <a:effectLst/>
                          <a:latin typeface="Calibri" panose="020F0502020204030204" pitchFamily="34" charset="0"/>
                        </a:rPr>
                        <a:t>Zlínský 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168</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29</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dirty="0">
                          <a:solidFill>
                            <a:srgbClr val="000000"/>
                          </a:solidFill>
                          <a:effectLst/>
                          <a:latin typeface="Calibri" panose="020F0502020204030204" pitchFamily="34" charset="0"/>
                        </a:rPr>
                        <a:t>25</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30</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13</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361889493"/>
                  </a:ext>
                </a:extLst>
              </a:tr>
              <a:tr h="216500">
                <a:tc>
                  <a:txBody>
                    <a:bodyPr/>
                    <a:lstStyle/>
                    <a:p>
                      <a:pPr algn="ctr" fontAlgn="ctr"/>
                      <a:r>
                        <a:rPr lang="cs-CZ" sz="1200" b="1" i="0" u="none" strike="noStrike">
                          <a:solidFill>
                            <a:srgbClr val="000000"/>
                          </a:solidFill>
                          <a:effectLst/>
                          <a:latin typeface="Calibri" panose="020F0502020204030204" pitchFamily="34" charset="0"/>
                        </a:rPr>
                        <a:t>Moravskoslezský kraj</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501</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88</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dirty="0">
                          <a:solidFill>
                            <a:srgbClr val="000000"/>
                          </a:solidFill>
                          <a:effectLst/>
                          <a:latin typeface="Calibri" panose="020F0502020204030204" pitchFamily="34" charset="0"/>
                        </a:rPr>
                        <a:t>54</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61</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181"/>
                    </a:solidFill>
                  </a:tcPr>
                </a:tc>
                <a:tc>
                  <a:txBody>
                    <a:bodyPr/>
                    <a:lstStyle/>
                    <a:p>
                      <a:pPr algn="ctr" fontAlgn="ctr"/>
                      <a:r>
                        <a:rPr lang="cs-CZ" sz="1200" b="0" i="0" u="none" strike="noStrike">
                          <a:solidFill>
                            <a:srgbClr val="000000"/>
                          </a:solidFill>
                          <a:effectLst/>
                          <a:latin typeface="Calibri" panose="020F0502020204030204" pitchFamily="34" charset="0"/>
                        </a:rPr>
                        <a:t>21</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11641473"/>
                  </a:ext>
                </a:extLst>
              </a:tr>
              <a:tr h="208482">
                <a:tc>
                  <a:txBody>
                    <a:bodyPr/>
                    <a:lstStyle/>
                    <a:p>
                      <a:pPr algn="ctr" fontAlgn="ctr"/>
                      <a:r>
                        <a:rPr lang="cs-CZ" sz="1200" b="1" i="0" u="none" strike="noStrike">
                          <a:solidFill>
                            <a:srgbClr val="000000"/>
                          </a:solidFill>
                          <a:effectLst/>
                          <a:latin typeface="Calibri" panose="020F0502020204030204" pitchFamily="34" charset="0"/>
                        </a:rPr>
                        <a:t>Celkové kapacity ČR</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200" b="1" i="0" u="none" strike="noStrike">
                          <a:solidFill>
                            <a:srgbClr val="000000"/>
                          </a:solidFill>
                          <a:effectLst/>
                          <a:latin typeface="Calibri" panose="020F0502020204030204" pitchFamily="34" charset="0"/>
                        </a:rPr>
                        <a:t>3 565</a:t>
                      </a:r>
                    </a:p>
                  </a:txBody>
                  <a:tcPr marL="5157" marR="5157" marT="51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641</a:t>
                      </a:r>
                    </a:p>
                  </a:txBody>
                  <a:tcPr marL="5157" marR="5157" marT="51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1" i="0" u="none" strike="noStrike" dirty="0">
                          <a:solidFill>
                            <a:srgbClr val="000000"/>
                          </a:solidFill>
                          <a:effectLst/>
                          <a:latin typeface="Calibri" panose="020F0502020204030204" pitchFamily="34" charset="0"/>
                        </a:rPr>
                        <a:t>298</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432</a:t>
                      </a:r>
                    </a:p>
                  </a:txBody>
                  <a:tcPr marL="5157" marR="5157" marT="5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1" i="0" u="none" strike="noStrike">
                          <a:solidFill>
                            <a:srgbClr val="000000"/>
                          </a:solidFill>
                          <a:effectLst/>
                          <a:latin typeface="Calibri" panose="020F0502020204030204" pitchFamily="34" charset="0"/>
                        </a:rPr>
                        <a:t>154</a:t>
                      </a:r>
                    </a:p>
                  </a:txBody>
                  <a:tcPr marL="5157" marR="5157" marT="51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8028348"/>
                  </a:ext>
                </a:extLst>
              </a:tr>
              <a:tr h="272630">
                <a:tc gridSpan="6">
                  <a:txBody>
                    <a:bodyPr/>
                    <a:lstStyle/>
                    <a:p>
                      <a:pPr algn="r" fontAlgn="ctr"/>
                      <a:r>
                        <a:rPr lang="cs-CZ" sz="1200" b="1" i="0" u="none" strike="noStrike" dirty="0">
                          <a:solidFill>
                            <a:srgbClr val="000000"/>
                          </a:solidFill>
                          <a:effectLst/>
                          <a:latin typeface="Calibri" panose="020F0502020204030204" pitchFamily="34" charset="0"/>
                        </a:rPr>
                        <a:t>                  Zdroj: Online databáze NDLP ÚZIS </a:t>
                      </a:r>
                    </a:p>
                  </a:txBody>
                  <a:tcPr marL="5157" marR="5157" marT="5157"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1735082203"/>
                  </a:ext>
                </a:extLst>
              </a:tr>
              <a:tr h="186030">
                <a:tc>
                  <a:txBody>
                    <a:bodyPr/>
                    <a:lstStyle/>
                    <a:p>
                      <a:pPr algn="l" fontAlgn="ctr"/>
                      <a:endParaRPr lang="cs-CZ" sz="1200" b="0" i="0" u="none" strike="noStrike">
                        <a:solidFill>
                          <a:srgbClr val="000000"/>
                        </a:solidFill>
                        <a:effectLst/>
                        <a:latin typeface="Calibri" panose="020F0502020204030204" pitchFamily="34" charset="0"/>
                      </a:endParaRPr>
                    </a:p>
                  </a:txBody>
                  <a:tcPr marL="5157" marR="5157" marT="5157"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57" marR="5157" marT="5157"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57" marR="5157" marT="5157"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57" marR="5157" marT="5157" marB="0" anchor="ctr">
                    <a:lnL>
                      <a:noFill/>
                    </a:lnL>
                    <a:lnR>
                      <a:noFill/>
                    </a:lnR>
                    <a:lnT>
                      <a:noFill/>
                    </a:lnT>
                    <a:lnB>
                      <a:noFill/>
                    </a:lnB>
                  </a:tcPr>
                </a:tc>
                <a:tc>
                  <a:txBody>
                    <a:bodyPr/>
                    <a:lstStyle/>
                    <a:p>
                      <a:pPr algn="l" fontAlgn="ctr"/>
                      <a:endParaRPr lang="cs-CZ" sz="1200" b="0" i="0" u="none" strike="noStrike" dirty="0">
                        <a:solidFill>
                          <a:srgbClr val="000000"/>
                        </a:solidFill>
                        <a:effectLst/>
                        <a:latin typeface="Calibri" panose="020F0502020204030204" pitchFamily="34" charset="0"/>
                      </a:endParaRPr>
                    </a:p>
                  </a:txBody>
                  <a:tcPr marL="5157" marR="5157" marT="5157"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57" marR="5157" marT="5157" marB="0" anchor="ctr">
                    <a:lnL>
                      <a:noFill/>
                    </a:lnL>
                    <a:lnR>
                      <a:noFill/>
                    </a:lnR>
                    <a:lnT>
                      <a:noFill/>
                    </a:lnT>
                    <a:lnB>
                      <a:noFill/>
                    </a:lnB>
                  </a:tcPr>
                </a:tc>
                <a:extLst>
                  <a:ext uri="{0D108BD9-81ED-4DB2-BD59-A6C34878D82A}">
                    <a16:rowId xmlns:a16="http://schemas.microsoft.com/office/drawing/2014/main" val="1348261814"/>
                  </a:ext>
                </a:extLst>
              </a:tr>
              <a:tr h="216500">
                <a:tc>
                  <a:txBody>
                    <a:bodyPr/>
                    <a:lstStyle/>
                    <a:p>
                      <a:pPr algn="r" fontAlgn="ctr"/>
                      <a:r>
                        <a:rPr lang="cs-CZ" sz="1200" b="1" i="0" u="none" strike="noStrike">
                          <a:solidFill>
                            <a:srgbClr val="000000"/>
                          </a:solidFill>
                          <a:effectLst/>
                          <a:latin typeface="Calibri" panose="020F0502020204030204" pitchFamily="34" charset="0"/>
                        </a:rPr>
                        <a:t>Legenda:  </a:t>
                      </a:r>
                    </a:p>
                  </a:txBody>
                  <a:tcPr marL="5157" marR="5157" marT="5157" marB="0" anchor="ctr">
                    <a:lnL>
                      <a:noFill/>
                    </a:lnL>
                    <a:lnR>
                      <a:noFill/>
                    </a:lnR>
                    <a:lnT>
                      <a:noFill/>
                    </a:lnT>
                    <a:lnB>
                      <a:noFill/>
                    </a:lnB>
                  </a:tcPr>
                </a:tc>
                <a:tc>
                  <a:txBody>
                    <a:bodyPr/>
                    <a:lstStyle/>
                    <a:p>
                      <a:pPr algn="ctr" fontAlgn="ctr"/>
                      <a:r>
                        <a:rPr lang="cs-CZ" sz="1200" b="1" i="0" u="none" strike="noStrike">
                          <a:solidFill>
                            <a:srgbClr val="000000"/>
                          </a:solidFill>
                          <a:effectLst/>
                          <a:latin typeface="Calibri" panose="020F0502020204030204" pitchFamily="34" charset="0"/>
                        </a:rPr>
                        <a:t>100 - 50,1 %</a:t>
                      </a:r>
                    </a:p>
                  </a:txBody>
                  <a:tcPr marL="5157" marR="5157" marT="5157" marB="0" anchor="ctr">
                    <a:lnL>
                      <a:noFill/>
                    </a:lnL>
                    <a:lnR>
                      <a:noFill/>
                    </a:lnR>
                    <a:lnT>
                      <a:noFill/>
                    </a:lnT>
                    <a:lnB>
                      <a:noFill/>
                    </a:lnB>
                    <a:solidFill>
                      <a:srgbClr val="00B050"/>
                    </a:solidFill>
                  </a:tcPr>
                </a:tc>
                <a:tc>
                  <a:txBody>
                    <a:bodyPr/>
                    <a:lstStyle/>
                    <a:p>
                      <a:pPr algn="ctr" fontAlgn="ctr"/>
                      <a:r>
                        <a:rPr lang="cs-CZ" sz="1200" b="1" i="0" u="none" strike="noStrike">
                          <a:solidFill>
                            <a:srgbClr val="000000"/>
                          </a:solidFill>
                          <a:effectLst/>
                          <a:latin typeface="Calibri" panose="020F0502020204030204" pitchFamily="34" charset="0"/>
                        </a:rPr>
                        <a:t>50 - 30,1 %</a:t>
                      </a:r>
                    </a:p>
                  </a:txBody>
                  <a:tcPr marL="5157" marR="5157" marT="5157" marB="0" anchor="ctr">
                    <a:lnL>
                      <a:noFill/>
                    </a:lnL>
                    <a:lnR>
                      <a:noFill/>
                    </a:lnR>
                    <a:lnT>
                      <a:noFill/>
                    </a:lnT>
                    <a:lnB>
                      <a:noFill/>
                    </a:lnB>
                    <a:solidFill>
                      <a:srgbClr val="A9D08E"/>
                    </a:solidFill>
                  </a:tcPr>
                </a:tc>
                <a:tc>
                  <a:txBody>
                    <a:bodyPr/>
                    <a:lstStyle/>
                    <a:p>
                      <a:pPr algn="ctr" fontAlgn="ctr"/>
                      <a:r>
                        <a:rPr lang="cs-CZ" sz="1200" b="1" i="0" u="none" strike="noStrike">
                          <a:solidFill>
                            <a:srgbClr val="000000"/>
                          </a:solidFill>
                          <a:effectLst/>
                          <a:latin typeface="Calibri" panose="020F0502020204030204" pitchFamily="34" charset="0"/>
                        </a:rPr>
                        <a:t>30 - 20,1 %</a:t>
                      </a:r>
                    </a:p>
                  </a:txBody>
                  <a:tcPr marL="5157" marR="5157" marT="5157" marB="0" anchor="ctr">
                    <a:lnL>
                      <a:noFill/>
                    </a:lnL>
                    <a:lnR>
                      <a:noFill/>
                    </a:lnR>
                    <a:lnT>
                      <a:noFill/>
                    </a:lnT>
                    <a:lnB>
                      <a:noFill/>
                    </a:lnB>
                    <a:solidFill>
                      <a:srgbClr val="FFD966"/>
                    </a:solidFill>
                  </a:tcPr>
                </a:tc>
                <a:tc>
                  <a:txBody>
                    <a:bodyPr/>
                    <a:lstStyle/>
                    <a:p>
                      <a:pPr algn="ctr" fontAlgn="ctr"/>
                      <a:r>
                        <a:rPr lang="cs-CZ" sz="1200" b="1" i="0" u="none" strike="noStrike" dirty="0">
                          <a:solidFill>
                            <a:srgbClr val="000000"/>
                          </a:solidFill>
                          <a:effectLst/>
                          <a:latin typeface="Calibri" panose="020F0502020204030204" pitchFamily="34" charset="0"/>
                        </a:rPr>
                        <a:t>20 - 10,1 %</a:t>
                      </a:r>
                    </a:p>
                  </a:txBody>
                  <a:tcPr marL="5157" marR="5157" marT="5157" marB="0" anchor="ctr">
                    <a:lnL>
                      <a:noFill/>
                    </a:lnL>
                    <a:lnR>
                      <a:noFill/>
                    </a:lnR>
                    <a:lnT>
                      <a:noFill/>
                    </a:lnT>
                    <a:lnB>
                      <a:noFill/>
                    </a:lnB>
                    <a:solidFill>
                      <a:srgbClr val="FA8976"/>
                    </a:solidFill>
                  </a:tcPr>
                </a:tc>
                <a:tc>
                  <a:txBody>
                    <a:bodyPr/>
                    <a:lstStyle/>
                    <a:p>
                      <a:pPr algn="ctr" fontAlgn="ctr"/>
                      <a:r>
                        <a:rPr lang="cs-CZ" sz="1200" b="1" i="0" u="none" strike="noStrike" dirty="0">
                          <a:solidFill>
                            <a:srgbClr val="000000"/>
                          </a:solidFill>
                          <a:effectLst/>
                          <a:latin typeface="Calibri" panose="020F0502020204030204" pitchFamily="34" charset="0"/>
                        </a:rPr>
                        <a:t>10 - 0 %</a:t>
                      </a:r>
                    </a:p>
                  </a:txBody>
                  <a:tcPr marL="5157" marR="5157" marT="5157" marB="0" anchor="ctr">
                    <a:lnL>
                      <a:noFill/>
                    </a:lnL>
                    <a:lnR>
                      <a:noFill/>
                    </a:lnR>
                    <a:lnT>
                      <a:noFill/>
                    </a:lnT>
                    <a:lnB>
                      <a:noFill/>
                    </a:lnB>
                    <a:solidFill>
                      <a:srgbClr val="FF0000"/>
                    </a:solidFill>
                  </a:tcPr>
                </a:tc>
                <a:extLst>
                  <a:ext uri="{0D108BD9-81ED-4DB2-BD59-A6C34878D82A}">
                    <a16:rowId xmlns:a16="http://schemas.microsoft.com/office/drawing/2014/main" val="2122706274"/>
                  </a:ext>
                </a:extLst>
              </a:tr>
              <a:tr h="192444">
                <a:tc gridSpan="3">
                  <a:txBody>
                    <a:bodyPr/>
                    <a:lstStyle/>
                    <a:p>
                      <a:pPr algn="r" fontAlgn="ctr"/>
                      <a:r>
                        <a:rPr lang="pl-PL" sz="1200" b="1" i="0" u="none" strike="noStrike">
                          <a:solidFill>
                            <a:srgbClr val="000000"/>
                          </a:solidFill>
                          <a:effectLst/>
                          <a:latin typeface="Calibri" panose="020F0502020204030204" pitchFamily="34" charset="0"/>
                        </a:rPr>
                        <a:t> Nemocnice s aktualizací starší 48 hod.: </a:t>
                      </a:r>
                    </a:p>
                  </a:txBody>
                  <a:tcPr marL="5157" marR="5157" marT="5157" marB="0" anchor="ctr">
                    <a:lnL>
                      <a:noFill/>
                    </a:lnL>
                    <a:lnR>
                      <a:noFill/>
                    </a:lnR>
                    <a:lnT>
                      <a:noFill/>
                    </a:lnT>
                    <a:lnB>
                      <a:noFill/>
                    </a:lnB>
                  </a:tcPr>
                </a:tc>
                <a:tc hMerge="1">
                  <a:txBody>
                    <a:bodyPr/>
                    <a:lstStyle/>
                    <a:p>
                      <a:endParaRPr lang="cs-CZ"/>
                    </a:p>
                  </a:txBody>
                  <a:tcPr/>
                </a:tc>
                <a:tc hMerge="1">
                  <a:txBody>
                    <a:bodyPr/>
                    <a:lstStyle/>
                    <a:p>
                      <a:endParaRPr lang="cs-CZ"/>
                    </a:p>
                  </a:txBody>
                  <a:tcPr/>
                </a:tc>
                <a:tc>
                  <a:txBody>
                    <a:bodyPr/>
                    <a:lstStyle/>
                    <a:p>
                      <a:pPr algn="ctr" fontAlgn="ctr"/>
                      <a:r>
                        <a:rPr lang="cs-CZ" sz="1200" b="1" i="0" u="none" strike="noStrike" dirty="0" smtClean="0">
                          <a:solidFill>
                            <a:srgbClr val="000000"/>
                          </a:solidFill>
                          <a:effectLst/>
                          <a:latin typeface="Calibri" panose="020F0502020204030204" pitchFamily="34" charset="0"/>
                        </a:rPr>
                        <a:t>7x</a:t>
                      </a:r>
                      <a:endParaRPr lang="cs-CZ" sz="1200" b="1" i="0" u="none" strike="noStrike" dirty="0">
                        <a:solidFill>
                          <a:srgbClr val="000000"/>
                        </a:solidFill>
                        <a:effectLst/>
                        <a:latin typeface="Calibri" panose="020F0502020204030204" pitchFamily="34" charset="0"/>
                      </a:endParaRPr>
                    </a:p>
                  </a:txBody>
                  <a:tcPr marL="5157" marR="5157" marT="5157" marB="0" anchor="ctr">
                    <a:lnL>
                      <a:noFill/>
                    </a:lnL>
                    <a:lnR>
                      <a:noFill/>
                    </a:lnR>
                    <a:lnT>
                      <a:noFill/>
                    </a:lnT>
                    <a:lnB>
                      <a:noFill/>
                    </a:lnB>
                  </a:tcPr>
                </a:tc>
                <a:tc>
                  <a:txBody>
                    <a:bodyPr/>
                    <a:lstStyle/>
                    <a:p>
                      <a:pPr algn="l" fontAlgn="ctr"/>
                      <a:endParaRPr lang="cs-CZ" sz="1200" b="0" i="0" u="none" strike="noStrike" dirty="0">
                        <a:solidFill>
                          <a:srgbClr val="000000"/>
                        </a:solidFill>
                        <a:effectLst/>
                        <a:latin typeface="Calibri" panose="020F0502020204030204" pitchFamily="34" charset="0"/>
                      </a:endParaRPr>
                    </a:p>
                  </a:txBody>
                  <a:tcPr marL="5157" marR="5157" marT="5157" marB="0" anchor="ctr">
                    <a:lnL>
                      <a:noFill/>
                    </a:lnL>
                    <a:lnR>
                      <a:noFill/>
                    </a:lnR>
                    <a:lnT>
                      <a:noFill/>
                    </a:lnT>
                    <a:lnB>
                      <a:noFill/>
                    </a:lnB>
                  </a:tcPr>
                </a:tc>
                <a:tc>
                  <a:txBody>
                    <a:bodyPr/>
                    <a:lstStyle/>
                    <a:p>
                      <a:pPr algn="l" fontAlgn="ctr"/>
                      <a:endParaRPr lang="cs-CZ" sz="1200" b="0" i="0" u="none" strike="noStrike" dirty="0">
                        <a:solidFill>
                          <a:srgbClr val="000000"/>
                        </a:solidFill>
                        <a:effectLst/>
                        <a:latin typeface="Calibri" panose="020F0502020204030204" pitchFamily="34" charset="0"/>
                      </a:endParaRPr>
                    </a:p>
                  </a:txBody>
                  <a:tcPr marL="5157" marR="5157" marT="5157" marB="0" anchor="ctr">
                    <a:lnL>
                      <a:noFill/>
                    </a:lnL>
                    <a:lnR>
                      <a:noFill/>
                    </a:lnR>
                    <a:lnT>
                      <a:noFill/>
                    </a:lnT>
                    <a:lnB>
                      <a:noFill/>
                    </a:lnB>
                  </a:tcPr>
                </a:tc>
                <a:extLst>
                  <a:ext uri="{0D108BD9-81ED-4DB2-BD59-A6C34878D82A}">
                    <a16:rowId xmlns:a16="http://schemas.microsoft.com/office/drawing/2014/main" val="613115914"/>
                  </a:ext>
                </a:extLst>
              </a:tr>
            </a:tbl>
          </a:graphicData>
        </a:graphic>
      </p:graphicFrame>
    </p:spTree>
    <p:extLst>
      <p:ext uri="{BB962C8B-B14F-4D97-AF65-F5344CB8AC3E}">
        <p14:creationId xmlns:p14="http://schemas.microsoft.com/office/powerpoint/2010/main" val="1585713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z="2800" dirty="0" smtClean="0"/>
              <a:t>Národní dispečink lůžkové péče</a:t>
            </a:r>
            <a:endParaRPr lang="cs-CZ" sz="2800" dirty="0"/>
          </a:p>
        </p:txBody>
      </p:sp>
      <p:sp>
        <p:nvSpPr>
          <p:cNvPr id="5" name="TextovéPole 4"/>
          <p:cNvSpPr txBox="1"/>
          <p:nvPr/>
        </p:nvSpPr>
        <p:spPr>
          <a:xfrm>
            <a:off x="9001173" y="3130491"/>
            <a:ext cx="2923309" cy="830997"/>
          </a:xfrm>
          <a:prstGeom prst="rect">
            <a:avLst/>
          </a:prstGeom>
          <a:noFill/>
        </p:spPr>
        <p:txBody>
          <a:bodyPr wrap="square" rtlCol="0">
            <a:spAutoFit/>
          </a:bodyPr>
          <a:lstStyle/>
          <a:p>
            <a:pPr algn="ctr"/>
            <a:r>
              <a:rPr lang="cs-CZ" sz="1600" b="1" dirty="0"/>
              <a:t>* Izolační </a:t>
            </a:r>
            <a:r>
              <a:rPr lang="cs-CZ" sz="1600" b="1" dirty="0" smtClean="0"/>
              <a:t>lůžka </a:t>
            </a:r>
            <a:r>
              <a:rPr lang="cs-CZ" sz="1600" b="1" dirty="0"/>
              <a:t>IP jsou umístěna na neinfekčních odděleních IP.</a:t>
            </a:r>
          </a:p>
        </p:txBody>
      </p:sp>
      <p:graphicFrame>
        <p:nvGraphicFramePr>
          <p:cNvPr id="4" name="Tabulka 3"/>
          <p:cNvGraphicFramePr>
            <a:graphicFrameLocks noGrp="1"/>
          </p:cNvGraphicFramePr>
          <p:nvPr>
            <p:extLst>
              <p:ext uri="{D42A27DB-BD31-4B8C-83A1-F6EECF244321}">
                <p14:modId xmlns:p14="http://schemas.microsoft.com/office/powerpoint/2010/main" val="205074872"/>
              </p:ext>
            </p:extLst>
          </p:nvPr>
        </p:nvGraphicFramePr>
        <p:xfrm>
          <a:off x="332819" y="979047"/>
          <a:ext cx="10002672" cy="5372055"/>
        </p:xfrm>
        <a:graphic>
          <a:graphicData uri="http://schemas.openxmlformats.org/drawingml/2006/table">
            <a:tbl>
              <a:tblPr/>
              <a:tblGrid>
                <a:gridCol w="2303146">
                  <a:extLst>
                    <a:ext uri="{9D8B030D-6E8A-4147-A177-3AD203B41FA5}">
                      <a16:colId xmlns:a16="http://schemas.microsoft.com/office/drawing/2014/main" val="3214859274"/>
                    </a:ext>
                  </a:extLst>
                </a:gridCol>
                <a:gridCol w="1311726">
                  <a:extLst>
                    <a:ext uri="{9D8B030D-6E8A-4147-A177-3AD203B41FA5}">
                      <a16:colId xmlns:a16="http://schemas.microsoft.com/office/drawing/2014/main" val="1337323411"/>
                    </a:ext>
                  </a:extLst>
                </a:gridCol>
                <a:gridCol w="1296473">
                  <a:extLst>
                    <a:ext uri="{9D8B030D-6E8A-4147-A177-3AD203B41FA5}">
                      <a16:colId xmlns:a16="http://schemas.microsoft.com/office/drawing/2014/main" val="2414241987"/>
                    </a:ext>
                  </a:extLst>
                </a:gridCol>
                <a:gridCol w="1296473">
                  <a:extLst>
                    <a:ext uri="{9D8B030D-6E8A-4147-A177-3AD203B41FA5}">
                      <a16:colId xmlns:a16="http://schemas.microsoft.com/office/drawing/2014/main" val="322084078"/>
                    </a:ext>
                  </a:extLst>
                </a:gridCol>
                <a:gridCol w="1357484">
                  <a:extLst>
                    <a:ext uri="{9D8B030D-6E8A-4147-A177-3AD203B41FA5}">
                      <a16:colId xmlns:a16="http://schemas.microsoft.com/office/drawing/2014/main" val="905277477"/>
                    </a:ext>
                  </a:extLst>
                </a:gridCol>
                <a:gridCol w="1079886">
                  <a:extLst>
                    <a:ext uri="{9D8B030D-6E8A-4147-A177-3AD203B41FA5}">
                      <a16:colId xmlns:a16="http://schemas.microsoft.com/office/drawing/2014/main" val="574855823"/>
                    </a:ext>
                  </a:extLst>
                </a:gridCol>
                <a:gridCol w="1357484">
                  <a:extLst>
                    <a:ext uri="{9D8B030D-6E8A-4147-A177-3AD203B41FA5}">
                      <a16:colId xmlns:a16="http://schemas.microsoft.com/office/drawing/2014/main" val="1721833198"/>
                    </a:ext>
                  </a:extLst>
                </a:gridCol>
              </a:tblGrid>
              <a:tr h="212819">
                <a:tc gridSpan="6">
                  <a:txBody>
                    <a:bodyPr/>
                    <a:lstStyle/>
                    <a:p>
                      <a:pPr algn="ctr" fontAlgn="ctr"/>
                      <a:r>
                        <a:rPr lang="cs-CZ" sz="1200" b="1" i="0" u="none" strike="noStrike" dirty="0">
                          <a:solidFill>
                            <a:srgbClr val="000000"/>
                          </a:solidFill>
                          <a:effectLst/>
                          <a:latin typeface="Calibri" panose="020F0502020204030204" pitchFamily="34" charset="0"/>
                        </a:rPr>
                        <a:t>Infekční </a:t>
                      </a:r>
                      <a:r>
                        <a:rPr lang="cs-CZ" sz="1200" b="1" i="0" u="none" strike="noStrike" dirty="0" smtClean="0">
                          <a:solidFill>
                            <a:srgbClr val="000000"/>
                          </a:solidFill>
                          <a:effectLst/>
                          <a:latin typeface="Calibri" panose="020F0502020204030204" pitchFamily="34" charset="0"/>
                        </a:rPr>
                        <a:t>oddělení</a:t>
                      </a:r>
                      <a:r>
                        <a:rPr lang="cs-CZ" sz="1200" b="1" i="0" u="none" strike="noStrike" baseline="0" dirty="0" smtClean="0">
                          <a:solidFill>
                            <a:srgbClr val="000000"/>
                          </a:solidFill>
                          <a:effectLst/>
                          <a:latin typeface="Calibri" panose="020F0502020204030204" pitchFamily="34" charset="0"/>
                        </a:rPr>
                        <a:t> – ARO+ JIP</a:t>
                      </a:r>
                      <a:endParaRPr lang="cs-CZ" sz="1200" b="1" i="0" u="none" strike="noStrike" dirty="0">
                        <a:solidFill>
                          <a:srgbClr val="000000"/>
                        </a:solidFill>
                        <a:effectLst/>
                        <a:latin typeface="Calibri" panose="020F0502020204030204" pitchFamily="34" charset="0"/>
                      </a:endParaRPr>
                    </a:p>
                  </a:txBody>
                  <a:tcPr marL="5101" marR="5101" marT="5101" marB="0" anchor="ctr">
                    <a:lnL>
                      <a:noFill/>
                    </a:lnL>
                    <a:lnR>
                      <a:noFill/>
                    </a:lnR>
                    <a:lnT>
                      <a:noFill/>
                    </a:lnT>
                    <a:lnB>
                      <a:noFill/>
                    </a:lnB>
                    <a:solidFill>
                      <a:srgbClr val="FF7171"/>
                    </a:solidFill>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extLst>
                  <a:ext uri="{0D108BD9-81ED-4DB2-BD59-A6C34878D82A}">
                    <a16:rowId xmlns:a16="http://schemas.microsoft.com/office/drawing/2014/main" val="3246124618"/>
                  </a:ext>
                </a:extLst>
              </a:tr>
              <a:tr h="219967">
                <a:tc gridSpan="7">
                  <a:txBody>
                    <a:bodyPr/>
                    <a:lstStyle/>
                    <a:p>
                      <a:pPr algn="l" fontAlgn="ctr"/>
                      <a:r>
                        <a:rPr lang="cs-CZ" sz="1200" b="1" i="0" u="none" strike="noStrike" dirty="0">
                          <a:solidFill>
                            <a:srgbClr val="000000"/>
                          </a:solidFill>
                          <a:effectLst/>
                          <a:latin typeface="Calibri" panose="020F0502020204030204" pitchFamily="34" charset="0"/>
                        </a:rPr>
                        <a:t>Přehled kapacit lůžek IP na Infekčním oddělení (ARO + JIP) v ČR k 18.11. 2021, 11:00 h</a:t>
                      </a:r>
                    </a:p>
                  </a:txBody>
                  <a:tcPr marL="5101" marR="5101" marT="5101" marB="0" anchor="ctr">
                    <a:lnL>
                      <a:noFill/>
                    </a:lnL>
                    <a:lnR>
                      <a:noFill/>
                    </a:lnR>
                    <a:lnT>
                      <a:noFill/>
                    </a:lnT>
                    <a:lnB>
                      <a:noFill/>
                    </a:lnB>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1191091818"/>
                  </a:ext>
                </a:extLst>
              </a:tr>
              <a:tr h="194829">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dirty="0">
                        <a:solidFill>
                          <a:srgbClr val="000000"/>
                        </a:solidFill>
                        <a:effectLst/>
                        <a:latin typeface="Calibri" panose="020F0502020204030204" pitchFamily="34" charset="0"/>
                      </a:endParaRPr>
                    </a:p>
                  </a:txBody>
                  <a:tcPr marL="5101" marR="5101" marT="5101"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extLst>
                  <a:ext uri="{0D108BD9-81ED-4DB2-BD59-A6C34878D82A}">
                    <a16:rowId xmlns:a16="http://schemas.microsoft.com/office/drawing/2014/main" val="2506109369"/>
                  </a:ext>
                </a:extLst>
              </a:tr>
              <a:tr h="194829">
                <a:tc rowSpan="2">
                  <a:txBody>
                    <a:bodyPr/>
                    <a:lstStyle/>
                    <a:p>
                      <a:pPr algn="ctr" fontAlgn="ctr"/>
                      <a:r>
                        <a:rPr lang="cs-CZ" sz="1200" b="1" i="0" u="none" strike="noStrike">
                          <a:solidFill>
                            <a:srgbClr val="000000"/>
                          </a:solidFill>
                          <a:effectLst/>
                          <a:latin typeface="Calibri" panose="020F0502020204030204" pitchFamily="34" charset="0"/>
                        </a:rPr>
                        <a:t>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gridSpan="5">
                  <a:txBody>
                    <a:bodyPr/>
                    <a:lstStyle/>
                    <a:p>
                      <a:pPr algn="ctr" fontAlgn="ctr"/>
                      <a:r>
                        <a:rPr lang="cs-CZ" sz="1200" b="1" i="0" u="none" strike="noStrike" dirty="0">
                          <a:solidFill>
                            <a:srgbClr val="000000"/>
                          </a:solidFill>
                          <a:effectLst/>
                          <a:latin typeface="Calibri" panose="020F0502020204030204" pitchFamily="34" charset="0"/>
                        </a:rPr>
                        <a:t>Lůžka IP na Infekčním oddělení</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355852897"/>
                  </a:ext>
                </a:extLst>
              </a:tr>
              <a:tr h="760457">
                <a:tc vMerge="1">
                  <a:txBody>
                    <a:bodyPr/>
                    <a:lstStyle/>
                    <a:p>
                      <a:endParaRPr lang="cs-CZ"/>
                    </a:p>
                  </a:txBody>
                  <a:tcPr/>
                </a:tc>
                <a:tc>
                  <a:txBody>
                    <a:bodyPr/>
                    <a:lstStyle/>
                    <a:p>
                      <a:pPr algn="ctr" fontAlgn="ctr"/>
                      <a:r>
                        <a:rPr lang="cs-CZ" sz="1200" b="1" i="0" u="none" strike="noStrike" dirty="0">
                          <a:solidFill>
                            <a:srgbClr val="000000"/>
                          </a:solidFill>
                          <a:effectLst/>
                          <a:latin typeface="Calibri" panose="020F0502020204030204" pitchFamily="34" charset="0"/>
                        </a:rPr>
                        <a:t>Celková kapacita IP lůžek</a:t>
                      </a:r>
                      <a:br>
                        <a:rPr lang="cs-CZ" sz="1200" b="1" i="0" u="none" strike="noStrike" dirty="0">
                          <a:solidFill>
                            <a:srgbClr val="000000"/>
                          </a:solidFill>
                          <a:effectLst/>
                          <a:latin typeface="Calibri" panose="020F0502020204030204" pitchFamily="34" charset="0"/>
                        </a:rPr>
                      </a:br>
                      <a:r>
                        <a:rPr lang="cs-CZ" sz="1200" b="1" i="0" u="none" strike="noStrike" dirty="0">
                          <a:solidFill>
                            <a:srgbClr val="000000"/>
                          </a:solidFill>
                          <a:effectLst/>
                          <a:latin typeface="Calibri" panose="020F0502020204030204" pitchFamily="34" charset="0"/>
                        </a:rPr>
                        <a:t>(HFNO+UPV)</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a:txBody>
                    <a:bodyPr/>
                    <a:lstStyle/>
                    <a:p>
                      <a:pPr algn="ctr" fontAlgn="ctr"/>
                      <a:r>
                        <a:rPr lang="cs-CZ" sz="1200" b="1" i="0" u="none" strike="noStrike" dirty="0" smtClean="0">
                          <a:solidFill>
                            <a:srgbClr val="000000"/>
                          </a:solidFill>
                          <a:effectLst/>
                          <a:latin typeface="Calibri" panose="020F0502020204030204" pitchFamily="34" charset="0"/>
                        </a:rPr>
                        <a:t>Volná </a:t>
                      </a:r>
                      <a:r>
                        <a:rPr lang="cs-CZ" sz="1200" b="1" i="0" u="none" strike="noStrike" dirty="0">
                          <a:solidFill>
                            <a:srgbClr val="000000"/>
                          </a:solidFill>
                          <a:effectLst/>
                          <a:latin typeface="Calibri" panose="020F0502020204030204" pitchFamily="34" charset="0"/>
                        </a:rPr>
                        <a:t>lůžka HFNO</a:t>
                      </a:r>
                      <a:br>
                        <a:rPr lang="cs-CZ" sz="1200" b="1" i="0" u="none" strike="noStrike" dirty="0">
                          <a:solidFill>
                            <a:srgbClr val="000000"/>
                          </a:solidFill>
                          <a:effectLst/>
                          <a:latin typeface="Calibri" panose="020F0502020204030204" pitchFamily="34" charset="0"/>
                        </a:rPr>
                      </a:br>
                      <a:r>
                        <a:rPr lang="cs-CZ" sz="1200" b="1" i="0" u="none" strike="noStrike" dirty="0">
                          <a:solidFill>
                            <a:srgbClr val="000000"/>
                          </a:solidFill>
                          <a:effectLst/>
                          <a:latin typeface="Calibri" panose="020F0502020204030204" pitchFamily="34" charset="0"/>
                        </a:rPr>
                        <a:t>(JIP)</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8B8B"/>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cs-CZ" sz="1200" b="1" i="0" u="none" strike="noStrike" dirty="0" smtClean="0">
                          <a:solidFill>
                            <a:srgbClr val="000000"/>
                          </a:solidFill>
                          <a:effectLst/>
                          <a:latin typeface="Calibri" panose="020F0502020204030204" pitchFamily="34" charset="0"/>
                        </a:rPr>
                        <a:t>Z toho </a:t>
                      </a:r>
                    </a:p>
                    <a:p>
                      <a:pPr algn="ctr" fontAlgn="ctr"/>
                      <a:r>
                        <a:rPr lang="cs-CZ" sz="1200" b="1" i="0" u="none" strike="noStrike" dirty="0" smtClean="0">
                          <a:solidFill>
                            <a:srgbClr val="000000"/>
                          </a:solidFill>
                          <a:effectLst/>
                          <a:latin typeface="Calibri" panose="020F0502020204030204" pitchFamily="34" charset="0"/>
                        </a:rPr>
                        <a:t>HFNO </a:t>
                      </a:r>
                      <a:r>
                        <a:rPr lang="cs-CZ" sz="1200" b="1" i="0" u="none" strike="noStrike" dirty="0">
                          <a:solidFill>
                            <a:srgbClr val="000000"/>
                          </a:solidFill>
                          <a:effectLst/>
                          <a:latin typeface="Calibri" panose="020F0502020204030204" pitchFamily="34" charset="0"/>
                        </a:rPr>
                        <a:t>pro </a:t>
                      </a:r>
                      <a:r>
                        <a:rPr lang="cs-CZ" sz="1200" b="1" i="0" u="none" strike="noStrike" dirty="0" err="1">
                          <a:solidFill>
                            <a:srgbClr val="000000"/>
                          </a:solidFill>
                          <a:effectLst/>
                          <a:latin typeface="Calibri" panose="020F0502020204030204" pitchFamily="34" charset="0"/>
                        </a:rPr>
                        <a:t>Covid</a:t>
                      </a:r>
                      <a:r>
                        <a:rPr lang="cs-CZ" sz="1200" b="1" i="0" u="none" strike="noStrike" dirty="0">
                          <a:solidFill>
                            <a:srgbClr val="000000"/>
                          </a:solidFill>
                          <a:effectLst/>
                          <a:latin typeface="Calibri" panose="020F0502020204030204" pitchFamily="34" charset="0"/>
                        </a:rPr>
                        <a:t>+</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a:txBody>
                    <a:bodyPr/>
                    <a:lstStyle/>
                    <a:p>
                      <a:pPr algn="ctr" fontAlgn="ctr"/>
                      <a:r>
                        <a:rPr lang="cs-CZ" sz="1200" b="1" i="0" u="none" strike="noStrike" dirty="0" smtClean="0">
                          <a:solidFill>
                            <a:srgbClr val="000000"/>
                          </a:solidFill>
                          <a:effectLst/>
                          <a:latin typeface="Calibri" panose="020F0502020204030204" pitchFamily="34" charset="0"/>
                        </a:rPr>
                        <a:t>Volná lůžka UPV</a:t>
                      </a:r>
                      <a:br>
                        <a:rPr lang="cs-CZ" sz="1200" b="1" i="0" u="none" strike="noStrike" dirty="0" smtClean="0">
                          <a:solidFill>
                            <a:srgbClr val="000000"/>
                          </a:solidFill>
                          <a:effectLst/>
                          <a:latin typeface="Calibri" panose="020F0502020204030204" pitchFamily="34" charset="0"/>
                        </a:rPr>
                      </a:br>
                      <a:r>
                        <a:rPr lang="cs-CZ" sz="1200" b="1" i="0" u="none" strike="noStrike" dirty="0" smtClean="0">
                          <a:solidFill>
                            <a:srgbClr val="000000"/>
                          </a:solidFill>
                          <a:effectLst/>
                          <a:latin typeface="Calibri" panose="020F0502020204030204" pitchFamily="34" charset="0"/>
                        </a:rPr>
                        <a:t>(ARO)</a:t>
                      </a:r>
                      <a:endParaRPr lang="cs-CZ" sz="1200" b="1" i="0" u="none" strike="noStrike" dirty="0">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cs-CZ" sz="1200" b="1" i="0" u="none" strike="noStrike" dirty="0" smtClean="0">
                          <a:solidFill>
                            <a:srgbClr val="000000"/>
                          </a:solidFill>
                          <a:effectLst/>
                          <a:latin typeface="Calibri" panose="020F0502020204030204" pitchFamily="34" charset="0"/>
                        </a:rPr>
                        <a:t>Z toho </a:t>
                      </a:r>
                    </a:p>
                    <a:p>
                      <a:pPr algn="ctr" fontAlgn="ctr"/>
                      <a:r>
                        <a:rPr lang="cs-CZ" sz="1200" b="1" i="0" u="none" strike="noStrike" dirty="0" smtClean="0">
                          <a:solidFill>
                            <a:srgbClr val="000000"/>
                          </a:solidFill>
                          <a:effectLst/>
                          <a:latin typeface="Calibri" panose="020F0502020204030204" pitchFamily="34" charset="0"/>
                        </a:rPr>
                        <a:t>UPV </a:t>
                      </a:r>
                      <a:r>
                        <a:rPr lang="cs-CZ" sz="1200" b="1" i="0" u="none" strike="noStrike" dirty="0">
                          <a:solidFill>
                            <a:srgbClr val="000000"/>
                          </a:solidFill>
                          <a:effectLst/>
                          <a:latin typeface="Calibri" panose="020F0502020204030204" pitchFamily="34" charset="0"/>
                        </a:rPr>
                        <a:t>pro </a:t>
                      </a:r>
                      <a:r>
                        <a:rPr lang="cs-CZ" sz="1200" b="1" i="0" u="none" strike="noStrike" dirty="0" err="1">
                          <a:solidFill>
                            <a:srgbClr val="000000"/>
                          </a:solidFill>
                          <a:effectLst/>
                          <a:latin typeface="Calibri" panose="020F0502020204030204" pitchFamily="34" charset="0"/>
                        </a:rPr>
                        <a:t>Covid</a:t>
                      </a:r>
                      <a:r>
                        <a:rPr lang="cs-CZ" sz="1200" b="1" i="0" u="none" strike="noStrike" dirty="0">
                          <a:solidFill>
                            <a:srgbClr val="000000"/>
                          </a:solidFill>
                          <a:effectLst/>
                          <a:latin typeface="Calibri" panose="020F0502020204030204" pitchFamily="34" charset="0"/>
                        </a:rPr>
                        <a:t>+</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56746283"/>
                  </a:ext>
                </a:extLst>
              </a:tr>
              <a:tr h="188543">
                <a:tc>
                  <a:txBody>
                    <a:bodyPr/>
                    <a:lstStyle/>
                    <a:p>
                      <a:pPr algn="ctr" fontAlgn="ctr"/>
                      <a:r>
                        <a:rPr lang="cs-CZ" sz="1200" b="1" i="0" u="none" strike="noStrike">
                          <a:solidFill>
                            <a:srgbClr val="000000"/>
                          </a:solidFill>
                          <a:effectLst/>
                          <a:latin typeface="Calibri" panose="020F0502020204030204" pitchFamily="34" charset="0"/>
                        </a:rPr>
                        <a:t>Hl. m. Praha </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75</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10</a:t>
                      </a:r>
                    </a:p>
                  </a:txBody>
                  <a:tcPr marL="5101" marR="5101" marT="51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8B8B"/>
                    </a:solidFill>
                  </a:tcPr>
                </a:tc>
                <a:tc>
                  <a:txBody>
                    <a:bodyPr/>
                    <a:lstStyle/>
                    <a:p>
                      <a:pPr algn="ctr" fontAlgn="ctr"/>
                      <a:r>
                        <a:rPr lang="cs-CZ" sz="1200" b="0" i="0" u="none" strike="noStrike">
                          <a:solidFill>
                            <a:srgbClr val="000000"/>
                          </a:solidFill>
                          <a:effectLst/>
                          <a:latin typeface="Calibri" panose="020F0502020204030204" pitchFamily="34" charset="0"/>
                        </a:rPr>
                        <a:t>8</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0</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cs-CZ" sz="1200" b="0" i="0" u="none" strike="noStrike">
                          <a:solidFill>
                            <a:srgbClr val="000000"/>
                          </a:solidFill>
                          <a:effectLst/>
                          <a:latin typeface="Calibri" panose="020F0502020204030204" pitchFamily="34" charset="0"/>
                        </a:rPr>
                        <a:t>0</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679678669"/>
                  </a:ext>
                </a:extLst>
              </a:tr>
              <a:tr h="188543">
                <a:tc>
                  <a:txBody>
                    <a:bodyPr/>
                    <a:lstStyle/>
                    <a:p>
                      <a:pPr algn="ctr" fontAlgn="ctr"/>
                      <a:r>
                        <a:rPr lang="cs-CZ" sz="1200" b="1" i="0" u="none" strike="noStrike">
                          <a:solidFill>
                            <a:srgbClr val="000000"/>
                          </a:solidFill>
                          <a:effectLst/>
                          <a:latin typeface="Calibri" panose="020F0502020204030204" pitchFamily="34" charset="0"/>
                        </a:rPr>
                        <a:t>Středočeský 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11</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1</a:t>
                      </a:r>
                    </a:p>
                  </a:txBody>
                  <a:tcPr marL="5101" marR="5101" marT="51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7E7E"/>
                    </a:solidFill>
                  </a:tcPr>
                </a:tc>
                <a:tc>
                  <a:txBody>
                    <a:bodyPr/>
                    <a:lstStyle/>
                    <a:p>
                      <a:pPr algn="ctr" fontAlgn="ctr"/>
                      <a:r>
                        <a:rPr lang="cs-CZ" sz="1200" b="0" i="0" u="none" strike="noStrike">
                          <a:solidFill>
                            <a:srgbClr val="000000"/>
                          </a:solidFill>
                          <a:effectLst/>
                          <a:latin typeface="Calibri" panose="020F0502020204030204" pitchFamily="34" charset="0"/>
                        </a:rPr>
                        <a:t>1</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2</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cs-CZ" sz="1200" b="0" i="0" u="none" strike="noStrike">
                          <a:solidFill>
                            <a:srgbClr val="000000"/>
                          </a:solidFill>
                          <a:effectLst/>
                          <a:latin typeface="Calibri" panose="020F0502020204030204" pitchFamily="34" charset="0"/>
                        </a:rPr>
                        <a:t>2</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194098244"/>
                  </a:ext>
                </a:extLst>
              </a:tr>
              <a:tr h="188543">
                <a:tc>
                  <a:txBody>
                    <a:bodyPr/>
                    <a:lstStyle/>
                    <a:p>
                      <a:pPr algn="ctr" fontAlgn="ctr"/>
                      <a:r>
                        <a:rPr lang="cs-CZ" sz="1200" b="1" i="0" u="none" strike="noStrike">
                          <a:solidFill>
                            <a:srgbClr val="000000"/>
                          </a:solidFill>
                          <a:effectLst/>
                          <a:latin typeface="Calibri" panose="020F0502020204030204" pitchFamily="34" charset="0"/>
                        </a:rPr>
                        <a:t>Jihočeský 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31</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10</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10</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143758488"/>
                  </a:ext>
                </a:extLst>
              </a:tr>
              <a:tr h="188543">
                <a:tc>
                  <a:txBody>
                    <a:bodyPr/>
                    <a:lstStyle/>
                    <a:p>
                      <a:pPr algn="ctr" fontAlgn="ctr"/>
                      <a:r>
                        <a:rPr lang="cs-CZ" sz="1200" b="1" i="0" u="none" strike="noStrike">
                          <a:solidFill>
                            <a:srgbClr val="000000"/>
                          </a:solidFill>
                          <a:effectLst/>
                          <a:latin typeface="Calibri" panose="020F0502020204030204" pitchFamily="34" charset="0"/>
                        </a:rPr>
                        <a:t>Plzeňský 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11</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4</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4</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0</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cs-CZ" sz="1200" b="0" i="0" u="none" strike="noStrike">
                          <a:solidFill>
                            <a:srgbClr val="000000"/>
                          </a:solidFill>
                          <a:effectLst/>
                          <a:latin typeface="Calibri" panose="020F0502020204030204" pitchFamily="34" charset="0"/>
                        </a:rPr>
                        <a:t>0</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736588865"/>
                  </a:ext>
                </a:extLst>
              </a:tr>
              <a:tr h="188543">
                <a:tc>
                  <a:txBody>
                    <a:bodyPr/>
                    <a:lstStyle/>
                    <a:p>
                      <a:pPr algn="ctr" fontAlgn="ctr"/>
                      <a:r>
                        <a:rPr lang="cs-CZ" sz="1200" b="1" i="0" u="none" strike="noStrike">
                          <a:solidFill>
                            <a:srgbClr val="000000"/>
                          </a:solidFill>
                          <a:effectLst/>
                          <a:latin typeface="Calibri" panose="020F0502020204030204" pitchFamily="34" charset="0"/>
                        </a:rPr>
                        <a:t>Karlovarský 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dirty="0">
                          <a:solidFill>
                            <a:srgbClr val="000000"/>
                          </a:solidFill>
                          <a:effectLst/>
                          <a:latin typeface="Calibri" panose="020F0502020204030204" pitchFamily="34" charset="0"/>
                        </a:rPr>
                        <a:t>*</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15042124"/>
                  </a:ext>
                </a:extLst>
              </a:tr>
              <a:tr h="188543">
                <a:tc>
                  <a:txBody>
                    <a:bodyPr/>
                    <a:lstStyle/>
                    <a:p>
                      <a:pPr algn="ctr" fontAlgn="ctr"/>
                      <a:r>
                        <a:rPr lang="cs-CZ" sz="1200" b="1" i="0" u="none" strike="noStrike">
                          <a:solidFill>
                            <a:srgbClr val="000000"/>
                          </a:solidFill>
                          <a:effectLst/>
                          <a:latin typeface="Calibri" panose="020F0502020204030204" pitchFamily="34" charset="0"/>
                        </a:rPr>
                        <a:t>Ústecký 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10</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0" i="0" u="none" strike="noStrike">
                          <a:solidFill>
                            <a:srgbClr val="000000"/>
                          </a:solidFill>
                          <a:effectLst/>
                          <a:latin typeface="Calibri" panose="020F0502020204030204" pitchFamily="34" charset="0"/>
                        </a:rPr>
                        <a:t>*</a:t>
                      </a:r>
                    </a:p>
                  </a:txBody>
                  <a:tcPr marL="5101" marR="5101" marT="51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3</a:t>
                      </a:r>
                    </a:p>
                  </a:txBody>
                  <a:tcPr marL="5101" marR="5101" marT="5101"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3</a:t>
                      </a:r>
                    </a:p>
                  </a:txBody>
                  <a:tcPr marL="5101" marR="5101" marT="5101" marB="0" anchor="ctr">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12861551"/>
                  </a:ext>
                </a:extLst>
              </a:tr>
              <a:tr h="188543">
                <a:tc>
                  <a:txBody>
                    <a:bodyPr/>
                    <a:lstStyle/>
                    <a:p>
                      <a:pPr algn="ctr" fontAlgn="ctr"/>
                      <a:r>
                        <a:rPr lang="cs-CZ" sz="1200" b="1" i="0" u="none" strike="noStrike">
                          <a:solidFill>
                            <a:srgbClr val="000000"/>
                          </a:solidFill>
                          <a:effectLst/>
                          <a:latin typeface="Calibri" panose="020F0502020204030204" pitchFamily="34" charset="0"/>
                        </a:rPr>
                        <a:t>Liberecký 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dirty="0">
                          <a:solidFill>
                            <a:srgbClr val="000000"/>
                          </a:solidFill>
                          <a:effectLst/>
                          <a:latin typeface="Calibri" panose="020F0502020204030204" pitchFamily="34" charset="0"/>
                        </a:rPr>
                        <a:t>*</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dirty="0">
                          <a:solidFill>
                            <a:srgbClr val="000000"/>
                          </a:solidFill>
                          <a:effectLst/>
                          <a:latin typeface="Calibri" panose="020F0502020204030204" pitchFamily="34" charset="0"/>
                        </a:rPr>
                        <a:t>*</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37816830"/>
                  </a:ext>
                </a:extLst>
              </a:tr>
              <a:tr h="196399">
                <a:tc>
                  <a:txBody>
                    <a:bodyPr/>
                    <a:lstStyle/>
                    <a:p>
                      <a:pPr algn="ctr" fontAlgn="ctr"/>
                      <a:r>
                        <a:rPr lang="cs-CZ" sz="1200" b="1" i="0" u="none" strike="noStrike">
                          <a:solidFill>
                            <a:srgbClr val="000000"/>
                          </a:solidFill>
                          <a:effectLst/>
                          <a:latin typeface="Calibri" panose="020F0502020204030204" pitchFamily="34" charset="0"/>
                        </a:rPr>
                        <a:t>Královéhradecký 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15</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4</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4</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1" i="0" u="none" strike="noStrike" dirty="0">
                          <a:solidFill>
                            <a:srgbClr val="000000"/>
                          </a:solidFill>
                          <a:effectLst/>
                          <a:latin typeface="Calibri" panose="020F0502020204030204" pitchFamily="34" charset="0"/>
                        </a:rPr>
                        <a:t>1</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1</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338428490"/>
                  </a:ext>
                </a:extLst>
              </a:tr>
              <a:tr h="188543">
                <a:tc>
                  <a:txBody>
                    <a:bodyPr/>
                    <a:lstStyle/>
                    <a:p>
                      <a:pPr algn="ctr" fontAlgn="ctr"/>
                      <a:r>
                        <a:rPr lang="cs-CZ" sz="1200" b="1" i="0" u="none" strike="noStrike">
                          <a:solidFill>
                            <a:srgbClr val="000000"/>
                          </a:solidFill>
                          <a:effectLst/>
                          <a:latin typeface="Calibri" panose="020F0502020204030204" pitchFamily="34" charset="0"/>
                        </a:rPr>
                        <a:t>Pardubický 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12</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10</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cs-CZ" sz="1200" b="0" i="0" u="none" strike="noStrike">
                          <a:solidFill>
                            <a:srgbClr val="000000"/>
                          </a:solidFill>
                          <a:effectLst/>
                          <a:latin typeface="Calibri" panose="020F0502020204030204" pitchFamily="34" charset="0"/>
                        </a:rPr>
                        <a:t>10</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464159809"/>
                  </a:ext>
                </a:extLst>
              </a:tr>
              <a:tr h="188543">
                <a:tc>
                  <a:txBody>
                    <a:bodyPr/>
                    <a:lstStyle/>
                    <a:p>
                      <a:pPr algn="ctr" fontAlgn="ctr"/>
                      <a:r>
                        <a:rPr lang="cs-CZ" sz="1200" b="1" i="0" u="none" strike="noStrike">
                          <a:solidFill>
                            <a:srgbClr val="000000"/>
                          </a:solidFill>
                          <a:effectLst/>
                          <a:latin typeface="Calibri" panose="020F0502020204030204" pitchFamily="34" charset="0"/>
                        </a:rPr>
                        <a:t>Kraj Vysočina</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4</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1</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1</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1" i="0" u="none" strike="noStrike" dirty="0">
                          <a:solidFill>
                            <a:srgbClr val="000000"/>
                          </a:solidFill>
                          <a:effectLst/>
                          <a:latin typeface="Calibri" panose="020F0502020204030204" pitchFamily="34" charset="0"/>
                        </a:rPr>
                        <a:t>0</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cs-CZ" sz="1200" b="0" i="0" u="none" strike="noStrike">
                          <a:solidFill>
                            <a:srgbClr val="000000"/>
                          </a:solidFill>
                          <a:effectLst/>
                          <a:latin typeface="Calibri" panose="020F0502020204030204" pitchFamily="34" charset="0"/>
                        </a:rPr>
                        <a:t>0</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888724429"/>
                  </a:ext>
                </a:extLst>
              </a:tr>
              <a:tr h="188543">
                <a:tc>
                  <a:txBody>
                    <a:bodyPr/>
                    <a:lstStyle/>
                    <a:p>
                      <a:pPr algn="ctr" fontAlgn="ctr"/>
                      <a:r>
                        <a:rPr lang="cs-CZ" sz="1200" b="1" i="0" u="none" strike="noStrike">
                          <a:solidFill>
                            <a:srgbClr val="000000"/>
                          </a:solidFill>
                          <a:effectLst/>
                          <a:latin typeface="Calibri" panose="020F0502020204030204" pitchFamily="34" charset="0"/>
                        </a:rPr>
                        <a:t>Jihomoravský 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29</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12</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cs-CZ" sz="1200" b="0" i="0" u="none" strike="noStrike">
                          <a:solidFill>
                            <a:srgbClr val="000000"/>
                          </a:solidFill>
                          <a:effectLst/>
                          <a:latin typeface="Calibri" panose="020F0502020204030204" pitchFamily="34" charset="0"/>
                        </a:rPr>
                        <a:t>12</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dirty="0">
                          <a:solidFill>
                            <a:srgbClr val="000000"/>
                          </a:solidFill>
                          <a:effectLst/>
                          <a:latin typeface="Calibri" panose="020F0502020204030204" pitchFamily="34" charset="0"/>
                        </a:rPr>
                        <a:t>2</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2</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335558254"/>
                  </a:ext>
                </a:extLst>
              </a:tr>
              <a:tr h="188543">
                <a:tc>
                  <a:txBody>
                    <a:bodyPr/>
                    <a:lstStyle/>
                    <a:p>
                      <a:pPr algn="ctr" fontAlgn="ctr"/>
                      <a:r>
                        <a:rPr lang="cs-CZ" sz="1200" b="1" i="0" u="none" strike="noStrike">
                          <a:solidFill>
                            <a:srgbClr val="000000"/>
                          </a:solidFill>
                          <a:effectLst/>
                          <a:latin typeface="Calibri" panose="020F0502020204030204" pitchFamily="34" charset="0"/>
                        </a:rPr>
                        <a:t>Olomoucký 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21</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3</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3</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200" b="1" i="0" u="none" strike="noStrike" dirty="0">
                          <a:solidFill>
                            <a:srgbClr val="000000"/>
                          </a:solidFill>
                          <a:effectLst/>
                          <a:latin typeface="Calibri" panose="020F0502020204030204" pitchFamily="34" charset="0"/>
                        </a:rPr>
                        <a:t>6</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6</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25665467"/>
                  </a:ext>
                </a:extLst>
              </a:tr>
              <a:tr h="188543">
                <a:tc>
                  <a:txBody>
                    <a:bodyPr/>
                    <a:lstStyle/>
                    <a:p>
                      <a:pPr algn="ctr" fontAlgn="ctr"/>
                      <a:r>
                        <a:rPr lang="cs-CZ" sz="1200" b="1" i="0" u="none" strike="noStrike">
                          <a:solidFill>
                            <a:srgbClr val="000000"/>
                          </a:solidFill>
                          <a:effectLst/>
                          <a:latin typeface="Calibri" panose="020F0502020204030204" pitchFamily="34" charset="0"/>
                        </a:rPr>
                        <a:t>Zlínský 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64</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13</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13</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18770443"/>
                  </a:ext>
                </a:extLst>
              </a:tr>
              <a:tr h="194829">
                <a:tc>
                  <a:txBody>
                    <a:bodyPr/>
                    <a:lstStyle/>
                    <a:p>
                      <a:pPr algn="ctr" fontAlgn="ctr"/>
                      <a:r>
                        <a:rPr lang="cs-CZ" sz="1200" b="1" i="0" u="none" strike="noStrike">
                          <a:solidFill>
                            <a:srgbClr val="000000"/>
                          </a:solidFill>
                          <a:effectLst/>
                          <a:latin typeface="Calibri" panose="020F0502020204030204" pitchFamily="34" charset="0"/>
                        </a:rPr>
                        <a:t>Moravskoslezský kraj</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200" b="0" i="0" u="none" strike="noStrike">
                          <a:solidFill>
                            <a:srgbClr val="000000"/>
                          </a:solidFill>
                          <a:effectLst/>
                          <a:latin typeface="Calibri" panose="020F0502020204030204" pitchFamily="34" charset="0"/>
                        </a:rPr>
                        <a:t>16</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4</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4</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1</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dirty="0">
                          <a:solidFill>
                            <a:srgbClr val="000000"/>
                          </a:solidFill>
                          <a:effectLst/>
                          <a:latin typeface="Calibri" panose="020F0502020204030204" pitchFamily="34" charset="0"/>
                        </a:rPr>
                        <a:t>1</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838457233"/>
                  </a:ext>
                </a:extLst>
              </a:tr>
              <a:tr h="212111">
                <a:tc>
                  <a:txBody>
                    <a:bodyPr/>
                    <a:lstStyle/>
                    <a:p>
                      <a:pPr algn="ctr" fontAlgn="ctr"/>
                      <a:r>
                        <a:rPr lang="cs-CZ" sz="1200" b="1" i="0" u="none" strike="noStrike">
                          <a:solidFill>
                            <a:srgbClr val="000000"/>
                          </a:solidFill>
                          <a:effectLst/>
                          <a:latin typeface="Calibri" panose="020F0502020204030204" pitchFamily="34" charset="0"/>
                        </a:rPr>
                        <a:t>Celkové kapacity ČR</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200" b="1" i="0" u="none" strike="noStrike">
                          <a:solidFill>
                            <a:srgbClr val="000000"/>
                          </a:solidFill>
                          <a:effectLst/>
                          <a:latin typeface="Calibri" panose="020F0502020204030204" pitchFamily="34" charset="0"/>
                        </a:rPr>
                        <a:t>299</a:t>
                      </a:r>
                    </a:p>
                  </a:txBody>
                  <a:tcPr marL="5101" marR="5101" marT="51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72</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1" i="0" u="none" strike="noStrike">
                          <a:solidFill>
                            <a:srgbClr val="000000"/>
                          </a:solidFill>
                          <a:effectLst/>
                          <a:latin typeface="Calibri" panose="020F0502020204030204" pitchFamily="34" charset="0"/>
                        </a:rPr>
                        <a:t>70</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15</a:t>
                      </a:r>
                    </a:p>
                  </a:txBody>
                  <a:tcPr marL="5101" marR="5101" marT="51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1" i="0" u="none" strike="noStrike" dirty="0">
                          <a:solidFill>
                            <a:srgbClr val="000000"/>
                          </a:solidFill>
                          <a:effectLst/>
                          <a:latin typeface="Calibri" panose="020F0502020204030204" pitchFamily="34" charset="0"/>
                        </a:rPr>
                        <a:t>15</a:t>
                      </a:r>
                    </a:p>
                  </a:txBody>
                  <a:tcPr marL="5101" marR="5101" marT="5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484700604"/>
                  </a:ext>
                </a:extLst>
              </a:tr>
              <a:tr h="188543">
                <a:tc gridSpan="6">
                  <a:txBody>
                    <a:bodyPr/>
                    <a:lstStyle/>
                    <a:p>
                      <a:pPr algn="r" fontAlgn="ctr"/>
                      <a:r>
                        <a:rPr lang="cs-CZ" sz="1200" b="1" i="0" u="none" strike="noStrike" dirty="0">
                          <a:solidFill>
                            <a:srgbClr val="000000"/>
                          </a:solidFill>
                          <a:effectLst/>
                          <a:latin typeface="Calibri" panose="020F0502020204030204" pitchFamily="34" charset="0"/>
                        </a:rPr>
                        <a:t>                  Zdroj: Online databáze NDLP ÚZIS </a:t>
                      </a:r>
                    </a:p>
                  </a:txBody>
                  <a:tcPr marL="5101" marR="5101" marT="5101"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a:txBody>
                    <a:bodyPr/>
                    <a:lstStyle/>
                    <a:p>
                      <a:pPr algn="r" fontAlgn="ctr"/>
                      <a:endParaRPr lang="cs-CZ" sz="1200" b="1"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extLst>
                  <a:ext uri="{0D108BD9-81ED-4DB2-BD59-A6C34878D82A}">
                    <a16:rowId xmlns:a16="http://schemas.microsoft.com/office/drawing/2014/main" val="2396309574"/>
                  </a:ext>
                </a:extLst>
              </a:tr>
              <a:tr h="182258">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extLst>
                  <a:ext uri="{0D108BD9-81ED-4DB2-BD59-A6C34878D82A}">
                    <a16:rowId xmlns:a16="http://schemas.microsoft.com/office/drawing/2014/main" val="3522116253"/>
                  </a:ext>
                </a:extLst>
              </a:tr>
              <a:tr h="358232">
                <a:tc>
                  <a:txBody>
                    <a:bodyPr/>
                    <a:lstStyle/>
                    <a:p>
                      <a:pPr algn="r" fontAlgn="ctr"/>
                      <a:r>
                        <a:rPr lang="cs-CZ" sz="1200" b="1" i="0" u="none" strike="noStrike">
                          <a:solidFill>
                            <a:srgbClr val="000000"/>
                          </a:solidFill>
                          <a:effectLst/>
                          <a:latin typeface="Calibri" panose="020F0502020204030204" pitchFamily="34" charset="0"/>
                        </a:rPr>
                        <a:t>Legenda:  </a:t>
                      </a:r>
                    </a:p>
                  </a:txBody>
                  <a:tcPr marL="5101" marR="5101" marT="5101" marB="0" anchor="ctr">
                    <a:lnL>
                      <a:noFill/>
                    </a:lnL>
                    <a:lnR>
                      <a:noFill/>
                    </a:lnR>
                    <a:lnT>
                      <a:noFill/>
                    </a:lnT>
                    <a:lnB>
                      <a:noFill/>
                    </a:lnB>
                  </a:tcPr>
                </a:tc>
                <a:tc>
                  <a:txBody>
                    <a:bodyPr/>
                    <a:lstStyle/>
                    <a:p>
                      <a:pPr algn="ctr" fontAlgn="ctr"/>
                      <a:r>
                        <a:rPr lang="cs-CZ" sz="1200" b="1" i="0" u="none" strike="noStrike">
                          <a:solidFill>
                            <a:srgbClr val="000000"/>
                          </a:solidFill>
                          <a:effectLst/>
                          <a:latin typeface="Calibri" panose="020F0502020204030204" pitchFamily="34" charset="0"/>
                        </a:rPr>
                        <a:t>100 - 50,1 %</a:t>
                      </a:r>
                    </a:p>
                  </a:txBody>
                  <a:tcPr marL="5101" marR="5101" marT="5101" marB="0" anchor="ctr">
                    <a:lnL>
                      <a:noFill/>
                    </a:lnL>
                    <a:lnR>
                      <a:noFill/>
                    </a:lnR>
                    <a:lnT>
                      <a:noFill/>
                    </a:lnT>
                    <a:lnB>
                      <a:noFill/>
                    </a:lnB>
                    <a:solidFill>
                      <a:srgbClr val="00B050"/>
                    </a:solidFill>
                  </a:tcPr>
                </a:tc>
                <a:tc>
                  <a:txBody>
                    <a:bodyPr/>
                    <a:lstStyle/>
                    <a:p>
                      <a:pPr algn="ctr" fontAlgn="ctr"/>
                      <a:r>
                        <a:rPr lang="cs-CZ" sz="1200" b="1" i="0" u="none" strike="noStrike">
                          <a:solidFill>
                            <a:srgbClr val="000000"/>
                          </a:solidFill>
                          <a:effectLst/>
                          <a:latin typeface="Calibri" panose="020F0502020204030204" pitchFamily="34" charset="0"/>
                        </a:rPr>
                        <a:t>50 - 30,1 %</a:t>
                      </a:r>
                    </a:p>
                  </a:txBody>
                  <a:tcPr marL="5101" marR="5101" marT="5101" marB="0" anchor="ctr">
                    <a:lnL>
                      <a:noFill/>
                    </a:lnL>
                    <a:lnR>
                      <a:noFill/>
                    </a:lnR>
                    <a:lnT>
                      <a:noFill/>
                    </a:lnT>
                    <a:lnB>
                      <a:noFill/>
                    </a:lnB>
                    <a:solidFill>
                      <a:srgbClr val="A9D08E"/>
                    </a:solidFill>
                  </a:tcPr>
                </a:tc>
                <a:tc>
                  <a:txBody>
                    <a:bodyPr/>
                    <a:lstStyle/>
                    <a:p>
                      <a:pPr algn="ctr" fontAlgn="ctr"/>
                      <a:r>
                        <a:rPr lang="cs-CZ" sz="1200" b="1" i="0" u="none" strike="noStrike">
                          <a:solidFill>
                            <a:srgbClr val="000000"/>
                          </a:solidFill>
                          <a:effectLst/>
                          <a:latin typeface="Calibri" panose="020F0502020204030204" pitchFamily="34" charset="0"/>
                        </a:rPr>
                        <a:t>30 - 20,1 %</a:t>
                      </a:r>
                    </a:p>
                  </a:txBody>
                  <a:tcPr marL="5101" marR="5101" marT="5101" marB="0" anchor="ctr">
                    <a:lnL>
                      <a:noFill/>
                    </a:lnL>
                    <a:lnR>
                      <a:noFill/>
                    </a:lnR>
                    <a:lnT>
                      <a:noFill/>
                    </a:lnT>
                    <a:lnB>
                      <a:noFill/>
                    </a:lnB>
                    <a:solidFill>
                      <a:srgbClr val="FFD966"/>
                    </a:solidFill>
                  </a:tcPr>
                </a:tc>
                <a:tc>
                  <a:txBody>
                    <a:bodyPr/>
                    <a:lstStyle/>
                    <a:p>
                      <a:pPr algn="ctr" fontAlgn="ctr"/>
                      <a:r>
                        <a:rPr lang="cs-CZ" sz="1200" b="1" i="0" u="none" strike="noStrike">
                          <a:solidFill>
                            <a:srgbClr val="000000"/>
                          </a:solidFill>
                          <a:effectLst/>
                          <a:latin typeface="Calibri" panose="020F0502020204030204" pitchFamily="34" charset="0"/>
                        </a:rPr>
                        <a:t>20 - 10,1 %</a:t>
                      </a:r>
                    </a:p>
                  </a:txBody>
                  <a:tcPr marL="5101" marR="5101" marT="5101" marB="0" anchor="ctr">
                    <a:lnL>
                      <a:noFill/>
                    </a:lnL>
                    <a:lnR>
                      <a:noFill/>
                    </a:lnR>
                    <a:lnT>
                      <a:noFill/>
                    </a:lnT>
                    <a:lnB>
                      <a:noFill/>
                    </a:lnB>
                    <a:solidFill>
                      <a:srgbClr val="FA8976"/>
                    </a:solidFill>
                  </a:tcPr>
                </a:tc>
                <a:tc>
                  <a:txBody>
                    <a:bodyPr/>
                    <a:lstStyle/>
                    <a:p>
                      <a:pPr algn="ctr" fontAlgn="ctr"/>
                      <a:r>
                        <a:rPr lang="cs-CZ" sz="1200" b="1" i="0" u="none" strike="noStrike" dirty="0">
                          <a:solidFill>
                            <a:srgbClr val="000000"/>
                          </a:solidFill>
                          <a:effectLst/>
                          <a:latin typeface="Calibri" panose="020F0502020204030204" pitchFamily="34" charset="0"/>
                        </a:rPr>
                        <a:t>10 - 0 %</a:t>
                      </a:r>
                    </a:p>
                  </a:txBody>
                  <a:tcPr marL="5101" marR="5101" marT="5101" marB="0" anchor="ctr">
                    <a:lnL>
                      <a:noFill/>
                    </a:lnL>
                    <a:lnR>
                      <a:noFill/>
                    </a:lnR>
                    <a:lnT>
                      <a:noFill/>
                    </a:lnT>
                    <a:lnB>
                      <a:noFill/>
                    </a:lnB>
                    <a:solidFill>
                      <a:srgbClr val="FF0000"/>
                    </a:solidFill>
                  </a:tcPr>
                </a:tc>
                <a:tc>
                  <a:txBody>
                    <a:bodyPr/>
                    <a:lstStyle/>
                    <a:p>
                      <a:pPr algn="l" fontAlgn="ctr"/>
                      <a:r>
                        <a:rPr lang="cs-CZ" sz="1200" b="1" i="0" u="none" strike="noStrike">
                          <a:solidFill>
                            <a:srgbClr val="000000"/>
                          </a:solidFill>
                          <a:effectLst/>
                          <a:latin typeface="Calibri" panose="020F0502020204030204" pitchFamily="34" charset="0"/>
                        </a:rPr>
                        <a:t> celkových kapacit</a:t>
                      </a:r>
                    </a:p>
                  </a:txBody>
                  <a:tcPr marL="5101" marR="5101" marT="5101" marB="0" anchor="ctr">
                    <a:lnL>
                      <a:noFill/>
                    </a:lnL>
                    <a:lnR>
                      <a:noFill/>
                    </a:lnR>
                    <a:lnT>
                      <a:noFill/>
                    </a:lnT>
                    <a:lnB>
                      <a:noFill/>
                    </a:lnB>
                  </a:tcPr>
                </a:tc>
                <a:extLst>
                  <a:ext uri="{0D108BD9-81ED-4DB2-BD59-A6C34878D82A}">
                    <a16:rowId xmlns:a16="http://schemas.microsoft.com/office/drawing/2014/main" val="1232964000"/>
                  </a:ext>
                </a:extLst>
              </a:tr>
              <a:tr h="188543">
                <a:tc gridSpan="3">
                  <a:txBody>
                    <a:bodyPr/>
                    <a:lstStyle/>
                    <a:p>
                      <a:pPr algn="r" fontAlgn="ctr"/>
                      <a:r>
                        <a:rPr lang="pl-PL" sz="1200" b="1" i="0" u="none" strike="noStrike">
                          <a:solidFill>
                            <a:srgbClr val="000000"/>
                          </a:solidFill>
                          <a:effectLst/>
                          <a:latin typeface="Calibri" panose="020F0502020204030204" pitchFamily="34" charset="0"/>
                        </a:rPr>
                        <a:t> Nemocnice s aktualizací starší 48 hod.: </a:t>
                      </a:r>
                    </a:p>
                  </a:txBody>
                  <a:tcPr marL="5101" marR="5101" marT="5101" marB="0" anchor="ctr">
                    <a:lnL>
                      <a:noFill/>
                    </a:lnL>
                    <a:lnR>
                      <a:noFill/>
                    </a:lnR>
                    <a:lnT>
                      <a:noFill/>
                    </a:lnT>
                    <a:lnB>
                      <a:noFill/>
                    </a:lnB>
                  </a:tcPr>
                </a:tc>
                <a:tc hMerge="1">
                  <a:txBody>
                    <a:bodyPr/>
                    <a:lstStyle/>
                    <a:p>
                      <a:endParaRPr lang="cs-CZ"/>
                    </a:p>
                  </a:txBody>
                  <a:tcPr/>
                </a:tc>
                <a:tc hMerge="1">
                  <a:txBody>
                    <a:bodyPr/>
                    <a:lstStyle/>
                    <a:p>
                      <a:endParaRPr lang="cs-CZ"/>
                    </a:p>
                  </a:txBody>
                  <a:tcPr/>
                </a:tc>
                <a:tc>
                  <a:txBody>
                    <a:bodyPr/>
                    <a:lstStyle/>
                    <a:p>
                      <a:pPr algn="ctr" fontAlgn="ctr"/>
                      <a:r>
                        <a:rPr lang="cs-CZ" sz="1200" b="1" i="0" u="none" strike="noStrike" dirty="0" smtClean="0">
                          <a:solidFill>
                            <a:srgbClr val="000000"/>
                          </a:solidFill>
                          <a:effectLst/>
                          <a:latin typeface="Calibri" panose="020F0502020204030204" pitchFamily="34" charset="0"/>
                        </a:rPr>
                        <a:t>7x</a:t>
                      </a:r>
                      <a:endParaRPr lang="cs-CZ" sz="1200" b="1" i="0" u="none" strike="noStrike" dirty="0">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tc>
                  <a:txBody>
                    <a:bodyPr/>
                    <a:lstStyle/>
                    <a:p>
                      <a:pPr algn="l" fontAlgn="ctr"/>
                      <a:endParaRPr lang="cs-CZ" sz="1200" b="0" i="0" u="none" strike="noStrike" dirty="0">
                        <a:solidFill>
                          <a:srgbClr val="000000"/>
                        </a:solidFill>
                        <a:effectLst/>
                        <a:latin typeface="Calibri" panose="020F0502020204030204" pitchFamily="34" charset="0"/>
                      </a:endParaRPr>
                    </a:p>
                  </a:txBody>
                  <a:tcPr marL="5101" marR="5101" marT="5101" marB="0" anchor="ctr">
                    <a:lnL>
                      <a:noFill/>
                    </a:lnL>
                    <a:lnR>
                      <a:noFill/>
                    </a:lnR>
                    <a:lnT>
                      <a:noFill/>
                    </a:lnT>
                    <a:lnB>
                      <a:noFill/>
                    </a:lnB>
                  </a:tcPr>
                </a:tc>
                <a:extLst>
                  <a:ext uri="{0D108BD9-81ED-4DB2-BD59-A6C34878D82A}">
                    <a16:rowId xmlns:a16="http://schemas.microsoft.com/office/drawing/2014/main" val="756196198"/>
                  </a:ext>
                </a:extLst>
              </a:tr>
            </a:tbl>
          </a:graphicData>
        </a:graphic>
      </p:graphicFrame>
    </p:spTree>
    <p:extLst>
      <p:ext uri="{BB962C8B-B14F-4D97-AF65-F5344CB8AC3E}">
        <p14:creationId xmlns:p14="http://schemas.microsoft.com/office/powerpoint/2010/main" val="2681235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332818" y="0"/>
            <a:ext cx="9885238" cy="896492"/>
          </a:xfrm>
        </p:spPr>
        <p:txBody>
          <a:bodyPr/>
          <a:lstStyle/>
          <a:p>
            <a:r>
              <a:rPr lang="cs-CZ" sz="2800" dirty="0"/>
              <a:t>Národní dispečink lůžkové péče</a:t>
            </a:r>
          </a:p>
        </p:txBody>
      </p:sp>
      <p:sp>
        <p:nvSpPr>
          <p:cNvPr id="8" name="TextovéPole 7"/>
          <p:cNvSpPr txBox="1"/>
          <p:nvPr/>
        </p:nvSpPr>
        <p:spPr>
          <a:xfrm>
            <a:off x="9486005" y="2147602"/>
            <a:ext cx="2786020" cy="1785104"/>
          </a:xfrm>
          <a:prstGeom prst="rect">
            <a:avLst/>
          </a:prstGeom>
          <a:noFill/>
        </p:spPr>
        <p:txBody>
          <a:bodyPr wrap="square" rtlCol="0">
            <a:spAutoFit/>
          </a:bodyPr>
          <a:lstStyle/>
          <a:p>
            <a:pPr algn="ctr"/>
            <a:r>
              <a:rPr lang="cs-CZ" b="1" dirty="0"/>
              <a:t>Obsazená standardní</a:t>
            </a:r>
          </a:p>
          <a:p>
            <a:pPr algn="ctr"/>
            <a:r>
              <a:rPr lang="cs-CZ" b="1" dirty="0"/>
              <a:t> lůžka C+ </a:t>
            </a:r>
            <a:r>
              <a:rPr lang="cs-CZ" b="1" dirty="0" smtClean="0"/>
              <a:t>pacienty k </a:t>
            </a:r>
            <a:r>
              <a:rPr lang="cs-CZ" b="1" dirty="0" smtClean="0"/>
              <a:t>18.11.2021 </a:t>
            </a:r>
            <a:r>
              <a:rPr lang="cs-CZ" b="1" dirty="0" smtClean="0"/>
              <a:t>00:20</a:t>
            </a:r>
          </a:p>
          <a:p>
            <a:pPr algn="ctr"/>
            <a:endParaRPr lang="cs-CZ" b="1" dirty="0"/>
          </a:p>
          <a:p>
            <a:pPr algn="ctr"/>
            <a:r>
              <a:rPr lang="cs-CZ" b="1" dirty="0" smtClean="0"/>
              <a:t>3 801</a:t>
            </a:r>
            <a:endParaRPr lang="cs-CZ" b="1" dirty="0"/>
          </a:p>
          <a:p>
            <a:pPr algn="ctr"/>
            <a:endParaRPr lang="cs-CZ" sz="2000" b="1" dirty="0"/>
          </a:p>
        </p:txBody>
      </p:sp>
      <p:sp>
        <p:nvSpPr>
          <p:cNvPr id="3" name="TextovéPole 2"/>
          <p:cNvSpPr txBox="1"/>
          <p:nvPr/>
        </p:nvSpPr>
        <p:spPr>
          <a:xfrm>
            <a:off x="9645161" y="4001514"/>
            <a:ext cx="2467708" cy="1077218"/>
          </a:xfrm>
          <a:prstGeom prst="rect">
            <a:avLst/>
          </a:prstGeom>
          <a:noFill/>
        </p:spPr>
        <p:txBody>
          <a:bodyPr wrap="square" rtlCol="0">
            <a:spAutoFit/>
          </a:bodyPr>
          <a:lstStyle/>
          <a:p>
            <a:pPr algn="ctr"/>
            <a:r>
              <a:rPr lang="cs-CZ" sz="1600" b="1" dirty="0"/>
              <a:t>* Izolační </a:t>
            </a:r>
            <a:r>
              <a:rPr lang="cs-CZ" sz="1600" b="1" dirty="0" smtClean="0"/>
              <a:t>lůžka </a:t>
            </a:r>
            <a:r>
              <a:rPr lang="cs-CZ" sz="1600" b="1" dirty="0"/>
              <a:t>s kyslíkem jsou umístěna na standardních odděleních.</a:t>
            </a:r>
          </a:p>
        </p:txBody>
      </p:sp>
      <p:graphicFrame>
        <p:nvGraphicFramePr>
          <p:cNvPr id="5" name="Tabulka 4"/>
          <p:cNvGraphicFramePr>
            <a:graphicFrameLocks noGrp="1"/>
          </p:cNvGraphicFramePr>
          <p:nvPr>
            <p:extLst>
              <p:ext uri="{D42A27DB-BD31-4B8C-83A1-F6EECF244321}">
                <p14:modId xmlns:p14="http://schemas.microsoft.com/office/powerpoint/2010/main" val="2961912275"/>
              </p:ext>
            </p:extLst>
          </p:nvPr>
        </p:nvGraphicFramePr>
        <p:xfrm>
          <a:off x="332818" y="1025242"/>
          <a:ext cx="8720147" cy="5375554"/>
        </p:xfrm>
        <a:graphic>
          <a:graphicData uri="http://schemas.openxmlformats.org/drawingml/2006/table">
            <a:tbl>
              <a:tblPr/>
              <a:tblGrid>
                <a:gridCol w="2006006">
                  <a:extLst>
                    <a:ext uri="{9D8B030D-6E8A-4147-A177-3AD203B41FA5}">
                      <a16:colId xmlns:a16="http://schemas.microsoft.com/office/drawing/2014/main" val="2979528192"/>
                    </a:ext>
                  </a:extLst>
                </a:gridCol>
                <a:gridCol w="1142493">
                  <a:extLst>
                    <a:ext uri="{9D8B030D-6E8A-4147-A177-3AD203B41FA5}">
                      <a16:colId xmlns:a16="http://schemas.microsoft.com/office/drawing/2014/main" val="3811773594"/>
                    </a:ext>
                  </a:extLst>
                </a:gridCol>
                <a:gridCol w="1129209">
                  <a:extLst>
                    <a:ext uri="{9D8B030D-6E8A-4147-A177-3AD203B41FA5}">
                      <a16:colId xmlns:a16="http://schemas.microsoft.com/office/drawing/2014/main" val="133588591"/>
                    </a:ext>
                  </a:extLst>
                </a:gridCol>
                <a:gridCol w="1129209">
                  <a:extLst>
                    <a:ext uri="{9D8B030D-6E8A-4147-A177-3AD203B41FA5}">
                      <a16:colId xmlns:a16="http://schemas.microsoft.com/office/drawing/2014/main" val="3400970715"/>
                    </a:ext>
                  </a:extLst>
                </a:gridCol>
                <a:gridCol w="1182347">
                  <a:extLst>
                    <a:ext uri="{9D8B030D-6E8A-4147-A177-3AD203B41FA5}">
                      <a16:colId xmlns:a16="http://schemas.microsoft.com/office/drawing/2014/main" val="737447872"/>
                    </a:ext>
                  </a:extLst>
                </a:gridCol>
                <a:gridCol w="1182347">
                  <a:extLst>
                    <a:ext uri="{9D8B030D-6E8A-4147-A177-3AD203B41FA5}">
                      <a16:colId xmlns:a16="http://schemas.microsoft.com/office/drawing/2014/main" val="1494896969"/>
                    </a:ext>
                  </a:extLst>
                </a:gridCol>
                <a:gridCol w="948536">
                  <a:extLst>
                    <a:ext uri="{9D8B030D-6E8A-4147-A177-3AD203B41FA5}">
                      <a16:colId xmlns:a16="http://schemas.microsoft.com/office/drawing/2014/main" val="661943117"/>
                    </a:ext>
                  </a:extLst>
                </a:gridCol>
              </a:tblGrid>
              <a:tr h="226483">
                <a:tc gridSpan="7">
                  <a:txBody>
                    <a:bodyPr/>
                    <a:lstStyle/>
                    <a:p>
                      <a:pPr algn="ctr" fontAlgn="ctr"/>
                      <a:r>
                        <a:rPr lang="cs-CZ" sz="1200" b="1" i="0" u="none" strike="noStrike" dirty="0">
                          <a:solidFill>
                            <a:srgbClr val="000000"/>
                          </a:solidFill>
                          <a:effectLst/>
                          <a:latin typeface="Calibri" panose="020F0502020204030204" pitchFamily="34" charset="0"/>
                        </a:rPr>
                        <a:t>Infekční a neinfekční </a:t>
                      </a:r>
                      <a:r>
                        <a:rPr lang="cs-CZ" sz="1200" b="1" i="0" u="none" strike="noStrike" dirty="0" smtClean="0">
                          <a:solidFill>
                            <a:srgbClr val="000000"/>
                          </a:solidFill>
                          <a:effectLst/>
                          <a:latin typeface="Calibri" panose="020F0502020204030204" pitchFamily="34" charset="0"/>
                        </a:rPr>
                        <a:t>oddělení – standartní lůžka s O2</a:t>
                      </a:r>
                      <a:endParaRPr lang="cs-CZ" sz="1200" b="1" i="0" u="none" strike="noStrike" dirty="0">
                        <a:solidFill>
                          <a:srgbClr val="000000"/>
                        </a:solidFill>
                        <a:effectLst/>
                        <a:latin typeface="Calibri" panose="020F0502020204030204" pitchFamily="34" charset="0"/>
                      </a:endParaRPr>
                    </a:p>
                  </a:txBody>
                  <a:tcPr marL="5257" marR="5257" marT="5257" marB="0" anchor="ctr">
                    <a:lnL>
                      <a:noFill/>
                    </a:lnL>
                    <a:lnR>
                      <a:noFill/>
                    </a:lnR>
                    <a:lnT>
                      <a:noFill/>
                    </a:lnT>
                    <a:lnB>
                      <a:noFill/>
                    </a:lnB>
                    <a:solidFill>
                      <a:srgbClr val="FFE699"/>
                    </a:solidFill>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3063810398"/>
                  </a:ext>
                </a:extLst>
              </a:tr>
              <a:tr h="226483">
                <a:tc gridSpan="6">
                  <a:txBody>
                    <a:bodyPr/>
                    <a:lstStyle/>
                    <a:p>
                      <a:pPr algn="l" fontAlgn="ctr"/>
                      <a:r>
                        <a:rPr lang="cs-CZ" sz="1200" b="1" i="0" u="none" strike="noStrike" dirty="0">
                          <a:solidFill>
                            <a:srgbClr val="000000"/>
                          </a:solidFill>
                          <a:effectLst/>
                          <a:latin typeface="Calibri" panose="020F0502020204030204" pitchFamily="34" charset="0"/>
                        </a:rPr>
                        <a:t>Přehled kapacit standardních lůžek s přívodem kyslíku v ČR k 18.11. 2021, 11:00 h</a:t>
                      </a:r>
                    </a:p>
                  </a:txBody>
                  <a:tcPr marL="5257" marR="5257" marT="5257" marB="0" anchor="ctr">
                    <a:lnL>
                      <a:noFill/>
                    </a:lnL>
                    <a:lnR>
                      <a:noFill/>
                    </a:lnR>
                    <a:lnT>
                      <a:noFill/>
                    </a:lnT>
                    <a:lnB>
                      <a:noFill/>
                    </a:lnB>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a:txBody>
                    <a:bodyPr/>
                    <a:lstStyle/>
                    <a:p>
                      <a:pPr algn="ctr" fontAlgn="ctr"/>
                      <a:endParaRPr lang="cs-CZ" sz="1200" b="1"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a:noFill/>
                    </a:lnB>
                  </a:tcPr>
                </a:tc>
                <a:extLst>
                  <a:ext uri="{0D108BD9-81ED-4DB2-BD59-A6C34878D82A}">
                    <a16:rowId xmlns:a16="http://schemas.microsoft.com/office/drawing/2014/main" val="2032025864"/>
                  </a:ext>
                </a:extLst>
              </a:tr>
              <a:tr h="200599">
                <a:tc>
                  <a:txBody>
                    <a:bodyPr/>
                    <a:lstStyle/>
                    <a:p>
                      <a:pPr algn="l" fontAlgn="ctr"/>
                      <a:r>
                        <a:rPr lang="cs-CZ" sz="1200" b="0" i="0" u="none" strike="noStrike" dirty="0">
                          <a:solidFill>
                            <a:srgbClr val="000000"/>
                          </a:solidFill>
                          <a:effectLst/>
                          <a:latin typeface="Calibri" panose="020F0502020204030204" pitchFamily="34" charset="0"/>
                        </a:rPr>
                        <a:t> </a:t>
                      </a:r>
                    </a:p>
                  </a:txBody>
                  <a:tcPr marL="5257" marR="5257" marT="525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0457813"/>
                  </a:ext>
                </a:extLst>
              </a:tr>
              <a:tr h="226483">
                <a:tc rowSpan="2">
                  <a:txBody>
                    <a:bodyPr/>
                    <a:lstStyle/>
                    <a:p>
                      <a:pPr algn="ctr" fontAlgn="ctr"/>
                      <a:r>
                        <a:rPr lang="cs-CZ" sz="1200" b="1" i="0" u="none" strike="noStrike" dirty="0">
                          <a:solidFill>
                            <a:srgbClr val="000000"/>
                          </a:solidFill>
                          <a:effectLst/>
                          <a:latin typeface="Calibri" panose="020F0502020204030204" pitchFamily="34" charset="0"/>
                        </a:rPr>
                        <a:t>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gridSpan="3">
                  <a:txBody>
                    <a:bodyPr/>
                    <a:lstStyle/>
                    <a:p>
                      <a:pPr algn="ctr" fontAlgn="ctr"/>
                      <a:r>
                        <a:rPr lang="cs-CZ" sz="1200" b="1" i="0" u="none" strike="noStrike">
                          <a:solidFill>
                            <a:srgbClr val="000000"/>
                          </a:solidFill>
                          <a:effectLst/>
                          <a:latin typeface="Calibri" panose="020F0502020204030204" pitchFamily="34" charset="0"/>
                        </a:rPr>
                        <a:t>Standardní lůžka s O</a:t>
                      </a:r>
                      <a:r>
                        <a:rPr lang="cs-CZ" sz="1200" b="1" i="0" u="none" strike="noStrike" baseline="-25000">
                          <a:solidFill>
                            <a:srgbClr val="000000"/>
                          </a:solidFill>
                          <a:effectLst/>
                          <a:latin typeface="Calibri" panose="020F0502020204030204" pitchFamily="34" charset="0"/>
                        </a:rPr>
                        <a:t>2</a:t>
                      </a:r>
                      <a:endParaRPr lang="cs-CZ" sz="1200" b="1" i="0" u="none" strike="noStrike">
                        <a:solidFill>
                          <a:srgbClr val="000000"/>
                        </a:solidFill>
                        <a:effectLst/>
                        <a:latin typeface="Calibri" panose="020F0502020204030204" pitchFamily="34" charset="0"/>
                      </a:endParaRP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hMerge="1">
                  <a:txBody>
                    <a:bodyPr/>
                    <a:lstStyle/>
                    <a:p>
                      <a:endParaRPr lang="cs-CZ"/>
                    </a:p>
                  </a:txBody>
                  <a:tcPr/>
                </a:tc>
                <a:tc hMerge="1">
                  <a:txBody>
                    <a:bodyPr/>
                    <a:lstStyle/>
                    <a:p>
                      <a:endParaRPr lang="cs-CZ"/>
                    </a:p>
                  </a:txBody>
                  <a:tcPr/>
                </a:tc>
                <a:tc gridSpan="3">
                  <a:txBody>
                    <a:bodyPr/>
                    <a:lstStyle/>
                    <a:p>
                      <a:pPr algn="ctr" fontAlgn="ctr"/>
                      <a:r>
                        <a:rPr lang="cs-CZ" sz="1200" b="1" i="0" u="none" strike="noStrike">
                          <a:solidFill>
                            <a:srgbClr val="000000"/>
                          </a:solidFill>
                          <a:effectLst/>
                          <a:latin typeface="Calibri" panose="020F0502020204030204" pitchFamily="34" charset="0"/>
                        </a:rPr>
                        <a:t>Lůžka na Infekčním oddělení s O</a:t>
                      </a:r>
                      <a:r>
                        <a:rPr lang="cs-CZ" sz="1200" b="1" i="0" u="none" strike="noStrike" baseline="-25000">
                          <a:solidFill>
                            <a:srgbClr val="000000"/>
                          </a:solidFill>
                          <a:effectLst/>
                          <a:latin typeface="Calibri" panose="020F0502020204030204" pitchFamily="34" charset="0"/>
                        </a:rPr>
                        <a:t>2</a:t>
                      </a:r>
                      <a:endParaRPr lang="cs-CZ" sz="1200" b="1" i="0" u="none" strike="noStrike">
                        <a:solidFill>
                          <a:srgbClr val="000000"/>
                        </a:solidFill>
                        <a:effectLst/>
                        <a:latin typeface="Calibri" panose="020F0502020204030204" pitchFamily="34" charset="0"/>
                      </a:endParaRP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3149696879"/>
                  </a:ext>
                </a:extLst>
              </a:tr>
              <a:tr h="588855">
                <a:tc vMerge="1">
                  <a:txBody>
                    <a:bodyPr/>
                    <a:lstStyle/>
                    <a:p>
                      <a:endParaRPr lang="cs-CZ"/>
                    </a:p>
                  </a:txBody>
                  <a:tcPr/>
                </a:tc>
                <a:tc>
                  <a:txBody>
                    <a:bodyPr/>
                    <a:lstStyle/>
                    <a:p>
                      <a:pPr algn="ctr" fontAlgn="ctr"/>
                      <a:r>
                        <a:rPr lang="cs-CZ" sz="1200" b="1" i="0" u="none" strike="noStrike">
                          <a:solidFill>
                            <a:srgbClr val="000000"/>
                          </a:solidFill>
                          <a:effectLst/>
                          <a:latin typeface="Calibri" panose="020F0502020204030204" pitchFamily="34" charset="0"/>
                        </a:rPr>
                        <a:t>Celková kapacita lůžek</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cs-CZ" sz="1200" b="1" i="0" u="none" strike="noStrike" dirty="0" smtClean="0">
                          <a:solidFill>
                            <a:srgbClr val="000000"/>
                          </a:solidFill>
                          <a:effectLst/>
                          <a:latin typeface="Calibri" panose="020F0502020204030204" pitchFamily="34" charset="0"/>
                        </a:rPr>
                        <a:t>Z toho </a:t>
                      </a:r>
                    </a:p>
                    <a:p>
                      <a:pPr algn="ctr" fontAlgn="ctr"/>
                      <a:r>
                        <a:rPr lang="cs-CZ" sz="1200" b="1" i="0" u="none" strike="noStrike" dirty="0" smtClean="0">
                          <a:solidFill>
                            <a:srgbClr val="000000"/>
                          </a:solidFill>
                          <a:effectLst/>
                          <a:latin typeface="Calibri" panose="020F0502020204030204" pitchFamily="34" charset="0"/>
                        </a:rPr>
                        <a:t>Volná </a:t>
                      </a:r>
                      <a:r>
                        <a:rPr lang="cs-CZ" sz="1200" b="1" i="0" u="none" strike="noStrike" dirty="0">
                          <a:solidFill>
                            <a:srgbClr val="000000"/>
                          </a:solidFill>
                          <a:effectLst/>
                          <a:latin typeface="Calibri" panose="020F0502020204030204" pitchFamily="34" charset="0"/>
                        </a:rPr>
                        <a:t>standardní lůžka </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200" b="1" i="0" u="none" strike="noStrike">
                          <a:solidFill>
                            <a:srgbClr val="000000"/>
                          </a:solidFill>
                          <a:effectLst/>
                          <a:latin typeface="Calibri" panose="020F0502020204030204" pitchFamily="34" charset="0"/>
                        </a:rPr>
                        <a:t>Z toho pro Covid+</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200" b="1" i="0" u="none" strike="noStrike">
                          <a:solidFill>
                            <a:srgbClr val="000000"/>
                          </a:solidFill>
                          <a:effectLst/>
                          <a:latin typeface="Calibri" panose="020F0502020204030204" pitchFamily="34" charset="0"/>
                        </a:rPr>
                        <a:t>Celková kapacita lůžek</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a:txBody>
                    <a:bodyPr/>
                    <a:lstStyle/>
                    <a:p>
                      <a:pPr algn="ctr" fontAlgn="ctr"/>
                      <a:r>
                        <a:rPr lang="cs-CZ" sz="1200" b="1" i="0" u="none" strike="noStrike">
                          <a:solidFill>
                            <a:srgbClr val="000000"/>
                          </a:solidFill>
                          <a:effectLst/>
                          <a:latin typeface="Calibri" panose="020F0502020204030204" pitchFamily="34" charset="0"/>
                        </a:rPr>
                        <a:t>Volná lůžka na Infekčním oddělení</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cs-CZ" sz="1200" b="1" i="0" u="none" strike="noStrike" dirty="0" smtClean="0">
                          <a:solidFill>
                            <a:srgbClr val="000000"/>
                          </a:solidFill>
                          <a:effectLst/>
                          <a:latin typeface="Calibri" panose="020F0502020204030204" pitchFamily="34" charset="0"/>
                        </a:rPr>
                        <a:t>Z toho </a:t>
                      </a:r>
                    </a:p>
                    <a:p>
                      <a:pPr algn="ctr" fontAlgn="ctr"/>
                      <a:r>
                        <a:rPr lang="cs-CZ" sz="1200" b="1" i="0" u="none" strike="noStrike" dirty="0" smtClean="0">
                          <a:solidFill>
                            <a:srgbClr val="000000"/>
                          </a:solidFill>
                          <a:effectLst/>
                          <a:latin typeface="Calibri" panose="020F0502020204030204" pitchFamily="34" charset="0"/>
                        </a:rPr>
                        <a:t>Z </a:t>
                      </a:r>
                      <a:r>
                        <a:rPr lang="cs-CZ" sz="1200" b="1" i="0" u="none" strike="noStrike" dirty="0">
                          <a:solidFill>
                            <a:srgbClr val="000000"/>
                          </a:solidFill>
                          <a:effectLst/>
                          <a:latin typeface="Calibri" panose="020F0502020204030204" pitchFamily="34" charset="0"/>
                        </a:rPr>
                        <a:t>toho pro </a:t>
                      </a:r>
                      <a:r>
                        <a:rPr lang="cs-CZ" sz="1200" b="1" i="0" u="none" strike="noStrike" dirty="0" err="1">
                          <a:solidFill>
                            <a:srgbClr val="000000"/>
                          </a:solidFill>
                          <a:effectLst/>
                          <a:latin typeface="Calibri" panose="020F0502020204030204" pitchFamily="34" charset="0"/>
                        </a:rPr>
                        <a:t>Covid</a:t>
                      </a:r>
                      <a:r>
                        <a:rPr lang="cs-CZ" sz="1200" b="1" i="0" u="none" strike="noStrike" dirty="0">
                          <a:solidFill>
                            <a:srgbClr val="000000"/>
                          </a:solidFill>
                          <a:effectLst/>
                          <a:latin typeface="Calibri" panose="020F0502020204030204" pitchFamily="34" charset="0"/>
                        </a:rPr>
                        <a:t>+</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extLst>
                  <a:ext uri="{0D108BD9-81ED-4DB2-BD59-A6C34878D82A}">
                    <a16:rowId xmlns:a16="http://schemas.microsoft.com/office/drawing/2014/main" val="4091544715"/>
                  </a:ext>
                </a:extLst>
              </a:tr>
              <a:tr h="194128">
                <a:tc>
                  <a:txBody>
                    <a:bodyPr/>
                    <a:lstStyle/>
                    <a:p>
                      <a:pPr algn="ctr" fontAlgn="ctr"/>
                      <a:r>
                        <a:rPr lang="cs-CZ" sz="1200" b="1" i="0" u="none" strike="noStrike">
                          <a:solidFill>
                            <a:srgbClr val="000000"/>
                          </a:solidFill>
                          <a:effectLst/>
                          <a:latin typeface="Calibri" panose="020F0502020204030204" pitchFamily="34" charset="0"/>
                        </a:rPr>
                        <a:t>Hl. m. Praha </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3 139</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dirty="0">
                          <a:solidFill>
                            <a:srgbClr val="000000"/>
                          </a:solidFill>
                          <a:effectLst/>
                          <a:latin typeface="Calibri" panose="020F0502020204030204" pitchFamily="34" charset="0"/>
                        </a:rPr>
                        <a:t>527</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7E7E"/>
                    </a:solidFill>
                  </a:tcPr>
                </a:tc>
                <a:tc>
                  <a:txBody>
                    <a:bodyPr/>
                    <a:lstStyle/>
                    <a:p>
                      <a:pPr algn="ctr" fontAlgn="ctr"/>
                      <a:r>
                        <a:rPr lang="cs-CZ" sz="1200" b="0" i="0" u="none" strike="noStrike">
                          <a:solidFill>
                            <a:srgbClr val="000000"/>
                          </a:solidFill>
                          <a:effectLst/>
                          <a:latin typeface="Calibri" panose="020F0502020204030204" pitchFamily="34" charset="0"/>
                        </a:rPr>
                        <a:t>52</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135</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17</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7E7E"/>
                    </a:solidFill>
                  </a:tcPr>
                </a:tc>
                <a:tc>
                  <a:txBody>
                    <a:bodyPr/>
                    <a:lstStyle/>
                    <a:p>
                      <a:pPr algn="ctr" fontAlgn="ctr"/>
                      <a:r>
                        <a:rPr lang="cs-CZ" sz="1200" b="0" i="0" u="none" strike="noStrike">
                          <a:solidFill>
                            <a:srgbClr val="000000"/>
                          </a:solidFill>
                          <a:effectLst/>
                          <a:latin typeface="Calibri" panose="020F0502020204030204" pitchFamily="34" charset="0"/>
                        </a:rPr>
                        <a:t>14</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673985268"/>
                  </a:ext>
                </a:extLst>
              </a:tr>
              <a:tr h="194128">
                <a:tc>
                  <a:txBody>
                    <a:bodyPr/>
                    <a:lstStyle/>
                    <a:p>
                      <a:pPr algn="ctr" fontAlgn="ctr"/>
                      <a:r>
                        <a:rPr lang="cs-CZ" sz="1200" b="1" i="0" u="none" strike="noStrike">
                          <a:solidFill>
                            <a:srgbClr val="000000"/>
                          </a:solidFill>
                          <a:effectLst/>
                          <a:latin typeface="Calibri" panose="020F0502020204030204" pitchFamily="34" charset="0"/>
                        </a:rPr>
                        <a:t>Středočeský 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1 828</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dirty="0">
                          <a:solidFill>
                            <a:srgbClr val="000000"/>
                          </a:solidFill>
                          <a:effectLst/>
                          <a:latin typeface="Calibri" panose="020F0502020204030204" pitchFamily="34" charset="0"/>
                        </a:rPr>
                        <a:t>304</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7E7E"/>
                    </a:solidFill>
                  </a:tcPr>
                </a:tc>
                <a:tc>
                  <a:txBody>
                    <a:bodyPr/>
                    <a:lstStyle/>
                    <a:p>
                      <a:pPr algn="ctr" fontAlgn="ctr"/>
                      <a:r>
                        <a:rPr lang="cs-CZ" sz="1200" b="0" i="0" u="none" strike="noStrike">
                          <a:solidFill>
                            <a:srgbClr val="000000"/>
                          </a:solidFill>
                          <a:effectLst/>
                          <a:latin typeface="Calibri" panose="020F0502020204030204" pitchFamily="34" charset="0"/>
                        </a:rPr>
                        <a:t>74</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23</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1</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cs-CZ" sz="1200" b="0" i="0" u="none" strike="noStrike">
                          <a:solidFill>
                            <a:srgbClr val="000000"/>
                          </a:solidFill>
                          <a:effectLst/>
                          <a:latin typeface="Calibri" panose="020F0502020204030204" pitchFamily="34" charset="0"/>
                        </a:rPr>
                        <a:t>1</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84147082"/>
                  </a:ext>
                </a:extLst>
              </a:tr>
              <a:tr h="194128">
                <a:tc>
                  <a:txBody>
                    <a:bodyPr/>
                    <a:lstStyle/>
                    <a:p>
                      <a:pPr algn="ctr" fontAlgn="ctr"/>
                      <a:r>
                        <a:rPr lang="cs-CZ" sz="1200" b="1" i="0" u="none" strike="noStrike">
                          <a:solidFill>
                            <a:srgbClr val="000000"/>
                          </a:solidFill>
                          <a:effectLst/>
                          <a:latin typeface="Calibri" panose="020F0502020204030204" pitchFamily="34" charset="0"/>
                        </a:rPr>
                        <a:t>Jihočeský 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1 634</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dirty="0">
                          <a:solidFill>
                            <a:srgbClr val="000000"/>
                          </a:solidFill>
                          <a:effectLst/>
                          <a:latin typeface="Calibri" panose="020F0502020204030204" pitchFamily="34" charset="0"/>
                        </a:rPr>
                        <a:t>528</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95</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90</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22</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22</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93549675"/>
                  </a:ext>
                </a:extLst>
              </a:tr>
              <a:tr h="194128">
                <a:tc>
                  <a:txBody>
                    <a:bodyPr/>
                    <a:lstStyle/>
                    <a:p>
                      <a:pPr algn="ctr" fontAlgn="ctr"/>
                      <a:r>
                        <a:rPr lang="cs-CZ" sz="1200" b="1" i="0" u="none" strike="noStrike">
                          <a:solidFill>
                            <a:srgbClr val="000000"/>
                          </a:solidFill>
                          <a:effectLst/>
                          <a:latin typeface="Calibri" panose="020F0502020204030204" pitchFamily="34" charset="0"/>
                        </a:rPr>
                        <a:t>Plzeňský 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1 659</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dirty="0">
                          <a:solidFill>
                            <a:srgbClr val="000000"/>
                          </a:solidFill>
                          <a:effectLst/>
                          <a:latin typeface="Calibri" panose="020F0502020204030204" pitchFamily="34" charset="0"/>
                        </a:rPr>
                        <a:t>457</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78</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32</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8</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8</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10571298"/>
                  </a:ext>
                </a:extLst>
              </a:tr>
              <a:tr h="194128">
                <a:tc>
                  <a:txBody>
                    <a:bodyPr/>
                    <a:lstStyle/>
                    <a:p>
                      <a:pPr algn="ctr" fontAlgn="ctr"/>
                      <a:r>
                        <a:rPr lang="cs-CZ" sz="1200" b="1" i="0" u="none" strike="noStrike">
                          <a:solidFill>
                            <a:srgbClr val="000000"/>
                          </a:solidFill>
                          <a:effectLst/>
                          <a:latin typeface="Calibri" panose="020F0502020204030204" pitchFamily="34" charset="0"/>
                        </a:rPr>
                        <a:t>Karlovarský 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418</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60</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7E7E"/>
                    </a:solidFill>
                  </a:tcPr>
                </a:tc>
                <a:tc>
                  <a:txBody>
                    <a:bodyPr/>
                    <a:lstStyle/>
                    <a:p>
                      <a:pPr algn="ctr" fontAlgn="ctr"/>
                      <a:r>
                        <a:rPr lang="cs-CZ" sz="1200" b="0" i="0" u="none" strike="noStrike" dirty="0">
                          <a:solidFill>
                            <a:srgbClr val="000000"/>
                          </a:solidFill>
                          <a:effectLst/>
                          <a:latin typeface="Calibri" panose="020F0502020204030204" pitchFamily="34" charset="0"/>
                        </a:rPr>
                        <a:t>32</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20</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4</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8181"/>
                    </a:solidFill>
                  </a:tcPr>
                </a:tc>
                <a:tc>
                  <a:txBody>
                    <a:bodyPr/>
                    <a:lstStyle/>
                    <a:p>
                      <a:pPr algn="ctr" fontAlgn="ctr"/>
                      <a:r>
                        <a:rPr lang="cs-CZ" sz="1200" b="0" i="0" u="none" strike="noStrike">
                          <a:solidFill>
                            <a:srgbClr val="000000"/>
                          </a:solidFill>
                          <a:effectLst/>
                          <a:latin typeface="Calibri" panose="020F0502020204030204" pitchFamily="34" charset="0"/>
                        </a:rPr>
                        <a:t>4</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977904897"/>
                  </a:ext>
                </a:extLst>
              </a:tr>
              <a:tr h="194128">
                <a:tc>
                  <a:txBody>
                    <a:bodyPr/>
                    <a:lstStyle/>
                    <a:p>
                      <a:pPr algn="ctr" fontAlgn="ctr"/>
                      <a:r>
                        <a:rPr lang="cs-CZ" sz="1200" b="1" i="0" u="none" strike="noStrike">
                          <a:solidFill>
                            <a:srgbClr val="000000"/>
                          </a:solidFill>
                          <a:effectLst/>
                          <a:latin typeface="Calibri" panose="020F0502020204030204" pitchFamily="34" charset="0"/>
                        </a:rPr>
                        <a:t>Ústecký 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1 497</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429</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85</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59</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12</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4</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77582515"/>
                  </a:ext>
                </a:extLst>
              </a:tr>
              <a:tr h="194128">
                <a:tc>
                  <a:txBody>
                    <a:bodyPr/>
                    <a:lstStyle/>
                    <a:p>
                      <a:pPr algn="ctr" fontAlgn="ctr"/>
                      <a:r>
                        <a:rPr lang="cs-CZ" sz="1200" b="1" i="0" u="none" strike="noStrike">
                          <a:solidFill>
                            <a:srgbClr val="000000"/>
                          </a:solidFill>
                          <a:effectLst/>
                          <a:latin typeface="Calibri" panose="020F0502020204030204" pitchFamily="34" charset="0"/>
                        </a:rPr>
                        <a:t>Liberecký 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832</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174</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21</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946976217"/>
                  </a:ext>
                </a:extLst>
              </a:tr>
              <a:tr h="194128">
                <a:tc>
                  <a:txBody>
                    <a:bodyPr/>
                    <a:lstStyle/>
                    <a:p>
                      <a:pPr algn="ctr" fontAlgn="ctr"/>
                      <a:r>
                        <a:rPr lang="cs-CZ" sz="1200" b="1" i="0" u="none" strike="noStrike">
                          <a:solidFill>
                            <a:srgbClr val="000000"/>
                          </a:solidFill>
                          <a:effectLst/>
                          <a:latin typeface="Calibri" panose="020F0502020204030204" pitchFamily="34" charset="0"/>
                        </a:rPr>
                        <a:t>Královéhradecký 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1 350</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204</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7E7E"/>
                    </a:solidFill>
                  </a:tcPr>
                </a:tc>
                <a:tc>
                  <a:txBody>
                    <a:bodyPr/>
                    <a:lstStyle/>
                    <a:p>
                      <a:pPr algn="ctr" fontAlgn="ctr"/>
                      <a:r>
                        <a:rPr lang="cs-CZ" sz="1200" b="0" i="0" u="none" strike="noStrike">
                          <a:solidFill>
                            <a:srgbClr val="000000"/>
                          </a:solidFill>
                          <a:effectLst/>
                          <a:latin typeface="Calibri" panose="020F0502020204030204" pitchFamily="34" charset="0"/>
                        </a:rPr>
                        <a:t>29</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32</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13</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13</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52861948"/>
                  </a:ext>
                </a:extLst>
              </a:tr>
              <a:tr h="194128">
                <a:tc>
                  <a:txBody>
                    <a:bodyPr/>
                    <a:lstStyle/>
                    <a:p>
                      <a:pPr algn="ctr" fontAlgn="ctr"/>
                      <a:r>
                        <a:rPr lang="cs-CZ" sz="1200" b="1" i="0" u="none" strike="noStrike">
                          <a:solidFill>
                            <a:srgbClr val="000000"/>
                          </a:solidFill>
                          <a:effectLst/>
                          <a:latin typeface="Calibri" panose="020F0502020204030204" pitchFamily="34" charset="0"/>
                        </a:rPr>
                        <a:t>Pardubický 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889</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246</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26</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75</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28</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28</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992727049"/>
                  </a:ext>
                </a:extLst>
              </a:tr>
              <a:tr h="194128">
                <a:tc>
                  <a:txBody>
                    <a:bodyPr/>
                    <a:lstStyle/>
                    <a:p>
                      <a:pPr algn="ctr" fontAlgn="ctr"/>
                      <a:r>
                        <a:rPr lang="cs-CZ" sz="1200" b="1" i="0" u="none" strike="noStrike">
                          <a:solidFill>
                            <a:srgbClr val="000000"/>
                          </a:solidFill>
                          <a:effectLst/>
                          <a:latin typeface="Calibri" panose="020F0502020204030204" pitchFamily="34" charset="0"/>
                        </a:rPr>
                        <a:t>Kraj Vysočina</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1 755</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672</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200" b="0" i="0" u="none" strike="noStrike">
                          <a:solidFill>
                            <a:srgbClr val="000000"/>
                          </a:solidFill>
                          <a:effectLst/>
                          <a:latin typeface="Calibri" panose="020F0502020204030204" pitchFamily="34" charset="0"/>
                        </a:rPr>
                        <a:t>53</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102</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16</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171"/>
                    </a:solidFill>
                  </a:tcPr>
                </a:tc>
                <a:tc>
                  <a:txBody>
                    <a:bodyPr/>
                    <a:lstStyle/>
                    <a:p>
                      <a:pPr algn="ctr" fontAlgn="ctr"/>
                      <a:r>
                        <a:rPr lang="cs-CZ" sz="1200" b="0" i="0" u="none" strike="noStrike">
                          <a:solidFill>
                            <a:srgbClr val="000000"/>
                          </a:solidFill>
                          <a:effectLst/>
                          <a:latin typeface="Calibri" panose="020F0502020204030204" pitchFamily="34" charset="0"/>
                        </a:rPr>
                        <a:t>16</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20977563"/>
                  </a:ext>
                </a:extLst>
              </a:tr>
              <a:tr h="194128">
                <a:tc>
                  <a:txBody>
                    <a:bodyPr/>
                    <a:lstStyle/>
                    <a:p>
                      <a:pPr algn="ctr" fontAlgn="ctr"/>
                      <a:r>
                        <a:rPr lang="cs-CZ" sz="1200" b="1" i="0" u="none" strike="noStrike">
                          <a:solidFill>
                            <a:srgbClr val="000000"/>
                          </a:solidFill>
                          <a:effectLst/>
                          <a:latin typeface="Calibri" panose="020F0502020204030204" pitchFamily="34" charset="0"/>
                        </a:rPr>
                        <a:t>Jihomoravský 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2 588</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749</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164</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dirty="0">
                          <a:solidFill>
                            <a:srgbClr val="000000"/>
                          </a:solidFill>
                          <a:effectLst/>
                          <a:latin typeface="Calibri" panose="020F0502020204030204" pitchFamily="34" charset="0"/>
                        </a:rPr>
                        <a:t>149</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39</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26</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798924848"/>
                  </a:ext>
                </a:extLst>
              </a:tr>
              <a:tr h="194128">
                <a:tc>
                  <a:txBody>
                    <a:bodyPr/>
                    <a:lstStyle/>
                    <a:p>
                      <a:pPr algn="ctr" fontAlgn="ctr"/>
                      <a:r>
                        <a:rPr lang="cs-CZ" sz="1200" b="1" i="0" u="none" strike="noStrike">
                          <a:solidFill>
                            <a:srgbClr val="000000"/>
                          </a:solidFill>
                          <a:effectLst/>
                          <a:latin typeface="Calibri" panose="020F0502020204030204" pitchFamily="34" charset="0"/>
                        </a:rPr>
                        <a:t>Olomoucký 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1 466</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383</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57</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dirty="0">
                          <a:solidFill>
                            <a:srgbClr val="000000"/>
                          </a:solidFill>
                          <a:effectLst/>
                          <a:latin typeface="Calibri" panose="020F0502020204030204" pitchFamily="34" charset="0"/>
                        </a:rPr>
                        <a:t>94</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19</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19</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73253016"/>
                  </a:ext>
                </a:extLst>
              </a:tr>
              <a:tr h="194128">
                <a:tc>
                  <a:txBody>
                    <a:bodyPr/>
                    <a:lstStyle/>
                    <a:p>
                      <a:pPr algn="ctr" fontAlgn="ctr"/>
                      <a:r>
                        <a:rPr lang="cs-CZ" sz="1200" b="1" i="0" u="none" strike="noStrike">
                          <a:solidFill>
                            <a:srgbClr val="000000"/>
                          </a:solidFill>
                          <a:effectLst/>
                          <a:latin typeface="Calibri" panose="020F0502020204030204" pitchFamily="34" charset="0"/>
                        </a:rPr>
                        <a:t>Zlínský 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952</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249</a:t>
                      </a:r>
                    </a:p>
                  </a:txBody>
                  <a:tcPr marL="5257" marR="5257" marT="5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0" i="0" u="none" strike="noStrike">
                          <a:solidFill>
                            <a:srgbClr val="000000"/>
                          </a:solidFill>
                          <a:effectLst/>
                          <a:latin typeface="Calibri" panose="020F0502020204030204" pitchFamily="34" charset="0"/>
                        </a:rPr>
                        <a:t>48</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0" i="0" u="none" strike="noStrike">
                          <a:solidFill>
                            <a:srgbClr val="000000"/>
                          </a:solidFill>
                          <a:effectLst/>
                          <a:latin typeface="Calibri" panose="020F0502020204030204" pitchFamily="34" charset="0"/>
                        </a:rPr>
                        <a:t>42</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200" b="1" i="0" u="none" strike="noStrike">
                          <a:solidFill>
                            <a:srgbClr val="000000"/>
                          </a:solidFill>
                          <a:effectLst/>
                          <a:latin typeface="Calibri" panose="020F0502020204030204" pitchFamily="34" charset="0"/>
                        </a:rPr>
                        <a:t>7</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171"/>
                    </a:solidFill>
                  </a:tcPr>
                </a:tc>
                <a:tc>
                  <a:txBody>
                    <a:bodyPr/>
                    <a:lstStyle/>
                    <a:p>
                      <a:pPr algn="ctr" fontAlgn="ctr"/>
                      <a:r>
                        <a:rPr lang="cs-CZ" sz="1200" b="0" i="0" u="none" strike="noStrike">
                          <a:solidFill>
                            <a:srgbClr val="000000"/>
                          </a:solidFill>
                          <a:effectLst/>
                          <a:latin typeface="Calibri" panose="020F0502020204030204" pitchFamily="34" charset="0"/>
                        </a:rPr>
                        <a:t>7</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53909170"/>
                  </a:ext>
                </a:extLst>
              </a:tr>
              <a:tr h="200599">
                <a:tc>
                  <a:txBody>
                    <a:bodyPr/>
                    <a:lstStyle/>
                    <a:p>
                      <a:pPr algn="ctr" fontAlgn="ctr"/>
                      <a:r>
                        <a:rPr lang="cs-CZ" sz="1200" b="1" i="0" u="none" strike="noStrike">
                          <a:solidFill>
                            <a:srgbClr val="000000"/>
                          </a:solidFill>
                          <a:effectLst/>
                          <a:latin typeface="Calibri" panose="020F0502020204030204" pitchFamily="34" charset="0"/>
                        </a:rPr>
                        <a:t>Moravskoslezský kraj</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a:solidFill>
                            <a:srgbClr val="000000"/>
                          </a:solidFill>
                          <a:effectLst/>
                          <a:latin typeface="Calibri" panose="020F0502020204030204" pitchFamily="34" charset="0"/>
                        </a:rPr>
                        <a:t>2 824</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549</a:t>
                      </a:r>
                    </a:p>
                  </a:txBody>
                  <a:tcPr marL="5257" marR="5257" marT="5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171"/>
                    </a:solidFill>
                  </a:tcPr>
                </a:tc>
                <a:tc>
                  <a:txBody>
                    <a:bodyPr/>
                    <a:lstStyle/>
                    <a:p>
                      <a:pPr algn="ctr" fontAlgn="ctr"/>
                      <a:r>
                        <a:rPr lang="cs-CZ" sz="1200" b="0" i="0" u="none" strike="noStrike">
                          <a:solidFill>
                            <a:srgbClr val="000000"/>
                          </a:solidFill>
                          <a:effectLst/>
                          <a:latin typeface="Calibri" panose="020F0502020204030204" pitchFamily="34" charset="0"/>
                        </a:rPr>
                        <a:t>94</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0" i="0" u="none" strike="noStrike" dirty="0">
                          <a:solidFill>
                            <a:srgbClr val="000000"/>
                          </a:solidFill>
                          <a:effectLst/>
                          <a:latin typeface="Calibri" panose="020F0502020204030204" pitchFamily="34" charset="0"/>
                        </a:rPr>
                        <a:t>140</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9</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cs-CZ" sz="1200" b="0" i="0" u="none" strike="noStrike">
                          <a:solidFill>
                            <a:srgbClr val="000000"/>
                          </a:solidFill>
                          <a:effectLst/>
                          <a:latin typeface="Calibri" panose="020F0502020204030204" pitchFamily="34" charset="0"/>
                        </a:rPr>
                        <a:t>9</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11965603"/>
                  </a:ext>
                </a:extLst>
              </a:tr>
              <a:tr h="218394">
                <a:tc>
                  <a:txBody>
                    <a:bodyPr/>
                    <a:lstStyle/>
                    <a:p>
                      <a:pPr algn="ctr" fontAlgn="ctr"/>
                      <a:r>
                        <a:rPr lang="cs-CZ" sz="1200" b="1" i="0" u="none" strike="noStrike">
                          <a:solidFill>
                            <a:srgbClr val="000000"/>
                          </a:solidFill>
                          <a:effectLst/>
                          <a:latin typeface="Calibri" panose="020F0502020204030204" pitchFamily="34" charset="0"/>
                        </a:rPr>
                        <a:t>Celkové kapacity ČR</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200" b="1" i="0" u="none" strike="noStrike">
                          <a:solidFill>
                            <a:srgbClr val="000000"/>
                          </a:solidFill>
                          <a:effectLst/>
                          <a:latin typeface="Calibri" panose="020F0502020204030204" pitchFamily="34" charset="0"/>
                        </a:rPr>
                        <a:t>22 831</a:t>
                      </a:r>
                    </a:p>
                  </a:txBody>
                  <a:tcPr marL="5257" marR="5257" marT="52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5531</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1" i="0" u="none" strike="noStrike">
                          <a:solidFill>
                            <a:srgbClr val="000000"/>
                          </a:solidFill>
                          <a:effectLst/>
                          <a:latin typeface="Calibri" panose="020F0502020204030204" pitchFamily="34" charset="0"/>
                        </a:rPr>
                        <a:t>908</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200" b="1" i="0" u="none" strike="noStrike">
                          <a:solidFill>
                            <a:srgbClr val="000000"/>
                          </a:solidFill>
                          <a:effectLst/>
                          <a:latin typeface="Calibri" panose="020F0502020204030204" pitchFamily="34" charset="0"/>
                        </a:rPr>
                        <a:t>993</a:t>
                      </a:r>
                    </a:p>
                  </a:txBody>
                  <a:tcPr marL="5257" marR="5257" marT="525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200" b="1" i="0" u="none" strike="noStrike">
                          <a:solidFill>
                            <a:srgbClr val="000000"/>
                          </a:solidFill>
                          <a:effectLst/>
                          <a:latin typeface="Calibri" panose="020F0502020204030204" pitchFamily="34" charset="0"/>
                        </a:rPr>
                        <a:t>195</a:t>
                      </a:r>
                    </a:p>
                  </a:txBody>
                  <a:tcPr marL="5257" marR="5257" marT="5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200" b="1" i="0" u="none" strike="noStrike">
                          <a:solidFill>
                            <a:srgbClr val="000000"/>
                          </a:solidFill>
                          <a:effectLst/>
                          <a:latin typeface="Calibri" panose="020F0502020204030204" pitchFamily="34" charset="0"/>
                        </a:rPr>
                        <a:t>171</a:t>
                      </a:r>
                    </a:p>
                  </a:txBody>
                  <a:tcPr marL="5257" marR="5257" marT="525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21605712"/>
                  </a:ext>
                </a:extLst>
              </a:tr>
              <a:tr h="194128">
                <a:tc gridSpan="7">
                  <a:txBody>
                    <a:bodyPr/>
                    <a:lstStyle/>
                    <a:p>
                      <a:pPr algn="r" fontAlgn="ctr"/>
                      <a:r>
                        <a:rPr lang="cs-CZ" sz="1200" b="1" i="0" u="none" strike="noStrike" dirty="0">
                          <a:solidFill>
                            <a:srgbClr val="000000"/>
                          </a:solidFill>
                          <a:effectLst/>
                          <a:latin typeface="Calibri" panose="020F0502020204030204" pitchFamily="34" charset="0"/>
                        </a:rPr>
                        <a:t>                  Zdroj: Online databáze NDLP ÚZIS </a:t>
                      </a:r>
                    </a:p>
                  </a:txBody>
                  <a:tcPr marL="5257" marR="5257" marT="5257"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3199754571"/>
                  </a:ext>
                </a:extLst>
              </a:tr>
              <a:tr h="194070">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a:noFill/>
                    </a:lnB>
                  </a:tcPr>
                </a:tc>
                <a:tc>
                  <a:txBody>
                    <a:bodyPr/>
                    <a:lstStyle/>
                    <a:p>
                      <a:pPr algn="l" fontAlgn="ctr"/>
                      <a:endParaRPr lang="cs-CZ" sz="1200" b="0" i="0" u="none" strike="noStrike" dirty="0">
                        <a:solidFill>
                          <a:srgbClr val="000000"/>
                        </a:solidFill>
                        <a:effectLst/>
                        <a:latin typeface="Calibri" panose="020F0502020204030204" pitchFamily="34" charset="0"/>
                      </a:endParaRPr>
                    </a:p>
                  </a:txBody>
                  <a:tcPr marL="5257" marR="5257" marT="5257"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a:noFill/>
                    </a:lnB>
                  </a:tcPr>
                </a:tc>
                <a:tc>
                  <a:txBody>
                    <a:bodyPr/>
                    <a:lstStyle/>
                    <a:p>
                      <a:pPr algn="l" fontAlgn="ctr"/>
                      <a:endParaRPr lang="cs-CZ" sz="1200" b="0" i="0" u="none" strike="noStrike">
                        <a:solidFill>
                          <a:srgbClr val="000000"/>
                        </a:solidFill>
                        <a:effectLst/>
                        <a:latin typeface="Calibri" panose="020F0502020204030204" pitchFamily="34" charset="0"/>
                      </a:endParaRPr>
                    </a:p>
                  </a:txBody>
                  <a:tcPr marL="5257" marR="5257" marT="5257" marB="0" anchor="ctr">
                    <a:lnL>
                      <a:noFill/>
                    </a:lnL>
                    <a:lnR>
                      <a:noFill/>
                    </a:lnR>
                    <a:lnT>
                      <a:noFill/>
                    </a:lnT>
                    <a:lnB>
                      <a:noFill/>
                    </a:lnB>
                  </a:tcPr>
                </a:tc>
                <a:extLst>
                  <a:ext uri="{0D108BD9-81ED-4DB2-BD59-A6C34878D82A}">
                    <a16:rowId xmlns:a16="http://schemas.microsoft.com/office/drawing/2014/main" val="3331830654"/>
                  </a:ext>
                </a:extLst>
              </a:tr>
              <a:tr h="381668">
                <a:tc>
                  <a:txBody>
                    <a:bodyPr/>
                    <a:lstStyle/>
                    <a:p>
                      <a:pPr algn="r" fontAlgn="ctr"/>
                      <a:r>
                        <a:rPr lang="cs-CZ" sz="1200" b="1" i="0" u="none" strike="noStrike">
                          <a:solidFill>
                            <a:srgbClr val="000000"/>
                          </a:solidFill>
                          <a:effectLst/>
                          <a:latin typeface="Calibri" panose="020F0502020204030204" pitchFamily="34" charset="0"/>
                        </a:rPr>
                        <a:t>Legenda:  </a:t>
                      </a:r>
                    </a:p>
                  </a:txBody>
                  <a:tcPr marL="5257" marR="5257" marT="5257" marB="0" anchor="ctr">
                    <a:lnL>
                      <a:noFill/>
                    </a:lnL>
                    <a:lnR>
                      <a:noFill/>
                    </a:lnR>
                    <a:lnT>
                      <a:noFill/>
                    </a:lnT>
                    <a:lnB>
                      <a:noFill/>
                    </a:lnB>
                  </a:tcPr>
                </a:tc>
                <a:tc>
                  <a:txBody>
                    <a:bodyPr/>
                    <a:lstStyle/>
                    <a:p>
                      <a:pPr algn="ctr" fontAlgn="ctr"/>
                      <a:r>
                        <a:rPr lang="cs-CZ" sz="1200" b="1" i="0" u="none" strike="noStrike">
                          <a:solidFill>
                            <a:srgbClr val="000000"/>
                          </a:solidFill>
                          <a:effectLst/>
                          <a:latin typeface="Calibri" panose="020F0502020204030204" pitchFamily="34" charset="0"/>
                        </a:rPr>
                        <a:t>100 - 50,1 %</a:t>
                      </a:r>
                    </a:p>
                  </a:txBody>
                  <a:tcPr marL="5257" marR="5257" marT="5257" marB="0" anchor="ctr">
                    <a:lnL>
                      <a:noFill/>
                    </a:lnL>
                    <a:lnR>
                      <a:noFill/>
                    </a:lnR>
                    <a:lnT>
                      <a:noFill/>
                    </a:lnT>
                    <a:lnB>
                      <a:noFill/>
                    </a:lnB>
                    <a:solidFill>
                      <a:srgbClr val="00B050"/>
                    </a:solidFill>
                  </a:tcPr>
                </a:tc>
                <a:tc>
                  <a:txBody>
                    <a:bodyPr/>
                    <a:lstStyle/>
                    <a:p>
                      <a:pPr algn="ctr" fontAlgn="ctr"/>
                      <a:r>
                        <a:rPr lang="cs-CZ" sz="1200" b="1" i="0" u="none" strike="noStrike">
                          <a:solidFill>
                            <a:srgbClr val="000000"/>
                          </a:solidFill>
                          <a:effectLst/>
                          <a:latin typeface="Calibri" panose="020F0502020204030204" pitchFamily="34" charset="0"/>
                        </a:rPr>
                        <a:t>50 - 30,1 %</a:t>
                      </a:r>
                    </a:p>
                  </a:txBody>
                  <a:tcPr marL="5257" marR="5257" marT="5257" marB="0" anchor="ctr">
                    <a:lnL>
                      <a:noFill/>
                    </a:lnL>
                    <a:lnR>
                      <a:noFill/>
                    </a:lnR>
                    <a:lnT>
                      <a:noFill/>
                    </a:lnT>
                    <a:lnB>
                      <a:noFill/>
                    </a:lnB>
                    <a:solidFill>
                      <a:srgbClr val="A9D08E"/>
                    </a:solidFill>
                  </a:tcPr>
                </a:tc>
                <a:tc>
                  <a:txBody>
                    <a:bodyPr/>
                    <a:lstStyle/>
                    <a:p>
                      <a:pPr algn="ctr" fontAlgn="ctr"/>
                      <a:r>
                        <a:rPr lang="cs-CZ" sz="1200" b="1" i="0" u="none" strike="noStrike">
                          <a:solidFill>
                            <a:srgbClr val="000000"/>
                          </a:solidFill>
                          <a:effectLst/>
                          <a:latin typeface="Calibri" panose="020F0502020204030204" pitchFamily="34" charset="0"/>
                        </a:rPr>
                        <a:t>30 - 20,1 %</a:t>
                      </a:r>
                    </a:p>
                  </a:txBody>
                  <a:tcPr marL="5257" marR="5257" marT="5257" marB="0" anchor="ctr">
                    <a:lnL>
                      <a:noFill/>
                    </a:lnL>
                    <a:lnR>
                      <a:noFill/>
                    </a:lnR>
                    <a:lnT>
                      <a:noFill/>
                    </a:lnT>
                    <a:lnB>
                      <a:noFill/>
                    </a:lnB>
                    <a:solidFill>
                      <a:srgbClr val="FFD966"/>
                    </a:solidFill>
                  </a:tcPr>
                </a:tc>
                <a:tc>
                  <a:txBody>
                    <a:bodyPr/>
                    <a:lstStyle/>
                    <a:p>
                      <a:pPr algn="ctr" fontAlgn="ctr"/>
                      <a:r>
                        <a:rPr lang="cs-CZ" sz="1200" b="1" i="0" u="none" strike="noStrike" dirty="0">
                          <a:solidFill>
                            <a:srgbClr val="000000"/>
                          </a:solidFill>
                          <a:effectLst/>
                          <a:latin typeface="Calibri" panose="020F0502020204030204" pitchFamily="34" charset="0"/>
                        </a:rPr>
                        <a:t>20 - 10,1 %</a:t>
                      </a:r>
                    </a:p>
                  </a:txBody>
                  <a:tcPr marL="5257" marR="5257" marT="5257" marB="0" anchor="ctr">
                    <a:lnL>
                      <a:noFill/>
                    </a:lnL>
                    <a:lnR>
                      <a:noFill/>
                    </a:lnR>
                    <a:lnT>
                      <a:noFill/>
                    </a:lnT>
                    <a:lnB>
                      <a:noFill/>
                    </a:lnB>
                    <a:solidFill>
                      <a:srgbClr val="FA8976"/>
                    </a:solidFill>
                  </a:tcPr>
                </a:tc>
                <a:tc>
                  <a:txBody>
                    <a:bodyPr/>
                    <a:lstStyle/>
                    <a:p>
                      <a:pPr algn="ctr" fontAlgn="ctr"/>
                      <a:r>
                        <a:rPr lang="cs-CZ" sz="1200" b="1" i="0" u="none" strike="noStrike">
                          <a:solidFill>
                            <a:srgbClr val="000000"/>
                          </a:solidFill>
                          <a:effectLst/>
                          <a:latin typeface="Calibri" panose="020F0502020204030204" pitchFamily="34" charset="0"/>
                        </a:rPr>
                        <a:t>10 - 0 %</a:t>
                      </a:r>
                    </a:p>
                  </a:txBody>
                  <a:tcPr marL="5257" marR="5257" marT="5257" marB="0" anchor="ctr">
                    <a:lnL>
                      <a:noFill/>
                    </a:lnL>
                    <a:lnR>
                      <a:noFill/>
                    </a:lnR>
                    <a:lnT>
                      <a:noFill/>
                    </a:lnT>
                    <a:lnB>
                      <a:noFill/>
                    </a:lnB>
                    <a:solidFill>
                      <a:srgbClr val="FF0000"/>
                    </a:solidFill>
                  </a:tcPr>
                </a:tc>
                <a:tc>
                  <a:txBody>
                    <a:bodyPr/>
                    <a:lstStyle/>
                    <a:p>
                      <a:pPr algn="l" fontAlgn="ctr"/>
                      <a:r>
                        <a:rPr lang="cs-CZ" sz="1200" b="1" i="0" u="none" strike="noStrike">
                          <a:solidFill>
                            <a:srgbClr val="000000"/>
                          </a:solidFill>
                          <a:effectLst/>
                          <a:latin typeface="Calibri" panose="020F0502020204030204" pitchFamily="34" charset="0"/>
                        </a:rPr>
                        <a:t>celkových kapacit</a:t>
                      </a:r>
                    </a:p>
                  </a:txBody>
                  <a:tcPr marL="5257" marR="5257" marT="5257" marB="0" anchor="ctr">
                    <a:lnL>
                      <a:noFill/>
                    </a:lnL>
                    <a:lnR>
                      <a:noFill/>
                    </a:lnR>
                    <a:lnT>
                      <a:noFill/>
                    </a:lnT>
                    <a:lnB>
                      <a:noFill/>
                    </a:lnB>
                  </a:tcPr>
                </a:tc>
                <a:extLst>
                  <a:ext uri="{0D108BD9-81ED-4DB2-BD59-A6C34878D82A}">
                    <a16:rowId xmlns:a16="http://schemas.microsoft.com/office/drawing/2014/main" val="1079735351"/>
                  </a:ext>
                </a:extLst>
              </a:tr>
              <a:tr h="194128">
                <a:tc gridSpan="3">
                  <a:txBody>
                    <a:bodyPr/>
                    <a:lstStyle/>
                    <a:p>
                      <a:pPr algn="r" fontAlgn="ctr"/>
                      <a:r>
                        <a:rPr lang="pl-PL" sz="1200" b="1" i="0" u="none" strike="noStrike">
                          <a:solidFill>
                            <a:srgbClr val="000000"/>
                          </a:solidFill>
                          <a:effectLst/>
                          <a:latin typeface="Calibri" panose="020F0502020204030204" pitchFamily="34" charset="0"/>
                        </a:rPr>
                        <a:t>Nemocnice s aktualizací starší 48 hod.: </a:t>
                      </a:r>
                    </a:p>
                  </a:txBody>
                  <a:tcPr marL="5257" marR="5257" marT="5257" marB="0" anchor="ctr">
                    <a:lnL>
                      <a:noFill/>
                    </a:lnL>
                    <a:lnR>
                      <a:noFill/>
                    </a:lnR>
                    <a:lnT>
                      <a:noFill/>
                    </a:lnT>
                    <a:lnB>
                      <a:noFill/>
                    </a:lnB>
                  </a:tcPr>
                </a:tc>
                <a:tc hMerge="1">
                  <a:txBody>
                    <a:bodyPr/>
                    <a:lstStyle/>
                    <a:p>
                      <a:endParaRPr lang="cs-CZ"/>
                    </a:p>
                  </a:txBody>
                  <a:tcPr/>
                </a:tc>
                <a:tc hMerge="1">
                  <a:txBody>
                    <a:bodyPr/>
                    <a:lstStyle/>
                    <a:p>
                      <a:endParaRPr lang="cs-CZ"/>
                    </a:p>
                  </a:txBody>
                  <a:tcPr/>
                </a:tc>
                <a:tc>
                  <a:txBody>
                    <a:bodyPr/>
                    <a:lstStyle/>
                    <a:p>
                      <a:pPr algn="ctr" fontAlgn="ctr"/>
                      <a:r>
                        <a:rPr lang="cs-CZ" sz="1200" b="1" i="0" u="none" strike="noStrike" dirty="0" smtClean="0">
                          <a:solidFill>
                            <a:srgbClr val="000000"/>
                          </a:solidFill>
                          <a:effectLst/>
                          <a:latin typeface="Calibri" panose="020F0502020204030204" pitchFamily="34" charset="0"/>
                        </a:rPr>
                        <a:t>7x</a:t>
                      </a:r>
                      <a:endParaRPr lang="cs-CZ" sz="1200" b="1" i="0" u="none" strike="noStrike" dirty="0">
                        <a:solidFill>
                          <a:srgbClr val="000000"/>
                        </a:solidFill>
                        <a:effectLst/>
                        <a:latin typeface="Calibri" panose="020F0502020204030204" pitchFamily="34" charset="0"/>
                      </a:endParaRPr>
                    </a:p>
                  </a:txBody>
                  <a:tcPr marL="5257" marR="5257" marT="5257" marB="0" anchor="ctr">
                    <a:lnL>
                      <a:noFill/>
                    </a:lnL>
                    <a:lnR>
                      <a:noFill/>
                    </a:lnR>
                    <a:lnT>
                      <a:noFill/>
                    </a:lnT>
                    <a:lnB>
                      <a:noFill/>
                    </a:lnB>
                  </a:tcPr>
                </a:tc>
                <a:tc>
                  <a:txBody>
                    <a:bodyPr/>
                    <a:lstStyle/>
                    <a:p>
                      <a:pPr algn="l" fontAlgn="ctr"/>
                      <a:endParaRPr lang="cs-CZ" sz="1200" b="0" i="0" u="none" strike="noStrike" dirty="0">
                        <a:solidFill>
                          <a:srgbClr val="000000"/>
                        </a:solidFill>
                        <a:effectLst/>
                        <a:latin typeface="Calibri" panose="020F0502020204030204" pitchFamily="34" charset="0"/>
                      </a:endParaRPr>
                    </a:p>
                  </a:txBody>
                  <a:tcPr marL="5257" marR="5257" marT="5257" marB="0" anchor="ctr">
                    <a:lnL>
                      <a:noFill/>
                    </a:lnL>
                    <a:lnR>
                      <a:noFill/>
                    </a:lnR>
                    <a:lnT>
                      <a:noFill/>
                    </a:lnT>
                    <a:lnB>
                      <a:noFill/>
                    </a:lnB>
                  </a:tcPr>
                </a:tc>
                <a:tc>
                  <a:txBody>
                    <a:bodyPr/>
                    <a:lstStyle/>
                    <a:p>
                      <a:pPr algn="l" fontAlgn="ctr"/>
                      <a:endParaRPr lang="cs-CZ" sz="1200" b="0" i="0" u="none" strike="noStrike" dirty="0">
                        <a:solidFill>
                          <a:srgbClr val="000000"/>
                        </a:solidFill>
                        <a:effectLst/>
                        <a:latin typeface="Calibri" panose="020F0502020204030204" pitchFamily="34" charset="0"/>
                      </a:endParaRPr>
                    </a:p>
                  </a:txBody>
                  <a:tcPr marL="5257" marR="5257" marT="5257" marB="0" anchor="ctr">
                    <a:lnL>
                      <a:noFill/>
                    </a:lnL>
                    <a:lnR>
                      <a:noFill/>
                    </a:lnR>
                    <a:lnT>
                      <a:noFill/>
                    </a:lnT>
                    <a:lnB>
                      <a:noFill/>
                    </a:lnB>
                  </a:tcPr>
                </a:tc>
                <a:tc>
                  <a:txBody>
                    <a:bodyPr/>
                    <a:lstStyle/>
                    <a:p>
                      <a:pPr algn="l" fontAlgn="ctr"/>
                      <a:endParaRPr lang="cs-CZ" sz="1200" b="0" i="0" u="none" strike="noStrike" dirty="0">
                        <a:solidFill>
                          <a:srgbClr val="000000"/>
                        </a:solidFill>
                        <a:effectLst/>
                        <a:latin typeface="Calibri" panose="020F0502020204030204" pitchFamily="34" charset="0"/>
                      </a:endParaRPr>
                    </a:p>
                  </a:txBody>
                  <a:tcPr marL="5257" marR="5257" marT="5257" marB="0" anchor="ctr">
                    <a:lnL>
                      <a:noFill/>
                    </a:lnL>
                    <a:lnR>
                      <a:noFill/>
                    </a:lnR>
                    <a:lnT>
                      <a:noFill/>
                    </a:lnT>
                    <a:lnB>
                      <a:noFill/>
                    </a:lnB>
                  </a:tcPr>
                </a:tc>
                <a:extLst>
                  <a:ext uri="{0D108BD9-81ED-4DB2-BD59-A6C34878D82A}">
                    <a16:rowId xmlns:a16="http://schemas.microsoft.com/office/drawing/2014/main" val="4121487276"/>
                  </a:ext>
                </a:extLst>
              </a:tr>
            </a:tbl>
          </a:graphicData>
        </a:graphic>
      </p:graphicFrame>
    </p:spTree>
    <p:extLst>
      <p:ext uri="{BB962C8B-B14F-4D97-AF65-F5344CB8AC3E}">
        <p14:creationId xmlns:p14="http://schemas.microsoft.com/office/powerpoint/2010/main" val="3594316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288857" y="237394"/>
            <a:ext cx="9885238" cy="896492"/>
          </a:xfrm>
        </p:spPr>
        <p:txBody>
          <a:bodyPr/>
          <a:lstStyle/>
          <a:p>
            <a:r>
              <a:rPr lang="cs-CZ" sz="2800" dirty="0" smtClean="0"/>
              <a:t>Seznam </a:t>
            </a:r>
            <a:r>
              <a:rPr lang="cs-CZ" sz="2800" dirty="0"/>
              <a:t>nemocnic neaktualizovaných déle než 48 h</a:t>
            </a:r>
            <a:r>
              <a:rPr lang="cs-CZ" sz="2800" b="0" dirty="0">
                <a:solidFill>
                  <a:srgbClr val="000000"/>
                </a:solidFill>
                <a:latin typeface="Calibri" panose="020F0502020204030204" pitchFamily="34" charset="0"/>
              </a:rPr>
              <a:t/>
            </a:r>
            <a:br>
              <a:rPr lang="cs-CZ" sz="2800" b="0" dirty="0">
                <a:solidFill>
                  <a:srgbClr val="000000"/>
                </a:solidFill>
                <a:latin typeface="Calibri" panose="020F0502020204030204" pitchFamily="34" charset="0"/>
              </a:rPr>
            </a:br>
            <a:endParaRPr lang="cs-CZ" sz="2800" dirty="0"/>
          </a:p>
        </p:txBody>
      </p:sp>
      <p:sp>
        <p:nvSpPr>
          <p:cNvPr id="3" name="TextovéPole 2"/>
          <p:cNvSpPr txBox="1"/>
          <p:nvPr/>
        </p:nvSpPr>
        <p:spPr>
          <a:xfrm>
            <a:off x="8497376" y="2680092"/>
            <a:ext cx="2329962" cy="646331"/>
          </a:xfrm>
          <a:prstGeom prst="rect">
            <a:avLst/>
          </a:prstGeom>
          <a:noFill/>
        </p:spPr>
        <p:txBody>
          <a:bodyPr wrap="square" rtlCol="0">
            <a:spAutoFit/>
          </a:bodyPr>
          <a:lstStyle/>
          <a:p>
            <a:pPr algn="ctr"/>
            <a:r>
              <a:rPr lang="cs-CZ" dirty="0" smtClean="0">
                <a:solidFill>
                  <a:srgbClr val="FF0000"/>
                </a:solidFill>
              </a:rPr>
              <a:t>Údaje jsou aktuální k </a:t>
            </a:r>
            <a:r>
              <a:rPr lang="cs-CZ" dirty="0" smtClean="0">
                <a:solidFill>
                  <a:srgbClr val="FF0000"/>
                </a:solidFill>
              </a:rPr>
              <a:t>18.11.2021 11:00</a:t>
            </a:r>
            <a:endParaRPr lang="cs-CZ" dirty="0">
              <a:solidFill>
                <a:srgbClr val="FF0000"/>
              </a:solidFill>
            </a:endParaRPr>
          </a:p>
        </p:txBody>
      </p:sp>
      <p:graphicFrame>
        <p:nvGraphicFramePr>
          <p:cNvPr id="6" name="Tabulka 5"/>
          <p:cNvGraphicFramePr>
            <a:graphicFrameLocks noGrp="1"/>
          </p:cNvGraphicFramePr>
          <p:nvPr>
            <p:extLst>
              <p:ext uri="{D42A27DB-BD31-4B8C-83A1-F6EECF244321}">
                <p14:modId xmlns:p14="http://schemas.microsoft.com/office/powerpoint/2010/main" val="28425816"/>
              </p:ext>
            </p:extLst>
          </p:nvPr>
        </p:nvGraphicFramePr>
        <p:xfrm>
          <a:off x="1223417" y="1049513"/>
          <a:ext cx="5618774" cy="4267200"/>
        </p:xfrm>
        <a:graphic>
          <a:graphicData uri="http://schemas.openxmlformats.org/drawingml/2006/table">
            <a:tbl>
              <a:tblPr/>
              <a:tblGrid>
                <a:gridCol w="3281336">
                  <a:extLst>
                    <a:ext uri="{9D8B030D-6E8A-4147-A177-3AD203B41FA5}">
                      <a16:colId xmlns:a16="http://schemas.microsoft.com/office/drawing/2014/main" val="3426666017"/>
                    </a:ext>
                  </a:extLst>
                </a:gridCol>
                <a:gridCol w="659014">
                  <a:extLst>
                    <a:ext uri="{9D8B030D-6E8A-4147-A177-3AD203B41FA5}">
                      <a16:colId xmlns:a16="http://schemas.microsoft.com/office/drawing/2014/main" val="2497082261"/>
                    </a:ext>
                  </a:extLst>
                </a:gridCol>
                <a:gridCol w="1678424">
                  <a:extLst>
                    <a:ext uri="{9D8B030D-6E8A-4147-A177-3AD203B41FA5}">
                      <a16:colId xmlns:a16="http://schemas.microsoft.com/office/drawing/2014/main" val="1389098673"/>
                    </a:ext>
                  </a:extLst>
                </a:gridCol>
              </a:tblGrid>
              <a:tr h="350520">
                <a:tc>
                  <a:txBody>
                    <a:bodyPr/>
                    <a:lstStyle/>
                    <a:p>
                      <a:pPr algn="ctr" fontAlgn="ctr"/>
                      <a:r>
                        <a:rPr lang="cs-CZ" sz="1400" b="1" i="0" u="none" strike="noStrike" dirty="0">
                          <a:solidFill>
                            <a:srgbClr val="000000"/>
                          </a:solidFill>
                          <a:effectLst/>
                          <a:latin typeface="Calibri" panose="020F0502020204030204" pitchFamily="34" charset="0"/>
                          <a:cs typeface="Calibri" panose="020F0502020204030204" pitchFamily="34" charset="0"/>
                        </a:rPr>
                        <a:t>Zdravotnické zařízení</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cs-CZ" sz="1400" b="1" i="0" u="none" strike="noStrike">
                          <a:solidFill>
                            <a:srgbClr val="000000"/>
                          </a:solidFill>
                          <a:effectLst/>
                          <a:latin typeface="Calibri" panose="020F0502020204030204" pitchFamily="34" charset="0"/>
                          <a:cs typeface="Calibri" panose="020F0502020204030204" pitchFamily="34" charset="0"/>
                        </a:rPr>
                        <a:t>Kraj</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cs-CZ" sz="1400" b="1" i="0" u="none" strike="noStrike" dirty="0">
                          <a:solidFill>
                            <a:srgbClr val="000000"/>
                          </a:solidFill>
                          <a:effectLst/>
                          <a:latin typeface="Calibri" panose="020F0502020204030204" pitchFamily="34" charset="0"/>
                          <a:cs typeface="Calibri" panose="020F0502020204030204" pitchFamily="34" charset="0"/>
                        </a:rPr>
                        <a:t>Aktualizace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690488472"/>
                  </a:ext>
                </a:extLst>
              </a:tr>
              <a:tr h="350520">
                <a:tc>
                  <a:txBody>
                    <a:bodyPr/>
                    <a:lstStyle/>
                    <a:p>
                      <a:pPr algn="l" fontAlgn="b"/>
                      <a:r>
                        <a:rPr lang="cs-CZ" sz="1400" b="1" i="0" u="none" strike="noStrike" baseline="0" dirty="0" smtClean="0">
                          <a:solidFill>
                            <a:srgbClr val="000000"/>
                          </a:solidFill>
                          <a:effectLst/>
                          <a:latin typeface="Calibri" panose="020F0502020204030204" pitchFamily="34" charset="0"/>
                          <a:cs typeface="Calibri" panose="020F0502020204030204" pitchFamily="34" charset="0"/>
                        </a:rPr>
                        <a:t> Nemocnice Strakonice</a:t>
                      </a:r>
                      <a:endParaRPr lang="pt-BR"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400" b="1" i="0" u="none" strike="noStrike" dirty="0" smtClean="0">
                          <a:solidFill>
                            <a:srgbClr val="000000"/>
                          </a:solidFill>
                          <a:effectLst/>
                          <a:latin typeface="Calibri" panose="020F0502020204030204" pitchFamily="34" charset="0"/>
                          <a:cs typeface="Calibri" panose="020F0502020204030204" pitchFamily="34" charset="0"/>
                        </a:rPr>
                        <a:t>JHČ</a:t>
                      </a:r>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400" b="1" i="0" u="none" strike="noStrike" dirty="0" smtClean="0">
                          <a:solidFill>
                            <a:srgbClr val="000000"/>
                          </a:solidFill>
                          <a:effectLst/>
                          <a:latin typeface="Calibri" panose="020F0502020204030204" pitchFamily="34" charset="0"/>
                          <a:cs typeface="Calibri" panose="020F0502020204030204" pitchFamily="34" charset="0"/>
                        </a:rPr>
                        <a:t>15.11.21.</a:t>
                      </a:r>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987094912"/>
                  </a:ext>
                </a:extLst>
              </a:tr>
              <a:tr h="350520">
                <a:tc>
                  <a:txBody>
                    <a:bodyPr/>
                    <a:lstStyle/>
                    <a:p>
                      <a:pPr algn="l" fontAlgn="b"/>
                      <a:r>
                        <a:rPr lang="cs-CZ" sz="1400" b="1" i="0" u="none" strike="noStrike" baseline="0" dirty="0" smtClean="0">
                          <a:solidFill>
                            <a:srgbClr val="000000"/>
                          </a:solidFill>
                          <a:effectLst/>
                          <a:latin typeface="Calibri" panose="020F0502020204030204" pitchFamily="34" charset="0"/>
                          <a:cs typeface="Calibri" panose="020F0502020204030204" pitchFamily="34" charset="0"/>
                        </a:rPr>
                        <a:t> </a:t>
                      </a:r>
                      <a:r>
                        <a:rPr lang="cs-CZ" sz="1400" b="1" i="0" u="none" strike="noStrike" baseline="0" dirty="0" err="1" smtClean="0">
                          <a:solidFill>
                            <a:srgbClr val="000000"/>
                          </a:solidFill>
                          <a:effectLst/>
                          <a:latin typeface="Calibri" panose="020F0502020204030204" pitchFamily="34" charset="0"/>
                          <a:cs typeface="Calibri" panose="020F0502020204030204" pitchFamily="34" charset="0"/>
                        </a:rPr>
                        <a:t>Rehab</a:t>
                      </a:r>
                      <a:r>
                        <a:rPr lang="cs-CZ" sz="1400" b="1" i="0" u="none" strike="noStrike" baseline="0" dirty="0" smtClean="0">
                          <a:solidFill>
                            <a:srgbClr val="000000"/>
                          </a:solidFill>
                          <a:effectLst/>
                          <a:latin typeface="Calibri" panose="020F0502020204030204" pitchFamily="34" charset="0"/>
                          <a:cs typeface="Calibri" panose="020F0502020204030204" pitchFamily="34" charset="0"/>
                        </a:rPr>
                        <a:t>. </a:t>
                      </a:r>
                      <a:r>
                        <a:rPr lang="cs-CZ" sz="1400" b="1" i="0" u="none" strike="noStrike" baseline="0" dirty="0" err="1" smtClean="0">
                          <a:solidFill>
                            <a:srgbClr val="000000"/>
                          </a:solidFill>
                          <a:effectLst/>
                          <a:latin typeface="Calibri" panose="020F0502020204030204" pitchFamily="34" charset="0"/>
                          <a:cs typeface="Calibri" panose="020F0502020204030204" pitchFamily="34" charset="0"/>
                        </a:rPr>
                        <a:t>Nem</a:t>
                      </a:r>
                      <a:r>
                        <a:rPr lang="cs-CZ" sz="1400" b="1" i="0" u="none" strike="noStrike" baseline="0" dirty="0" smtClean="0">
                          <a:solidFill>
                            <a:srgbClr val="000000"/>
                          </a:solidFill>
                          <a:effectLst/>
                          <a:latin typeface="Calibri" panose="020F0502020204030204" pitchFamily="34" charset="0"/>
                          <a:cs typeface="Calibri" panose="020F0502020204030204" pitchFamily="34" charset="0"/>
                        </a:rPr>
                        <a:t>. Beroun </a:t>
                      </a:r>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400" b="1" i="0" u="none" strike="noStrike" dirty="0" smtClean="0">
                          <a:solidFill>
                            <a:srgbClr val="000000"/>
                          </a:solidFill>
                          <a:effectLst/>
                          <a:latin typeface="Calibri" panose="020F0502020204030204" pitchFamily="34" charset="0"/>
                          <a:cs typeface="Calibri" panose="020F0502020204030204" pitchFamily="34" charset="0"/>
                        </a:rPr>
                        <a:t>STČ</a:t>
                      </a:r>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400" b="1" i="0" u="none" strike="noStrike" dirty="0" smtClean="0">
                          <a:solidFill>
                            <a:srgbClr val="000000"/>
                          </a:solidFill>
                          <a:effectLst/>
                          <a:latin typeface="Calibri" panose="020F0502020204030204" pitchFamily="34" charset="0"/>
                          <a:cs typeface="Calibri" panose="020F0502020204030204" pitchFamily="34" charset="0"/>
                        </a:rPr>
                        <a:t>15.11.21.</a:t>
                      </a:r>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137205845"/>
                  </a:ext>
                </a:extLst>
              </a:tr>
              <a:tr h="350520">
                <a:tc>
                  <a:txBody>
                    <a:bodyPr/>
                    <a:lstStyle/>
                    <a:p>
                      <a:pPr algn="l" fontAlgn="b"/>
                      <a:r>
                        <a:rPr lang="cs-CZ" sz="1400" b="1" i="0" u="none" strike="noStrike" baseline="0" dirty="0" smtClean="0">
                          <a:solidFill>
                            <a:srgbClr val="000000"/>
                          </a:solidFill>
                          <a:effectLst/>
                          <a:latin typeface="Calibri" panose="020F0502020204030204" pitchFamily="34" charset="0"/>
                          <a:cs typeface="Calibri" panose="020F0502020204030204" pitchFamily="34" charset="0"/>
                        </a:rPr>
                        <a:t> </a:t>
                      </a:r>
                      <a:r>
                        <a:rPr lang="cs-CZ" sz="1400" b="1" i="0" u="none" strike="noStrike" baseline="0" dirty="0" err="1" smtClean="0">
                          <a:solidFill>
                            <a:srgbClr val="000000"/>
                          </a:solidFill>
                          <a:effectLst/>
                          <a:latin typeface="Calibri" panose="020F0502020204030204" pitchFamily="34" charset="0"/>
                          <a:cs typeface="Calibri" panose="020F0502020204030204" pitchFamily="34" charset="0"/>
                        </a:rPr>
                        <a:t>Nem</a:t>
                      </a:r>
                      <a:r>
                        <a:rPr lang="cs-CZ" sz="1400" b="1" i="0" u="none" strike="noStrike" baseline="0" dirty="0" smtClean="0">
                          <a:solidFill>
                            <a:srgbClr val="000000"/>
                          </a:solidFill>
                          <a:effectLst/>
                          <a:latin typeface="Calibri" panose="020F0502020204030204" pitchFamily="34" charset="0"/>
                          <a:cs typeface="Calibri" panose="020F0502020204030204" pitchFamily="34" charset="0"/>
                        </a:rPr>
                        <a:t>. Kolín</a:t>
                      </a:r>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400" b="1" i="0" u="none" strike="noStrike" dirty="0" smtClean="0">
                          <a:solidFill>
                            <a:srgbClr val="000000"/>
                          </a:solidFill>
                          <a:effectLst/>
                          <a:latin typeface="Calibri" panose="020F0502020204030204" pitchFamily="34" charset="0"/>
                          <a:cs typeface="Calibri" panose="020F0502020204030204" pitchFamily="34" charset="0"/>
                        </a:rPr>
                        <a:t>STČ</a:t>
                      </a:r>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400" b="1" i="0" u="none" strike="noStrike" dirty="0" smtClean="0">
                          <a:solidFill>
                            <a:srgbClr val="000000"/>
                          </a:solidFill>
                          <a:effectLst/>
                          <a:latin typeface="Calibri" panose="020F0502020204030204" pitchFamily="34" charset="0"/>
                          <a:cs typeface="Calibri" panose="020F0502020204030204" pitchFamily="34" charset="0"/>
                        </a:rPr>
                        <a:t>15.11.21.</a:t>
                      </a:r>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103999520"/>
                  </a:ext>
                </a:extLst>
              </a:tr>
              <a:tr h="350520">
                <a:tc>
                  <a:txBody>
                    <a:bodyPr/>
                    <a:lstStyle/>
                    <a:p>
                      <a:pPr algn="l" fontAlgn="b"/>
                      <a:r>
                        <a:rPr lang="pl-PL" sz="1400" b="1" i="0" u="none" strike="noStrike" baseline="0" dirty="0" smtClean="0">
                          <a:solidFill>
                            <a:srgbClr val="000000"/>
                          </a:solidFill>
                          <a:effectLst/>
                          <a:latin typeface="Calibri" panose="020F0502020204030204" pitchFamily="34" charset="0"/>
                          <a:cs typeface="Calibri" panose="020F0502020204030204" pitchFamily="34" charset="0"/>
                        </a:rPr>
                        <a:t> Oblastní nemocnice Kladno</a:t>
                      </a:r>
                      <a:endParaRPr lang="pl-PL"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400" b="1" i="0" u="none" strike="noStrike" dirty="0" smtClean="0">
                          <a:solidFill>
                            <a:srgbClr val="000000"/>
                          </a:solidFill>
                          <a:effectLst/>
                          <a:latin typeface="Calibri" panose="020F0502020204030204" pitchFamily="34" charset="0"/>
                          <a:cs typeface="Calibri" panose="020F0502020204030204" pitchFamily="34" charset="0"/>
                        </a:rPr>
                        <a:t>STČ</a:t>
                      </a:r>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76200" marB="76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400" b="1" i="0" u="none" strike="noStrike" dirty="0" smtClean="0">
                          <a:solidFill>
                            <a:srgbClr val="000000"/>
                          </a:solidFill>
                          <a:effectLst/>
                          <a:latin typeface="Calibri" panose="020F0502020204030204" pitchFamily="34" charset="0"/>
                          <a:cs typeface="Calibri" panose="020F0502020204030204" pitchFamily="34" charset="0"/>
                        </a:rPr>
                        <a:t>15.11.21</a:t>
                      </a:r>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65146081"/>
                  </a:ext>
                </a:extLst>
              </a:tr>
              <a:tr h="350520">
                <a:tc>
                  <a:txBody>
                    <a:bodyPr/>
                    <a:lstStyle/>
                    <a:p>
                      <a:pPr algn="l" fontAlgn="b"/>
                      <a:r>
                        <a:rPr lang="cs-CZ" sz="1400" b="1" i="0" u="none" strike="noStrike" baseline="0" dirty="0" smtClean="0">
                          <a:solidFill>
                            <a:srgbClr val="000000"/>
                          </a:solidFill>
                          <a:effectLst/>
                          <a:latin typeface="Calibri" panose="020F0502020204030204" pitchFamily="34" charset="0"/>
                          <a:cs typeface="Calibri" panose="020F0502020204030204" pitchFamily="34" charset="0"/>
                        </a:rPr>
                        <a:t> </a:t>
                      </a:r>
                      <a:r>
                        <a:rPr lang="cs-CZ" sz="1400" b="1" i="0" u="none" strike="noStrike" baseline="0" dirty="0" err="1" smtClean="0">
                          <a:solidFill>
                            <a:srgbClr val="000000"/>
                          </a:solidFill>
                          <a:effectLst/>
                          <a:latin typeface="Calibri" panose="020F0502020204030204" pitchFamily="34" charset="0"/>
                          <a:cs typeface="Calibri" panose="020F0502020204030204" pitchFamily="34" charset="0"/>
                        </a:rPr>
                        <a:t>Nem</a:t>
                      </a:r>
                      <a:r>
                        <a:rPr lang="cs-CZ" sz="1400" b="1" i="0" u="none" strike="noStrike" baseline="0" dirty="0" smtClean="0">
                          <a:solidFill>
                            <a:srgbClr val="000000"/>
                          </a:solidFill>
                          <a:effectLst/>
                          <a:latin typeface="Calibri" panose="020F0502020204030204" pitchFamily="34" charset="0"/>
                          <a:cs typeface="Calibri" panose="020F0502020204030204" pitchFamily="34" charset="0"/>
                        </a:rPr>
                        <a:t>. České Budějovice</a:t>
                      </a:r>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400" b="1" i="0" u="none" strike="noStrike" dirty="0" smtClean="0">
                          <a:solidFill>
                            <a:srgbClr val="000000"/>
                          </a:solidFill>
                          <a:effectLst/>
                          <a:latin typeface="Calibri" panose="020F0502020204030204" pitchFamily="34" charset="0"/>
                          <a:cs typeface="Calibri" panose="020F0502020204030204" pitchFamily="34" charset="0"/>
                        </a:rPr>
                        <a:t>JHČ</a:t>
                      </a:r>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400" b="1" i="0" u="none" strike="noStrike" dirty="0" smtClean="0">
                          <a:solidFill>
                            <a:srgbClr val="000000"/>
                          </a:solidFill>
                          <a:effectLst/>
                          <a:latin typeface="Calibri" panose="020F0502020204030204" pitchFamily="34" charset="0"/>
                          <a:cs typeface="Calibri" panose="020F0502020204030204" pitchFamily="34" charset="0"/>
                        </a:rPr>
                        <a:t>15.11.21</a:t>
                      </a:r>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738302273"/>
                  </a:ext>
                </a:extLst>
              </a:tr>
              <a:tr h="350520">
                <a:tc>
                  <a:txBody>
                    <a:bodyPr/>
                    <a:lstStyle/>
                    <a:p>
                      <a:pPr algn="l" fontAlgn="b"/>
                      <a:r>
                        <a:rPr lang="cs-CZ" sz="1400" b="1" i="0" u="none" strike="noStrike" dirty="0" smtClean="0">
                          <a:solidFill>
                            <a:srgbClr val="000000"/>
                          </a:solidFill>
                          <a:effectLst/>
                          <a:latin typeface="Calibri" panose="020F0502020204030204" pitchFamily="34" charset="0"/>
                          <a:cs typeface="Calibri" panose="020F0502020204030204" pitchFamily="34" charset="0"/>
                        </a:rPr>
                        <a:t> </a:t>
                      </a:r>
                      <a:r>
                        <a:rPr lang="cs-CZ" sz="1400" b="1" i="0" u="none" strike="noStrike" dirty="0" err="1" smtClean="0">
                          <a:solidFill>
                            <a:srgbClr val="000000"/>
                          </a:solidFill>
                          <a:effectLst/>
                          <a:latin typeface="Calibri" panose="020F0502020204030204" pitchFamily="34" charset="0"/>
                          <a:cs typeface="Calibri" panose="020F0502020204030204" pitchFamily="34" charset="0"/>
                        </a:rPr>
                        <a:t>Nem</a:t>
                      </a:r>
                      <a:r>
                        <a:rPr lang="cs-CZ" sz="1400" b="1" i="0" u="none" strike="noStrike" dirty="0" smtClean="0">
                          <a:solidFill>
                            <a:srgbClr val="000000"/>
                          </a:solidFill>
                          <a:effectLst/>
                          <a:latin typeface="Calibri" panose="020F0502020204030204" pitchFamily="34" charset="0"/>
                          <a:cs typeface="Calibri" panose="020F0502020204030204" pitchFamily="34" charset="0"/>
                        </a:rPr>
                        <a:t>. Trutnov</a:t>
                      </a:r>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400" b="1" i="0" u="none" strike="noStrike" dirty="0" smtClean="0">
                          <a:solidFill>
                            <a:srgbClr val="000000"/>
                          </a:solidFill>
                          <a:effectLst/>
                          <a:latin typeface="Calibri" panose="020F0502020204030204" pitchFamily="34" charset="0"/>
                          <a:cs typeface="Calibri" panose="020F0502020204030204" pitchFamily="34" charset="0"/>
                        </a:rPr>
                        <a:t>KHK</a:t>
                      </a:r>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cs-CZ" sz="1400" b="1" i="0" u="none" strike="noStrike" dirty="0" smtClean="0">
                          <a:solidFill>
                            <a:srgbClr val="000000"/>
                          </a:solidFill>
                          <a:effectLst/>
                          <a:latin typeface="Calibri" panose="020F0502020204030204" pitchFamily="34" charset="0"/>
                          <a:cs typeface="Calibri" panose="020F0502020204030204" pitchFamily="34" charset="0"/>
                        </a:rPr>
                        <a:t>15.11.21.</a:t>
                      </a:r>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484045096"/>
                  </a:ext>
                </a:extLst>
              </a:tr>
              <a:tr h="350520">
                <a:tc>
                  <a:txBody>
                    <a:bodyPr/>
                    <a:lstStyle/>
                    <a:p>
                      <a:pPr algn="l" fontAlgn="b"/>
                      <a:r>
                        <a:rPr lang="cs-CZ" sz="1400" b="1" i="0" u="none" strike="noStrike" dirty="0" smtClean="0">
                          <a:solidFill>
                            <a:srgbClr val="000000"/>
                          </a:solidFill>
                          <a:effectLst/>
                          <a:latin typeface="Calibri" panose="020F0502020204030204" pitchFamily="34" charset="0"/>
                          <a:cs typeface="Calibri" panose="020F0502020204030204" pitchFamily="34" charset="0"/>
                        </a:rPr>
                        <a:t> </a:t>
                      </a:r>
                      <a:r>
                        <a:rPr lang="cs-CZ" sz="1400" b="1" i="0" u="none" strike="noStrike" dirty="0" err="1" smtClean="0">
                          <a:solidFill>
                            <a:srgbClr val="000000"/>
                          </a:solidFill>
                          <a:effectLst/>
                          <a:latin typeface="Calibri" panose="020F0502020204030204" pitchFamily="34" charset="0"/>
                          <a:cs typeface="Calibri" panose="020F0502020204030204" pitchFamily="34" charset="0"/>
                        </a:rPr>
                        <a:t>Nem</a:t>
                      </a:r>
                      <a:r>
                        <a:rPr lang="cs-CZ" sz="1400" b="1" i="0" u="none" strike="noStrike" dirty="0" smtClean="0">
                          <a:solidFill>
                            <a:srgbClr val="000000"/>
                          </a:solidFill>
                          <a:effectLst/>
                          <a:latin typeface="Calibri" panose="020F0502020204030204" pitchFamily="34" charset="0"/>
                          <a:cs typeface="Calibri" panose="020F0502020204030204" pitchFamily="34" charset="0"/>
                        </a:rPr>
                        <a:t>. Třinec</a:t>
                      </a:r>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cs-CZ" sz="1400" b="1" i="0" u="none" strike="noStrike" dirty="0" smtClean="0">
                          <a:solidFill>
                            <a:srgbClr val="000000"/>
                          </a:solidFill>
                          <a:effectLst/>
                          <a:latin typeface="Calibri" panose="020F0502020204030204" pitchFamily="34" charset="0"/>
                          <a:cs typeface="Calibri" panose="020F0502020204030204" pitchFamily="34" charset="0"/>
                        </a:rPr>
                        <a:t>MSK</a:t>
                      </a:r>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400" b="1" i="0" u="none" strike="noStrike" dirty="0" smtClean="0">
                          <a:solidFill>
                            <a:srgbClr val="000000"/>
                          </a:solidFill>
                          <a:effectLst/>
                          <a:latin typeface="Calibri" panose="020F0502020204030204" pitchFamily="34" charset="0"/>
                          <a:cs typeface="Calibri" panose="020F0502020204030204" pitchFamily="34" charset="0"/>
                        </a:rPr>
                        <a:t>15.11.21.</a:t>
                      </a:r>
                      <a:endParaRPr lang="cs-CZ" sz="1400" b="1" i="0" u="none" strike="noStrike" dirty="0">
                        <a:solidFill>
                          <a:srgbClr val="000000"/>
                        </a:solidFill>
                        <a:effectLst/>
                        <a:latin typeface="Calibri" panose="020F0502020204030204" pitchFamily="34" charset="0"/>
                        <a:cs typeface="Calibri" panose="020F0502020204030204" pitchFamily="34" charset="0"/>
                      </a:endParaRP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559400375"/>
                  </a:ext>
                </a:extLst>
              </a:tr>
              <a:tr h="350520">
                <a:tc>
                  <a:txBody>
                    <a:bodyPr/>
                    <a:lstStyle/>
                    <a:p>
                      <a:pPr algn="l" fontAlgn="b"/>
                      <a:endParaRPr lang="cs-CZ"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cs-CZ"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cs-CZ" sz="1400" b="0" i="0" u="none" strike="noStrike" dirty="0">
                        <a:solidFill>
                          <a:srgbClr val="000000"/>
                        </a:solidFill>
                        <a:effectLst/>
                        <a:latin typeface="Calibri" panose="020F0502020204030204" pitchFamily="34" charset="0"/>
                        <a:cs typeface="Calibri" panose="020F0502020204030204" pitchFamily="34" charset="0"/>
                      </a:endParaRP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2900418"/>
                  </a:ext>
                </a:extLst>
              </a:tr>
              <a:tr h="350520">
                <a:tc>
                  <a:txBody>
                    <a:bodyPr/>
                    <a:lstStyle/>
                    <a:p>
                      <a:pPr algn="l" fontAlgn="b"/>
                      <a:endParaRPr lang="cs-CZ"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cs-CZ"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cs-CZ" sz="1400" b="0" i="0" u="none" strike="noStrike" dirty="0">
                        <a:solidFill>
                          <a:srgbClr val="000000"/>
                        </a:solidFill>
                        <a:effectLst/>
                        <a:latin typeface="Calibri" panose="020F0502020204030204" pitchFamily="34" charset="0"/>
                        <a:cs typeface="Calibri" panose="020F0502020204030204" pitchFamily="34" charset="0"/>
                      </a:endParaRP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0135829"/>
                  </a:ext>
                </a:extLst>
              </a:tr>
              <a:tr h="350520">
                <a:tc>
                  <a:txBody>
                    <a:bodyPr/>
                    <a:lstStyle/>
                    <a:p>
                      <a:pPr algn="l" fontAlgn="b"/>
                      <a:endParaRPr lang="cs-CZ"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cs-CZ"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cs-CZ" sz="1400" b="0" i="0" u="none" strike="noStrike" dirty="0">
                        <a:solidFill>
                          <a:srgbClr val="000000"/>
                        </a:solidFill>
                        <a:effectLst/>
                        <a:latin typeface="Calibri" panose="020F0502020204030204" pitchFamily="34" charset="0"/>
                        <a:cs typeface="Calibri" panose="020F0502020204030204" pitchFamily="34" charset="0"/>
                      </a:endParaRP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7601650"/>
                  </a:ext>
                </a:extLst>
              </a:tr>
              <a:tr h="350520">
                <a:tc>
                  <a:txBody>
                    <a:bodyPr/>
                    <a:lstStyle/>
                    <a:p>
                      <a:pPr algn="l" fontAlgn="b"/>
                      <a:endParaRPr lang="cs-CZ"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cs-CZ"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cs-CZ" sz="1400" b="0" i="0" u="none" strike="noStrike" dirty="0">
                        <a:solidFill>
                          <a:srgbClr val="000000"/>
                        </a:solidFill>
                        <a:effectLst/>
                        <a:latin typeface="Calibri" panose="020F0502020204030204" pitchFamily="34" charset="0"/>
                        <a:cs typeface="Calibri" panose="020F0502020204030204" pitchFamily="34" charset="0"/>
                      </a:endParaRP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7253910"/>
                  </a:ext>
                </a:extLst>
              </a:tr>
            </a:tbl>
          </a:graphicData>
        </a:graphic>
      </p:graphicFrame>
      <p:sp>
        <p:nvSpPr>
          <p:cNvPr id="8" name="Obdélník 7"/>
          <p:cNvSpPr/>
          <p:nvPr/>
        </p:nvSpPr>
        <p:spPr>
          <a:xfrm>
            <a:off x="503389" y="5397690"/>
            <a:ext cx="10439402" cy="830997"/>
          </a:xfrm>
          <a:prstGeom prst="rect">
            <a:avLst/>
          </a:prstGeom>
        </p:spPr>
        <p:txBody>
          <a:bodyPr wrap="square">
            <a:spAutoFit/>
          </a:bodyPr>
          <a:lstStyle/>
          <a:p>
            <a:r>
              <a:rPr lang="cs-CZ" sz="2400" b="1" dirty="0"/>
              <a:t>Od 14.11. do </a:t>
            </a:r>
            <a:r>
              <a:rPr lang="cs-CZ" sz="2400" b="1" dirty="0" smtClean="0"/>
              <a:t>17.11.21</a:t>
            </a:r>
            <a:r>
              <a:rPr lang="cs-CZ" sz="2400" b="1" dirty="0"/>
              <a:t>, nebyl požadován cestou NDLP žádný </a:t>
            </a:r>
            <a:r>
              <a:rPr lang="cs-CZ" sz="2400" dirty="0"/>
              <a:t>mezikrajový překlad pacientů.</a:t>
            </a:r>
          </a:p>
        </p:txBody>
      </p:sp>
    </p:spTree>
    <p:extLst>
      <p:ext uri="{BB962C8B-B14F-4D97-AF65-F5344CB8AC3E}">
        <p14:creationId xmlns:p14="http://schemas.microsoft.com/office/powerpoint/2010/main" val="1026887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9F6DB03-4533-485B-9C72-CA2C202F0D92}"/>
              </a:ext>
            </a:extLst>
          </p:cNvPr>
          <p:cNvSpPr>
            <a:spLocks noGrp="1"/>
          </p:cNvSpPr>
          <p:nvPr>
            <p:ph type="title"/>
            <p:custDataLst>
              <p:tags r:id="rId1"/>
            </p:custDataLst>
          </p:nvPr>
        </p:nvSpPr>
        <p:spPr>
          <a:xfrm>
            <a:off x="154578" y="0"/>
            <a:ext cx="7440022" cy="576000"/>
          </a:xfrm>
        </p:spPr>
        <p:txBody>
          <a:bodyPr/>
          <a:lstStyle/>
          <a:p>
            <a:r>
              <a:rPr lang="cs-CZ" sz="1800" dirty="0"/>
              <a:t>Predikce celkového počtu hospitalizací – aktuální počet léčených </a:t>
            </a:r>
            <a:endParaRPr lang="cs-CZ" sz="1800" dirty="0">
              <a:solidFill>
                <a:srgbClr val="00FF00"/>
              </a:solidFill>
            </a:endParaRPr>
          </a:p>
        </p:txBody>
      </p:sp>
      <p:sp>
        <p:nvSpPr>
          <p:cNvPr id="24" name="TextBox 14">
            <a:extLst>
              <a:ext uri="{FF2B5EF4-FFF2-40B4-BE49-F238E27FC236}">
                <a16:creationId xmlns:a16="http://schemas.microsoft.com/office/drawing/2014/main" id="{49BB1F22-BFC8-45B7-97DF-9727BFB8A6AC}"/>
              </a:ext>
            </a:extLst>
          </p:cNvPr>
          <p:cNvSpPr txBox="1"/>
          <p:nvPr>
            <p:custDataLst>
              <p:tags r:id="rId2"/>
            </p:custDataLst>
          </p:nvPr>
        </p:nvSpPr>
        <p:spPr>
          <a:xfrm rot="16200000">
            <a:off x="-1314342" y="3518139"/>
            <a:ext cx="323999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400" b="0" i="0" u="none" strike="noStrike" kern="1200" cap="none" spc="0" normalizeH="0" baseline="0" noProof="0" dirty="0">
                <a:ln>
                  <a:noFill/>
                </a:ln>
                <a:solidFill>
                  <a:prstClr val="black"/>
                </a:solidFill>
                <a:effectLst/>
                <a:uLnTx/>
                <a:uFillTx/>
                <a:latin typeface="Arial" panose="020B0604020202020204"/>
                <a:ea typeface="+mn-ea"/>
                <a:cs typeface="+mn-cs"/>
              </a:rPr>
              <a:t>Reálný a predikovaný počet pacientů</a:t>
            </a:r>
          </a:p>
        </p:txBody>
      </p:sp>
      <p:sp>
        <p:nvSpPr>
          <p:cNvPr id="25" name="TextBox 31">
            <a:extLst>
              <a:ext uri="{FF2B5EF4-FFF2-40B4-BE49-F238E27FC236}">
                <a16:creationId xmlns:a16="http://schemas.microsoft.com/office/drawing/2014/main" id="{2B7B016C-730A-4D13-8F30-5D1F0893DC67}"/>
              </a:ext>
            </a:extLst>
          </p:cNvPr>
          <p:cNvSpPr txBox="1"/>
          <p:nvPr>
            <p:custDataLst>
              <p:tags r:id="rId3"/>
            </p:custDataLst>
          </p:nvPr>
        </p:nvSpPr>
        <p:spPr>
          <a:xfrm>
            <a:off x="265660" y="6088849"/>
            <a:ext cx="71205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400" b="0" i="0" u="none" strike="noStrike" kern="1200" cap="none" spc="0" normalizeH="0" baseline="0" noProof="0" dirty="0">
                <a:ln>
                  <a:noFill/>
                </a:ln>
                <a:solidFill>
                  <a:prstClr val="black"/>
                </a:solidFill>
                <a:effectLst/>
                <a:uLnTx/>
                <a:uFillTx/>
                <a:latin typeface="Arial" panose="020B0604020202020204"/>
                <a:ea typeface="+mn-ea"/>
                <a:cs typeface="+mn-cs"/>
              </a:rPr>
              <a:t>Datum</a:t>
            </a:r>
          </a:p>
        </p:txBody>
      </p:sp>
      <p:grpSp>
        <p:nvGrpSpPr>
          <p:cNvPr id="34" name="Skupina 33">
            <a:extLst>
              <a:ext uri="{FF2B5EF4-FFF2-40B4-BE49-F238E27FC236}">
                <a16:creationId xmlns:a16="http://schemas.microsoft.com/office/drawing/2014/main" id="{A5D207FE-E9F1-45F3-900D-8666E5F661F4}"/>
              </a:ext>
            </a:extLst>
          </p:cNvPr>
          <p:cNvGrpSpPr/>
          <p:nvPr>
            <p:custDataLst>
              <p:tags r:id="rId4"/>
            </p:custDataLst>
          </p:nvPr>
        </p:nvGrpSpPr>
        <p:grpSpPr>
          <a:xfrm>
            <a:off x="5186080" y="791990"/>
            <a:ext cx="3864788" cy="787521"/>
            <a:chOff x="6462419" y="1469144"/>
            <a:chExt cx="3502394" cy="513208"/>
          </a:xfrm>
        </p:grpSpPr>
        <p:cxnSp>
          <p:nvCxnSpPr>
            <p:cNvPr id="35" name="Straight Connector 33">
              <a:extLst>
                <a:ext uri="{FF2B5EF4-FFF2-40B4-BE49-F238E27FC236}">
                  <a16:creationId xmlns:a16="http://schemas.microsoft.com/office/drawing/2014/main" id="{3CECE1E3-894F-454B-9321-BB2335652640}"/>
                </a:ext>
              </a:extLst>
            </p:cNvPr>
            <p:cNvCxnSpPr>
              <a:cxnSpLocks/>
            </p:cNvCxnSpPr>
            <p:nvPr/>
          </p:nvCxnSpPr>
          <p:spPr>
            <a:xfrm flipV="1">
              <a:off x="6470103" y="1469145"/>
              <a:ext cx="0" cy="513207"/>
            </a:xfrm>
            <a:prstGeom prst="line">
              <a:avLst/>
            </a:prstGeom>
            <a:noFill/>
            <a:ln w="28575" cap="flat" cmpd="sng" algn="ctr">
              <a:solidFill>
                <a:sysClr val="windowText" lastClr="000000"/>
              </a:solidFill>
              <a:prstDash val="solid"/>
              <a:miter lim="800000"/>
            </a:ln>
            <a:effectLst/>
          </p:spPr>
        </p:cxnSp>
        <p:cxnSp>
          <p:nvCxnSpPr>
            <p:cNvPr id="36" name="Straight Connector 34">
              <a:extLst>
                <a:ext uri="{FF2B5EF4-FFF2-40B4-BE49-F238E27FC236}">
                  <a16:creationId xmlns:a16="http://schemas.microsoft.com/office/drawing/2014/main" id="{C4559F46-D26D-49B4-A30F-D5ED1BE44696}"/>
                </a:ext>
              </a:extLst>
            </p:cNvPr>
            <p:cNvCxnSpPr>
              <a:cxnSpLocks/>
            </p:cNvCxnSpPr>
            <p:nvPr/>
          </p:nvCxnSpPr>
          <p:spPr>
            <a:xfrm>
              <a:off x="6462419" y="1469144"/>
              <a:ext cx="3502394" cy="0"/>
            </a:xfrm>
            <a:prstGeom prst="line">
              <a:avLst/>
            </a:prstGeom>
            <a:noFill/>
            <a:ln w="28575" cap="flat" cmpd="sng" algn="ctr">
              <a:solidFill>
                <a:sysClr val="windowText" lastClr="000000"/>
              </a:solidFill>
              <a:prstDash val="solid"/>
              <a:miter lim="800000"/>
              <a:headEnd type="none" w="med" len="med"/>
              <a:tailEnd type="triangle" w="med" len="med"/>
            </a:ln>
            <a:effectLst/>
          </p:spPr>
        </p:cxnSp>
      </p:grpSp>
      <p:sp>
        <p:nvSpPr>
          <p:cNvPr id="3" name="Obdélník 2">
            <a:extLst>
              <a:ext uri="{FF2B5EF4-FFF2-40B4-BE49-F238E27FC236}">
                <a16:creationId xmlns:a16="http://schemas.microsoft.com/office/drawing/2014/main" id="{239746E9-FF79-425B-B52E-C36853FB28DB}"/>
              </a:ext>
            </a:extLst>
          </p:cNvPr>
          <p:cNvSpPr/>
          <p:nvPr>
            <p:custDataLst>
              <p:tags r:id="rId5"/>
            </p:custDataLst>
          </p:nvPr>
        </p:nvSpPr>
        <p:spPr>
          <a:xfrm>
            <a:off x="5192982" y="794653"/>
            <a:ext cx="3956538" cy="738664"/>
          </a:xfrm>
          <a:prstGeom prst="rect">
            <a:avLst/>
          </a:prstGeom>
        </p:spPr>
        <p:txBody>
          <a:bodyPr wrap="square">
            <a:spAutoFit/>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cs-CZ" sz="1400" b="0" i="1" u="none" strike="noStrike" kern="1200" cap="none" spc="0" normalizeH="0" baseline="0" noProof="0" dirty="0">
                <a:ln>
                  <a:noFill/>
                </a:ln>
                <a:solidFill>
                  <a:srgbClr val="000000"/>
                </a:solidFill>
                <a:effectLst/>
                <a:uLnTx/>
                <a:uFillTx/>
                <a:latin typeface="Arial" panose="020B0604020202020204"/>
                <a:ea typeface="+mn-ea"/>
                <a:cs typeface="+mn-cs"/>
              </a:rPr>
              <a:t>Predikce počtu hospitalizovaných pacientů na základě modelů při parametrech nemoci z období 10/2021–11/2021 pro různé scénáře</a:t>
            </a:r>
            <a:endParaRPr kumimoji="0" lang="cs-CZ" sz="14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28" name="TextBox 9">
            <a:extLst>
              <a:ext uri="{FF2B5EF4-FFF2-40B4-BE49-F238E27FC236}">
                <a16:creationId xmlns:a16="http://schemas.microsoft.com/office/drawing/2014/main" id="{05521127-0A49-4BFA-BFA5-A4DFF340F949}"/>
              </a:ext>
            </a:extLst>
          </p:cNvPr>
          <p:cNvSpPr txBox="1"/>
          <p:nvPr>
            <p:custDataLst>
              <p:tags r:id="rId6"/>
            </p:custDataLst>
          </p:nvPr>
        </p:nvSpPr>
        <p:spPr>
          <a:xfrm>
            <a:off x="9969265" y="2981877"/>
            <a:ext cx="2225783"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200" b="1" i="1" u="none" strike="noStrike" kern="1200" cap="none" spc="0" normalizeH="0" baseline="0" noProof="0" dirty="0">
                <a:ln>
                  <a:noFill/>
                </a:ln>
                <a:solidFill>
                  <a:srgbClr val="000000"/>
                </a:solidFill>
                <a:effectLst/>
                <a:uLnTx/>
                <a:uFillTx/>
                <a:latin typeface="Arial" panose="020B0604020202020204"/>
                <a:ea typeface="+mn-ea"/>
                <a:cs typeface="+mn-cs"/>
              </a:rPr>
              <a:t>Reálné počty hospitalizovaných a rozsah pravděpodobnostních predikcí </a:t>
            </a:r>
          </a:p>
        </p:txBody>
      </p:sp>
      <p:grpSp>
        <p:nvGrpSpPr>
          <p:cNvPr id="29" name="Skupina 28">
            <a:extLst>
              <a:ext uri="{FF2B5EF4-FFF2-40B4-BE49-F238E27FC236}">
                <a16:creationId xmlns:a16="http://schemas.microsoft.com/office/drawing/2014/main" id="{B99EF33E-307F-4615-AFCD-D418703F9026}"/>
              </a:ext>
            </a:extLst>
          </p:cNvPr>
          <p:cNvGrpSpPr/>
          <p:nvPr>
            <p:custDataLst>
              <p:tags r:id="rId7"/>
            </p:custDataLst>
          </p:nvPr>
        </p:nvGrpSpPr>
        <p:grpSpPr>
          <a:xfrm>
            <a:off x="9973933" y="3835663"/>
            <a:ext cx="2221115" cy="2677656"/>
            <a:chOff x="9993159" y="3767843"/>
            <a:chExt cx="2221115" cy="2677656"/>
          </a:xfrm>
        </p:grpSpPr>
        <p:grpSp>
          <p:nvGrpSpPr>
            <p:cNvPr id="30" name="Skupina 29">
              <a:extLst>
                <a:ext uri="{FF2B5EF4-FFF2-40B4-BE49-F238E27FC236}">
                  <a16:creationId xmlns:a16="http://schemas.microsoft.com/office/drawing/2014/main" id="{1FAB45D9-59B0-49BB-9B40-CB0DC18F3E1A}"/>
                </a:ext>
              </a:extLst>
            </p:cNvPr>
            <p:cNvGrpSpPr/>
            <p:nvPr>
              <p:custDataLst>
                <p:tags r:id="rId9"/>
              </p:custDataLst>
            </p:nvPr>
          </p:nvGrpSpPr>
          <p:grpSpPr>
            <a:xfrm>
              <a:off x="9993159" y="3767843"/>
              <a:ext cx="2221115" cy="2677656"/>
              <a:chOff x="10258697" y="3526984"/>
              <a:chExt cx="2221115" cy="2677656"/>
            </a:xfrm>
          </p:grpSpPr>
          <p:cxnSp>
            <p:nvCxnSpPr>
              <p:cNvPr id="32" name="Přímá spojnice 31">
                <a:extLst>
                  <a:ext uri="{FF2B5EF4-FFF2-40B4-BE49-F238E27FC236}">
                    <a16:creationId xmlns:a16="http://schemas.microsoft.com/office/drawing/2014/main" id="{84896C59-8DDF-4774-BFE1-772C98DB8344}"/>
                  </a:ext>
                </a:extLst>
              </p:cNvPr>
              <p:cNvCxnSpPr>
                <a:cxnSpLocks/>
              </p:cNvCxnSpPr>
              <p:nvPr/>
            </p:nvCxnSpPr>
            <p:spPr>
              <a:xfrm>
                <a:off x="10258697" y="3857019"/>
                <a:ext cx="360000" cy="0"/>
              </a:xfrm>
              <a:prstGeom prst="line">
                <a:avLst/>
              </a:prstGeom>
              <a:noFill/>
              <a:ln w="28575" cap="flat" cmpd="sng" algn="ctr">
                <a:solidFill>
                  <a:srgbClr val="690923"/>
                </a:solidFill>
                <a:prstDash val="solid"/>
                <a:miter lim="800000"/>
              </a:ln>
              <a:effectLst/>
            </p:spPr>
          </p:cxnSp>
          <p:cxnSp>
            <p:nvCxnSpPr>
              <p:cNvPr id="38" name="Přímá spojnice 37">
                <a:extLst>
                  <a:ext uri="{FF2B5EF4-FFF2-40B4-BE49-F238E27FC236}">
                    <a16:creationId xmlns:a16="http://schemas.microsoft.com/office/drawing/2014/main" id="{20FC9FC5-5570-4236-97BF-4F808F056D1F}"/>
                  </a:ext>
                </a:extLst>
              </p:cNvPr>
              <p:cNvCxnSpPr>
                <a:cxnSpLocks/>
              </p:cNvCxnSpPr>
              <p:nvPr/>
            </p:nvCxnSpPr>
            <p:spPr>
              <a:xfrm>
                <a:off x="10258697" y="4577775"/>
                <a:ext cx="360000" cy="0"/>
              </a:xfrm>
              <a:prstGeom prst="line">
                <a:avLst/>
              </a:prstGeom>
              <a:noFill/>
              <a:ln w="28575" cap="flat" cmpd="sng" algn="ctr">
                <a:solidFill>
                  <a:srgbClr val="C00000"/>
                </a:solidFill>
                <a:prstDash val="solid"/>
                <a:miter lim="800000"/>
              </a:ln>
              <a:effectLst/>
            </p:spPr>
          </p:cxnSp>
          <p:sp>
            <p:nvSpPr>
              <p:cNvPr id="39" name="Obdélník 38">
                <a:extLst>
                  <a:ext uri="{FF2B5EF4-FFF2-40B4-BE49-F238E27FC236}">
                    <a16:creationId xmlns:a16="http://schemas.microsoft.com/office/drawing/2014/main" id="{2F52F5CF-755A-4D7B-9792-4CA82BF1C11F}"/>
                  </a:ext>
                </a:extLst>
              </p:cNvPr>
              <p:cNvSpPr/>
              <p:nvPr/>
            </p:nvSpPr>
            <p:spPr>
              <a:xfrm>
                <a:off x="10262337" y="3620519"/>
                <a:ext cx="360000" cy="130628"/>
              </a:xfrm>
              <a:prstGeom prst="rect">
                <a:avLst/>
              </a:prstGeom>
              <a:solidFill>
                <a:srgbClr val="A6A6A6"/>
              </a:solidFill>
              <a:ln w="12700" cap="flat" cmpd="sng" algn="ctr">
                <a:noFill/>
                <a:prstDash val="solid"/>
                <a:miter lim="800000"/>
              </a:ln>
              <a:effectLst/>
            </p:spPr>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400"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40" name="TextovéPole 28">
                <a:extLst>
                  <a:ext uri="{FF2B5EF4-FFF2-40B4-BE49-F238E27FC236}">
                    <a16:creationId xmlns:a16="http://schemas.microsoft.com/office/drawing/2014/main" id="{802AF519-1015-4C02-983B-068C3A8FA12D}"/>
                  </a:ext>
                </a:extLst>
              </p:cNvPr>
              <p:cNvSpPr txBox="1"/>
              <p:nvPr/>
            </p:nvSpPr>
            <p:spPr>
              <a:xfrm>
                <a:off x="10630650" y="3526984"/>
                <a:ext cx="1849162" cy="2677656"/>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0" cap="none" spc="0" normalizeH="0" baseline="0" noProof="0" dirty="0">
                    <a:ln>
                      <a:noFill/>
                    </a:ln>
                    <a:solidFill>
                      <a:srgbClr val="000000"/>
                    </a:solidFill>
                    <a:effectLst/>
                    <a:uLnTx/>
                    <a:uFillTx/>
                    <a:latin typeface="Arial" panose="020B0604020202020204"/>
                    <a:ea typeface="+mn-ea"/>
                    <a:cs typeface="+mn-cs"/>
                  </a:rPr>
                  <a:t>Reálné hodnoty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Rizikový vývoj s významnými zdravotními dopady, </a:t>
                </a:r>
                <a:r>
                  <a:rPr kumimoji="0" lang="cs-CZ" sz="1200" b="0" i="0" u="sng" strike="noStrike" kern="1200" cap="none" spc="0" normalizeH="0" baseline="0" noProof="0" dirty="0">
                    <a:ln>
                      <a:noFill/>
                    </a:ln>
                    <a:solidFill>
                      <a:srgbClr val="000000"/>
                    </a:solidFill>
                    <a:effectLst/>
                    <a:uLnTx/>
                    <a:uFillTx/>
                    <a:latin typeface="Arial" panose="020B0604020202020204"/>
                    <a:ea typeface="+mn-ea"/>
                    <a:cs typeface="+mn-cs"/>
                  </a:rPr>
                  <a:t>horní hranice predikce </a:t>
                </a: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R</a:t>
                </a:r>
                <a:r>
                  <a:rPr kumimoji="0" lang="cs-CZ" sz="1200" b="0" i="0" u="none" strike="noStrike" kern="1200" cap="none" spc="0" normalizeH="0" baseline="0" noProof="0" dirty="0" err="1">
                    <a:ln>
                      <a:noFill/>
                    </a:ln>
                    <a:solidFill>
                      <a:srgbClr val="000000"/>
                    </a:solidFill>
                    <a:effectLst/>
                    <a:uLnTx/>
                    <a:uFillTx/>
                    <a:latin typeface="Arial" panose="020B0604020202020204"/>
                    <a:ea typeface="+mn-ea"/>
                    <a:cs typeface="+mn-cs"/>
                  </a:rPr>
                  <a:t>izikový</a:t>
                </a: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 vývoj s významnými zdravotními dopady, </a:t>
                </a:r>
                <a:r>
                  <a:rPr kumimoji="0" lang="cs-CZ" sz="1200" b="0" i="0" u="sng" strike="noStrike" kern="1200" cap="none" spc="0" normalizeH="0" baseline="0" noProof="0" dirty="0">
                    <a:ln>
                      <a:noFill/>
                    </a:ln>
                    <a:solidFill>
                      <a:srgbClr val="000000"/>
                    </a:solidFill>
                    <a:effectLst/>
                    <a:uLnTx/>
                    <a:uFillTx/>
                    <a:latin typeface="Arial" panose="020B0604020202020204"/>
                    <a:ea typeface="+mn-ea"/>
                    <a:cs typeface="+mn-cs"/>
                  </a:rPr>
                  <a:t>střední hodnoty predikce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Rizikový vývoj s významnými zdravotními dopady, </a:t>
                </a:r>
                <a:r>
                  <a:rPr kumimoji="0" lang="cs-CZ" sz="1200" b="0" i="0" u="sng" strike="noStrike" kern="1200" cap="none" spc="0" normalizeH="0" baseline="0" noProof="0" dirty="0">
                    <a:ln>
                      <a:noFill/>
                    </a:ln>
                    <a:solidFill>
                      <a:srgbClr val="000000"/>
                    </a:solidFill>
                    <a:effectLst/>
                    <a:uLnTx/>
                    <a:uFillTx/>
                    <a:latin typeface="Arial" panose="020B0604020202020204"/>
                    <a:ea typeface="+mn-ea"/>
                    <a:cs typeface="+mn-cs"/>
                  </a:rPr>
                  <a:t>spodní hranice predikce </a:t>
                </a:r>
                <a:endParaRPr kumimoji="0" lang="cs-CZ" sz="1200" b="0" i="0" u="sng" strike="noStrike" kern="1200" cap="none" spc="0" normalizeH="0" baseline="0" noProof="0" dirty="0">
                  <a:ln>
                    <a:noFill/>
                  </a:ln>
                  <a:solidFill>
                    <a:srgbClr val="000000"/>
                  </a:solidFill>
                  <a:effectLst/>
                  <a:uLnTx/>
                  <a:uFillTx/>
                  <a:latin typeface="Arial" panose="020B0604020202020204"/>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cs-CZ" sz="1200" b="0" i="0" u="sng" strike="noStrike" kern="1200" cap="none" spc="0" normalizeH="0" baseline="0" noProof="0" dirty="0">
                  <a:ln>
                    <a:noFill/>
                  </a:ln>
                  <a:solidFill>
                    <a:srgbClr val="000000"/>
                  </a:solidFill>
                  <a:effectLst/>
                  <a:uLnTx/>
                  <a:uFillTx/>
                  <a:latin typeface="Arial" panose="020B0604020202020204"/>
                  <a:ea typeface="+mn-ea"/>
                  <a:cs typeface="Calibri" panose="020F0502020204030204" pitchFamily="34" charset="0"/>
                </a:endParaRPr>
              </a:p>
            </p:txBody>
          </p:sp>
        </p:grpSp>
        <p:cxnSp>
          <p:nvCxnSpPr>
            <p:cNvPr id="31" name="Přímá spojnice 30">
              <a:extLst>
                <a:ext uri="{FF2B5EF4-FFF2-40B4-BE49-F238E27FC236}">
                  <a16:creationId xmlns:a16="http://schemas.microsoft.com/office/drawing/2014/main" id="{E5F734C9-E337-40C1-8246-E2413886CD6C}"/>
                </a:ext>
              </a:extLst>
            </p:cNvPr>
            <p:cNvCxnSpPr>
              <a:cxnSpLocks/>
            </p:cNvCxnSpPr>
            <p:nvPr>
              <p:custDataLst>
                <p:tags r:id="rId10"/>
              </p:custDataLst>
            </p:nvPr>
          </p:nvCxnSpPr>
          <p:spPr>
            <a:xfrm>
              <a:off x="9993159" y="5539090"/>
              <a:ext cx="360000" cy="0"/>
            </a:xfrm>
            <a:prstGeom prst="line">
              <a:avLst/>
            </a:prstGeom>
            <a:noFill/>
            <a:ln w="28575" cap="flat" cmpd="sng" algn="ctr">
              <a:solidFill>
                <a:srgbClr val="FF6600"/>
              </a:solidFill>
              <a:prstDash val="solid"/>
              <a:miter lim="800000"/>
            </a:ln>
            <a:effectLst/>
          </p:spPr>
        </p:cxnSp>
      </p:grpSp>
      <p:sp>
        <p:nvSpPr>
          <p:cNvPr id="21" name="TextovéPole 20">
            <a:extLst>
              <a:ext uri="{FF2B5EF4-FFF2-40B4-BE49-F238E27FC236}">
                <a16:creationId xmlns:a16="http://schemas.microsoft.com/office/drawing/2014/main" id="{C667541D-29FF-4AE0-ABEE-4C395FC7096A}"/>
              </a:ext>
            </a:extLst>
          </p:cNvPr>
          <p:cNvSpPr txBox="1"/>
          <p:nvPr/>
        </p:nvSpPr>
        <p:spPr>
          <a:xfrm>
            <a:off x="1099234" y="2451436"/>
            <a:ext cx="5062223" cy="1077218"/>
          </a:xfrm>
          <a:prstGeom prst="rect">
            <a:avLst/>
          </a:prstGeom>
          <a:solidFill>
            <a:srgbClr val="FF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600" b="1" i="1" u="none" strike="noStrike" kern="1200" cap="none" spc="0" normalizeH="0" baseline="0" noProof="0" dirty="0">
                <a:ln>
                  <a:noFill/>
                </a:ln>
                <a:solidFill>
                  <a:srgbClr val="FFFFFF"/>
                </a:solidFill>
                <a:effectLst/>
                <a:uLnTx/>
                <a:uFillTx/>
                <a:latin typeface="Calibri" panose="020F0502020204030204"/>
                <a:ea typeface="+mn-ea"/>
                <a:cs typeface="+mn-cs"/>
              </a:rPr>
              <a:t>Riziková struktura prevalence nově nakažených s vysokou pravděpodobností navýší zátěž nemocnic. K počátku prosince je možné očekávat až &gt; 6000 hospitalizací v jeden den.</a:t>
            </a:r>
            <a:endParaRPr kumimoji="0" lang="en-US" sz="1600" b="1" i="1" u="sng"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22" name="Přímá spojnice se šipkou 21">
            <a:extLst>
              <a:ext uri="{FF2B5EF4-FFF2-40B4-BE49-F238E27FC236}">
                <a16:creationId xmlns:a16="http://schemas.microsoft.com/office/drawing/2014/main" id="{6ED8A3EF-3FCF-42DA-A572-9EE9901DA075}"/>
              </a:ext>
            </a:extLst>
          </p:cNvPr>
          <p:cNvCxnSpPr>
            <a:cxnSpLocks/>
          </p:cNvCxnSpPr>
          <p:nvPr/>
        </p:nvCxnSpPr>
        <p:spPr>
          <a:xfrm flipH="1">
            <a:off x="1049225" y="3639312"/>
            <a:ext cx="8001643"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TextovéPole 26">
            <a:extLst>
              <a:ext uri="{FF2B5EF4-FFF2-40B4-BE49-F238E27FC236}">
                <a16:creationId xmlns:a16="http://schemas.microsoft.com/office/drawing/2014/main" id="{D4F2EC29-D526-47ED-9E98-25E6BF3D69F2}"/>
              </a:ext>
            </a:extLst>
          </p:cNvPr>
          <p:cNvSpPr txBox="1"/>
          <p:nvPr>
            <p:custDataLst>
              <p:tags r:id="rId8"/>
            </p:custDataLst>
          </p:nvPr>
        </p:nvSpPr>
        <p:spPr>
          <a:xfrm>
            <a:off x="151763" y="1033098"/>
            <a:ext cx="26682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800" b="1" i="1" u="none" strike="noStrike" kern="1200" cap="none" spc="0" normalizeH="0" baseline="0" noProof="0" dirty="0">
                <a:ln>
                  <a:noFill/>
                </a:ln>
                <a:solidFill>
                  <a:prstClr val="black"/>
                </a:solidFill>
                <a:effectLst/>
                <a:uLnTx/>
                <a:uFillTx/>
                <a:latin typeface="Arial" panose="020B0604020202020204"/>
                <a:ea typeface="+mn-ea"/>
                <a:cs typeface="+mn-cs"/>
              </a:rPr>
              <a:t>Česká republika</a:t>
            </a:r>
          </a:p>
        </p:txBody>
      </p:sp>
      <p:cxnSp>
        <p:nvCxnSpPr>
          <p:cNvPr id="5" name="Přímá spojnice 4">
            <a:extLst>
              <a:ext uri="{FF2B5EF4-FFF2-40B4-BE49-F238E27FC236}">
                <a16:creationId xmlns:a16="http://schemas.microsoft.com/office/drawing/2014/main" id="{38340B60-8287-44A7-811F-142A640C4649}"/>
              </a:ext>
            </a:extLst>
          </p:cNvPr>
          <p:cNvCxnSpPr>
            <a:cxnSpLocks/>
          </p:cNvCxnSpPr>
          <p:nvPr/>
        </p:nvCxnSpPr>
        <p:spPr>
          <a:xfrm flipH="1">
            <a:off x="6797870" y="3597564"/>
            <a:ext cx="590" cy="219047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graphicFrame>
        <p:nvGraphicFramePr>
          <p:cNvPr id="23" name="Chart 11">
            <a:extLst>
              <a:ext uri="{FF2B5EF4-FFF2-40B4-BE49-F238E27FC236}">
                <a16:creationId xmlns:a16="http://schemas.microsoft.com/office/drawing/2014/main" id="{3492DD38-6CCF-4B2E-AF24-5E9CC69186FA}"/>
              </a:ext>
            </a:extLst>
          </p:cNvPr>
          <p:cNvGraphicFramePr/>
          <p:nvPr/>
        </p:nvGraphicFramePr>
        <p:xfrm>
          <a:off x="377386" y="1767168"/>
          <a:ext cx="11805378" cy="4921702"/>
        </p:xfrm>
        <a:graphic>
          <a:graphicData uri="http://schemas.openxmlformats.org/drawingml/2006/chart">
            <c:chart xmlns:c="http://schemas.openxmlformats.org/drawingml/2006/chart" xmlns:r="http://schemas.openxmlformats.org/officeDocument/2006/relationships" r:id="rId12"/>
          </a:graphicData>
        </a:graphic>
      </p:graphicFrame>
    </p:spTree>
    <p:extLst>
      <p:ext uri="{BB962C8B-B14F-4D97-AF65-F5344CB8AC3E}">
        <p14:creationId xmlns:p14="http://schemas.microsoft.com/office/powerpoint/2010/main" val="2036190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9F6DB03-4533-485B-9C72-CA2C202F0D92}"/>
              </a:ext>
            </a:extLst>
          </p:cNvPr>
          <p:cNvSpPr>
            <a:spLocks noGrp="1"/>
          </p:cNvSpPr>
          <p:nvPr>
            <p:ph type="title"/>
            <p:custDataLst>
              <p:tags r:id="rId1"/>
            </p:custDataLst>
          </p:nvPr>
        </p:nvSpPr>
        <p:spPr>
          <a:xfrm>
            <a:off x="154578" y="0"/>
            <a:ext cx="7440022" cy="576000"/>
          </a:xfrm>
        </p:spPr>
        <p:txBody>
          <a:bodyPr/>
          <a:lstStyle/>
          <a:p>
            <a:r>
              <a:rPr lang="cs-CZ" sz="1800" dirty="0"/>
              <a:t>Predikce počtu pacientů na JIP – aktuální počet případů </a:t>
            </a:r>
            <a:endParaRPr lang="cs-CZ" sz="1800" dirty="0">
              <a:solidFill>
                <a:srgbClr val="00FF00"/>
              </a:solidFill>
            </a:endParaRPr>
          </a:p>
        </p:txBody>
      </p:sp>
      <p:sp>
        <p:nvSpPr>
          <p:cNvPr id="23" name="TextovéPole 22">
            <a:extLst>
              <a:ext uri="{FF2B5EF4-FFF2-40B4-BE49-F238E27FC236}">
                <a16:creationId xmlns:a16="http://schemas.microsoft.com/office/drawing/2014/main" id="{7254C57B-23A2-45E4-9157-3C0592F87311}"/>
              </a:ext>
            </a:extLst>
          </p:cNvPr>
          <p:cNvSpPr txBox="1"/>
          <p:nvPr>
            <p:custDataLst>
              <p:tags r:id="rId2"/>
            </p:custDataLst>
          </p:nvPr>
        </p:nvSpPr>
        <p:spPr>
          <a:xfrm>
            <a:off x="154578" y="658863"/>
            <a:ext cx="26682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800" b="1" i="1" u="none" strike="noStrike" kern="1200" cap="none" spc="0" normalizeH="0" baseline="0" noProof="0" dirty="0">
                <a:ln>
                  <a:noFill/>
                </a:ln>
                <a:solidFill>
                  <a:prstClr val="black"/>
                </a:solidFill>
                <a:effectLst/>
                <a:uLnTx/>
                <a:uFillTx/>
                <a:latin typeface="Arial" panose="020B0604020202020204"/>
                <a:ea typeface="+mn-ea"/>
                <a:cs typeface="+mn-cs"/>
              </a:rPr>
              <a:t>Česká republika</a:t>
            </a:r>
          </a:p>
        </p:txBody>
      </p:sp>
      <p:sp>
        <p:nvSpPr>
          <p:cNvPr id="24" name="TextBox 14">
            <a:extLst>
              <a:ext uri="{FF2B5EF4-FFF2-40B4-BE49-F238E27FC236}">
                <a16:creationId xmlns:a16="http://schemas.microsoft.com/office/drawing/2014/main" id="{49BB1F22-BFC8-45B7-97DF-9727BFB8A6AC}"/>
              </a:ext>
            </a:extLst>
          </p:cNvPr>
          <p:cNvSpPr txBox="1"/>
          <p:nvPr>
            <p:custDataLst>
              <p:tags r:id="rId3"/>
            </p:custDataLst>
          </p:nvPr>
        </p:nvSpPr>
        <p:spPr>
          <a:xfrm rot="16200000">
            <a:off x="-1254230" y="3518139"/>
            <a:ext cx="311976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400" b="0" i="0" u="none" strike="noStrike" kern="1200" cap="none" spc="0" normalizeH="0" baseline="0" noProof="0" dirty="0">
                <a:ln>
                  <a:noFill/>
                </a:ln>
                <a:solidFill>
                  <a:prstClr val="black"/>
                </a:solidFill>
                <a:effectLst/>
                <a:uLnTx/>
                <a:uFillTx/>
                <a:latin typeface="Arial" panose="020B0604020202020204"/>
                <a:ea typeface="+mn-ea"/>
                <a:cs typeface="+mn-cs"/>
              </a:rPr>
              <a:t>Reálný a p</a:t>
            </a:r>
            <a:r>
              <a:rPr kumimoji="0" lang="cs-CZ" sz="1400" b="0" i="0" u="none" strike="noStrike" kern="1200" cap="none" spc="0" normalizeH="0" baseline="0" noProof="0" dirty="0" err="1">
                <a:ln>
                  <a:noFill/>
                </a:ln>
                <a:solidFill>
                  <a:prstClr val="black"/>
                </a:solidFill>
                <a:effectLst/>
                <a:uLnTx/>
                <a:uFillTx/>
                <a:latin typeface="Arial" panose="020B0604020202020204"/>
                <a:ea typeface="+mn-ea"/>
                <a:cs typeface="+mn-cs"/>
              </a:rPr>
              <a:t>redikovaný</a:t>
            </a:r>
            <a:r>
              <a:rPr kumimoji="0" lang="cs-CZ" sz="1400" b="0" i="0" u="none" strike="noStrike" kern="1200" cap="none" spc="0" normalizeH="0" baseline="0" noProof="0" dirty="0">
                <a:ln>
                  <a:noFill/>
                </a:ln>
                <a:solidFill>
                  <a:prstClr val="black"/>
                </a:solidFill>
                <a:effectLst/>
                <a:uLnTx/>
                <a:uFillTx/>
                <a:latin typeface="Arial" panose="020B0604020202020204"/>
                <a:ea typeface="+mn-ea"/>
                <a:cs typeface="+mn-cs"/>
              </a:rPr>
              <a:t> počet pacientů</a:t>
            </a:r>
          </a:p>
        </p:txBody>
      </p:sp>
      <p:sp>
        <p:nvSpPr>
          <p:cNvPr id="25" name="TextBox 31">
            <a:extLst>
              <a:ext uri="{FF2B5EF4-FFF2-40B4-BE49-F238E27FC236}">
                <a16:creationId xmlns:a16="http://schemas.microsoft.com/office/drawing/2014/main" id="{2B7B016C-730A-4D13-8F30-5D1F0893DC67}"/>
              </a:ext>
            </a:extLst>
          </p:cNvPr>
          <p:cNvSpPr txBox="1"/>
          <p:nvPr>
            <p:custDataLst>
              <p:tags r:id="rId4"/>
            </p:custDataLst>
          </p:nvPr>
        </p:nvSpPr>
        <p:spPr>
          <a:xfrm>
            <a:off x="265660" y="6088849"/>
            <a:ext cx="71205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400" b="0" i="0" u="none" strike="noStrike" kern="1200" cap="none" spc="0" normalizeH="0" baseline="0" noProof="0" dirty="0">
                <a:ln>
                  <a:noFill/>
                </a:ln>
                <a:solidFill>
                  <a:prstClr val="black"/>
                </a:solidFill>
                <a:effectLst/>
                <a:uLnTx/>
                <a:uFillTx/>
                <a:latin typeface="Arial" panose="020B0604020202020204"/>
                <a:ea typeface="+mn-ea"/>
                <a:cs typeface="+mn-cs"/>
              </a:rPr>
              <a:t>Datum</a:t>
            </a:r>
          </a:p>
        </p:txBody>
      </p:sp>
      <p:grpSp>
        <p:nvGrpSpPr>
          <p:cNvPr id="34" name="Skupina 33">
            <a:extLst>
              <a:ext uri="{FF2B5EF4-FFF2-40B4-BE49-F238E27FC236}">
                <a16:creationId xmlns:a16="http://schemas.microsoft.com/office/drawing/2014/main" id="{A5D207FE-E9F1-45F3-900D-8666E5F661F4}"/>
              </a:ext>
            </a:extLst>
          </p:cNvPr>
          <p:cNvGrpSpPr/>
          <p:nvPr>
            <p:custDataLst>
              <p:tags r:id="rId5"/>
            </p:custDataLst>
          </p:nvPr>
        </p:nvGrpSpPr>
        <p:grpSpPr>
          <a:xfrm>
            <a:off x="5451256" y="872721"/>
            <a:ext cx="3864788" cy="787521"/>
            <a:chOff x="6462419" y="1469144"/>
            <a:chExt cx="3502394" cy="513208"/>
          </a:xfrm>
        </p:grpSpPr>
        <p:cxnSp>
          <p:nvCxnSpPr>
            <p:cNvPr id="35" name="Straight Connector 33">
              <a:extLst>
                <a:ext uri="{FF2B5EF4-FFF2-40B4-BE49-F238E27FC236}">
                  <a16:creationId xmlns:a16="http://schemas.microsoft.com/office/drawing/2014/main" id="{3CECE1E3-894F-454B-9321-BB2335652640}"/>
                </a:ext>
              </a:extLst>
            </p:cNvPr>
            <p:cNvCxnSpPr>
              <a:cxnSpLocks/>
            </p:cNvCxnSpPr>
            <p:nvPr/>
          </p:nvCxnSpPr>
          <p:spPr>
            <a:xfrm flipV="1">
              <a:off x="6470103" y="1469145"/>
              <a:ext cx="0" cy="513207"/>
            </a:xfrm>
            <a:prstGeom prst="line">
              <a:avLst/>
            </a:prstGeom>
            <a:noFill/>
            <a:ln w="28575" cap="flat" cmpd="sng" algn="ctr">
              <a:solidFill>
                <a:sysClr val="windowText" lastClr="000000"/>
              </a:solidFill>
              <a:prstDash val="solid"/>
              <a:miter lim="800000"/>
            </a:ln>
            <a:effectLst/>
          </p:spPr>
        </p:cxnSp>
        <p:cxnSp>
          <p:nvCxnSpPr>
            <p:cNvPr id="36" name="Straight Connector 34">
              <a:extLst>
                <a:ext uri="{FF2B5EF4-FFF2-40B4-BE49-F238E27FC236}">
                  <a16:creationId xmlns:a16="http://schemas.microsoft.com/office/drawing/2014/main" id="{C4559F46-D26D-49B4-A30F-D5ED1BE44696}"/>
                </a:ext>
              </a:extLst>
            </p:cNvPr>
            <p:cNvCxnSpPr>
              <a:cxnSpLocks/>
            </p:cNvCxnSpPr>
            <p:nvPr/>
          </p:nvCxnSpPr>
          <p:spPr>
            <a:xfrm>
              <a:off x="6462419" y="1469144"/>
              <a:ext cx="3502394" cy="0"/>
            </a:xfrm>
            <a:prstGeom prst="line">
              <a:avLst/>
            </a:prstGeom>
            <a:noFill/>
            <a:ln w="28575" cap="flat" cmpd="sng" algn="ctr">
              <a:solidFill>
                <a:sysClr val="windowText" lastClr="000000"/>
              </a:solidFill>
              <a:prstDash val="solid"/>
              <a:miter lim="800000"/>
              <a:headEnd type="none" w="med" len="med"/>
              <a:tailEnd type="triangle" w="med" len="med"/>
            </a:ln>
            <a:effectLst/>
          </p:spPr>
        </p:cxnSp>
      </p:grpSp>
      <p:sp>
        <p:nvSpPr>
          <p:cNvPr id="3" name="Obdélník 2">
            <a:extLst>
              <a:ext uri="{FF2B5EF4-FFF2-40B4-BE49-F238E27FC236}">
                <a16:creationId xmlns:a16="http://schemas.microsoft.com/office/drawing/2014/main" id="{239746E9-FF79-425B-B52E-C36853FB28DB}"/>
              </a:ext>
            </a:extLst>
          </p:cNvPr>
          <p:cNvSpPr/>
          <p:nvPr>
            <p:custDataLst>
              <p:tags r:id="rId6"/>
            </p:custDataLst>
          </p:nvPr>
        </p:nvSpPr>
        <p:spPr>
          <a:xfrm>
            <a:off x="5458158" y="875384"/>
            <a:ext cx="3956538" cy="738664"/>
          </a:xfrm>
          <a:prstGeom prst="rect">
            <a:avLst/>
          </a:prstGeom>
        </p:spPr>
        <p:txBody>
          <a:bodyPr wrap="square">
            <a:spAutoFit/>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cs-CZ" sz="1400" b="0" i="1" u="none" strike="noStrike" kern="1200" cap="none" spc="0" normalizeH="0" baseline="0" noProof="0" dirty="0">
                <a:ln>
                  <a:noFill/>
                </a:ln>
                <a:solidFill>
                  <a:srgbClr val="000000"/>
                </a:solidFill>
                <a:effectLst/>
                <a:uLnTx/>
                <a:uFillTx/>
                <a:latin typeface="Arial" panose="020B0604020202020204"/>
                <a:ea typeface="+mn-ea"/>
                <a:cs typeface="+mn-cs"/>
              </a:rPr>
              <a:t>Predikce počtu pacientů vyžadujících intenzivní péči na základě modelů při parametrech nemoci z období 10/2021–11/2021 pro různé scénáře</a:t>
            </a:r>
            <a:endParaRPr kumimoji="0" lang="cs-CZ" sz="14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27" name="TextovéPole 26">
            <a:extLst>
              <a:ext uri="{FF2B5EF4-FFF2-40B4-BE49-F238E27FC236}">
                <a16:creationId xmlns:a16="http://schemas.microsoft.com/office/drawing/2014/main" id="{FD48CE3B-709A-4318-87AD-D2060C509527}"/>
              </a:ext>
            </a:extLst>
          </p:cNvPr>
          <p:cNvSpPr txBox="1"/>
          <p:nvPr/>
        </p:nvSpPr>
        <p:spPr>
          <a:xfrm>
            <a:off x="1108378" y="2495860"/>
            <a:ext cx="5062223" cy="1077218"/>
          </a:xfrm>
          <a:prstGeom prst="rect">
            <a:avLst/>
          </a:prstGeom>
          <a:solidFill>
            <a:srgbClr val="FF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600" b="1" i="1" u="none" strike="noStrike" kern="1200" cap="none" spc="0" normalizeH="0" baseline="0" noProof="0" dirty="0">
                <a:ln>
                  <a:noFill/>
                </a:ln>
                <a:solidFill>
                  <a:srgbClr val="FFFFFF"/>
                </a:solidFill>
                <a:effectLst/>
                <a:uLnTx/>
                <a:uFillTx/>
                <a:latin typeface="Calibri" panose="020F0502020204030204"/>
                <a:ea typeface="+mn-ea"/>
                <a:cs typeface="+mn-cs"/>
              </a:rPr>
              <a:t>Riziková struktura prevalence nově nakažených s vysokou pravděpodobností navýší zátěž nemocnic. K počátku prosince je možné očekávat &gt; 900 až &gt; 1 100 hospitalizací na JIP v jeden den.</a:t>
            </a:r>
            <a:endParaRPr kumimoji="0" lang="en-US" sz="1600" b="1" i="1" u="sng"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29" name="Přímá spojnice se šipkou 28">
            <a:extLst>
              <a:ext uri="{FF2B5EF4-FFF2-40B4-BE49-F238E27FC236}">
                <a16:creationId xmlns:a16="http://schemas.microsoft.com/office/drawing/2014/main" id="{E4A7B243-89CB-47CE-958A-321775A1AE03}"/>
              </a:ext>
            </a:extLst>
          </p:cNvPr>
          <p:cNvCxnSpPr>
            <a:cxnSpLocks/>
          </p:cNvCxnSpPr>
          <p:nvPr/>
        </p:nvCxnSpPr>
        <p:spPr>
          <a:xfrm flipH="1">
            <a:off x="1067513" y="3694176"/>
            <a:ext cx="8001643"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TextBox 9">
            <a:extLst>
              <a:ext uri="{FF2B5EF4-FFF2-40B4-BE49-F238E27FC236}">
                <a16:creationId xmlns:a16="http://schemas.microsoft.com/office/drawing/2014/main" id="{911F45D9-9713-4E3F-9E29-7D6A6A0C82A5}"/>
              </a:ext>
            </a:extLst>
          </p:cNvPr>
          <p:cNvSpPr txBox="1"/>
          <p:nvPr>
            <p:custDataLst>
              <p:tags r:id="rId7"/>
            </p:custDataLst>
          </p:nvPr>
        </p:nvSpPr>
        <p:spPr>
          <a:xfrm>
            <a:off x="9969265" y="2981877"/>
            <a:ext cx="2225783"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200" b="1" i="1" u="none" strike="noStrike" kern="1200" cap="none" spc="0" normalizeH="0" baseline="0" noProof="0" dirty="0">
                <a:ln>
                  <a:noFill/>
                </a:ln>
                <a:solidFill>
                  <a:srgbClr val="000000"/>
                </a:solidFill>
                <a:effectLst/>
                <a:uLnTx/>
                <a:uFillTx/>
                <a:latin typeface="Arial" panose="020B0604020202020204"/>
                <a:ea typeface="+mn-ea"/>
                <a:cs typeface="+mn-cs"/>
              </a:rPr>
              <a:t>Reálné počty hospitalizovaných a rozsah pravděpodobnostních predikcí </a:t>
            </a:r>
          </a:p>
        </p:txBody>
      </p:sp>
      <p:grpSp>
        <p:nvGrpSpPr>
          <p:cNvPr id="30" name="Skupina 29">
            <a:extLst>
              <a:ext uri="{FF2B5EF4-FFF2-40B4-BE49-F238E27FC236}">
                <a16:creationId xmlns:a16="http://schemas.microsoft.com/office/drawing/2014/main" id="{53BD0B13-1811-4DCF-8FDE-A608969C2F26}"/>
              </a:ext>
            </a:extLst>
          </p:cNvPr>
          <p:cNvGrpSpPr/>
          <p:nvPr>
            <p:custDataLst>
              <p:tags r:id="rId8"/>
            </p:custDataLst>
          </p:nvPr>
        </p:nvGrpSpPr>
        <p:grpSpPr>
          <a:xfrm>
            <a:off x="9973933" y="3835663"/>
            <a:ext cx="2221115" cy="2677656"/>
            <a:chOff x="9993159" y="3767843"/>
            <a:chExt cx="2221115" cy="2677656"/>
          </a:xfrm>
        </p:grpSpPr>
        <p:grpSp>
          <p:nvGrpSpPr>
            <p:cNvPr id="31" name="Skupina 30">
              <a:extLst>
                <a:ext uri="{FF2B5EF4-FFF2-40B4-BE49-F238E27FC236}">
                  <a16:creationId xmlns:a16="http://schemas.microsoft.com/office/drawing/2014/main" id="{DF6F809D-C097-41EB-AAB3-8CD9FF4FDAA9}"/>
                </a:ext>
              </a:extLst>
            </p:cNvPr>
            <p:cNvGrpSpPr/>
            <p:nvPr>
              <p:custDataLst>
                <p:tags r:id="rId9"/>
              </p:custDataLst>
            </p:nvPr>
          </p:nvGrpSpPr>
          <p:grpSpPr>
            <a:xfrm>
              <a:off x="9993159" y="3767843"/>
              <a:ext cx="2221115" cy="2677656"/>
              <a:chOff x="10258697" y="3526984"/>
              <a:chExt cx="2221115" cy="2677656"/>
            </a:xfrm>
          </p:grpSpPr>
          <p:cxnSp>
            <p:nvCxnSpPr>
              <p:cNvPr id="40" name="Přímá spojnice 39">
                <a:extLst>
                  <a:ext uri="{FF2B5EF4-FFF2-40B4-BE49-F238E27FC236}">
                    <a16:creationId xmlns:a16="http://schemas.microsoft.com/office/drawing/2014/main" id="{E6A34631-273A-4101-9D93-15F6C1E28CAD}"/>
                  </a:ext>
                </a:extLst>
              </p:cNvPr>
              <p:cNvCxnSpPr>
                <a:cxnSpLocks/>
              </p:cNvCxnSpPr>
              <p:nvPr/>
            </p:nvCxnSpPr>
            <p:spPr>
              <a:xfrm>
                <a:off x="10258697" y="3857019"/>
                <a:ext cx="360000" cy="0"/>
              </a:xfrm>
              <a:prstGeom prst="line">
                <a:avLst/>
              </a:prstGeom>
              <a:noFill/>
              <a:ln w="28575" cap="flat" cmpd="sng" algn="ctr">
                <a:solidFill>
                  <a:srgbClr val="690923"/>
                </a:solidFill>
                <a:prstDash val="solid"/>
                <a:miter lim="800000"/>
              </a:ln>
              <a:effectLst/>
            </p:spPr>
          </p:cxnSp>
          <p:cxnSp>
            <p:nvCxnSpPr>
              <p:cNvPr id="41" name="Přímá spojnice 40">
                <a:extLst>
                  <a:ext uri="{FF2B5EF4-FFF2-40B4-BE49-F238E27FC236}">
                    <a16:creationId xmlns:a16="http://schemas.microsoft.com/office/drawing/2014/main" id="{3198160F-60BD-42E9-9723-A44A334BE104}"/>
                  </a:ext>
                </a:extLst>
              </p:cNvPr>
              <p:cNvCxnSpPr>
                <a:cxnSpLocks/>
              </p:cNvCxnSpPr>
              <p:nvPr/>
            </p:nvCxnSpPr>
            <p:spPr>
              <a:xfrm>
                <a:off x="10258697" y="4577775"/>
                <a:ext cx="360000" cy="0"/>
              </a:xfrm>
              <a:prstGeom prst="line">
                <a:avLst/>
              </a:prstGeom>
              <a:noFill/>
              <a:ln w="28575" cap="flat" cmpd="sng" algn="ctr">
                <a:solidFill>
                  <a:srgbClr val="C00000"/>
                </a:solidFill>
                <a:prstDash val="solid"/>
                <a:miter lim="800000"/>
              </a:ln>
              <a:effectLst/>
            </p:spPr>
          </p:cxnSp>
          <p:sp>
            <p:nvSpPr>
              <p:cNvPr id="42" name="Obdélník 41">
                <a:extLst>
                  <a:ext uri="{FF2B5EF4-FFF2-40B4-BE49-F238E27FC236}">
                    <a16:creationId xmlns:a16="http://schemas.microsoft.com/office/drawing/2014/main" id="{3E03C5A3-1287-4A7C-96DE-85F516358B62}"/>
                  </a:ext>
                </a:extLst>
              </p:cNvPr>
              <p:cNvSpPr/>
              <p:nvPr/>
            </p:nvSpPr>
            <p:spPr>
              <a:xfrm>
                <a:off x="10262337" y="3620519"/>
                <a:ext cx="360000" cy="130628"/>
              </a:xfrm>
              <a:prstGeom prst="rect">
                <a:avLst/>
              </a:prstGeom>
              <a:solidFill>
                <a:srgbClr val="A6A6A6"/>
              </a:solidFill>
              <a:ln w="12700" cap="flat" cmpd="sng" algn="ctr">
                <a:noFill/>
                <a:prstDash val="solid"/>
                <a:miter lim="800000"/>
              </a:ln>
              <a:effectLst/>
            </p:spPr>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400"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43" name="TextovéPole 28">
                <a:extLst>
                  <a:ext uri="{FF2B5EF4-FFF2-40B4-BE49-F238E27FC236}">
                    <a16:creationId xmlns:a16="http://schemas.microsoft.com/office/drawing/2014/main" id="{1D555824-6182-452A-A16B-6D0BD5BD23A1}"/>
                  </a:ext>
                </a:extLst>
              </p:cNvPr>
              <p:cNvSpPr txBox="1"/>
              <p:nvPr/>
            </p:nvSpPr>
            <p:spPr>
              <a:xfrm>
                <a:off x="10630650" y="3526984"/>
                <a:ext cx="1849162" cy="2677656"/>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0" cap="none" spc="0" normalizeH="0" baseline="0" noProof="0" dirty="0">
                    <a:ln>
                      <a:noFill/>
                    </a:ln>
                    <a:solidFill>
                      <a:srgbClr val="000000"/>
                    </a:solidFill>
                    <a:effectLst/>
                    <a:uLnTx/>
                    <a:uFillTx/>
                    <a:latin typeface="Arial" panose="020B0604020202020204"/>
                    <a:ea typeface="+mn-ea"/>
                    <a:cs typeface="+mn-cs"/>
                  </a:rPr>
                  <a:t>Reálné hodnoty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Rizikový vývoj s významnými zdravotními dopady, </a:t>
                </a:r>
                <a:r>
                  <a:rPr kumimoji="0" lang="cs-CZ" sz="1200" b="0" i="0" u="sng" strike="noStrike" kern="1200" cap="none" spc="0" normalizeH="0" baseline="0" noProof="0" dirty="0">
                    <a:ln>
                      <a:noFill/>
                    </a:ln>
                    <a:solidFill>
                      <a:srgbClr val="000000"/>
                    </a:solidFill>
                    <a:effectLst/>
                    <a:uLnTx/>
                    <a:uFillTx/>
                    <a:latin typeface="Arial" panose="020B0604020202020204"/>
                    <a:ea typeface="+mn-ea"/>
                    <a:cs typeface="+mn-cs"/>
                  </a:rPr>
                  <a:t>horní hranice predikce </a:t>
                </a: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R</a:t>
                </a:r>
                <a:r>
                  <a:rPr kumimoji="0" lang="cs-CZ" sz="1200" b="0" i="0" u="none" strike="noStrike" kern="1200" cap="none" spc="0" normalizeH="0" baseline="0" noProof="0" dirty="0" err="1">
                    <a:ln>
                      <a:noFill/>
                    </a:ln>
                    <a:solidFill>
                      <a:srgbClr val="000000"/>
                    </a:solidFill>
                    <a:effectLst/>
                    <a:uLnTx/>
                    <a:uFillTx/>
                    <a:latin typeface="Arial" panose="020B0604020202020204"/>
                    <a:ea typeface="+mn-ea"/>
                    <a:cs typeface="+mn-cs"/>
                  </a:rPr>
                  <a:t>izikový</a:t>
                </a: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 vývoj s významnými zdravotními dopady, </a:t>
                </a:r>
                <a:r>
                  <a:rPr kumimoji="0" lang="cs-CZ" sz="1200" b="0" i="0" u="sng" strike="noStrike" kern="1200" cap="none" spc="0" normalizeH="0" baseline="0" noProof="0" dirty="0">
                    <a:ln>
                      <a:noFill/>
                    </a:ln>
                    <a:solidFill>
                      <a:srgbClr val="000000"/>
                    </a:solidFill>
                    <a:effectLst/>
                    <a:uLnTx/>
                    <a:uFillTx/>
                    <a:latin typeface="Arial" panose="020B0604020202020204"/>
                    <a:ea typeface="+mn-ea"/>
                    <a:cs typeface="+mn-cs"/>
                  </a:rPr>
                  <a:t>střední hodnoty predikce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rPr>
                  <a:t>Rizikový vývoj s významnými zdravotními dopady, </a:t>
                </a:r>
                <a:r>
                  <a:rPr kumimoji="0" lang="cs-CZ" sz="1200" b="0" i="0" u="sng" strike="noStrike" kern="1200" cap="none" spc="0" normalizeH="0" baseline="0" noProof="0" dirty="0">
                    <a:ln>
                      <a:noFill/>
                    </a:ln>
                    <a:solidFill>
                      <a:srgbClr val="000000"/>
                    </a:solidFill>
                    <a:effectLst/>
                    <a:uLnTx/>
                    <a:uFillTx/>
                    <a:latin typeface="Arial" panose="020B0604020202020204"/>
                    <a:ea typeface="+mn-ea"/>
                    <a:cs typeface="+mn-cs"/>
                  </a:rPr>
                  <a:t>spodní hranice predikce </a:t>
                </a:r>
                <a:endParaRPr kumimoji="0" lang="cs-CZ" sz="1200" b="0" i="0" u="sng" strike="noStrike" kern="1200" cap="none" spc="0" normalizeH="0" baseline="0" noProof="0" dirty="0">
                  <a:ln>
                    <a:noFill/>
                  </a:ln>
                  <a:solidFill>
                    <a:srgbClr val="000000"/>
                  </a:solidFill>
                  <a:effectLst/>
                  <a:uLnTx/>
                  <a:uFillTx/>
                  <a:latin typeface="Arial" panose="020B0604020202020204"/>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cs-CZ" sz="1200" b="0" i="0" u="sng" strike="noStrike" kern="1200" cap="none" spc="0" normalizeH="0" baseline="0" noProof="0" dirty="0">
                  <a:ln>
                    <a:noFill/>
                  </a:ln>
                  <a:solidFill>
                    <a:srgbClr val="000000"/>
                  </a:solidFill>
                  <a:effectLst/>
                  <a:uLnTx/>
                  <a:uFillTx/>
                  <a:latin typeface="Arial" panose="020B0604020202020204"/>
                  <a:ea typeface="+mn-ea"/>
                  <a:cs typeface="Calibri" panose="020F0502020204030204" pitchFamily="34" charset="0"/>
                </a:endParaRPr>
              </a:p>
            </p:txBody>
          </p:sp>
        </p:grpSp>
        <p:cxnSp>
          <p:nvCxnSpPr>
            <p:cNvPr id="32" name="Přímá spojnice 31">
              <a:extLst>
                <a:ext uri="{FF2B5EF4-FFF2-40B4-BE49-F238E27FC236}">
                  <a16:creationId xmlns:a16="http://schemas.microsoft.com/office/drawing/2014/main" id="{E786808C-0FDF-4DBA-BF20-8E82E3DE0A1B}"/>
                </a:ext>
              </a:extLst>
            </p:cNvPr>
            <p:cNvCxnSpPr>
              <a:cxnSpLocks/>
            </p:cNvCxnSpPr>
            <p:nvPr>
              <p:custDataLst>
                <p:tags r:id="rId10"/>
              </p:custDataLst>
            </p:nvPr>
          </p:nvCxnSpPr>
          <p:spPr>
            <a:xfrm>
              <a:off x="9993159" y="5539090"/>
              <a:ext cx="360000" cy="0"/>
            </a:xfrm>
            <a:prstGeom prst="line">
              <a:avLst/>
            </a:prstGeom>
            <a:noFill/>
            <a:ln w="28575" cap="flat" cmpd="sng" algn="ctr">
              <a:solidFill>
                <a:srgbClr val="FF6600"/>
              </a:solidFill>
              <a:prstDash val="solid"/>
              <a:miter lim="800000"/>
            </a:ln>
            <a:effectLst/>
          </p:spPr>
        </p:cxnSp>
      </p:grpSp>
      <p:cxnSp>
        <p:nvCxnSpPr>
          <p:cNvPr id="45" name="Přímá spojnice 44">
            <a:extLst>
              <a:ext uri="{FF2B5EF4-FFF2-40B4-BE49-F238E27FC236}">
                <a16:creationId xmlns:a16="http://schemas.microsoft.com/office/drawing/2014/main" id="{18DE505A-E8F2-4CEF-AF17-94D8703ECD7E}"/>
              </a:ext>
            </a:extLst>
          </p:cNvPr>
          <p:cNvCxnSpPr>
            <a:cxnSpLocks/>
          </p:cNvCxnSpPr>
          <p:nvPr/>
        </p:nvCxnSpPr>
        <p:spPr>
          <a:xfrm flipH="1">
            <a:off x="6788726" y="3597564"/>
            <a:ext cx="590" cy="219047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graphicFrame>
        <p:nvGraphicFramePr>
          <p:cNvPr id="22" name="Chart 11">
            <a:extLst>
              <a:ext uri="{FF2B5EF4-FFF2-40B4-BE49-F238E27FC236}">
                <a16:creationId xmlns:a16="http://schemas.microsoft.com/office/drawing/2014/main" id="{E9EEC865-C096-42FA-95D5-832ACBA0CC46}"/>
              </a:ext>
            </a:extLst>
          </p:cNvPr>
          <p:cNvGraphicFramePr/>
          <p:nvPr/>
        </p:nvGraphicFramePr>
        <p:xfrm>
          <a:off x="386622" y="1856244"/>
          <a:ext cx="11805378" cy="4921702"/>
        </p:xfrm>
        <a:graphic>
          <a:graphicData uri="http://schemas.openxmlformats.org/drawingml/2006/chart">
            <c:chart xmlns:c="http://schemas.openxmlformats.org/drawingml/2006/chart" xmlns:r="http://schemas.openxmlformats.org/officeDocument/2006/relationships" r:id="rId12"/>
          </a:graphicData>
        </a:graphic>
      </p:graphicFrame>
    </p:spTree>
    <p:extLst>
      <p:ext uri="{BB962C8B-B14F-4D97-AF65-F5344CB8AC3E}">
        <p14:creationId xmlns:p14="http://schemas.microsoft.com/office/powerpoint/2010/main" val="3395100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1CFAC55-E7BE-4475-808A-CF41E61842C2}"/>
              </a:ext>
            </a:extLst>
          </p:cNvPr>
          <p:cNvSpPr>
            <a:spLocks noGrp="1"/>
          </p:cNvSpPr>
          <p:nvPr>
            <p:ph type="title"/>
            <p:custDataLst>
              <p:tags r:id="rId1"/>
            </p:custDataLst>
          </p:nvPr>
        </p:nvSpPr>
        <p:spPr>
          <a:xfrm>
            <a:off x="381739" y="2"/>
            <a:ext cx="10565894" cy="576000"/>
          </a:xfrm>
        </p:spPr>
        <p:txBody>
          <a:bodyPr/>
          <a:lstStyle/>
          <a:p>
            <a:r>
              <a:rPr lang="en-US" dirty="0" err="1"/>
              <a:t>Podíl</a:t>
            </a:r>
            <a:r>
              <a:rPr lang="en-US" dirty="0"/>
              <a:t> (%) </a:t>
            </a:r>
            <a:r>
              <a:rPr lang="en-US" dirty="0" err="1"/>
              <a:t>volné</a:t>
            </a:r>
            <a:r>
              <a:rPr lang="en-US" dirty="0"/>
              <a:t> </a:t>
            </a:r>
            <a:r>
              <a:rPr lang="en-US" dirty="0" err="1"/>
              <a:t>aktuálně</a:t>
            </a:r>
            <a:r>
              <a:rPr lang="en-US" dirty="0"/>
              <a:t> </a:t>
            </a:r>
            <a:r>
              <a:rPr lang="en-US" dirty="0" err="1"/>
              <a:t>nahlášené</a:t>
            </a:r>
            <a:r>
              <a:rPr lang="en-US" dirty="0"/>
              <a:t> </a:t>
            </a:r>
            <a:r>
              <a:rPr lang="en-US" dirty="0" err="1"/>
              <a:t>kapacity</a:t>
            </a:r>
            <a:r>
              <a:rPr lang="en-US" dirty="0"/>
              <a:t> </a:t>
            </a:r>
            <a:r>
              <a:rPr lang="cs-CZ" dirty="0"/>
              <a:t>standartních lůžek s kyslíkem</a:t>
            </a:r>
          </a:p>
        </p:txBody>
      </p:sp>
      <p:graphicFrame>
        <p:nvGraphicFramePr>
          <p:cNvPr id="7" name="Chart 6">
            <a:extLst>
              <a:ext uri="{FF2B5EF4-FFF2-40B4-BE49-F238E27FC236}">
                <a16:creationId xmlns:a16="http://schemas.microsoft.com/office/drawing/2014/main" id="{EFD8EDC8-39AC-4878-B921-4F6635FE7621}"/>
              </a:ext>
            </a:extLst>
          </p:cNvPr>
          <p:cNvGraphicFramePr/>
          <p:nvPr>
            <p:custDataLst>
              <p:tags r:id="rId2"/>
            </p:custDataLst>
            <p:extLst>
              <p:ext uri="{D42A27DB-BD31-4B8C-83A1-F6EECF244321}">
                <p14:modId xmlns:p14="http://schemas.microsoft.com/office/powerpoint/2010/main" val="1687580972"/>
              </p:ext>
            </p:extLst>
          </p:nvPr>
        </p:nvGraphicFramePr>
        <p:xfrm>
          <a:off x="679061" y="1186197"/>
          <a:ext cx="8128000" cy="5418667"/>
        </p:xfrm>
        <a:graphic>
          <a:graphicData uri="http://schemas.openxmlformats.org/drawingml/2006/chart">
            <c:chart xmlns:c="http://schemas.openxmlformats.org/drawingml/2006/chart" xmlns:r="http://schemas.openxmlformats.org/officeDocument/2006/relationships" r:id="rId5"/>
          </a:graphicData>
        </a:graphic>
      </p:graphicFrame>
      <p:sp>
        <p:nvSpPr>
          <p:cNvPr id="8" name="Rectangle 7">
            <a:extLst>
              <a:ext uri="{FF2B5EF4-FFF2-40B4-BE49-F238E27FC236}">
                <a16:creationId xmlns:a16="http://schemas.microsoft.com/office/drawing/2014/main" id="{C6038F74-6802-471B-A77B-176FE0683DE0}"/>
              </a:ext>
            </a:extLst>
          </p:cNvPr>
          <p:cNvSpPr/>
          <p:nvPr>
            <p:custDataLst>
              <p:tags r:id="rId3"/>
            </p:custDataLst>
          </p:nvPr>
        </p:nvSpPr>
        <p:spPr>
          <a:xfrm>
            <a:off x="3040815" y="816865"/>
            <a:ext cx="5808641" cy="369332"/>
          </a:xfrm>
          <a:prstGeom prst="rect">
            <a:avLst/>
          </a:prstGeom>
        </p:spPr>
        <p:txBody>
          <a:bodyPr wrap="none">
            <a:spAutoFit/>
          </a:bodyPr>
          <a:lstStyle/>
          <a:p>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Podíl</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volné</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aktuálně</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nahlášené</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kapacity</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cs-CZ" dirty="0"/>
              <a:t>lůžek s kyslíkem</a:t>
            </a:r>
            <a:endParaRPr lang="cs-CZ" dirty="0">
              <a:latin typeface="Calibri" panose="020F0502020204030204" pitchFamily="34" charset="0"/>
              <a:ea typeface="Calibri" panose="020F0502020204030204" pitchFamily="34" charset="0"/>
            </a:endParaRPr>
          </a:p>
        </p:txBody>
      </p:sp>
      <p:sp>
        <p:nvSpPr>
          <p:cNvPr id="6" name="TextovéPole 5"/>
          <p:cNvSpPr txBox="1"/>
          <p:nvPr/>
        </p:nvSpPr>
        <p:spPr>
          <a:xfrm>
            <a:off x="8688009" y="5384360"/>
            <a:ext cx="2329962" cy="646331"/>
          </a:xfrm>
          <a:prstGeom prst="rect">
            <a:avLst/>
          </a:prstGeom>
          <a:noFill/>
        </p:spPr>
        <p:txBody>
          <a:bodyPr wrap="square" rtlCol="0">
            <a:spAutoFit/>
          </a:bodyPr>
          <a:lstStyle/>
          <a:p>
            <a:pPr algn="ctr"/>
            <a:r>
              <a:rPr lang="cs-CZ" dirty="0" smtClean="0">
                <a:solidFill>
                  <a:srgbClr val="FF0000"/>
                </a:solidFill>
              </a:rPr>
              <a:t>Údaje jsou aktuální k 16.11.2021 0:20</a:t>
            </a:r>
            <a:endParaRPr lang="cs-CZ" dirty="0">
              <a:solidFill>
                <a:srgbClr val="FF0000"/>
              </a:solidFill>
            </a:endParaRPr>
          </a:p>
        </p:txBody>
      </p:sp>
    </p:spTree>
    <p:extLst>
      <p:ext uri="{BB962C8B-B14F-4D97-AF65-F5344CB8AC3E}">
        <p14:creationId xmlns:p14="http://schemas.microsoft.com/office/powerpoint/2010/main" val="744106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1CFAC55-E7BE-4475-808A-CF41E61842C2}"/>
              </a:ext>
            </a:extLst>
          </p:cNvPr>
          <p:cNvSpPr>
            <a:spLocks noGrp="1"/>
          </p:cNvSpPr>
          <p:nvPr>
            <p:ph type="title"/>
            <p:custDataLst>
              <p:tags r:id="rId1"/>
            </p:custDataLst>
          </p:nvPr>
        </p:nvSpPr>
        <p:spPr>
          <a:xfrm>
            <a:off x="381739" y="2"/>
            <a:ext cx="10565894" cy="576000"/>
          </a:xfrm>
        </p:spPr>
        <p:txBody>
          <a:bodyPr/>
          <a:lstStyle/>
          <a:p>
            <a:r>
              <a:rPr lang="en-US" dirty="0" err="1"/>
              <a:t>Podíl</a:t>
            </a:r>
            <a:r>
              <a:rPr lang="en-US" dirty="0"/>
              <a:t> (%) </a:t>
            </a:r>
            <a:r>
              <a:rPr lang="en-US" dirty="0" err="1"/>
              <a:t>volné</a:t>
            </a:r>
            <a:r>
              <a:rPr lang="en-US" dirty="0"/>
              <a:t> </a:t>
            </a:r>
            <a:r>
              <a:rPr lang="en-US" dirty="0" err="1"/>
              <a:t>aktuálně</a:t>
            </a:r>
            <a:r>
              <a:rPr lang="en-US" dirty="0"/>
              <a:t> </a:t>
            </a:r>
            <a:r>
              <a:rPr lang="en-US" dirty="0" err="1"/>
              <a:t>nahlášené</a:t>
            </a:r>
            <a:r>
              <a:rPr lang="en-US" dirty="0"/>
              <a:t> </a:t>
            </a:r>
            <a:r>
              <a:rPr lang="en-US" dirty="0" err="1"/>
              <a:t>kapacity</a:t>
            </a:r>
            <a:r>
              <a:rPr lang="en-US" dirty="0"/>
              <a:t> JIP</a:t>
            </a:r>
            <a:endParaRPr lang="cs-CZ" dirty="0"/>
          </a:p>
        </p:txBody>
      </p:sp>
      <p:graphicFrame>
        <p:nvGraphicFramePr>
          <p:cNvPr id="7" name="Chart 6">
            <a:extLst>
              <a:ext uri="{FF2B5EF4-FFF2-40B4-BE49-F238E27FC236}">
                <a16:creationId xmlns:a16="http://schemas.microsoft.com/office/drawing/2014/main" id="{EFD8EDC8-39AC-4878-B921-4F6635FE7621}"/>
              </a:ext>
            </a:extLst>
          </p:cNvPr>
          <p:cNvGraphicFramePr/>
          <p:nvPr>
            <p:custDataLst>
              <p:tags r:id="rId2"/>
            </p:custDataLst>
            <p:extLst>
              <p:ext uri="{D42A27DB-BD31-4B8C-83A1-F6EECF244321}">
                <p14:modId xmlns:p14="http://schemas.microsoft.com/office/powerpoint/2010/main" val="2982499480"/>
              </p:ext>
            </p:extLst>
          </p:nvPr>
        </p:nvGraphicFramePr>
        <p:xfrm>
          <a:off x="679061" y="1186197"/>
          <a:ext cx="8128000" cy="5418667"/>
        </p:xfrm>
        <a:graphic>
          <a:graphicData uri="http://schemas.openxmlformats.org/drawingml/2006/chart">
            <c:chart xmlns:c="http://schemas.openxmlformats.org/drawingml/2006/chart" xmlns:r="http://schemas.openxmlformats.org/officeDocument/2006/relationships" r:id="rId5"/>
          </a:graphicData>
        </a:graphic>
      </p:graphicFrame>
      <p:sp>
        <p:nvSpPr>
          <p:cNvPr id="8" name="Rectangle 7">
            <a:extLst>
              <a:ext uri="{FF2B5EF4-FFF2-40B4-BE49-F238E27FC236}">
                <a16:creationId xmlns:a16="http://schemas.microsoft.com/office/drawing/2014/main" id="{C6038F74-6802-471B-A77B-176FE0683DE0}"/>
              </a:ext>
            </a:extLst>
          </p:cNvPr>
          <p:cNvSpPr/>
          <p:nvPr>
            <p:custDataLst>
              <p:tags r:id="rId3"/>
            </p:custDataLst>
          </p:nvPr>
        </p:nvSpPr>
        <p:spPr>
          <a:xfrm>
            <a:off x="3040815" y="816865"/>
            <a:ext cx="4692118" cy="369332"/>
          </a:xfrm>
          <a:prstGeom prst="rect">
            <a:avLst/>
          </a:prstGeom>
        </p:spPr>
        <p:txBody>
          <a:bodyPr wrap="none">
            <a:spAutoFit/>
          </a:bodyPr>
          <a:lstStyle/>
          <a:p>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Podíl</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volné</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aktuálně</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nahlášené</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kapacity</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JIP</a:t>
            </a:r>
            <a:endParaRPr lang="cs-CZ" dirty="0">
              <a:latin typeface="Calibri" panose="020F0502020204030204" pitchFamily="34" charset="0"/>
              <a:ea typeface="Calibri" panose="020F0502020204030204" pitchFamily="34" charset="0"/>
            </a:endParaRPr>
          </a:p>
        </p:txBody>
      </p:sp>
      <p:graphicFrame>
        <p:nvGraphicFramePr>
          <p:cNvPr id="5" name="Tabulka 4"/>
          <p:cNvGraphicFramePr>
            <a:graphicFrameLocks noGrp="1"/>
          </p:cNvGraphicFramePr>
          <p:nvPr>
            <p:extLst>
              <p:ext uri="{D42A27DB-BD31-4B8C-83A1-F6EECF244321}">
                <p14:modId xmlns:p14="http://schemas.microsoft.com/office/powerpoint/2010/main" val="2989723857"/>
              </p:ext>
            </p:extLst>
          </p:nvPr>
        </p:nvGraphicFramePr>
        <p:xfrm>
          <a:off x="7842739" y="3768325"/>
          <a:ext cx="3754315" cy="1005840"/>
        </p:xfrm>
        <a:graphic>
          <a:graphicData uri="http://schemas.openxmlformats.org/drawingml/2006/table">
            <a:tbl>
              <a:tblPr firstRow="1" bandRow="1">
                <a:tableStyleId>{5C22544A-7EE6-4342-B048-85BDC9FD1C3A}</a:tableStyleId>
              </a:tblPr>
              <a:tblGrid>
                <a:gridCol w="2400300">
                  <a:extLst>
                    <a:ext uri="{9D8B030D-6E8A-4147-A177-3AD203B41FA5}">
                      <a16:colId xmlns:a16="http://schemas.microsoft.com/office/drawing/2014/main" val="2209585095"/>
                    </a:ext>
                  </a:extLst>
                </a:gridCol>
                <a:gridCol w="1354015">
                  <a:extLst>
                    <a:ext uri="{9D8B030D-6E8A-4147-A177-3AD203B41FA5}">
                      <a16:colId xmlns:a16="http://schemas.microsoft.com/office/drawing/2014/main" val="3513835546"/>
                    </a:ext>
                  </a:extLst>
                </a:gridCol>
              </a:tblGrid>
              <a:tr h="317652">
                <a:tc>
                  <a:txBody>
                    <a:bodyPr/>
                    <a:lstStyle/>
                    <a:p>
                      <a:r>
                        <a:rPr lang="cs-CZ" sz="1600" b="1" dirty="0" smtClean="0">
                          <a:solidFill>
                            <a:sysClr val="windowText" lastClr="000000"/>
                          </a:solidFill>
                          <a:latin typeface="Calibri" panose="020F0502020204030204" pitchFamily="34" charset="0"/>
                          <a:cs typeface="Calibri" panose="020F0502020204030204" pitchFamily="34" charset="0"/>
                        </a:rPr>
                        <a:t>Celková kapacita JIP</a:t>
                      </a:r>
                      <a:endParaRPr lang="cs-CZ" sz="1600" b="1" dirty="0">
                        <a:solidFill>
                          <a:sysClr val="windowText" lastClr="000000"/>
                        </a:solidFill>
                        <a:latin typeface="Calibri" panose="020F0502020204030204" pitchFamily="34" charset="0"/>
                        <a:cs typeface="Calibri" panose="020F0502020204030204" pitchFamily="34"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cs-CZ" sz="1600" b="0" i="0" u="none" strike="noStrike" dirty="0" smtClean="0">
                          <a:solidFill>
                            <a:sysClr val="windowText" lastClr="000000"/>
                          </a:solidFill>
                          <a:effectLst/>
                          <a:latin typeface="Calibri" panose="020F0502020204030204" pitchFamily="34" charset="0"/>
                          <a:cs typeface="Calibri" panose="020F0502020204030204" pitchFamily="34" charset="0"/>
                        </a:rPr>
                        <a:t>3 </a:t>
                      </a:r>
                      <a:r>
                        <a:rPr lang="cs-CZ" sz="1600" b="0" i="0" u="none" strike="noStrike" dirty="0" smtClean="0">
                          <a:solidFill>
                            <a:sysClr val="windowText" lastClr="000000"/>
                          </a:solidFill>
                          <a:effectLst/>
                          <a:latin typeface="Calibri" panose="020F0502020204030204" pitchFamily="34" charset="0"/>
                          <a:cs typeface="Calibri" panose="020F0502020204030204" pitchFamily="34" charset="0"/>
                        </a:rPr>
                        <a:t>567</a:t>
                      </a:r>
                      <a:endParaRPr lang="cs-CZ" sz="1600" b="0" i="0" u="none" strike="noStrike" dirty="0" smtClean="0">
                        <a:solidFill>
                          <a:sysClr val="windowText" lastClr="000000"/>
                        </a:solidFill>
                        <a:effectLst/>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8489001"/>
                  </a:ext>
                </a:extLst>
              </a:tr>
              <a:tr h="317652">
                <a:tc>
                  <a:txBody>
                    <a:bodyPr/>
                    <a:lstStyle/>
                    <a:p>
                      <a:r>
                        <a:rPr lang="cs-CZ" sz="1600" b="1" dirty="0" smtClean="0">
                          <a:solidFill>
                            <a:sysClr val="windowText" lastClr="000000"/>
                          </a:solidFill>
                          <a:latin typeface="Calibri" panose="020F0502020204030204" pitchFamily="34" charset="0"/>
                          <a:cs typeface="Calibri" panose="020F0502020204030204" pitchFamily="34" charset="0"/>
                        </a:rPr>
                        <a:t>Volná kapacita JIP</a:t>
                      </a:r>
                      <a:endParaRPr lang="cs-CZ" sz="1600" b="1" dirty="0">
                        <a:solidFill>
                          <a:sysClr val="windowText" lastClr="000000"/>
                        </a:solidFill>
                        <a:latin typeface="Calibri" panose="020F0502020204030204" pitchFamily="34" charset="0"/>
                        <a:cs typeface="Calibri" panose="020F0502020204030204" pitchFamily="34"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tc>
                  <a:txBody>
                    <a:bodyPr/>
                    <a:lstStyle/>
                    <a:p>
                      <a:pPr algn="ctr"/>
                      <a:r>
                        <a:rPr lang="cs-CZ" sz="1600" dirty="0" smtClean="0">
                          <a:solidFill>
                            <a:sysClr val="windowText" lastClr="000000"/>
                          </a:solidFill>
                          <a:latin typeface="Calibri" panose="020F0502020204030204" pitchFamily="34" charset="0"/>
                          <a:cs typeface="Calibri" panose="020F0502020204030204" pitchFamily="34" charset="0"/>
                        </a:rPr>
                        <a:t>30,3 </a:t>
                      </a:r>
                      <a:r>
                        <a:rPr lang="cs-CZ" sz="1600" dirty="0" smtClean="0">
                          <a:solidFill>
                            <a:sysClr val="windowText" lastClr="000000"/>
                          </a:solidFill>
                          <a:latin typeface="Calibri" panose="020F0502020204030204" pitchFamily="34" charset="0"/>
                          <a:cs typeface="Calibri" panose="020F0502020204030204" pitchFamily="34" charset="0"/>
                        </a:rPr>
                        <a:t>%</a:t>
                      </a:r>
                      <a:endParaRPr lang="cs-CZ" sz="1600" dirty="0">
                        <a:solidFill>
                          <a:sysClr val="windowText" lastClr="000000"/>
                        </a:solidFill>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4842585"/>
                  </a:ext>
                </a:extLst>
              </a:tr>
              <a:tr h="317652">
                <a:tc>
                  <a:txBody>
                    <a:bodyPr/>
                    <a:lstStyle/>
                    <a:p>
                      <a:r>
                        <a:rPr lang="cs-CZ" sz="1600" b="1" dirty="0" smtClean="0">
                          <a:solidFill>
                            <a:sysClr val="windowText" lastClr="000000"/>
                          </a:solidFill>
                          <a:latin typeface="Calibri" panose="020F0502020204030204" pitchFamily="34" charset="0"/>
                          <a:cs typeface="Calibri" panose="020F0502020204030204" pitchFamily="34" charset="0"/>
                        </a:rPr>
                        <a:t>Obsazenost C+ pac. na JIP</a:t>
                      </a:r>
                      <a:endParaRPr lang="cs-CZ" sz="1600" b="1" dirty="0">
                        <a:solidFill>
                          <a:sysClr val="windowText" lastClr="000000"/>
                        </a:solidFill>
                        <a:latin typeface="Calibri" panose="020F0502020204030204" pitchFamily="34" charset="0"/>
                        <a:cs typeface="Calibri" panose="020F0502020204030204" pitchFamily="34"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tc>
                  <a:txBody>
                    <a:bodyPr/>
                    <a:lstStyle/>
                    <a:p>
                      <a:pPr algn="ctr"/>
                      <a:r>
                        <a:rPr lang="cs-CZ" sz="1600" dirty="0" smtClean="0">
                          <a:solidFill>
                            <a:sysClr val="windowText" lastClr="000000"/>
                          </a:solidFill>
                          <a:latin typeface="Calibri" panose="020F0502020204030204" pitchFamily="34" charset="0"/>
                          <a:cs typeface="Calibri" panose="020F0502020204030204" pitchFamily="34" charset="0"/>
                        </a:rPr>
                        <a:t>17,9</a:t>
                      </a:r>
                      <a:r>
                        <a:rPr lang="cs-CZ" sz="1600" baseline="0" dirty="0" smtClean="0">
                          <a:solidFill>
                            <a:sysClr val="windowText" lastClr="000000"/>
                          </a:solidFill>
                          <a:latin typeface="Calibri" panose="020F0502020204030204" pitchFamily="34" charset="0"/>
                          <a:cs typeface="Calibri" panose="020F0502020204030204" pitchFamily="34" charset="0"/>
                        </a:rPr>
                        <a:t> </a:t>
                      </a:r>
                      <a:r>
                        <a:rPr lang="cs-CZ" sz="1600" baseline="0" dirty="0" smtClean="0">
                          <a:solidFill>
                            <a:sysClr val="windowText" lastClr="000000"/>
                          </a:solidFill>
                          <a:latin typeface="Calibri" panose="020F0502020204030204" pitchFamily="34" charset="0"/>
                          <a:cs typeface="Calibri" panose="020F0502020204030204" pitchFamily="34" charset="0"/>
                        </a:rPr>
                        <a:t>%</a:t>
                      </a:r>
                      <a:endParaRPr lang="cs-CZ" sz="1600" dirty="0">
                        <a:solidFill>
                          <a:sysClr val="windowText" lastClr="000000"/>
                        </a:solidFill>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3753387"/>
                  </a:ext>
                </a:extLst>
              </a:tr>
            </a:tbl>
          </a:graphicData>
        </a:graphic>
      </p:graphicFrame>
      <p:sp>
        <p:nvSpPr>
          <p:cNvPr id="6" name="TextovéPole 5"/>
          <p:cNvSpPr txBox="1"/>
          <p:nvPr/>
        </p:nvSpPr>
        <p:spPr>
          <a:xfrm>
            <a:off x="8688009" y="5384360"/>
            <a:ext cx="2329962" cy="646331"/>
          </a:xfrm>
          <a:prstGeom prst="rect">
            <a:avLst/>
          </a:prstGeom>
          <a:noFill/>
        </p:spPr>
        <p:txBody>
          <a:bodyPr wrap="square" rtlCol="0">
            <a:spAutoFit/>
          </a:bodyPr>
          <a:lstStyle/>
          <a:p>
            <a:pPr algn="ctr"/>
            <a:r>
              <a:rPr lang="cs-CZ" dirty="0" smtClean="0">
                <a:solidFill>
                  <a:srgbClr val="FF0000"/>
                </a:solidFill>
              </a:rPr>
              <a:t>Údaje jsou aktuální k </a:t>
            </a:r>
            <a:r>
              <a:rPr lang="cs-CZ" dirty="0" smtClean="0">
                <a:solidFill>
                  <a:srgbClr val="FF0000"/>
                </a:solidFill>
              </a:rPr>
              <a:t>17.11.2021 </a:t>
            </a:r>
            <a:r>
              <a:rPr lang="cs-CZ" dirty="0" smtClean="0">
                <a:solidFill>
                  <a:srgbClr val="FF0000"/>
                </a:solidFill>
              </a:rPr>
              <a:t>0:20</a:t>
            </a:r>
            <a:endParaRPr lang="cs-CZ" dirty="0">
              <a:solidFill>
                <a:srgbClr val="FF0000"/>
              </a:solidFill>
            </a:endParaRPr>
          </a:p>
        </p:txBody>
      </p:sp>
    </p:spTree>
    <p:extLst>
      <p:ext uri="{BB962C8B-B14F-4D97-AF65-F5344CB8AC3E}">
        <p14:creationId xmlns:p14="http://schemas.microsoft.com/office/powerpoint/2010/main" val="34610348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10.xml><?xml version="1.0" encoding="utf-8"?>
<p:tagLst xmlns:a="http://schemas.openxmlformats.org/drawingml/2006/main" xmlns:r="http://schemas.openxmlformats.org/officeDocument/2006/relationships" xmlns:p="http://schemas.openxmlformats.org/presentationml/2006/main">
  <p:tag name="SLIDEFAB_EXPORTMODE" val="4"/>
</p:tagLst>
</file>

<file path=ppt/tags/tag11.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12.xml><?xml version="1.0" encoding="utf-8"?>
<p:tagLst xmlns:a="http://schemas.openxmlformats.org/drawingml/2006/main" xmlns:r="http://schemas.openxmlformats.org/officeDocument/2006/relationships" xmlns:p="http://schemas.openxmlformats.org/presentationml/2006/main">
  <p:tag name="SLIDEFAB_SHAPECONDITIONMETACTIONDELETE" val="True"/>
  <p:tag name="SLIDEFAB_RESIZEMODE" val="1"/>
  <p:tag name="SLIDEFAB_EXPORTMODE" val="4"/>
</p:tagLst>
</file>

<file path=ppt/tags/tag13.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14.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15.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16.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17.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18.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19.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2.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20.xml><?xml version="1.0" encoding="utf-8"?>
<p:tagLst xmlns:a="http://schemas.openxmlformats.org/drawingml/2006/main" xmlns:r="http://schemas.openxmlformats.org/officeDocument/2006/relationships" xmlns:p="http://schemas.openxmlformats.org/presentationml/2006/main">
  <p:tag name="SLIDEFAB_EXPORTMODE" val="4"/>
</p:tagLst>
</file>

<file path=ppt/tags/tag21.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22.xml><?xml version="1.0" encoding="utf-8"?>
<p:tagLst xmlns:a="http://schemas.openxmlformats.org/drawingml/2006/main" xmlns:r="http://schemas.openxmlformats.org/officeDocument/2006/relationships" xmlns:p="http://schemas.openxmlformats.org/presentationml/2006/main">
  <p:tag name="SLIDEFAB_RESIZEMODE" val="1"/>
  <p:tag name="SLIDEFAB_EXPORTMODE" val="7"/>
</p:tagLst>
</file>

<file path=ppt/tags/tag23.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24.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25.xml><?xml version="1.0" encoding="utf-8"?>
<p:tagLst xmlns:a="http://schemas.openxmlformats.org/drawingml/2006/main" xmlns:r="http://schemas.openxmlformats.org/officeDocument/2006/relationships" xmlns:p="http://schemas.openxmlformats.org/presentationml/2006/main">
  <p:tag name="SLIDEFAB_RESIZEMODE" val="1"/>
  <p:tag name="SLIDEFAB_EXPORTMODE" val="7"/>
</p:tagLst>
</file>

<file path=ppt/tags/tag26.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27.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28.xml><?xml version="1.0" encoding="utf-8"?>
<p:tagLst xmlns:a="http://schemas.openxmlformats.org/drawingml/2006/main" xmlns:r="http://schemas.openxmlformats.org/officeDocument/2006/relationships" xmlns:p="http://schemas.openxmlformats.org/presentationml/2006/main">
  <p:tag name="SLIDEFAB_RESIZEMODE" val="1"/>
  <p:tag name="SLIDEFAB_EXPORTMODE" val="7"/>
</p:tagLst>
</file>

<file path=ppt/tags/tag29.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3.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30.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4.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5.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6.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7.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8.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9.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heme/theme1.xml><?xml version="1.0" encoding="utf-8"?>
<a:theme xmlns:a="http://schemas.openxmlformats.org/drawingml/2006/main" name="Motiv Office">
  <a:themeElements>
    <a:clrScheme name="COVID barvy">
      <a:dk1>
        <a:srgbClr val="000000"/>
      </a:dk1>
      <a:lt1>
        <a:srgbClr val="FFFFFF"/>
      </a:lt1>
      <a:dk2>
        <a:srgbClr val="D31145"/>
      </a:dk2>
      <a:lt2>
        <a:srgbClr val="FFFFFF"/>
      </a:lt2>
      <a:accent1>
        <a:srgbClr val="D31145"/>
      </a:accent1>
      <a:accent2>
        <a:srgbClr val="305983"/>
      </a:accent2>
      <a:accent3>
        <a:srgbClr val="00CD61"/>
      </a:accent3>
      <a:accent4>
        <a:srgbClr val="4010B7"/>
      </a:accent4>
      <a:accent5>
        <a:srgbClr val="E8EAEA"/>
      </a:accent5>
      <a:accent6>
        <a:srgbClr val="690923"/>
      </a:accent6>
      <a:hlink>
        <a:srgbClr val="FFFFFF"/>
      </a:hlink>
      <a:folHlink>
        <a:srgbClr val="FF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vid-reporting-20200715" id="{379A0E5D-63B7-482A-BD5E-A4CD691F8FBC}" vid="{74C76523-B6A0-4B86-942B-0A5EF321F495}"/>
    </a:ext>
  </a:extLst>
</a:theme>
</file>

<file path=ppt/theme/theme2.xml><?xml version="1.0" encoding="utf-8"?>
<a:theme xmlns:a="http://schemas.openxmlformats.org/drawingml/2006/main" name="1_Motiv Office">
  <a:themeElements>
    <a:clrScheme name="Kancelář">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Sagoe">
      <a:majorFont>
        <a:latin typeface="Arial"/>
        <a:ea typeface=""/>
        <a:cs typeface=""/>
      </a:majorFont>
      <a:minorFont>
        <a:latin typeface="Segoe UI"/>
        <a:ea typeface=""/>
        <a:cs typeface=""/>
      </a:minorFont>
    </a:fontScheme>
    <a:fmtScheme name="Kancelář">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Motiv Office">
  <a:themeElements>
    <a:clrScheme name="Kancelář">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celář">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covid-reporting-20200715</Template>
  <TotalTime>19495</TotalTime>
  <Words>2207</Words>
  <Application>Microsoft Office PowerPoint</Application>
  <PresentationFormat>Širokoúhlá obrazovka</PresentationFormat>
  <Paragraphs>561</Paragraphs>
  <Slides>17</Slides>
  <Notes>3</Notes>
  <HiddenSlides>0</HiddenSlides>
  <MMClips>0</MMClips>
  <ScaleCrop>false</ScaleCrop>
  <HeadingPairs>
    <vt:vector size="6" baseType="variant">
      <vt:variant>
        <vt:lpstr>Použitá písma</vt:lpstr>
      </vt:variant>
      <vt:variant>
        <vt:i4>6</vt:i4>
      </vt:variant>
      <vt:variant>
        <vt:lpstr>Motiv</vt:lpstr>
      </vt:variant>
      <vt:variant>
        <vt:i4>2</vt:i4>
      </vt:variant>
      <vt:variant>
        <vt:lpstr>Nadpisy snímků</vt:lpstr>
      </vt:variant>
      <vt:variant>
        <vt:i4>17</vt:i4>
      </vt:variant>
    </vt:vector>
  </HeadingPairs>
  <TitlesOfParts>
    <vt:vector size="25" baseType="lpstr">
      <vt:lpstr>Arial</vt:lpstr>
      <vt:lpstr>Arial Black</vt:lpstr>
      <vt:lpstr>Calibri</vt:lpstr>
      <vt:lpstr>Segoe UI</vt:lpstr>
      <vt:lpstr>Times New Roman</vt:lpstr>
      <vt:lpstr>Tw Cen MT Condensed</vt:lpstr>
      <vt:lpstr>Motiv Office</vt:lpstr>
      <vt:lpstr>1_Motiv Office</vt:lpstr>
      <vt:lpstr>Operační briefing ICŘT   Národní dispečink lůžkové péče </vt:lpstr>
      <vt:lpstr>Národní dispečink lůžkové péče</vt:lpstr>
      <vt:lpstr>Národní dispečink lůžkové péče</vt:lpstr>
      <vt:lpstr>Národní dispečink lůžkové péče</vt:lpstr>
      <vt:lpstr>Seznam nemocnic neaktualizovaných déle než 48 h </vt:lpstr>
      <vt:lpstr>Predikce celkového počtu hospitalizací – aktuální počet léčených </vt:lpstr>
      <vt:lpstr>Predikce počtu pacientů na JIP – aktuální počet případů </vt:lpstr>
      <vt:lpstr>Podíl (%) volné aktuálně nahlášené kapacity standartních lůžek s kyslíkem</vt:lpstr>
      <vt:lpstr>Podíl (%) volné aktuálně nahlášené kapacity JIP</vt:lpstr>
      <vt:lpstr>Podíl (%) volné aktuálně nahlášené kapacity UPV</vt:lpstr>
      <vt:lpstr>VÝVOJ POČTU HOSPITALIZACÍ – CELKOVÉ A JIP – OD BŘEZNA 2020 zdroj: ÚZIS, ISIN / COVID-19 - Informační systém infekční nemoci  STAV K 15.11.2021</vt:lpstr>
      <vt:lpstr>Trend zátěže nemocnic </vt:lpstr>
      <vt:lpstr>Prezentace aplikace PowerPoint</vt:lpstr>
      <vt:lpstr>Hodnocení situace v krajích</vt:lpstr>
      <vt:lpstr>Hodnocení situace v krajích </vt:lpstr>
      <vt:lpstr>Hodnocení situace v krajích </vt:lpstr>
      <vt:lpstr>Hodnocení situace v krajích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Prezentace aplikace PowerPoint</dc:title>
  <dc:creator>Mužík Jan RNDr. Ph.D.</dc:creator>
  <cp:lastModifiedBy>Milan Havránek</cp:lastModifiedBy>
  <cp:revision>1496</cp:revision>
  <cp:lastPrinted>2020-10-20T04:21:56Z</cp:lastPrinted>
  <dcterms:created xsi:type="dcterms:W3CDTF">2020-07-15T10:33:32Z</dcterms:created>
  <dcterms:modified xsi:type="dcterms:W3CDTF">2021-11-18T14:31:16Z</dcterms:modified>
</cp:coreProperties>
</file>