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30</a:t>
            </a:r>
            <a:r>
              <a:rPr lang="cs-CZ" b="1" dirty="0" smtClean="0"/>
              <a:t>. </a:t>
            </a:r>
            <a:r>
              <a:rPr lang="cs-CZ" b="1" dirty="0" smtClean="0"/>
              <a:t>října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30</a:t>
            </a:r>
            <a:r>
              <a:rPr lang="cs-CZ" b="1" dirty="0" smtClean="0"/>
              <a:t>.10.2021 </a:t>
            </a:r>
            <a:r>
              <a:rPr lang="cs-CZ" b="1" dirty="0" smtClean="0"/>
              <a:t>00:32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219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26073"/>
              </p:ext>
            </p:extLst>
          </p:nvPr>
        </p:nvGraphicFramePr>
        <p:xfrm>
          <a:off x="332816" y="979058"/>
          <a:ext cx="8746528" cy="5270431"/>
        </p:xfrm>
        <a:graphic>
          <a:graphicData uri="http://schemas.openxmlformats.org/drawingml/2006/table">
            <a:tbl>
              <a:tblPr/>
              <a:tblGrid>
                <a:gridCol w="2330145">
                  <a:extLst>
                    <a:ext uri="{9D8B030D-6E8A-4147-A177-3AD203B41FA5}">
                      <a16:colId xmlns:a16="http://schemas.microsoft.com/office/drawing/2014/main" val="3732687851"/>
                    </a:ext>
                  </a:extLst>
                </a:gridCol>
                <a:gridCol w="1327103">
                  <a:extLst>
                    <a:ext uri="{9D8B030D-6E8A-4147-A177-3AD203B41FA5}">
                      <a16:colId xmlns:a16="http://schemas.microsoft.com/office/drawing/2014/main" val="4009369697"/>
                    </a:ext>
                  </a:extLst>
                </a:gridCol>
                <a:gridCol w="1311670">
                  <a:extLst>
                    <a:ext uri="{9D8B030D-6E8A-4147-A177-3AD203B41FA5}">
                      <a16:colId xmlns:a16="http://schemas.microsoft.com/office/drawing/2014/main" val="2825351581"/>
                    </a:ext>
                  </a:extLst>
                </a:gridCol>
                <a:gridCol w="1311670">
                  <a:extLst>
                    <a:ext uri="{9D8B030D-6E8A-4147-A177-3AD203B41FA5}">
                      <a16:colId xmlns:a16="http://schemas.microsoft.com/office/drawing/2014/main" val="333846427"/>
                    </a:ext>
                  </a:extLst>
                </a:gridCol>
                <a:gridCol w="1373396">
                  <a:extLst>
                    <a:ext uri="{9D8B030D-6E8A-4147-A177-3AD203B41FA5}">
                      <a16:colId xmlns:a16="http://schemas.microsoft.com/office/drawing/2014/main" val="3398828250"/>
                    </a:ext>
                  </a:extLst>
                </a:gridCol>
                <a:gridCol w="1092544">
                  <a:extLst>
                    <a:ext uri="{9D8B030D-6E8A-4147-A177-3AD203B41FA5}">
                      <a16:colId xmlns:a16="http://schemas.microsoft.com/office/drawing/2014/main" val="3095383232"/>
                    </a:ext>
                  </a:extLst>
                </a:gridCol>
              </a:tblGrid>
              <a:tr h="2146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16784"/>
                  </a:ext>
                </a:extLst>
              </a:tr>
              <a:tr h="21466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13:00h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88139"/>
                  </a:ext>
                </a:extLst>
              </a:tr>
              <a:tr h="17786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84304"/>
                  </a:ext>
                </a:extLst>
              </a:tr>
              <a:tr h="190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08659"/>
                  </a:ext>
                </a:extLst>
              </a:tr>
              <a:tr h="7421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8454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7138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57803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717054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55311"/>
                  </a:ext>
                </a:extLst>
              </a:tr>
              <a:tr h="1916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809141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14034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325569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31931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77793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25255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07368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79141"/>
                  </a:ext>
                </a:extLst>
              </a:tr>
              <a:tr h="183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62717"/>
                  </a:ext>
                </a:extLst>
              </a:tr>
              <a:tr h="206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20129"/>
                  </a:ext>
                </a:extLst>
              </a:tr>
              <a:tr h="222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51533"/>
                  </a:ext>
                </a:extLst>
              </a:tr>
              <a:tr h="26066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29179"/>
                  </a:ext>
                </a:extLst>
              </a:tr>
              <a:tr h="17786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569302"/>
                  </a:ext>
                </a:extLst>
              </a:tr>
              <a:tr h="20699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00357"/>
                  </a:ext>
                </a:extLst>
              </a:tr>
              <a:tr h="18399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5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966003" y="2666765"/>
            <a:ext cx="29233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 smtClean="0"/>
              <a:t>*</a:t>
            </a:r>
            <a:r>
              <a:rPr lang="cs-CZ" b="1" dirty="0" smtClean="0"/>
              <a:t>Bez intenzivní péče na infekčním oddělením,</a:t>
            </a:r>
          </a:p>
          <a:p>
            <a:pPr algn="ctr"/>
            <a:r>
              <a:rPr lang="cs-CZ" b="1" dirty="0"/>
              <a:t>v</a:t>
            </a:r>
            <a:r>
              <a:rPr lang="cs-CZ" b="1" dirty="0" smtClean="0"/>
              <a:t>yčleněny izolační boxy</a:t>
            </a:r>
          </a:p>
          <a:p>
            <a:pPr algn="ctr"/>
            <a:r>
              <a:rPr lang="cs-CZ" b="1" dirty="0" smtClean="0"/>
              <a:t>na ARO</a:t>
            </a:r>
          </a:p>
          <a:p>
            <a:pPr algn="ctr"/>
            <a:r>
              <a:rPr lang="cs-CZ" b="1" dirty="0" smtClean="0"/>
              <a:t>(bude aktualizováno) </a:t>
            </a:r>
          </a:p>
          <a:p>
            <a:pPr algn="ctr"/>
            <a:r>
              <a:rPr lang="cs-CZ" b="1" dirty="0" smtClean="0"/>
              <a:t> </a:t>
            </a:r>
          </a:p>
          <a:p>
            <a:pPr algn="ctr"/>
            <a:endParaRPr lang="cs-CZ" b="1" dirty="0"/>
          </a:p>
          <a:p>
            <a:pPr algn="ctr"/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94957"/>
              </p:ext>
            </p:extLst>
          </p:nvPr>
        </p:nvGraphicFramePr>
        <p:xfrm>
          <a:off x="332820" y="997525"/>
          <a:ext cx="8344294" cy="5329389"/>
        </p:xfrm>
        <a:graphic>
          <a:graphicData uri="http://schemas.openxmlformats.org/drawingml/2006/table">
            <a:tbl>
              <a:tblPr/>
              <a:tblGrid>
                <a:gridCol w="2222987">
                  <a:extLst>
                    <a:ext uri="{9D8B030D-6E8A-4147-A177-3AD203B41FA5}">
                      <a16:colId xmlns:a16="http://schemas.microsoft.com/office/drawing/2014/main" val="1097876824"/>
                    </a:ext>
                  </a:extLst>
                </a:gridCol>
                <a:gridCol w="1266072">
                  <a:extLst>
                    <a:ext uri="{9D8B030D-6E8A-4147-A177-3AD203B41FA5}">
                      <a16:colId xmlns:a16="http://schemas.microsoft.com/office/drawing/2014/main" val="1928226936"/>
                    </a:ext>
                  </a:extLst>
                </a:gridCol>
                <a:gridCol w="1251349">
                  <a:extLst>
                    <a:ext uri="{9D8B030D-6E8A-4147-A177-3AD203B41FA5}">
                      <a16:colId xmlns:a16="http://schemas.microsoft.com/office/drawing/2014/main" val="3203798435"/>
                    </a:ext>
                  </a:extLst>
                </a:gridCol>
                <a:gridCol w="1251349">
                  <a:extLst>
                    <a:ext uri="{9D8B030D-6E8A-4147-A177-3AD203B41FA5}">
                      <a16:colId xmlns:a16="http://schemas.microsoft.com/office/drawing/2014/main" val="912772908"/>
                    </a:ext>
                  </a:extLst>
                </a:gridCol>
                <a:gridCol w="1310237">
                  <a:extLst>
                    <a:ext uri="{9D8B030D-6E8A-4147-A177-3AD203B41FA5}">
                      <a16:colId xmlns:a16="http://schemas.microsoft.com/office/drawing/2014/main" val="372933964"/>
                    </a:ext>
                  </a:extLst>
                </a:gridCol>
                <a:gridCol w="1042300">
                  <a:extLst>
                    <a:ext uri="{9D8B030D-6E8A-4147-A177-3AD203B41FA5}">
                      <a16:colId xmlns:a16="http://schemas.microsoft.com/office/drawing/2014/main" val="3151656345"/>
                    </a:ext>
                  </a:extLst>
                </a:gridCol>
              </a:tblGrid>
              <a:tr h="21323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93643"/>
                  </a:ext>
                </a:extLst>
              </a:tr>
              <a:tr h="2261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35649"/>
                  </a:ext>
                </a:extLst>
              </a:tr>
              <a:tr h="20031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20520"/>
                  </a:ext>
                </a:extLst>
              </a:tr>
              <a:tr h="200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26736"/>
                  </a:ext>
                </a:extLst>
              </a:tr>
              <a:tr h="7818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50810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53542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42802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945886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36912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4742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65380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19509"/>
                  </a:ext>
                </a:extLst>
              </a:tr>
              <a:tr h="2019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84326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000192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71383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82449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59749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21550"/>
                  </a:ext>
                </a:extLst>
              </a:tr>
              <a:tr h="200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19556"/>
                  </a:ext>
                </a:extLst>
              </a:tr>
              <a:tr h="200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35400"/>
                  </a:ext>
                </a:extLst>
              </a:tr>
              <a:tr h="19406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22363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06558"/>
                  </a:ext>
                </a:extLst>
              </a:tr>
              <a:tr h="19406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84069"/>
                  </a:ext>
                </a:extLst>
              </a:tr>
              <a:tr h="19406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20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30</a:t>
            </a:r>
            <a:r>
              <a:rPr lang="cs-CZ" b="1" dirty="0" smtClean="0"/>
              <a:t>.10.2021 </a:t>
            </a:r>
            <a:r>
              <a:rPr lang="cs-CZ" b="1" dirty="0" smtClean="0"/>
              <a:t>00:36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1247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43571"/>
              </p:ext>
            </p:extLst>
          </p:nvPr>
        </p:nvGraphicFramePr>
        <p:xfrm>
          <a:off x="332817" y="979054"/>
          <a:ext cx="8625906" cy="5328133"/>
        </p:xfrm>
        <a:graphic>
          <a:graphicData uri="http://schemas.openxmlformats.org/drawingml/2006/table">
            <a:tbl>
              <a:tblPr/>
              <a:tblGrid>
                <a:gridCol w="1984327">
                  <a:extLst>
                    <a:ext uri="{9D8B030D-6E8A-4147-A177-3AD203B41FA5}">
                      <a16:colId xmlns:a16="http://schemas.microsoft.com/office/drawing/2014/main" val="1480714482"/>
                    </a:ext>
                  </a:extLst>
                </a:gridCol>
                <a:gridCol w="1130145">
                  <a:extLst>
                    <a:ext uri="{9D8B030D-6E8A-4147-A177-3AD203B41FA5}">
                      <a16:colId xmlns:a16="http://schemas.microsoft.com/office/drawing/2014/main" val="3272905767"/>
                    </a:ext>
                  </a:extLst>
                </a:gridCol>
                <a:gridCol w="1117005">
                  <a:extLst>
                    <a:ext uri="{9D8B030D-6E8A-4147-A177-3AD203B41FA5}">
                      <a16:colId xmlns:a16="http://schemas.microsoft.com/office/drawing/2014/main" val="1902364380"/>
                    </a:ext>
                  </a:extLst>
                </a:gridCol>
                <a:gridCol w="1117005">
                  <a:extLst>
                    <a:ext uri="{9D8B030D-6E8A-4147-A177-3AD203B41FA5}">
                      <a16:colId xmlns:a16="http://schemas.microsoft.com/office/drawing/2014/main" val="1509281964"/>
                    </a:ext>
                  </a:extLst>
                </a:gridCol>
                <a:gridCol w="1169570">
                  <a:extLst>
                    <a:ext uri="{9D8B030D-6E8A-4147-A177-3AD203B41FA5}">
                      <a16:colId xmlns:a16="http://schemas.microsoft.com/office/drawing/2014/main" val="1704837201"/>
                    </a:ext>
                  </a:extLst>
                </a:gridCol>
                <a:gridCol w="1169570">
                  <a:extLst>
                    <a:ext uri="{9D8B030D-6E8A-4147-A177-3AD203B41FA5}">
                      <a16:colId xmlns:a16="http://schemas.microsoft.com/office/drawing/2014/main" val="933448600"/>
                    </a:ext>
                  </a:extLst>
                </a:gridCol>
                <a:gridCol w="938284">
                  <a:extLst>
                    <a:ext uri="{9D8B030D-6E8A-4147-A177-3AD203B41FA5}">
                      <a16:colId xmlns:a16="http://schemas.microsoft.com/office/drawing/2014/main" val="2952532351"/>
                    </a:ext>
                  </a:extLst>
                </a:gridCol>
              </a:tblGrid>
              <a:tr h="2125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42706"/>
                  </a:ext>
                </a:extLst>
              </a:tr>
              <a:tr h="40615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31357"/>
                  </a:ext>
                </a:extLst>
              </a:tr>
              <a:tr h="18826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73264"/>
                  </a:ext>
                </a:extLst>
              </a:tr>
              <a:tr h="2125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26738"/>
                  </a:ext>
                </a:extLst>
              </a:tr>
              <a:tr h="55264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55586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46765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1 895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12221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65831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13341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02179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94692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77181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19766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18739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7754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01870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62492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21683"/>
                  </a:ext>
                </a:extLst>
              </a:tr>
              <a:tr h="188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11612"/>
                  </a:ext>
                </a:extLst>
              </a:tr>
              <a:tr h="188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23 069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0707"/>
                  </a:ext>
                </a:extLst>
              </a:tr>
              <a:tr h="18507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96285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9074"/>
                  </a:ext>
                </a:extLst>
              </a:tr>
              <a:tr h="36513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03232"/>
                  </a:ext>
                </a:extLst>
              </a:tr>
              <a:tr h="18507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22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</a:t>
            </a:r>
            <a:r>
              <a:rPr lang="cs-CZ" dirty="0" smtClean="0"/>
              <a:t>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Požadavky na překlady pacientů:</a:t>
            </a:r>
          </a:p>
          <a:p>
            <a:pPr marL="0" indent="0">
              <a:buNone/>
            </a:pPr>
            <a:endParaRPr lang="cs-CZ" sz="2000" b="1" dirty="0" smtClean="0"/>
          </a:p>
          <a:p>
            <a:pPr marL="0" indent="0">
              <a:buNone/>
            </a:pPr>
            <a:r>
              <a:rPr lang="cs-CZ" sz="2000" b="1" dirty="0" smtClean="0"/>
              <a:t>29.10.2021</a:t>
            </a:r>
            <a:r>
              <a:rPr lang="cs-CZ" sz="2000" dirty="0" smtClean="0"/>
              <a:t>, bez žádosti o překlad.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17899</TotalTime>
  <Words>722</Words>
  <Application>Microsoft Office PowerPoint</Application>
  <PresentationFormat>Širokoúhlá obrazovka</PresentationFormat>
  <Paragraphs>366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1340</cp:revision>
  <cp:lastPrinted>2020-10-20T04:21:56Z</cp:lastPrinted>
  <dcterms:created xsi:type="dcterms:W3CDTF">2020-07-15T10:33:32Z</dcterms:created>
  <dcterms:modified xsi:type="dcterms:W3CDTF">2021-10-30T11:23:25Z</dcterms:modified>
</cp:coreProperties>
</file>