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87" r:id="rId3"/>
    <p:sldMasterId id="2147483800" r:id="rId4"/>
  </p:sldMasterIdLst>
  <p:notesMasterIdLst>
    <p:notesMasterId r:id="rId20"/>
  </p:notesMasterIdLst>
  <p:handoutMasterIdLst>
    <p:handoutMasterId r:id="rId21"/>
  </p:handoutMasterIdLst>
  <p:sldIdLst>
    <p:sldId id="1277" r:id="rId5"/>
    <p:sldId id="1293" r:id="rId6"/>
    <p:sldId id="1294" r:id="rId7"/>
    <p:sldId id="1296" r:id="rId8"/>
    <p:sldId id="1359" r:id="rId9"/>
    <p:sldId id="1354" r:id="rId10"/>
    <p:sldId id="1355" r:id="rId11"/>
    <p:sldId id="1356" r:id="rId12"/>
    <p:sldId id="1358" r:id="rId13"/>
    <p:sldId id="1357" r:id="rId14"/>
    <p:sldId id="1333" r:id="rId15"/>
    <p:sldId id="1343" r:id="rId16"/>
    <p:sldId id="1344" r:id="rId17"/>
    <p:sldId id="1345" r:id="rId18"/>
    <p:sldId id="1346" r:id="rId1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54"/>
            <p14:sldId id="1355"/>
            <p14:sldId id="1356"/>
            <p14:sldId id="1358"/>
            <p14:sldId id="1357"/>
            <p14:sldId id="133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453"/>
    <a:srgbClr val="FF5D37"/>
    <a:srgbClr val="F1592F"/>
    <a:srgbClr val="FF3300"/>
    <a:srgbClr val="FFD243"/>
    <a:srgbClr val="FF7A5B"/>
    <a:srgbClr val="F5C28F"/>
    <a:srgbClr val="F1CA7B"/>
    <a:srgbClr val="F5A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C6-4713-9BC4-56C43B03A698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Jihomoravský kraj</c:v>
                </c:pt>
                <c:pt idx="3">
                  <c:v>Plzeňský kraj</c:v>
                </c:pt>
                <c:pt idx="4">
                  <c:v>Zlínský kraj</c:v>
                </c:pt>
                <c:pt idx="5">
                  <c:v>Pardubický kraj</c:v>
                </c:pt>
                <c:pt idx="6">
                  <c:v>Ústecký kraj</c:v>
                </c:pt>
                <c:pt idx="7">
                  <c:v>Olomoucký kraj</c:v>
                </c:pt>
                <c:pt idx="8">
                  <c:v>ČR</c:v>
                </c:pt>
                <c:pt idx="9">
                  <c:v>Moravskoslezský kraj</c:v>
                </c:pt>
                <c:pt idx="10">
                  <c:v>Liberecký kraj</c:v>
                </c:pt>
                <c:pt idx="11">
                  <c:v>Středočeský kraj</c:v>
                </c:pt>
                <c:pt idx="12">
                  <c:v>Karlovarský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0.38470385278800001</c:v>
                </c:pt>
                <c:pt idx="1">
                  <c:v>0.356793145654</c:v>
                </c:pt>
                <c:pt idx="2">
                  <c:v>0.330980392156</c:v>
                </c:pt>
                <c:pt idx="3">
                  <c:v>0.32455603184300003</c:v>
                </c:pt>
                <c:pt idx="4">
                  <c:v>0.31372549019599999</c:v>
                </c:pt>
                <c:pt idx="5">
                  <c:v>0.30760626398200003</c:v>
                </c:pt>
                <c:pt idx="6">
                  <c:v>0.30160857908799998</c:v>
                </c:pt>
                <c:pt idx="7">
                  <c:v>0.287270251872</c:v>
                </c:pt>
                <c:pt idx="8">
                  <c:v>0.26301046089199998</c:v>
                </c:pt>
                <c:pt idx="9">
                  <c:v>0.221317280453</c:v>
                </c:pt>
                <c:pt idx="10">
                  <c:v>0.22115384615299999</c:v>
                </c:pt>
                <c:pt idx="11">
                  <c:v>0.19623655913900001</c:v>
                </c:pt>
                <c:pt idx="12">
                  <c:v>0.172248803827</c:v>
                </c:pt>
                <c:pt idx="13">
                  <c:v>0.156419241796</c:v>
                </c:pt>
                <c:pt idx="14">
                  <c:v>0.13988522238100001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08-428D-9590-EE58214A90A3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3-41DF-9789-939FCE037805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Kraj Vysočina</c:v>
                </c:pt>
                <c:pt idx="2">
                  <c:v>Pardubický kraj</c:v>
                </c:pt>
                <c:pt idx="3">
                  <c:v>Jihomoravský kraj</c:v>
                </c:pt>
                <c:pt idx="4">
                  <c:v>Královéhradecký kraj</c:v>
                </c:pt>
                <c:pt idx="5">
                  <c:v>Olomoucký kraj</c:v>
                </c:pt>
                <c:pt idx="6">
                  <c:v>Plzeňský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Moravskoslezský kraj</c:v>
                </c:pt>
                <c:pt idx="10">
                  <c:v>Ústecký kraj</c:v>
                </c:pt>
                <c:pt idx="11">
                  <c:v>Zlínský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0.46610169491499998</c:v>
                </c:pt>
                <c:pt idx="1">
                  <c:v>0.444444444444</c:v>
                </c:pt>
                <c:pt idx="2">
                  <c:v>0.39694656488500002</c:v>
                </c:pt>
                <c:pt idx="3">
                  <c:v>0.37974683544299997</c:v>
                </c:pt>
                <c:pt idx="4">
                  <c:v>0.34782608695599998</c:v>
                </c:pt>
                <c:pt idx="5">
                  <c:v>0.28934010152200001</c:v>
                </c:pt>
                <c:pt idx="6">
                  <c:v>0.27848101265800002</c:v>
                </c:pt>
                <c:pt idx="7">
                  <c:v>0.27210884353699999</c:v>
                </c:pt>
                <c:pt idx="8">
                  <c:v>0.26942425936199998</c:v>
                </c:pt>
                <c:pt idx="9">
                  <c:v>0.25346534653399999</c:v>
                </c:pt>
                <c:pt idx="10">
                  <c:v>0.213178294573</c:v>
                </c:pt>
                <c:pt idx="11">
                  <c:v>0.21022727272700001</c:v>
                </c:pt>
                <c:pt idx="12">
                  <c:v>0.191919191919</c:v>
                </c:pt>
                <c:pt idx="13">
                  <c:v>0.156626506024</c:v>
                </c:pt>
                <c:pt idx="14">
                  <c:v>0.14394904458499999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0-4D60-9A24-9144AA6A1D22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4-473A-B7BE-50056BFDC275}"/>
              </c:ext>
            </c:extLst>
          </c:dPt>
          <c:dPt>
            <c:idx val="1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1-4E8C-9089-81C55C8D80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Kraj Vysočina</c:v>
                </c:pt>
                <c:pt idx="2">
                  <c:v>Jihočeský kraj</c:v>
                </c:pt>
                <c:pt idx="3">
                  <c:v>Jihomoravský kraj</c:v>
                </c:pt>
                <c:pt idx="4">
                  <c:v>Pardubický kraj</c:v>
                </c:pt>
                <c:pt idx="5">
                  <c:v>Olomoucký kraj</c:v>
                </c:pt>
                <c:pt idx="6">
                  <c:v>Ústecký kraj</c:v>
                </c:pt>
                <c:pt idx="7">
                  <c:v>Zlínský kraj</c:v>
                </c:pt>
                <c:pt idx="8">
                  <c:v>ČR</c:v>
                </c:pt>
                <c:pt idx="9">
                  <c:v>Plzeňský kraj</c:v>
                </c:pt>
                <c:pt idx="10">
                  <c:v>Královéhradecký kraj</c:v>
                </c:pt>
                <c:pt idx="11">
                  <c:v>Moravskoslezský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0.35652173913000001</c:v>
                </c:pt>
                <c:pt idx="1">
                  <c:v>0.35483870967699999</c:v>
                </c:pt>
                <c:pt idx="2">
                  <c:v>0.3125</c:v>
                </c:pt>
                <c:pt idx="3">
                  <c:v>0.28054298642499997</c:v>
                </c:pt>
                <c:pt idx="4">
                  <c:v>0.274193548387</c:v>
                </c:pt>
                <c:pt idx="5">
                  <c:v>0.24827586206800001</c:v>
                </c:pt>
                <c:pt idx="6">
                  <c:v>0.21848739495700001</c:v>
                </c:pt>
                <c:pt idx="7">
                  <c:v>0.20652173912999999</c:v>
                </c:pt>
                <c:pt idx="8">
                  <c:v>0.19685812469299999</c:v>
                </c:pt>
                <c:pt idx="9">
                  <c:v>0.18705035971200001</c:v>
                </c:pt>
                <c:pt idx="10">
                  <c:v>0.18421052631500001</c:v>
                </c:pt>
                <c:pt idx="11">
                  <c:v>0.16828478964400001</c:v>
                </c:pt>
                <c:pt idx="12">
                  <c:v>0.15189873417700001</c:v>
                </c:pt>
                <c:pt idx="13">
                  <c:v>9.3023255813E-2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1390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2102</c:v>
                </c:pt>
                <c:pt idx="32">
                  <c:v>2292</c:v>
                </c:pt>
                <c:pt idx="33">
                  <c:v>2494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2950</c:v>
                </c:pt>
                <c:pt idx="38">
                  <c:v>3406</c:v>
                </c:pt>
                <c:pt idx="39">
                  <c:v>3596</c:v>
                </c:pt>
                <c:pt idx="40">
                  <c:v>3749</c:v>
                </c:pt>
                <c:pt idx="41">
                  <c:v>3882</c:v>
                </c:pt>
                <c:pt idx="42">
                  <c:v>4045</c:v>
                </c:pt>
                <c:pt idx="43">
                  <c:v>3986</c:v>
                </c:pt>
                <c:pt idx="44">
                  <c:v>4128</c:v>
                </c:pt>
                <c:pt idx="45">
                  <c:v>4775</c:v>
                </c:pt>
                <c:pt idx="46">
                  <c:v>4837</c:v>
                </c:pt>
                <c:pt idx="47">
                  <c:v>4809</c:v>
                </c:pt>
                <c:pt idx="48">
                  <c:v>5174</c:v>
                </c:pt>
                <c:pt idx="49">
                  <c:v>5299</c:v>
                </c:pt>
                <c:pt idx="50">
                  <c:v>5189</c:v>
                </c:pt>
                <c:pt idx="51">
                  <c:v>5386</c:v>
                </c:pt>
                <c:pt idx="52">
                  <c:v>5960</c:v>
                </c:pt>
                <c:pt idx="53">
                  <c:v>6066</c:v>
                </c:pt>
                <c:pt idx="54">
                  <c:v>6126</c:v>
                </c:pt>
                <c:pt idx="55">
                  <c:v>6141</c:v>
                </c:pt>
                <c:pt idx="56">
                  <c:v>6272</c:v>
                </c:pt>
                <c:pt idx="57">
                  <c:v>6047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650</c:v>
                </c:pt>
                <c:pt idx="47">
                  <c:v>690</c:v>
                </c:pt>
                <c:pt idx="48">
                  <c:v>715</c:v>
                </c:pt>
                <c:pt idx="49">
                  <c:v>744</c:v>
                </c:pt>
                <c:pt idx="50">
                  <c:v>752</c:v>
                </c:pt>
                <c:pt idx="51">
                  <c:v>778</c:v>
                </c:pt>
                <c:pt idx="52">
                  <c:v>812</c:v>
                </c:pt>
                <c:pt idx="53">
                  <c:v>855</c:v>
                </c:pt>
                <c:pt idx="54">
                  <c:v>859</c:v>
                </c:pt>
                <c:pt idx="55">
                  <c:v>883</c:v>
                </c:pt>
                <c:pt idx="56">
                  <c:v>906</c:v>
                </c:pt>
                <c:pt idx="57">
                  <c:v>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63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74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47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42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141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44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500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24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16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380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449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943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51406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346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2506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6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79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605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000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952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3968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48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905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1289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89951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7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70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38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29.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96DCD1A8-8948-4B85-89CF-2CEC4A4A7E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2 422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964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803538" y="6166347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28.11.2021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2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85248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1 172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1 067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1 243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1 267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9 475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55890" y="511221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28.11.2021 0:21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79957"/>
              </p:ext>
            </p:extLst>
          </p:nvPr>
        </p:nvGraphicFramePr>
        <p:xfrm>
          <a:off x="359022" y="963978"/>
          <a:ext cx="11405086" cy="5553337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22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69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1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4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Snaha zachovat co nejvyšší elektivní provoz. Situace se ale dále zhoršuje hlavně stran zátěže standardních oddělení, kde nutno postupně navyšovat kapacity. Přesah do IP, která již s kapacitním navýšením na úkor ostatní péče, zatím lokálně zvladatelný.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96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22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Domluvena nová NIP a někteří pacienti C+ budou přeloženi do další následné péče.</a:t>
                      </a:r>
                    </a:p>
                    <a:p>
                      <a:endParaRPr lang="cs-CZ" sz="13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 dispozici nově více sester- budeme </a:t>
                      </a: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reprofilizovat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lůžka na </a:t>
                      </a: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29595"/>
              </p:ext>
            </p:extLst>
          </p:nvPr>
        </p:nvGraphicFramePr>
        <p:xfrm>
          <a:off x="332644" y="687638"/>
          <a:ext cx="11587543" cy="5785878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441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700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1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 </a:t>
                      </a: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kapacitních a personálních důvodů </a:t>
                      </a:r>
                      <a:r>
                        <a:rPr lang="cs-CZ" sz="13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laboratoří v kraji trvá vyhodnocení PCR i týden.</a:t>
                      </a:r>
                      <a:endParaRPr lang="cs-CZ" sz="1300" b="1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161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40-50%, nyní větší zátěž a přírůstky hospitalizovaných ve standardní péči; 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IP); 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), trvá problém s nedostatkem kvalifikovaného personálu zejména v IP.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8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Při absenci nouzového stavu a hromadného postižení osob nelze dobře rekrutovat pomocnou sílu do nemocnic a mnohem více zohledňovat edukaci a počet zdravotníků s ohledem na „normální“ provozní podmínky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95114"/>
              </p:ext>
            </p:extLst>
          </p:nvPr>
        </p:nvGraphicFramePr>
        <p:xfrm>
          <a:off x="350228" y="664385"/>
          <a:ext cx="11519385" cy="6073592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804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 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Před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ev. omezením elektivní péče budeme informovat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 22.11. uzavření ARO 2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(8 lůžek),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KCHO, otevření pavilonu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(navíc 12 JIP + 20 standard).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Bez nutnosti překladů mimo kraj.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Město n/M) 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29.11.2021 00:24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891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95778"/>
              </p:ext>
            </p:extLst>
          </p:nvPr>
        </p:nvGraphicFramePr>
        <p:xfrm>
          <a:off x="321168" y="1006204"/>
          <a:ext cx="9631724" cy="5342442"/>
        </p:xfrm>
        <a:graphic>
          <a:graphicData uri="http://schemas.openxmlformats.org/drawingml/2006/table">
            <a:tbl>
              <a:tblPr/>
              <a:tblGrid>
                <a:gridCol w="2171380">
                  <a:extLst>
                    <a:ext uri="{9D8B030D-6E8A-4147-A177-3AD203B41FA5}">
                      <a16:colId xmlns:a16="http://schemas.microsoft.com/office/drawing/2014/main" val="2305498730"/>
                    </a:ext>
                  </a:extLst>
                </a:gridCol>
                <a:gridCol w="1236679">
                  <a:extLst>
                    <a:ext uri="{9D8B030D-6E8A-4147-A177-3AD203B41FA5}">
                      <a16:colId xmlns:a16="http://schemas.microsoft.com/office/drawing/2014/main" val="2005286302"/>
                    </a:ext>
                  </a:extLst>
                </a:gridCol>
                <a:gridCol w="1222300">
                  <a:extLst>
                    <a:ext uri="{9D8B030D-6E8A-4147-A177-3AD203B41FA5}">
                      <a16:colId xmlns:a16="http://schemas.microsoft.com/office/drawing/2014/main" val="123683172"/>
                    </a:ext>
                  </a:extLst>
                </a:gridCol>
                <a:gridCol w="1222300">
                  <a:extLst>
                    <a:ext uri="{9D8B030D-6E8A-4147-A177-3AD203B41FA5}">
                      <a16:colId xmlns:a16="http://schemas.microsoft.com/office/drawing/2014/main" val="916798504"/>
                    </a:ext>
                  </a:extLst>
                </a:gridCol>
                <a:gridCol w="1279820">
                  <a:extLst>
                    <a:ext uri="{9D8B030D-6E8A-4147-A177-3AD203B41FA5}">
                      <a16:colId xmlns:a16="http://schemas.microsoft.com/office/drawing/2014/main" val="4231198911"/>
                    </a:ext>
                  </a:extLst>
                </a:gridCol>
                <a:gridCol w="1018105">
                  <a:extLst>
                    <a:ext uri="{9D8B030D-6E8A-4147-A177-3AD203B41FA5}">
                      <a16:colId xmlns:a16="http://schemas.microsoft.com/office/drawing/2014/main" val="247848267"/>
                    </a:ext>
                  </a:extLst>
                </a:gridCol>
                <a:gridCol w="1481140">
                  <a:extLst>
                    <a:ext uri="{9D8B030D-6E8A-4147-A177-3AD203B41FA5}">
                      <a16:colId xmlns:a16="http://schemas.microsoft.com/office/drawing/2014/main" val="3042224517"/>
                    </a:ext>
                  </a:extLst>
                </a:gridCol>
              </a:tblGrid>
              <a:tr h="19591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06350"/>
                  </a:ext>
                </a:extLst>
              </a:tr>
              <a:tr h="19591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29.11. 2021, 11:00 h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53394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25054"/>
                  </a:ext>
                </a:extLst>
              </a:tr>
              <a:tr h="1959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64165"/>
                  </a:ext>
                </a:extLst>
              </a:tr>
              <a:tr h="64635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057653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079260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04414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17788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74984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80327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93179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45598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213860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914582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343262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279088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396846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39446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306168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34187"/>
                  </a:ext>
                </a:extLst>
              </a:tr>
              <a:tr h="227026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31099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173973"/>
                  </a:ext>
                </a:extLst>
              </a:tr>
              <a:tr h="19591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33212"/>
                  </a:ext>
                </a:extLst>
              </a:tr>
              <a:tr h="19591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15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46884"/>
              </p:ext>
            </p:extLst>
          </p:nvPr>
        </p:nvGraphicFramePr>
        <p:xfrm>
          <a:off x="332819" y="988292"/>
          <a:ext cx="9127704" cy="5365566"/>
        </p:xfrm>
        <a:graphic>
          <a:graphicData uri="http://schemas.openxmlformats.org/drawingml/2006/table">
            <a:tbl>
              <a:tblPr/>
              <a:tblGrid>
                <a:gridCol w="2057752">
                  <a:extLst>
                    <a:ext uri="{9D8B030D-6E8A-4147-A177-3AD203B41FA5}">
                      <a16:colId xmlns:a16="http://schemas.microsoft.com/office/drawing/2014/main" val="2145409198"/>
                    </a:ext>
                  </a:extLst>
                </a:gridCol>
                <a:gridCol w="1171966">
                  <a:extLst>
                    <a:ext uri="{9D8B030D-6E8A-4147-A177-3AD203B41FA5}">
                      <a16:colId xmlns:a16="http://schemas.microsoft.com/office/drawing/2014/main" val="4096463741"/>
                    </a:ext>
                  </a:extLst>
                </a:gridCol>
                <a:gridCol w="1158338">
                  <a:extLst>
                    <a:ext uri="{9D8B030D-6E8A-4147-A177-3AD203B41FA5}">
                      <a16:colId xmlns:a16="http://schemas.microsoft.com/office/drawing/2014/main" val="2484937912"/>
                    </a:ext>
                  </a:extLst>
                </a:gridCol>
                <a:gridCol w="1158338">
                  <a:extLst>
                    <a:ext uri="{9D8B030D-6E8A-4147-A177-3AD203B41FA5}">
                      <a16:colId xmlns:a16="http://schemas.microsoft.com/office/drawing/2014/main" val="2502242729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974903933"/>
                    </a:ext>
                  </a:extLst>
                </a:gridCol>
                <a:gridCol w="964829">
                  <a:extLst>
                    <a:ext uri="{9D8B030D-6E8A-4147-A177-3AD203B41FA5}">
                      <a16:colId xmlns:a16="http://schemas.microsoft.com/office/drawing/2014/main" val="2787021560"/>
                    </a:ext>
                  </a:extLst>
                </a:gridCol>
                <a:gridCol w="1403632">
                  <a:extLst>
                    <a:ext uri="{9D8B030D-6E8A-4147-A177-3AD203B41FA5}">
                      <a16:colId xmlns:a16="http://schemas.microsoft.com/office/drawing/2014/main" val="1021488048"/>
                    </a:ext>
                  </a:extLst>
                </a:gridCol>
              </a:tblGrid>
              <a:tr h="1761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972094"/>
                  </a:ext>
                </a:extLst>
              </a:tr>
              <a:tr h="17668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29.11. 2021, 11:00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0491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84869"/>
                  </a:ext>
                </a:extLst>
              </a:tr>
              <a:tr h="1761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156964"/>
                  </a:ext>
                </a:extLst>
              </a:tr>
              <a:tr h="69148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941837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47292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673908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912111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787305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88468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7631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93542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220227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14619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100911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485198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141907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54180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420901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946374"/>
                  </a:ext>
                </a:extLst>
              </a:tr>
              <a:tr h="17618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931770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587066"/>
                  </a:ext>
                </a:extLst>
              </a:tr>
              <a:tr h="17618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106093"/>
                  </a:ext>
                </a:extLst>
              </a:tr>
              <a:tr h="17618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37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29.11.2021 00:24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4 913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01551"/>
              </p:ext>
            </p:extLst>
          </p:nvPr>
        </p:nvGraphicFramePr>
        <p:xfrm>
          <a:off x="332818" y="994927"/>
          <a:ext cx="8521035" cy="5303976"/>
        </p:xfrm>
        <a:graphic>
          <a:graphicData uri="http://schemas.openxmlformats.org/drawingml/2006/table">
            <a:tbl>
              <a:tblPr/>
              <a:tblGrid>
                <a:gridCol w="1817987">
                  <a:extLst>
                    <a:ext uri="{9D8B030D-6E8A-4147-A177-3AD203B41FA5}">
                      <a16:colId xmlns:a16="http://schemas.microsoft.com/office/drawing/2014/main" val="4189346665"/>
                    </a:ext>
                  </a:extLst>
                </a:gridCol>
                <a:gridCol w="1113052">
                  <a:extLst>
                    <a:ext uri="{9D8B030D-6E8A-4147-A177-3AD203B41FA5}">
                      <a16:colId xmlns:a16="http://schemas.microsoft.com/office/drawing/2014/main" val="1634514079"/>
                    </a:ext>
                  </a:extLst>
                </a:gridCol>
                <a:gridCol w="1029574">
                  <a:extLst>
                    <a:ext uri="{9D8B030D-6E8A-4147-A177-3AD203B41FA5}">
                      <a16:colId xmlns:a16="http://schemas.microsoft.com/office/drawing/2014/main" val="1875321882"/>
                    </a:ext>
                  </a:extLst>
                </a:gridCol>
                <a:gridCol w="1026482">
                  <a:extLst>
                    <a:ext uri="{9D8B030D-6E8A-4147-A177-3AD203B41FA5}">
                      <a16:colId xmlns:a16="http://schemas.microsoft.com/office/drawing/2014/main" val="2173270650"/>
                    </a:ext>
                  </a:extLst>
                </a:gridCol>
                <a:gridCol w="1063583">
                  <a:extLst>
                    <a:ext uri="{9D8B030D-6E8A-4147-A177-3AD203B41FA5}">
                      <a16:colId xmlns:a16="http://schemas.microsoft.com/office/drawing/2014/main" val="1390644991"/>
                    </a:ext>
                  </a:extLst>
                </a:gridCol>
                <a:gridCol w="1236724">
                  <a:extLst>
                    <a:ext uri="{9D8B030D-6E8A-4147-A177-3AD203B41FA5}">
                      <a16:colId xmlns:a16="http://schemas.microsoft.com/office/drawing/2014/main" val="2225310912"/>
                    </a:ext>
                  </a:extLst>
                </a:gridCol>
                <a:gridCol w="1233633">
                  <a:extLst>
                    <a:ext uri="{9D8B030D-6E8A-4147-A177-3AD203B41FA5}">
                      <a16:colId xmlns:a16="http://schemas.microsoft.com/office/drawing/2014/main" val="839664804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44998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11:00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27230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44889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90066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9104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2035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8830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7110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5959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5986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4079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5496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0326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1030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6295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717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61889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677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64583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22 851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33904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99225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56332"/>
                  </a:ext>
                </a:extLst>
              </a:tr>
              <a:tr h="19268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14258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45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64147"/>
              </p:ext>
            </p:extLst>
          </p:nvPr>
        </p:nvGraphicFramePr>
        <p:xfrm>
          <a:off x="1516451" y="1213154"/>
          <a:ext cx="6159232" cy="4815382"/>
        </p:xfrm>
        <a:graphic>
          <a:graphicData uri="http://schemas.openxmlformats.org/drawingml/2006/table">
            <a:tbl>
              <a:tblPr/>
              <a:tblGrid>
                <a:gridCol w="3786075">
                  <a:extLst>
                    <a:ext uri="{9D8B030D-6E8A-4147-A177-3AD203B41FA5}">
                      <a16:colId xmlns:a16="http://schemas.microsoft.com/office/drawing/2014/main" val="2051997318"/>
                    </a:ext>
                  </a:extLst>
                </a:gridCol>
                <a:gridCol w="658449">
                  <a:extLst>
                    <a:ext uri="{9D8B030D-6E8A-4147-A177-3AD203B41FA5}">
                      <a16:colId xmlns:a16="http://schemas.microsoft.com/office/drawing/2014/main" val="269377338"/>
                    </a:ext>
                  </a:extLst>
                </a:gridCol>
                <a:gridCol w="1714708">
                  <a:extLst>
                    <a:ext uri="{9D8B030D-6E8A-4147-A177-3AD203B41FA5}">
                      <a16:colId xmlns:a16="http://schemas.microsoft.com/office/drawing/2014/main" val="3451513042"/>
                    </a:ext>
                  </a:extLst>
                </a:gridCol>
              </a:tblGrid>
              <a:tr h="2727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6518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Domažlická nemocnice, a.s.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24.11.2021 12:27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03024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Na Homolce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7:22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391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8:10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66635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Rokycanská nemocnice, a.s.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10:47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8698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Městská nemocnice v Odrách, příspěvková organizace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11:14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51095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Valašské Meziříčí a.s.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13:36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454286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13:59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542822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ve Frýdku-Místku, příspěvková organizace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14:10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99948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Podlesí a.s.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14:23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221088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Hranice a.s.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14:48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14251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Nový Jičín a.s.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15:19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661926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26.11.2021 19:06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26354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27.11.2021 7:39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557579"/>
                  </a:ext>
                </a:extLst>
              </a:tr>
              <a:tr h="27798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72000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7897" marR="7897" marT="63177" marB="6317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27.11.2021 11:10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27418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29.11.2021 11:45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o aktualizaci volných lůžkových kapacit i během víkendu.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28.11.2021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2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34943"/>
              </p:ext>
            </p:extLst>
          </p:nvPr>
        </p:nvGraphicFramePr>
        <p:xfrm>
          <a:off x="7905494" y="3328749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3 583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26,9</a:t>
                      </a:r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24,9 %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28.11.2021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28.11.2021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949A7223-B434-4CCC-85CF-8CE2ED6CCF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14 780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9 310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6 209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5 165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6 009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03538" y="604068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28.11.2021 0:24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93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21701</TotalTime>
  <Words>2359</Words>
  <Application>Microsoft Office PowerPoint</Application>
  <PresentationFormat>Širokoúhlá obrazovka</PresentationFormat>
  <Paragraphs>686</Paragraphs>
  <Slides>15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Segoe UI</vt:lpstr>
      <vt:lpstr>Times New Roman</vt:lpstr>
      <vt:lpstr>Motiv Office</vt:lpstr>
      <vt:lpstr>1_Motiv Office</vt:lpstr>
      <vt:lpstr>3_Office Theme</vt:lpstr>
      <vt:lpstr>4_Office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1588</cp:revision>
  <cp:lastPrinted>2020-10-20T04:21:56Z</cp:lastPrinted>
  <dcterms:created xsi:type="dcterms:W3CDTF">2020-07-15T10:33:32Z</dcterms:created>
  <dcterms:modified xsi:type="dcterms:W3CDTF">2021-11-29T14:36:03Z</dcterms:modified>
</cp:coreProperties>
</file>