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theme/themeOverride1.xml" ContentType="application/vnd.openxmlformats-officedocument.themeOverr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charts/chart5.xml" ContentType="application/vnd.openxmlformats-officedocument.drawingml.chart+xml"/>
  <Override PartName="/ppt/theme/themeOverride2.xml" ContentType="application/vnd.openxmlformats-officedocument.themeOverr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  <p:sldMasterId id="2147483761" r:id="rId3"/>
  </p:sldMasterIdLst>
  <p:notesMasterIdLst>
    <p:notesMasterId r:id="rId21"/>
  </p:notesMasterIdLst>
  <p:handoutMasterIdLst>
    <p:handoutMasterId r:id="rId22"/>
  </p:handoutMasterIdLst>
  <p:sldIdLst>
    <p:sldId id="1277" r:id="rId4"/>
    <p:sldId id="1293" r:id="rId5"/>
    <p:sldId id="1294" r:id="rId6"/>
    <p:sldId id="1296" r:id="rId7"/>
    <p:sldId id="1359" r:id="rId8"/>
    <p:sldId id="1368" r:id="rId9"/>
    <p:sldId id="1362" r:id="rId10"/>
    <p:sldId id="1360" r:id="rId11"/>
    <p:sldId id="1361" r:id="rId12"/>
    <p:sldId id="1367" r:id="rId13"/>
    <p:sldId id="1366" r:id="rId14"/>
    <p:sldId id="1364" r:id="rId15"/>
    <p:sldId id="1369" r:id="rId16"/>
    <p:sldId id="1343" r:id="rId17"/>
    <p:sldId id="1344" r:id="rId18"/>
    <p:sldId id="1345" r:id="rId19"/>
    <p:sldId id="1346" r:id="rId20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6"/>
            <p14:sldId id="1359"/>
            <p14:sldId id="1368"/>
            <p14:sldId id="1362"/>
            <p14:sldId id="1360"/>
            <p14:sldId id="1361"/>
            <p14:sldId id="1367"/>
            <p14:sldId id="1366"/>
            <p14:sldId id="1364"/>
            <p14:sldId id="1369"/>
            <p14:sldId id="1343"/>
            <p14:sldId id="1344"/>
            <p14:sldId id="1345"/>
            <p14:sldId id="134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B69"/>
    <a:srgbClr val="FF7575"/>
    <a:srgbClr val="FD783D"/>
    <a:srgbClr val="FF572F"/>
    <a:srgbClr val="FF7453"/>
    <a:srgbClr val="FF5D37"/>
    <a:srgbClr val="F1592F"/>
    <a:srgbClr val="FF3300"/>
    <a:srgbClr val="FFD243"/>
    <a:srgbClr val="FF7A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4548" autoAdjust="0"/>
  </p:normalViewPr>
  <p:slideViewPr>
    <p:cSldViewPr snapToGrid="0">
      <p:cViewPr varScale="1">
        <p:scale>
          <a:sx n="109" d="100"/>
          <a:sy n="109" d="100"/>
        </p:scale>
        <p:origin x="88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List_aplikace_Microsoft_Excel3.xlsx"/><Relationship Id="rId1" Type="http://schemas.openxmlformats.org/officeDocument/2006/relationships/themeOverride" Target="../theme/themeOverride1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List_aplikace_Microsoft_Excel4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070-4B09-A3F5-349C6A83B97A}"/>
              </c:ext>
            </c:extLst>
          </c:dPt>
          <c:dPt>
            <c:idx val="7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E26-4630-A812-777EA7EFC430}"/>
              </c:ext>
            </c:extLst>
          </c:dPt>
          <c:dPt>
            <c:idx val="8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5B73-42C7-B0A5-249A45A05BD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Kraj Vysočina</c:v>
                </c:pt>
                <c:pt idx="1">
                  <c:v>Ústecký kraj</c:v>
                </c:pt>
                <c:pt idx="2">
                  <c:v>Plzeňský kraj</c:v>
                </c:pt>
                <c:pt idx="3">
                  <c:v>Jihomoravský kraj</c:v>
                </c:pt>
                <c:pt idx="4">
                  <c:v>Jihočeský kraj</c:v>
                </c:pt>
                <c:pt idx="5">
                  <c:v>Liberecký kraj</c:v>
                </c:pt>
                <c:pt idx="6">
                  <c:v>Pardubický kraj</c:v>
                </c:pt>
                <c:pt idx="7">
                  <c:v>ČR</c:v>
                </c:pt>
                <c:pt idx="8">
                  <c:v>Olomoucký kraj</c:v>
                </c:pt>
                <c:pt idx="9">
                  <c:v>Zlínský kraj</c:v>
                </c:pt>
                <c:pt idx="10">
                  <c:v>Moravskoslezský kraj</c:v>
                </c:pt>
                <c:pt idx="11">
                  <c:v>Karlovarský kraj</c:v>
                </c:pt>
                <c:pt idx="12">
                  <c:v>Středočeský kraj</c:v>
                </c:pt>
                <c:pt idx="13">
                  <c:v>Hlavní město Praha</c:v>
                </c:pt>
                <c:pt idx="14">
                  <c:v>Královéhradecký kraj</c:v>
                </c:pt>
              </c:strCache>
            </c:strRef>
          </c:cat>
          <c:val>
            <c:numRef>
              <c:f>Sheet1!$B$2:$B$16</c:f>
              <c:numCache>
                <c:formatCode>0.00%</c:formatCode>
                <c:ptCount val="15"/>
                <c:pt idx="0">
                  <c:v>0.35825186888999999</c:v>
                </c:pt>
                <c:pt idx="1">
                  <c:v>0.35813953488299999</c:v>
                </c:pt>
                <c:pt idx="2">
                  <c:v>0.31199502796700002</c:v>
                </c:pt>
                <c:pt idx="3">
                  <c:v>0.31013916500900002</c:v>
                </c:pt>
                <c:pt idx="4">
                  <c:v>0.291921664626</c:v>
                </c:pt>
                <c:pt idx="5">
                  <c:v>0.26322263222600001</c:v>
                </c:pt>
                <c:pt idx="6">
                  <c:v>0.25083240843499999</c:v>
                </c:pt>
                <c:pt idx="7">
                  <c:v>0.24449038842199999</c:v>
                </c:pt>
                <c:pt idx="8">
                  <c:v>0.23731138545899999</c:v>
                </c:pt>
                <c:pt idx="9">
                  <c:v>0.22616407982200001</c:v>
                </c:pt>
                <c:pt idx="10">
                  <c:v>0.21388101982999999</c:v>
                </c:pt>
                <c:pt idx="11">
                  <c:v>0.19138755980800001</c:v>
                </c:pt>
                <c:pt idx="12">
                  <c:v>0.18396987627700001</c:v>
                </c:pt>
                <c:pt idx="13">
                  <c:v>0.13696892834400001</c:v>
                </c:pt>
                <c:pt idx="14">
                  <c:v>0.134807417974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0-4B09-A3F5-349C6A83B9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89766016"/>
        <c:axId val="1491627712"/>
      </c:barChart>
      <c:catAx>
        <c:axId val="12897660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91627712"/>
        <c:crosses val="autoZero"/>
        <c:auto val="1"/>
        <c:lblAlgn val="ctr"/>
        <c:lblOffset val="100"/>
        <c:noMultiLvlLbl val="0"/>
      </c:catAx>
      <c:valAx>
        <c:axId val="1491627712"/>
        <c:scaling>
          <c:orientation val="minMax"/>
        </c:scaling>
        <c:delete val="0"/>
        <c:axPos val="t"/>
        <c:numFmt formatCode="0%" sourceLinked="0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28976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070-4B09-A3F5-349C6A83B97A}"/>
              </c:ext>
            </c:extLst>
          </c:dPt>
          <c:dPt>
            <c:idx val="7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4F6-4B98-A87E-16778D7885BE}"/>
              </c:ext>
            </c:extLst>
          </c:dPt>
          <c:dPt>
            <c:idx val="8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204-40BF-837A-EC3075975C21}"/>
              </c:ext>
            </c:extLst>
          </c:dPt>
          <c:dPt>
            <c:idx val="9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85D-4210-8188-95336DAD99A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Středočeský kraj</c:v>
                </c:pt>
                <c:pt idx="1">
                  <c:v>Kraj Vysočina</c:v>
                </c:pt>
                <c:pt idx="2">
                  <c:v>Jihomoravský kraj</c:v>
                </c:pt>
                <c:pt idx="3">
                  <c:v>Pardubický kraj</c:v>
                </c:pt>
                <c:pt idx="4">
                  <c:v>Královéhradecký kraj</c:v>
                </c:pt>
                <c:pt idx="5">
                  <c:v>Zlínský kraj</c:v>
                </c:pt>
                <c:pt idx="6">
                  <c:v>Jihočeský kraj</c:v>
                </c:pt>
                <c:pt idx="7">
                  <c:v>Olomoucký kraj</c:v>
                </c:pt>
                <c:pt idx="8">
                  <c:v>ČR</c:v>
                </c:pt>
                <c:pt idx="9">
                  <c:v>Moravskoslezský kraj</c:v>
                </c:pt>
                <c:pt idx="10">
                  <c:v>Plzeňský kraj</c:v>
                </c:pt>
                <c:pt idx="11">
                  <c:v>Ústecký kraj</c:v>
                </c:pt>
                <c:pt idx="12">
                  <c:v>Liberecký kraj</c:v>
                </c:pt>
                <c:pt idx="13">
                  <c:v>Karlovarský kraj</c:v>
                </c:pt>
                <c:pt idx="14">
                  <c:v>Hlavní město Praha</c:v>
                </c:pt>
              </c:strCache>
            </c:strRef>
          </c:cat>
          <c:val>
            <c:numRef>
              <c:f>Sheet1!$B$2:$B$16</c:f>
              <c:numCache>
                <c:formatCode>0.00%</c:formatCode>
                <c:ptCount val="15"/>
                <c:pt idx="0">
                  <c:v>0.41592920353899998</c:v>
                </c:pt>
                <c:pt idx="1">
                  <c:v>0.41414141414099997</c:v>
                </c:pt>
                <c:pt idx="2">
                  <c:v>0.38425925925900001</c:v>
                </c:pt>
                <c:pt idx="3">
                  <c:v>0.35114503816699999</c:v>
                </c:pt>
                <c:pt idx="4">
                  <c:v>0.33478260869499998</c:v>
                </c:pt>
                <c:pt idx="5">
                  <c:v>0.32240437158399998</c:v>
                </c:pt>
                <c:pt idx="6">
                  <c:v>0.29931972789099998</c:v>
                </c:pt>
                <c:pt idx="7">
                  <c:v>0.28865979381399998</c:v>
                </c:pt>
                <c:pt idx="8">
                  <c:v>0.28414096916199999</c:v>
                </c:pt>
                <c:pt idx="9">
                  <c:v>0.28290766208200002</c:v>
                </c:pt>
                <c:pt idx="10">
                  <c:v>0.26315789473599999</c:v>
                </c:pt>
                <c:pt idx="11">
                  <c:v>0.25660377358399999</c:v>
                </c:pt>
                <c:pt idx="12">
                  <c:v>0.20792079207899999</c:v>
                </c:pt>
                <c:pt idx="13">
                  <c:v>0.20481927710799999</c:v>
                </c:pt>
                <c:pt idx="14">
                  <c:v>0.17070063694199999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0-4B09-A3F5-349C6A83B9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89766016"/>
        <c:axId val="1491627712"/>
      </c:barChart>
      <c:catAx>
        <c:axId val="12897660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91627712"/>
        <c:crosses val="autoZero"/>
        <c:auto val="1"/>
        <c:lblAlgn val="ctr"/>
        <c:lblOffset val="100"/>
        <c:noMultiLvlLbl val="0"/>
      </c:catAx>
      <c:valAx>
        <c:axId val="1491627712"/>
        <c:scaling>
          <c:orientation val="minMax"/>
        </c:scaling>
        <c:delete val="0"/>
        <c:axPos val="t"/>
        <c:numFmt formatCode="0%" sourceLinked="0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28976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070-4B09-A3F5-349C6A83B97A}"/>
              </c:ext>
            </c:extLst>
          </c:dPt>
          <c:dPt>
            <c:idx val="8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581-497E-AFA1-C45C5FDAC5DF}"/>
              </c:ext>
            </c:extLst>
          </c:dPt>
          <c:dPt>
            <c:idx val="9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187C-4B26-A62C-8D83AD58094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Zlínský kraj</c:v>
                </c:pt>
                <c:pt idx="1">
                  <c:v>Středočeský kraj</c:v>
                </c:pt>
                <c:pt idx="2">
                  <c:v>Jihočeský kraj</c:v>
                </c:pt>
                <c:pt idx="3">
                  <c:v>Jihomoravský kraj</c:v>
                </c:pt>
                <c:pt idx="4">
                  <c:v>Olomoucký kraj</c:v>
                </c:pt>
                <c:pt idx="5">
                  <c:v>Pardubický kraj</c:v>
                </c:pt>
                <c:pt idx="6">
                  <c:v>Kraj Vysočina</c:v>
                </c:pt>
                <c:pt idx="7">
                  <c:v>Královéhradecký kraj</c:v>
                </c:pt>
                <c:pt idx="8">
                  <c:v>ČR</c:v>
                </c:pt>
                <c:pt idx="9">
                  <c:v>Ústecký kraj</c:v>
                </c:pt>
                <c:pt idx="10">
                  <c:v>Moravskoslezský kraj</c:v>
                </c:pt>
                <c:pt idx="11">
                  <c:v>Liberecký kraj</c:v>
                </c:pt>
                <c:pt idx="12">
                  <c:v>Karlovarský kraj</c:v>
                </c:pt>
                <c:pt idx="13">
                  <c:v>Plzeňský kraj</c:v>
                </c:pt>
                <c:pt idx="14">
                  <c:v>Hlavní město Praha</c:v>
                </c:pt>
              </c:strCache>
            </c:strRef>
          </c:cat>
          <c:val>
            <c:numRef>
              <c:f>Sheet1!$B$2:$B$16</c:f>
              <c:numCache>
                <c:formatCode>0.00%</c:formatCode>
                <c:ptCount val="15"/>
                <c:pt idx="0">
                  <c:v>0.36956521739100001</c:v>
                </c:pt>
                <c:pt idx="1">
                  <c:v>0.34615384615299999</c:v>
                </c:pt>
                <c:pt idx="2">
                  <c:v>0.328125</c:v>
                </c:pt>
                <c:pt idx="3">
                  <c:v>0.32489451476699999</c:v>
                </c:pt>
                <c:pt idx="4">
                  <c:v>0.25352112675999999</c:v>
                </c:pt>
                <c:pt idx="5">
                  <c:v>0.225806451612</c:v>
                </c:pt>
                <c:pt idx="6">
                  <c:v>0.225806451612</c:v>
                </c:pt>
                <c:pt idx="7">
                  <c:v>0.210526315789</c:v>
                </c:pt>
                <c:pt idx="8">
                  <c:v>0.202735710796</c:v>
                </c:pt>
                <c:pt idx="9">
                  <c:v>0.184873949579</c:v>
                </c:pt>
                <c:pt idx="10">
                  <c:v>0.181229773462</c:v>
                </c:pt>
                <c:pt idx="11">
                  <c:v>0.14814814814800001</c:v>
                </c:pt>
                <c:pt idx="12">
                  <c:v>0.13953488372</c:v>
                </c:pt>
                <c:pt idx="13">
                  <c:v>0.137931034482</c:v>
                </c:pt>
                <c:pt idx="14">
                  <c:v>9.0909090908999998E-2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0-4B09-A3F5-349C6A83B9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89766016"/>
        <c:axId val="1491627712"/>
      </c:barChart>
      <c:catAx>
        <c:axId val="12897660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91627712"/>
        <c:crosses val="autoZero"/>
        <c:auto val="1"/>
        <c:lblAlgn val="ctr"/>
        <c:lblOffset val="100"/>
        <c:noMultiLvlLbl val="0"/>
      </c:catAx>
      <c:valAx>
        <c:axId val="1491627712"/>
        <c:scaling>
          <c:orientation val="minMax"/>
        </c:scaling>
        <c:delete val="0"/>
        <c:axPos val="t"/>
        <c:numFmt formatCode="0%" sourceLinked="0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28976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244</c:v>
                </c:pt>
                <c:pt idx="1">
                  <c:v>234</c:v>
                </c:pt>
                <c:pt idx="2">
                  <c:v>247</c:v>
                </c:pt>
                <c:pt idx="3">
                  <c:v>302</c:v>
                </c:pt>
                <c:pt idx="4">
                  <c:v>302</c:v>
                </c:pt>
                <c:pt idx="5">
                  <c:v>327</c:v>
                </c:pt>
                <c:pt idx="6">
                  <c:v>316</c:v>
                </c:pt>
                <c:pt idx="7">
                  <c:v>344</c:v>
                </c:pt>
                <c:pt idx="8">
                  <c:v>333</c:v>
                </c:pt>
                <c:pt idx="9">
                  <c:v>350</c:v>
                </c:pt>
                <c:pt idx="10">
                  <c:v>425</c:v>
                </c:pt>
                <c:pt idx="11">
                  <c:v>444</c:v>
                </c:pt>
                <c:pt idx="12">
                  <c:v>470</c:v>
                </c:pt>
                <c:pt idx="13">
                  <c:v>496</c:v>
                </c:pt>
                <c:pt idx="14">
                  <c:v>527</c:v>
                </c:pt>
                <c:pt idx="15">
                  <c:v>515</c:v>
                </c:pt>
                <c:pt idx="16">
                  <c:v>541</c:v>
                </c:pt>
                <c:pt idx="17">
                  <c:v>663</c:v>
                </c:pt>
                <c:pt idx="18">
                  <c:v>734</c:v>
                </c:pt>
                <c:pt idx="19">
                  <c:v>795</c:v>
                </c:pt>
                <c:pt idx="20">
                  <c:v>850</c:v>
                </c:pt>
                <c:pt idx="21">
                  <c:v>922</c:v>
                </c:pt>
                <c:pt idx="22">
                  <c:v>929</c:v>
                </c:pt>
                <c:pt idx="23">
                  <c:v>992</c:v>
                </c:pt>
                <c:pt idx="24">
                  <c:v>1175</c:v>
                </c:pt>
                <c:pt idx="25">
                  <c:v>1294</c:v>
                </c:pt>
                <c:pt idx="26">
                  <c:v>1396</c:v>
                </c:pt>
                <c:pt idx="27">
                  <c:v>1391</c:v>
                </c:pt>
                <c:pt idx="28">
                  <c:v>1578</c:v>
                </c:pt>
                <c:pt idx="29">
                  <c:v>1597</c:v>
                </c:pt>
                <c:pt idx="30">
                  <c:v>1730</c:v>
                </c:pt>
                <c:pt idx="31">
                  <c:v>2103</c:v>
                </c:pt>
                <c:pt idx="32">
                  <c:v>2293</c:v>
                </c:pt>
                <c:pt idx="33">
                  <c:v>2495</c:v>
                </c:pt>
                <c:pt idx="34">
                  <c:v>2657</c:v>
                </c:pt>
                <c:pt idx="35">
                  <c:v>2801</c:v>
                </c:pt>
                <c:pt idx="36">
                  <c:v>2801</c:v>
                </c:pt>
                <c:pt idx="37">
                  <c:v>2952</c:v>
                </c:pt>
                <c:pt idx="38">
                  <c:v>3413</c:v>
                </c:pt>
                <c:pt idx="39">
                  <c:v>3609</c:v>
                </c:pt>
                <c:pt idx="40">
                  <c:v>3756</c:v>
                </c:pt>
                <c:pt idx="41">
                  <c:v>3885</c:v>
                </c:pt>
                <c:pt idx="42">
                  <c:v>4049</c:v>
                </c:pt>
                <c:pt idx="43">
                  <c:v>3988</c:v>
                </c:pt>
                <c:pt idx="44">
                  <c:v>4130</c:v>
                </c:pt>
                <c:pt idx="45">
                  <c:v>4785</c:v>
                </c:pt>
                <c:pt idx="46">
                  <c:v>4862</c:v>
                </c:pt>
                <c:pt idx="47">
                  <c:v>4821</c:v>
                </c:pt>
                <c:pt idx="48">
                  <c:v>5187</c:v>
                </c:pt>
                <c:pt idx="49">
                  <c:v>5314</c:v>
                </c:pt>
                <c:pt idx="50">
                  <c:v>5202</c:v>
                </c:pt>
                <c:pt idx="51">
                  <c:v>5420</c:v>
                </c:pt>
                <c:pt idx="52">
                  <c:v>6012</c:v>
                </c:pt>
                <c:pt idx="53">
                  <c:v>6124</c:v>
                </c:pt>
                <c:pt idx="54">
                  <c:v>6215</c:v>
                </c:pt>
                <c:pt idx="55">
                  <c:v>6325</c:v>
                </c:pt>
                <c:pt idx="56">
                  <c:v>6425</c:v>
                </c:pt>
                <c:pt idx="57">
                  <c:v>6208</c:v>
                </c:pt>
                <c:pt idx="58">
                  <c:v>6409</c:v>
                </c:pt>
                <c:pt idx="59">
                  <c:v>7082</c:v>
                </c:pt>
                <c:pt idx="60">
                  <c:v>7015</c:v>
                </c:pt>
                <c:pt idx="61">
                  <c:v>6964</c:v>
                </c:pt>
                <c:pt idx="62">
                  <c:v>7059</c:v>
                </c:pt>
                <c:pt idx="63">
                  <c:v>7018</c:v>
                </c:pt>
                <c:pt idx="64">
                  <c:v>6556</c:v>
                </c:pt>
                <c:pt idx="65">
                  <c:v>6663</c:v>
                </c:pt>
                <c:pt idx="66">
                  <c:v>7118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3874.8266915745999</c:v>
                </c:pt>
                <c:pt idx="43">
                  <c:v>4000.7649631137347</c:v>
                </c:pt>
                <c:pt idx="44">
                  <c:v>4126.3636197642345</c:v>
                </c:pt>
                <c:pt idx="45">
                  <c:v>4246.851958635968</c:v>
                </c:pt>
                <c:pt idx="46">
                  <c:v>4357.7449058198672</c:v>
                </c:pt>
                <c:pt idx="47">
                  <c:v>4461.1798325185819</c:v>
                </c:pt>
                <c:pt idx="48">
                  <c:v>4561.4503701634731</c:v>
                </c:pt>
                <c:pt idx="49">
                  <c:v>4660.4655418011043</c:v>
                </c:pt>
                <c:pt idx="50">
                  <c:v>4757.6593438429773</c:v>
                </c:pt>
                <c:pt idx="51">
                  <c:v>4858.1037055510296</c:v>
                </c:pt>
                <c:pt idx="52">
                  <c:v>4955.269813729863</c:v>
                </c:pt>
                <c:pt idx="53">
                  <c:v>5037.851718867676</c:v>
                </c:pt>
                <c:pt idx="54">
                  <c:v>5112.8062867582794</c:v>
                </c:pt>
                <c:pt idx="55">
                  <c:v>5184.835706396997</c:v>
                </c:pt>
                <c:pt idx="56">
                  <c:v>5255.5396750814853</c:v>
                </c:pt>
                <c:pt idx="57">
                  <c:v>5325.598673688386</c:v>
                </c:pt>
                <c:pt idx="58">
                  <c:v>5394.5302687169542</c:v>
                </c:pt>
                <c:pt idx="59">
                  <c:v>5461.5112579097113</c:v>
                </c:pt>
                <c:pt idx="60">
                  <c:v>5523.1067654692479</c:v>
                </c:pt>
                <c:pt idx="61">
                  <c:v>5579.9682808836287</c:v>
                </c:pt>
                <c:pt idx="62">
                  <c:v>5632.7848342359175</c:v>
                </c:pt>
                <c:pt idx="63">
                  <c:v>5681.9344968879623</c:v>
                </c:pt>
                <c:pt idx="64">
                  <c:v>5726.9117901050686</c:v>
                </c:pt>
                <c:pt idx="65">
                  <c:v>5768.6191703553786</c:v>
                </c:pt>
                <c:pt idx="66">
                  <c:v>5806.331035746306</c:v>
                </c:pt>
                <c:pt idx="67">
                  <c:v>5840.2229265257092</c:v>
                </c:pt>
                <c:pt idx="68">
                  <c:v>5868.9282885581742</c:v>
                </c:pt>
                <c:pt idx="69">
                  <c:v>5893.066540476214</c:v>
                </c:pt>
                <c:pt idx="70">
                  <c:v>5913.1832379434618</c:v>
                </c:pt>
                <c:pt idx="71">
                  <c:v>5927.2707698645772</c:v>
                </c:pt>
                <c:pt idx="72">
                  <c:v>5936.7406334869083</c:v>
                </c:pt>
                <c:pt idx="73">
                  <c:v>5941.7682210099592</c:v>
                </c:pt>
                <c:pt idx="74">
                  <c:v>5941.4840299436855</c:v>
                </c:pt>
                <c:pt idx="75">
                  <c:v>5936.195389534023</c:v>
                </c:pt>
                <c:pt idx="76">
                  <c:v>5926.0593653684864</c:v>
                </c:pt>
                <c:pt idx="77">
                  <c:v>5911.4925302807633</c:v>
                </c:pt>
                <c:pt idx="78">
                  <c:v>5891.1145246271162</c:v>
                </c:pt>
                <c:pt idx="79">
                  <c:v>5866.1678405466055</c:v>
                </c:pt>
                <c:pt idx="80">
                  <c:v>5836.6640093508631</c:v>
                </c:pt>
                <c:pt idx="81">
                  <c:v>5801.8842766630705</c:v>
                </c:pt>
                <c:pt idx="82">
                  <c:v>5762.00730520045</c:v>
                </c:pt>
                <c:pt idx="83">
                  <c:v>5718.2310743467187</c:v>
                </c:pt>
                <c:pt idx="84">
                  <c:v>5670.1237920150888</c:v>
                </c:pt>
                <c:pt idx="85">
                  <c:v>5616.8306867096653</c:v>
                </c:pt>
                <c:pt idx="86">
                  <c:v>5560.4493417457879</c:v>
                </c:pt>
                <c:pt idx="87">
                  <c:v>5500.5212514270288</c:v>
                </c:pt>
                <c:pt idx="88">
                  <c:v>5434.9249047022331</c:v>
                </c:pt>
                <c:pt idx="89">
                  <c:v>5366.4713539503819</c:v>
                </c:pt>
                <c:pt idx="90">
                  <c:v>5295.1997817793708</c:v>
                </c:pt>
                <c:pt idx="91">
                  <c:v>5220.5883678919145</c:v>
                </c:pt>
                <c:pt idx="92">
                  <c:v>5141.6385683384133</c:v>
                </c:pt>
                <c:pt idx="93">
                  <c:v>5059.7844572957165</c:v>
                </c:pt>
                <c:pt idx="94">
                  <c:v>4975.64411772108</c:v>
                </c:pt>
                <c:pt idx="95">
                  <c:v>4888.9152696888123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3883.7724957326495</c:v>
                </c:pt>
                <c:pt idx="43">
                  <c:v>4021.8651703173623</c:v>
                </c:pt>
                <c:pt idx="44">
                  <c:v>4163.0571947267426</c:v>
                </c:pt>
                <c:pt idx="45">
                  <c:v>4302.6712117083398</c:v>
                </c:pt>
                <c:pt idx="46">
                  <c:v>4436.3983667800385</c:v>
                </c:pt>
                <c:pt idx="47">
                  <c:v>4566.3664649222883</c:v>
                </c:pt>
                <c:pt idx="48">
                  <c:v>4696.922545893809</c:v>
                </c:pt>
                <c:pt idx="49">
                  <c:v>4829.8886898653509</c:v>
                </c:pt>
                <c:pt idx="50">
                  <c:v>4964.6851723175723</c:v>
                </c:pt>
                <c:pt idx="51">
                  <c:v>5106.269164907766</c:v>
                </c:pt>
                <c:pt idx="52">
                  <c:v>5248.0490617810729</c:v>
                </c:pt>
                <c:pt idx="53">
                  <c:v>5378.580127219092</c:v>
                </c:pt>
                <c:pt idx="54">
                  <c:v>5504.7041800399766</c:v>
                </c:pt>
                <c:pt idx="55">
                  <c:v>5630.9313152074355</c:v>
                </c:pt>
                <c:pt idx="56">
                  <c:v>5758.5854770970145</c:v>
                </c:pt>
                <c:pt idx="57">
                  <c:v>5887.8355049395122</c:v>
                </c:pt>
                <c:pt idx="58">
                  <c:v>6018.0363754738419</c:v>
                </c:pt>
                <c:pt idx="59">
                  <c:v>6148.1174291578554</c:v>
                </c:pt>
                <c:pt idx="60">
                  <c:v>6274.4753812746858</c:v>
                </c:pt>
                <c:pt idx="61">
                  <c:v>6397.4250467610236</c:v>
                </c:pt>
                <c:pt idx="62">
                  <c:v>6517.4063018172383</c:v>
                </c:pt>
                <c:pt idx="63">
                  <c:v>6634.4979616464334</c:v>
                </c:pt>
                <c:pt idx="64">
                  <c:v>6747.8381258254458</c:v>
                </c:pt>
                <c:pt idx="65">
                  <c:v>6858.0152150647637</c:v>
                </c:pt>
                <c:pt idx="66">
                  <c:v>6964.0475227458246</c:v>
                </c:pt>
                <c:pt idx="67">
                  <c:v>7065.8127870876542</c:v>
                </c:pt>
                <c:pt idx="68">
                  <c:v>7161.6785672445512</c:v>
                </c:pt>
                <c:pt idx="69">
                  <c:v>7251.9875202190015</c:v>
                </c:pt>
                <c:pt idx="70">
                  <c:v>7336.9974130292958</c:v>
                </c:pt>
                <c:pt idx="71">
                  <c:v>7414.4261695508631</c:v>
                </c:pt>
                <c:pt idx="72">
                  <c:v>7485.4020724328948</c:v>
                </c:pt>
                <c:pt idx="73">
                  <c:v>7549.8552017784723</c:v>
                </c:pt>
                <c:pt idx="74">
                  <c:v>7606.6812658407453</c:v>
                </c:pt>
                <c:pt idx="75">
                  <c:v>7655.9601133157576</c:v>
                </c:pt>
                <c:pt idx="76">
                  <c:v>7697.6356567036792</c:v>
                </c:pt>
                <c:pt idx="77">
                  <c:v>7731.9422521323922</c:v>
                </c:pt>
                <c:pt idx="78">
                  <c:v>7757.3172289474423</c:v>
                </c:pt>
                <c:pt idx="79">
                  <c:v>7774.8523594207982</c:v>
                </c:pt>
                <c:pt idx="80">
                  <c:v>7784.4222024789424</c:v>
                </c:pt>
                <c:pt idx="81">
                  <c:v>7785.1904771195786</c:v>
                </c:pt>
                <c:pt idx="82">
                  <c:v>7777.2303691396628</c:v>
                </c:pt>
                <c:pt idx="83">
                  <c:v>7761.6674912508715</c:v>
                </c:pt>
                <c:pt idx="84">
                  <c:v>7738.0130518590777</c:v>
                </c:pt>
                <c:pt idx="85">
                  <c:v>7705.3756244397246</c:v>
                </c:pt>
                <c:pt idx="86">
                  <c:v>7665.8362387460747</c:v>
                </c:pt>
                <c:pt idx="87">
                  <c:v>7618.9391382218619</c:v>
                </c:pt>
                <c:pt idx="88">
                  <c:v>7562.5763308956848</c:v>
                </c:pt>
                <c:pt idx="89">
                  <c:v>7499.6033427889088</c:v>
                </c:pt>
                <c:pt idx="90">
                  <c:v>7430.1080738058808</c:v>
                </c:pt>
                <c:pt idx="91">
                  <c:v>7353.6387736028464</c:v>
                </c:pt>
                <c:pt idx="92">
                  <c:v>7269.1761846328609</c:v>
                </c:pt>
                <c:pt idx="93">
                  <c:v>7178.3251169050318</c:v>
                </c:pt>
                <c:pt idx="94">
                  <c:v>7081.8141108436257</c:v>
                </c:pt>
                <c:pt idx="95">
                  <c:v>6979.463472041527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3892.7752822914986</c:v>
                </c:pt>
                <c:pt idx="43">
                  <c:v>4043.1687347470602</c:v>
                </c:pt>
                <c:pt idx="44">
                  <c:v>4200.2470000448029</c:v>
                </c:pt>
                <c:pt idx="45">
                  <c:v>4359.4916428298739</c:v>
                </c:pt>
                <c:pt idx="46">
                  <c:v>4516.8426085193496</c:v>
                </c:pt>
                <c:pt idx="47">
                  <c:v>4674.4950136332509</c:v>
                </c:pt>
                <c:pt idx="48">
                  <c:v>4836.9296358195497</c:v>
                </c:pt>
                <c:pt idx="49">
                  <c:v>5005.9629248299843</c:v>
                </c:pt>
                <c:pt idx="50">
                  <c:v>5181.0823628909493</c:v>
                </c:pt>
                <c:pt idx="51">
                  <c:v>5367.2087561997487</c:v>
                </c:pt>
                <c:pt idx="52">
                  <c:v>5557.7622339853697</c:v>
                </c:pt>
                <c:pt idx="53">
                  <c:v>5741.2274125797849</c:v>
                </c:pt>
                <c:pt idx="54">
                  <c:v>5924.3916908957708</c:v>
                </c:pt>
                <c:pt idx="55">
                  <c:v>6111.6242528419061</c:v>
                </c:pt>
                <c:pt idx="56">
                  <c:v>6304.0139361848651</c:v>
                </c:pt>
                <c:pt idx="57">
                  <c:v>6501.2446122618312</c:v>
                </c:pt>
                <c:pt idx="58">
                  <c:v>6702.522830665479</c:v>
                </c:pt>
                <c:pt idx="59">
                  <c:v>6906.5301863113764</c:v>
                </c:pt>
                <c:pt idx="60">
                  <c:v>7109.4791726113908</c:v>
                </c:pt>
                <c:pt idx="61">
                  <c:v>7311.3153925703828</c:v>
                </c:pt>
                <c:pt idx="62">
                  <c:v>7512.1806540221532</c:v>
                </c:pt>
                <c:pt idx="63">
                  <c:v>7711.7892970140019</c:v>
                </c:pt>
                <c:pt idx="64">
                  <c:v>7908.8414601342902</c:v>
                </c:pt>
                <c:pt idx="65">
                  <c:v>8103.5161819879368</c:v>
                </c:pt>
                <c:pt idx="66">
                  <c:v>8294.4674585003886</c:v>
                </c:pt>
                <c:pt idx="67">
                  <c:v>8481.1526524327164</c:v>
                </c:pt>
                <c:pt idx="68">
                  <c:v>8661.5385703678348</c:v>
                </c:pt>
                <c:pt idx="69">
                  <c:v>8835.5454934832705</c:v>
                </c:pt>
                <c:pt idx="70">
                  <c:v>9002.9890621874674</c:v>
                </c:pt>
                <c:pt idx="71">
                  <c:v>9161.1516483523137</c:v>
                </c:pt>
                <c:pt idx="72">
                  <c:v>9310.7132913458518</c:v>
                </c:pt>
                <c:pt idx="73">
                  <c:v>9451.1919071894808</c:v>
                </c:pt>
                <c:pt idx="74">
                  <c:v>9581.0814534073252</c:v>
                </c:pt>
                <c:pt idx="75">
                  <c:v>9700.0694388859683</c:v>
                </c:pt>
                <c:pt idx="76">
                  <c:v>9807.726184872894</c:v>
                </c:pt>
                <c:pt idx="77">
                  <c:v>9903.9501133799276</c:v>
                </c:pt>
                <c:pt idx="78">
                  <c:v>9986.8513187595854</c:v>
                </c:pt>
                <c:pt idx="79">
                  <c:v>10057.236771960852</c:v>
                </c:pt>
                <c:pt idx="80">
                  <c:v>10114.72246934113</c:v>
                </c:pt>
                <c:pt idx="81">
                  <c:v>10158.247083233073</c:v>
                </c:pt>
                <c:pt idx="82">
                  <c:v>10187.686256884106</c:v>
                </c:pt>
                <c:pt idx="83">
                  <c:v>10204.017835551913</c:v>
                </c:pt>
                <c:pt idx="84">
                  <c:v>10206.638131698186</c:v>
                </c:pt>
                <c:pt idx="85">
                  <c:v>10194.579248587941</c:v>
                </c:pt>
                <c:pt idx="86">
                  <c:v>10169.884223290057</c:v>
                </c:pt>
                <c:pt idx="87">
                  <c:v>10132.096963673484</c:v>
                </c:pt>
                <c:pt idx="88">
                  <c:v>10079.137980044041</c:v>
                </c:pt>
                <c:pt idx="89">
                  <c:v>10013.939924979448</c:v>
                </c:pt>
                <c:pt idx="90">
                  <c:v>9936.6889466502089</c:v>
                </c:pt>
                <c:pt idx="91">
                  <c:v>9847.0688784891026</c:v>
                </c:pt>
                <c:pt idx="92">
                  <c:v>9744.1194406107588</c:v>
                </c:pt>
                <c:pt idx="93">
                  <c:v>9629.7096549604648</c:v>
                </c:pt>
                <c:pt idx="94">
                  <c:v>9504.7837788229681</c:v>
                </c:pt>
                <c:pt idx="95">
                  <c:v>9369.4003694873336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45</c:v>
                </c:pt>
                <c:pt idx="1">
                  <c:v>44</c:v>
                </c:pt>
                <c:pt idx="2">
                  <c:v>52</c:v>
                </c:pt>
                <c:pt idx="3">
                  <c:v>58</c:v>
                </c:pt>
                <c:pt idx="4">
                  <c:v>72</c:v>
                </c:pt>
                <c:pt idx="5">
                  <c:v>86</c:v>
                </c:pt>
                <c:pt idx="6">
                  <c:v>75</c:v>
                </c:pt>
                <c:pt idx="7">
                  <c:v>78</c:v>
                </c:pt>
                <c:pt idx="8">
                  <c:v>77</c:v>
                </c:pt>
                <c:pt idx="9">
                  <c:v>77</c:v>
                </c:pt>
                <c:pt idx="10">
                  <c:v>99</c:v>
                </c:pt>
                <c:pt idx="11">
                  <c:v>113</c:v>
                </c:pt>
                <c:pt idx="12">
                  <c:v>114</c:v>
                </c:pt>
                <c:pt idx="13">
                  <c:v>116</c:v>
                </c:pt>
                <c:pt idx="14">
                  <c:v>115</c:v>
                </c:pt>
                <c:pt idx="15">
                  <c:v>112</c:v>
                </c:pt>
                <c:pt idx="16">
                  <c:v>116</c:v>
                </c:pt>
                <c:pt idx="17">
                  <c:v>133</c:v>
                </c:pt>
                <c:pt idx="18">
                  <c:v>146</c:v>
                </c:pt>
                <c:pt idx="19">
                  <c:v>138</c:v>
                </c:pt>
                <c:pt idx="20">
                  <c:v>142</c:v>
                </c:pt>
                <c:pt idx="21">
                  <c:v>153</c:v>
                </c:pt>
                <c:pt idx="22">
                  <c:v>151</c:v>
                </c:pt>
                <c:pt idx="23">
                  <c:v>163</c:v>
                </c:pt>
                <c:pt idx="24">
                  <c:v>171</c:v>
                </c:pt>
                <c:pt idx="25">
                  <c:v>193</c:v>
                </c:pt>
                <c:pt idx="26">
                  <c:v>215</c:v>
                </c:pt>
                <c:pt idx="27">
                  <c:v>209</c:v>
                </c:pt>
                <c:pt idx="28">
                  <c:v>233</c:v>
                </c:pt>
                <c:pt idx="29">
                  <c:v>238</c:v>
                </c:pt>
                <c:pt idx="30">
                  <c:v>267</c:v>
                </c:pt>
                <c:pt idx="31">
                  <c:v>311</c:v>
                </c:pt>
                <c:pt idx="32">
                  <c:v>318</c:v>
                </c:pt>
                <c:pt idx="33">
                  <c:v>345</c:v>
                </c:pt>
                <c:pt idx="34">
                  <c:v>345</c:v>
                </c:pt>
                <c:pt idx="35">
                  <c:v>384</c:v>
                </c:pt>
                <c:pt idx="36">
                  <c:v>389</c:v>
                </c:pt>
                <c:pt idx="37">
                  <c:v>424</c:v>
                </c:pt>
                <c:pt idx="38">
                  <c:v>471</c:v>
                </c:pt>
                <c:pt idx="39">
                  <c:v>487</c:v>
                </c:pt>
                <c:pt idx="40">
                  <c:v>511</c:v>
                </c:pt>
                <c:pt idx="41">
                  <c:v>519</c:v>
                </c:pt>
                <c:pt idx="42">
                  <c:v>527</c:v>
                </c:pt>
                <c:pt idx="43">
                  <c:v>561</c:v>
                </c:pt>
                <c:pt idx="44">
                  <c:v>601</c:v>
                </c:pt>
                <c:pt idx="45">
                  <c:v>644</c:v>
                </c:pt>
                <c:pt idx="46">
                  <c:v>651</c:v>
                </c:pt>
                <c:pt idx="47">
                  <c:v>691</c:v>
                </c:pt>
                <c:pt idx="48">
                  <c:v>716</c:v>
                </c:pt>
                <c:pt idx="49">
                  <c:v>744</c:v>
                </c:pt>
                <c:pt idx="50">
                  <c:v>752</c:v>
                </c:pt>
                <c:pt idx="51">
                  <c:v>781</c:v>
                </c:pt>
                <c:pt idx="52">
                  <c:v>817</c:v>
                </c:pt>
                <c:pt idx="53">
                  <c:v>859</c:v>
                </c:pt>
                <c:pt idx="54">
                  <c:v>864</c:v>
                </c:pt>
                <c:pt idx="55">
                  <c:v>890</c:v>
                </c:pt>
                <c:pt idx="56">
                  <c:v>910</c:v>
                </c:pt>
                <c:pt idx="57">
                  <c:v>928</c:v>
                </c:pt>
                <c:pt idx="58">
                  <c:v>941</c:v>
                </c:pt>
                <c:pt idx="59">
                  <c:v>986</c:v>
                </c:pt>
                <c:pt idx="60">
                  <c:v>989</c:v>
                </c:pt>
                <c:pt idx="61">
                  <c:v>980</c:v>
                </c:pt>
                <c:pt idx="62">
                  <c:v>971</c:v>
                </c:pt>
                <c:pt idx="63">
                  <c:v>966</c:v>
                </c:pt>
                <c:pt idx="64">
                  <c:v>937</c:v>
                </c:pt>
                <c:pt idx="65">
                  <c:v>964</c:v>
                </c:pt>
                <c:pt idx="66">
                  <c:v>986</c:v>
                </c:pt>
                <c:pt idx="67">
                  <c:v>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538.34653645065316</c:v>
                </c:pt>
                <c:pt idx="43">
                  <c:v>566.3775340375945</c:v>
                </c:pt>
                <c:pt idx="44">
                  <c:v>593.53728122139341</c:v>
                </c:pt>
                <c:pt idx="45">
                  <c:v>619.29628634537175</c:v>
                </c:pt>
                <c:pt idx="46">
                  <c:v>644.79770503473469</c:v>
                </c:pt>
                <c:pt idx="47">
                  <c:v>670.44258291493816</c:v>
                </c:pt>
                <c:pt idx="48">
                  <c:v>695.53842156704866</c:v>
                </c:pt>
                <c:pt idx="49">
                  <c:v>719.85190196455505</c:v>
                </c:pt>
                <c:pt idx="50">
                  <c:v>742.00043602806977</c:v>
                </c:pt>
                <c:pt idx="51">
                  <c:v>763.64898141441938</c:v>
                </c:pt>
                <c:pt idx="52">
                  <c:v>784.57780034781422</c:v>
                </c:pt>
                <c:pt idx="53">
                  <c:v>805.25814425479871</c:v>
                </c:pt>
                <c:pt idx="54">
                  <c:v>824.18597696438064</c:v>
                </c:pt>
                <c:pt idx="55">
                  <c:v>842.13561239532044</c:v>
                </c:pt>
                <c:pt idx="56">
                  <c:v>859.80376950117602</c:v>
                </c:pt>
                <c:pt idx="57">
                  <c:v>876.3469461229945</c:v>
                </c:pt>
                <c:pt idx="58">
                  <c:v>891.94882551208582</c:v>
                </c:pt>
                <c:pt idx="59">
                  <c:v>906.52036102609327</c:v>
                </c:pt>
                <c:pt idx="60">
                  <c:v>920.58325715208446</c:v>
                </c:pt>
                <c:pt idx="61">
                  <c:v>933.55536588028576</c:v>
                </c:pt>
                <c:pt idx="62">
                  <c:v>945.42822341929059</c:v>
                </c:pt>
                <c:pt idx="63">
                  <c:v>956.48680799755061</c:v>
                </c:pt>
                <c:pt idx="64">
                  <c:v>966.9125289324586</c:v>
                </c:pt>
                <c:pt idx="65">
                  <c:v>976.23302503778336</c:v>
                </c:pt>
                <c:pt idx="66">
                  <c:v>984.51664838935426</c:v>
                </c:pt>
                <c:pt idx="67">
                  <c:v>991.93928923474482</c:v>
                </c:pt>
                <c:pt idx="68">
                  <c:v>998.55810901371024</c:v>
                </c:pt>
                <c:pt idx="69">
                  <c:v>1004.3210934838614</c:v>
                </c:pt>
                <c:pt idx="70">
                  <c:v>1009.1809084903009</c:v>
                </c:pt>
                <c:pt idx="71">
                  <c:v>1013.2878832646476</c:v>
                </c:pt>
                <c:pt idx="72">
                  <c:v>1016.4748329969788</c:v>
                </c:pt>
                <c:pt idx="73">
                  <c:v>1018.758024779135</c:v>
                </c:pt>
                <c:pt idx="74">
                  <c:v>1020.0411942973701</c:v>
                </c:pt>
                <c:pt idx="75">
                  <c:v>1020.4768913088465</c:v>
                </c:pt>
                <c:pt idx="76">
                  <c:v>1020.0732762357502</c:v>
                </c:pt>
                <c:pt idx="77">
                  <c:v>1018.8275369639043</c:v>
                </c:pt>
                <c:pt idx="78">
                  <c:v>1016.7053489876226</c:v>
                </c:pt>
                <c:pt idx="79">
                  <c:v>1013.683679369954</c:v>
                </c:pt>
                <c:pt idx="80">
                  <c:v>1009.8145291756862</c:v>
                </c:pt>
                <c:pt idx="81">
                  <c:v>1005.1240476885006</c:v>
                </c:pt>
                <c:pt idx="82">
                  <c:v>999.6221568242205</c:v>
                </c:pt>
                <c:pt idx="83">
                  <c:v>993.31067810810487</c:v>
                </c:pt>
                <c:pt idx="84">
                  <c:v>986.2174100277025</c:v>
                </c:pt>
                <c:pt idx="85">
                  <c:v>978.36798305022171</c:v>
                </c:pt>
                <c:pt idx="86">
                  <c:v>969.78903810151746</c:v>
                </c:pt>
                <c:pt idx="87">
                  <c:v>960.5030380806902</c:v>
                </c:pt>
                <c:pt idx="88">
                  <c:v>950.54002594936981</c:v>
                </c:pt>
                <c:pt idx="89">
                  <c:v>939.92643156297208</c:v>
                </c:pt>
                <c:pt idx="90">
                  <c:v>928.68679284497784</c:v>
                </c:pt>
                <c:pt idx="91">
                  <c:v>916.85197503342897</c:v>
                </c:pt>
                <c:pt idx="92">
                  <c:v>904.45639301939104</c:v>
                </c:pt>
                <c:pt idx="93">
                  <c:v>891.53295792184622</c:v>
                </c:pt>
                <c:pt idx="94">
                  <c:v>878.11396244792013</c:v>
                </c:pt>
                <c:pt idx="95">
                  <c:v>864.2330139271545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539.42795017618585</c:v>
                </c:pt>
                <c:pt idx="43">
                  <c:v>568.97315736335486</c:v>
                </c:pt>
                <c:pt idx="44">
                  <c:v>598.1315041085453</c:v>
                </c:pt>
                <c:pt idx="45">
                  <c:v>626.41969743022628</c:v>
                </c:pt>
                <c:pt idx="46">
                  <c:v>655.01089073764501</c:v>
                </c:pt>
                <c:pt idx="47">
                  <c:v>684.35382358599531</c:v>
                </c:pt>
                <c:pt idx="48">
                  <c:v>713.76435200672961</c:v>
                </c:pt>
                <c:pt idx="49">
                  <c:v>743.03004175543219</c:v>
                </c:pt>
                <c:pt idx="50">
                  <c:v>770.766517488506</c:v>
                </c:pt>
                <c:pt idx="51">
                  <c:v>798.64187711591785</c:v>
                </c:pt>
                <c:pt idx="52">
                  <c:v>826.42985741506754</c:v>
                </c:pt>
                <c:pt idx="53">
                  <c:v>854.58263757347913</c:v>
                </c:pt>
                <c:pt idx="54">
                  <c:v>881.58054805199367</c:v>
                </c:pt>
                <c:pt idx="55">
                  <c:v>908.16769807312016</c:v>
                </c:pt>
                <c:pt idx="56">
                  <c:v>935.01565076027282</c:v>
                </c:pt>
                <c:pt idx="57">
                  <c:v>961.24569155628285</c:v>
                </c:pt>
                <c:pt idx="58">
                  <c:v>987.00108213151634</c:v>
                </c:pt>
                <c:pt idx="59">
                  <c:v>1012.1308299236841</c:v>
                </c:pt>
                <c:pt idx="60">
                  <c:v>1037.1199403648313</c:v>
                </c:pt>
                <c:pt idx="61">
                  <c:v>1061.3245002309607</c:v>
                </c:pt>
                <c:pt idx="62">
                  <c:v>1084.6898012894042</c:v>
                </c:pt>
                <c:pt idx="63">
                  <c:v>1107.4567573587524</c:v>
                </c:pt>
                <c:pt idx="64">
                  <c:v>1129.7496142613702</c:v>
                </c:pt>
                <c:pt idx="65">
                  <c:v>1151.0393588208663</c:v>
                </c:pt>
                <c:pt idx="66">
                  <c:v>1171.3422472676352</c:v>
                </c:pt>
                <c:pt idx="67">
                  <c:v>1190.7882001243631</c:v>
                </c:pt>
                <c:pt idx="68">
                  <c:v>1209.3825298062034</c:v>
                </c:pt>
                <c:pt idx="69">
                  <c:v>1227.0219736038248</c:v>
                </c:pt>
                <c:pt idx="70">
                  <c:v>1243.6064356066204</c:v>
                </c:pt>
                <c:pt idx="71">
                  <c:v>1259.2345301756518</c:v>
                </c:pt>
                <c:pt idx="72">
                  <c:v>1273.6862264634728</c:v>
                </c:pt>
                <c:pt idx="73">
                  <c:v>1286.9321870926633</c:v>
                </c:pt>
                <c:pt idx="74">
                  <c:v>1298.8300724689871</c:v>
                </c:pt>
                <c:pt idx="75">
                  <c:v>1309.4916527318251</c:v>
                </c:pt>
                <c:pt idx="76">
                  <c:v>1318.8845836412895</c:v>
                </c:pt>
                <c:pt idx="77">
                  <c:v>1326.9681222485583</c:v>
                </c:pt>
                <c:pt idx="78">
                  <c:v>1333.6690666647505</c:v>
                </c:pt>
                <c:pt idx="79">
                  <c:v>1338.930546977155</c:v>
                </c:pt>
                <c:pt idx="80">
                  <c:v>1342.7774565222339</c:v>
                </c:pt>
                <c:pt idx="81">
                  <c:v>1345.2098877066833</c:v>
                </c:pt>
                <c:pt idx="82">
                  <c:v>1346.2151346762907</c:v>
                </c:pt>
                <c:pt idx="83">
                  <c:v>1345.7758817215599</c:v>
                </c:pt>
                <c:pt idx="84">
                  <c:v>1343.904277604388</c:v>
                </c:pt>
                <c:pt idx="85">
                  <c:v>1340.613916579005</c:v>
                </c:pt>
                <c:pt idx="86">
                  <c:v>1335.9229836655982</c:v>
                </c:pt>
                <c:pt idx="87">
                  <c:v>1329.8490735910939</c:v>
                </c:pt>
                <c:pt idx="88">
                  <c:v>1322.4208701280554</c:v>
                </c:pt>
                <c:pt idx="89">
                  <c:v>1313.6668531908967</c:v>
                </c:pt>
                <c:pt idx="90">
                  <c:v>1303.6168668083906</c:v>
                </c:pt>
                <c:pt idx="91">
                  <c:v>1292.3102075588404</c:v>
                </c:pt>
                <c:pt idx="92">
                  <c:v>1279.7927303310021</c:v>
                </c:pt>
                <c:pt idx="93">
                  <c:v>1266.1116307990249</c:v>
                </c:pt>
                <c:pt idx="94">
                  <c:v>1251.3161224681357</c:v>
                </c:pt>
                <c:pt idx="95">
                  <c:v>1235.4590754803744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540.51549826427538</c:v>
                </c:pt>
                <c:pt idx="43">
                  <c:v>571.5910858627758</c:v>
                </c:pt>
                <c:pt idx="44">
                  <c:v>602.78128618527444</c:v>
                </c:pt>
                <c:pt idx="45">
                  <c:v>633.65767568492367</c:v>
                </c:pt>
                <c:pt idx="46">
                  <c:v>665.43341592890374</c:v>
                </c:pt>
                <c:pt idx="47">
                  <c:v>698.61618345308102</c:v>
                </c:pt>
                <c:pt idx="48">
                  <c:v>732.54225933768271</c:v>
                </c:pt>
                <c:pt idx="49">
                  <c:v>767.03291820809523</c:v>
                </c:pt>
                <c:pt idx="50">
                  <c:v>800.71516712438824</c:v>
                </c:pt>
                <c:pt idx="51">
                  <c:v>835.27358124687066</c:v>
                </c:pt>
                <c:pt idx="52">
                  <c:v>870.48853065666231</c:v>
                </c:pt>
                <c:pt idx="53">
                  <c:v>906.80570036789447</c:v>
                </c:pt>
                <c:pt idx="54">
                  <c:v>942.70150185963507</c:v>
                </c:pt>
                <c:pt idx="55">
                  <c:v>978.9003239243392</c:v>
                </c:pt>
                <c:pt idx="56">
                  <c:v>1016.0577294254427</c:v>
                </c:pt>
                <c:pt idx="57">
                  <c:v>1053.2672304785012</c:v>
                </c:pt>
                <c:pt idx="58">
                  <c:v>1090.637222738329</c:v>
                </c:pt>
                <c:pt idx="59">
                  <c:v>1127.9581155742762</c:v>
                </c:pt>
                <c:pt idx="60">
                  <c:v>1165.6791847393633</c:v>
                </c:pt>
                <c:pt idx="61">
                  <c:v>1203.0930349235341</c:v>
                </c:pt>
                <c:pt idx="62">
                  <c:v>1240.0942579410014</c:v>
                </c:pt>
                <c:pt idx="63">
                  <c:v>1276.8724773822505</c:v>
                </c:pt>
                <c:pt idx="64">
                  <c:v>1313.4847162796664</c:v>
                </c:pt>
                <c:pt idx="65">
                  <c:v>1349.3326589612561</c:v>
                </c:pt>
                <c:pt idx="66">
                  <c:v>1384.3653204047293</c:v>
                </c:pt>
                <c:pt idx="67">
                  <c:v>1418.648935416436</c:v>
                </c:pt>
                <c:pt idx="68">
                  <c:v>1452.1168655310275</c:v>
                </c:pt>
                <c:pt idx="69">
                  <c:v>1484.5923372331545</c:v>
                </c:pt>
                <c:pt idx="70">
                  <c:v>1515.8983249539224</c:v>
                </c:pt>
                <c:pt idx="71">
                  <c:v>1546.0559322987924</c:v>
                </c:pt>
                <c:pt idx="72">
                  <c:v>1574.7652533883713</c:v>
                </c:pt>
                <c:pt idx="73">
                  <c:v>1601.9234507262049</c:v>
                </c:pt>
                <c:pt idx="74">
                  <c:v>1627.313656451023</c:v>
                </c:pt>
                <c:pt idx="75">
                  <c:v>1650.9782259636629</c:v>
                </c:pt>
                <c:pt idx="76">
                  <c:v>1672.8158770640275</c:v>
                </c:pt>
                <c:pt idx="77">
                  <c:v>1692.7200867042798</c:v>
                </c:pt>
                <c:pt idx="78">
                  <c:v>1710.5518765775907</c:v>
                </c:pt>
                <c:pt idx="79">
                  <c:v>1726.1949688739619</c:v>
                </c:pt>
                <c:pt idx="80">
                  <c:v>1739.6232706404064</c:v>
                </c:pt>
                <c:pt idx="81">
                  <c:v>1750.7889331175338</c:v>
                </c:pt>
                <c:pt idx="82">
                  <c:v>1759.6370090297041</c:v>
                </c:pt>
                <c:pt idx="83">
                  <c:v>1766.1139568243143</c:v>
                </c:pt>
                <c:pt idx="84">
                  <c:v>1770.2019250764154</c:v>
                </c:pt>
                <c:pt idx="85">
                  <c:v>1771.8910267806193</c:v>
                </c:pt>
                <c:pt idx="86">
                  <c:v>1771.1825775644397</c:v>
                </c:pt>
                <c:pt idx="87">
                  <c:v>1768.0840056424856</c:v>
                </c:pt>
                <c:pt idx="88">
                  <c:v>1762.6204862582392</c:v>
                </c:pt>
                <c:pt idx="89">
                  <c:v>1754.823532372196</c:v>
                </c:pt>
                <c:pt idx="90">
                  <c:v>1744.7323500935113</c:v>
                </c:pt>
                <c:pt idx="91">
                  <c:v>1732.4017006102067</c:v>
                </c:pt>
                <c:pt idx="92">
                  <c:v>1717.8987505964114</c:v>
                </c:pt>
                <c:pt idx="93">
                  <c:v>1701.2975179488428</c:v>
                </c:pt>
                <c:pt idx="94">
                  <c:v>1682.6791354108339</c:v>
                </c:pt>
                <c:pt idx="95">
                  <c:v>1662.1330535980026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09.12.2021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09.12.2021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58038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37149-65B5-40C0-A148-5C0780A20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BE70A-7F29-4223-A3CA-61E551FDD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52B65-704D-45EB-9963-4141CB90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A396D-ED3C-40A7-A84A-FA6B1A08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B84A6-BF36-4830-9DEB-D538717EC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7062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312C-16C5-4EC5-BFB5-CC5C632C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9715A-0CFC-4C2E-9068-7DF48BB7A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4618D-F07C-4AA8-B8B3-F2AB8B22C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87515-7F99-4E50-8332-483C5E8B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35ACF-FB41-49E3-92DE-4820036A1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2862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62F51-B53B-457A-A6AF-28D267CF3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E44A6-E02C-4130-9FDD-3C159AA62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AF497-906E-4C9E-89F1-966198E1F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1F17D-B3E7-445C-8A01-FD1EF60A0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FA466-2841-42D8-BCE2-B1B5CDED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64319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88A46-C80B-4BB2-A239-0C10C845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7DB0E-EFEB-4E51-A2C8-81905B8A6F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6D96F-ABEB-4929-A377-663E4B122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F07FB-D56E-4E33-A81C-905BD0C4C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3F511-1976-4B8E-98FC-0395B51E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FDC02-60AB-4F63-9D6E-DB9D0B51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3417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8EAFA-0B56-4B9F-9CCC-4C485BCF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E7AC3-0A1D-431D-A6D2-6746C564A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A6C4D-35C7-4157-9F39-8B684B0EA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5FE6C-9A5C-4C77-AB2B-9D56959A6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0EE7EE-79CB-4CD9-A2A6-4E1745ECA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F10D9-D330-4D79-838E-8A2FB338C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5BC18B-9753-47A0-A6DE-E4F8F5983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04369-AB2C-4D6F-BB1F-DCBF27C1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0497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2A295-0C6A-400D-AC20-90ED7D6D3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9328C9-4230-49B1-96AE-6828B2D03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B4D6FA-768F-46ED-8EE5-68EEDA8A7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19649-51CA-447C-92C7-139673C3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83655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2D5272-8A1F-47C9-9F72-D750D619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C24208-EDF0-4AC7-918C-14DBF5269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BB15F-958A-489F-8D5E-AE51FF0E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84083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F7104-5F5A-48BF-8F1C-2512FC482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9FF1B-98C2-4B86-BE1B-CFEB2105E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FFF5D-6844-436F-9EB9-03D03EBA2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31352-6286-4234-9179-CEE9E16B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4CF46-A376-42E1-B58C-3FEB8407D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30FE8-8F9C-472D-9441-975DA038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42850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9CEBF-587F-4FCA-B912-52AA74777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089BE9-E83A-4915-8B58-49579A23E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90D4A-B1EB-4E0F-B046-C79440911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3ADA9-083B-49AA-8D2C-520EE4F55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DF203-BE4D-4FBA-9511-DD6B7EB35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07A47-AF88-4D6C-B7A4-47B4424D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64522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E19C-275D-4815-B111-B9E627F6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D1869-CF2C-4605-A2D0-B2FF1A0F3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E69E2-43F9-4A68-9572-EE80CBA78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F432D-DBB6-4517-89F4-5AE668AB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92ABC-732F-4E6E-8072-74D75700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11259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5BEF72-EF5B-47ED-B1AF-0C552ABB0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AFF00-5600-43A1-96D3-EFB6CE5BB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F071-93D5-4021-AB20-65709FAA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7CEB7-1EA9-4F8B-88BD-B5DF11E7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EC400-B874-46D9-8A2B-A5C43319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19800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808265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221892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  <p:sldLayoutId id="2147483760" r:id="rId7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364EC2-A2EC-4DE5-85B7-53077A78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035FA-16EA-48E9-A4CF-24D03D0A8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58C2A-3294-4D93-B6D3-CD4C09A39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6E0E2-ED72-462D-A571-FDF80829A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E22D9-ED75-49B2-874D-6B9FC81E1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3624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chart" Target="../charts/chart4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notesSlide" Target="../notesSlides/notesSlide3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slideLayout" Target="../slideLayouts/slideLayout26.xml"/><Relationship Id="rId5" Type="http://schemas.openxmlformats.org/officeDocument/2006/relationships/tags" Target="../tags/tag14.xml"/><Relationship Id="rId10" Type="http://schemas.openxmlformats.org/officeDocument/2006/relationships/tags" Target="../tags/tag19.xml"/><Relationship Id="rId4" Type="http://schemas.openxmlformats.org/officeDocument/2006/relationships/tags" Target="../tags/tag13.xml"/><Relationship Id="rId9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chart" Target="../charts/chart5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slideLayout" Target="../slideLayouts/slideLayout26.xml"/><Relationship Id="rId5" Type="http://schemas.openxmlformats.org/officeDocument/2006/relationships/tags" Target="../tags/tag24.xml"/><Relationship Id="rId10" Type="http://schemas.openxmlformats.org/officeDocument/2006/relationships/tags" Target="../tags/tag29.xml"/><Relationship Id="rId4" Type="http://schemas.openxmlformats.org/officeDocument/2006/relationships/tags" Target="../tags/tag23.xml"/><Relationship Id="rId9" Type="http://schemas.openxmlformats.org/officeDocument/2006/relationships/tags" Target="../tags/tag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chart" Target="../charts/chart1.xml"/><Relationship Id="rId4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chart" Target="../charts/chart2.xml"/><Relationship Id="rId4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chart" Target="../charts/chart3.xml"/><Relationship Id="rId4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/>
              <a:t>9</a:t>
            </a:r>
            <a:r>
              <a:rPr lang="cs-CZ" b="1" dirty="0" smtClean="0"/>
              <a:t>. prosince 2021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10/2021–11/2021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Česká republika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 rot="16200000">
            <a:off x="-1294223" y="3762664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/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graphicFrame>
        <p:nvGraphicFramePr>
          <p:cNvPr id="27" name="Tabulka 6">
            <a:extLst>
              <a:ext uri="{FF2B5EF4-FFF2-40B4-BE49-F238E27FC236}">
                <a16:creationId xmlns:a16="http://schemas.microsoft.com/office/drawing/2014/main" id="{41C467EC-0C92-4EA1-B7FB-E8D8A477635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75570" y="1059502"/>
          <a:ext cx="5832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3 471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2 061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59,4 %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1 300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37,5 %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1 091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83,9 %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17 207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10 781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62,7 %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7 231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42,0 %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5 987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82,8 %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4 834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2 946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60,9 %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1 930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39,9 %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1 545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80,1 %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5 526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8D56B7B0-37BD-4AA9-8F59-CBA3F8B0CB41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479685"/>
            <a:ext cx="2225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a rozsah pravděpodobnostních predikcí 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E876DBC7-988F-44BE-AD05-9B150284BBDB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1" name="Skupina 20">
              <a:extLst>
                <a:ext uri="{FF2B5EF4-FFF2-40B4-BE49-F238E27FC236}">
                  <a16:creationId xmlns:a16="http://schemas.microsoft.com/office/drawing/2014/main" id="{09245847-46EF-424D-AB8A-6EE135F24846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0" name="Přímá spojnice 29">
                <a:extLst>
                  <a:ext uri="{FF2B5EF4-FFF2-40B4-BE49-F238E27FC236}">
                    <a16:creationId xmlns:a16="http://schemas.microsoft.com/office/drawing/2014/main" id="{25BA30A9-728F-4407-8B52-0A716F7F66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3" name="Přímá spojnice 32">
                <a:extLst>
                  <a:ext uri="{FF2B5EF4-FFF2-40B4-BE49-F238E27FC236}">
                    <a16:creationId xmlns:a16="http://schemas.microsoft.com/office/drawing/2014/main" id="{CEC84D62-881C-4471-9C69-71F14E68F3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7" name="Obdélník 36">
                <a:extLst>
                  <a:ext uri="{FF2B5EF4-FFF2-40B4-BE49-F238E27FC236}">
                    <a16:creationId xmlns:a16="http://schemas.microsoft.com/office/drawing/2014/main" id="{F80D990D-FF88-4FC5-8A0B-C137D6E84E93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9" name="TextovéPole 28">
                <a:extLst>
                  <a:ext uri="{FF2B5EF4-FFF2-40B4-BE49-F238E27FC236}">
                    <a16:creationId xmlns:a16="http://schemas.microsoft.com/office/drawing/2014/main" id="{5C418FF4-F987-4FE3-BB5C-594BE788F689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r>
                  <a:rPr lang="cs-CZ" sz="1200" kern="0" dirty="0">
                    <a:solidFill>
                      <a:srgbClr val="000000"/>
                    </a:solidFill>
                  </a:rPr>
                  <a:t>Reálné hodnoty</a:t>
                </a:r>
              </a:p>
              <a:p>
                <a:pPr lvl="0">
                  <a:defRPr/>
                </a:pP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horní hranice predikce </a:t>
                </a: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střední hodnoty predikce</a:t>
                </a:r>
              </a:p>
              <a:p>
                <a:pPr lvl="0">
                  <a:defRPr/>
                </a:pP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spodní hranice predikce </a:t>
                </a:r>
                <a:endParaRPr lang="cs-CZ" sz="1200" u="sng" dirty="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  <a:p>
                <a:pPr lvl="0">
                  <a:defRPr/>
                </a:pPr>
                <a:endParaRPr lang="cs-CZ" sz="1200" u="sng" dirty="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B49DD718-7D02-450E-828C-6AE0A49363B0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  <p:sp>
        <p:nvSpPr>
          <p:cNvPr id="28" name="TextovéPole 27"/>
          <p:cNvSpPr txBox="1"/>
          <p:nvPr/>
        </p:nvSpPr>
        <p:spPr>
          <a:xfrm>
            <a:off x="9772413" y="6045261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8.12.2021 0:22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697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Česká republika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/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F8BF623F-529C-4765-91BE-5F9771F0870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664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56,8 %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224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33,7 %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183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81,7 %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2 775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1 531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55,2 %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900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32,4 %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722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80,2 %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847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464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54,8 %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278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32,8 %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218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78,4 %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1 006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5949C18A-7678-4D15-8F6A-EFB24C10C33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803538" y="2479685"/>
            <a:ext cx="2225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a rozsah pravděpodobnostních predikcí 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CAC9764C-1726-4F19-AB7E-2336D49CB3DD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1" name="Skupina 20">
              <a:extLst>
                <a:ext uri="{FF2B5EF4-FFF2-40B4-BE49-F238E27FC236}">
                  <a16:creationId xmlns:a16="http://schemas.microsoft.com/office/drawing/2014/main" id="{29BF8DA5-D892-4FF6-B6E9-9956F758C13B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28" name="Přímá spojnice 27">
                <a:extLst>
                  <a:ext uri="{FF2B5EF4-FFF2-40B4-BE49-F238E27FC236}">
                    <a16:creationId xmlns:a16="http://schemas.microsoft.com/office/drawing/2014/main" id="{BE806961-B0B3-412C-BDBD-7D03137D72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9" name="Přímá spojnice 28">
                <a:extLst>
                  <a:ext uri="{FF2B5EF4-FFF2-40B4-BE49-F238E27FC236}">
                    <a16:creationId xmlns:a16="http://schemas.microsoft.com/office/drawing/2014/main" id="{CDA9AEA0-5D67-46A9-AF38-A846F117A5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0" name="Obdélník 29">
                <a:extLst>
                  <a:ext uri="{FF2B5EF4-FFF2-40B4-BE49-F238E27FC236}">
                    <a16:creationId xmlns:a16="http://schemas.microsoft.com/office/drawing/2014/main" id="{A30B6C2C-560A-4CEE-A08B-40B4FF6BBDDC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1" name="TextovéPole 28">
                <a:extLst>
                  <a:ext uri="{FF2B5EF4-FFF2-40B4-BE49-F238E27FC236}">
                    <a16:creationId xmlns:a16="http://schemas.microsoft.com/office/drawing/2014/main" id="{E60571A8-50D4-42C3-B0BB-CBAC9BCA8D24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r>
                  <a:rPr lang="cs-CZ" sz="1200" kern="0" dirty="0">
                    <a:solidFill>
                      <a:srgbClr val="000000"/>
                    </a:solidFill>
                  </a:rPr>
                  <a:t>Reálné hodnoty</a:t>
                </a:r>
              </a:p>
              <a:p>
                <a:pPr lvl="0">
                  <a:defRPr/>
                </a:pP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horní hranice predikce </a:t>
                </a: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střední hodnoty predikce</a:t>
                </a:r>
              </a:p>
              <a:p>
                <a:pPr lvl="0">
                  <a:defRPr/>
                </a:pP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spodní hranice predikce </a:t>
                </a:r>
                <a:endParaRPr lang="cs-CZ" sz="1200" u="sng" dirty="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  <a:p>
                <a:pPr lvl="0">
                  <a:defRPr/>
                </a:pPr>
                <a:endParaRPr lang="cs-CZ" sz="1200" u="sng" dirty="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5BF47050-791D-4300-9498-18BA71B847DE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  <p:sp>
        <p:nvSpPr>
          <p:cNvPr id="32" name="TextBox 14">
            <a:extLst>
              <a:ext uri="{FF2B5EF4-FFF2-40B4-BE49-F238E27FC236}">
                <a16:creationId xmlns:a16="http://schemas.microsoft.com/office/drawing/2014/main" id="{8B80AF5B-6410-486D-B0DE-FA5358B46ADA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 rot="16200000">
            <a:off x="-1260971" y="3659017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Reálný a predikovaný počet pacientů</a:t>
            </a:r>
          </a:p>
        </p:txBody>
      </p:sp>
      <p:sp>
        <p:nvSpPr>
          <p:cNvPr id="27" name="TextovéPole 26"/>
          <p:cNvSpPr txBox="1"/>
          <p:nvPr/>
        </p:nvSpPr>
        <p:spPr>
          <a:xfrm>
            <a:off x="9772413" y="6045261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8.12.2021 0:22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847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>
            <a:extLst>
              <a:ext uri="{FF2B5EF4-FFF2-40B4-BE49-F238E27FC236}">
                <a16:creationId xmlns:a16="http://schemas.microsoft.com/office/drawing/2014/main" id="{B64DB608-673A-46BD-8E5E-BDC00F478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442" y="88247"/>
            <a:ext cx="9885238" cy="896492"/>
          </a:xfrm>
        </p:spPr>
        <p:txBody>
          <a:bodyPr>
            <a:normAutofit fontScale="90000"/>
          </a:bodyPr>
          <a:lstStyle/>
          <a:p>
            <a:r>
              <a:rPr lang="cs-CZ" dirty="0"/>
              <a:t>VÝVOJ POČTU HOSPITALIZACÍ – CELKOVÉ A JIP – OD BŘEZNA 2020</a:t>
            </a:r>
            <a:br>
              <a:rPr lang="cs-CZ" dirty="0"/>
            </a:br>
            <a:r>
              <a:rPr kumimoji="0" lang="cs-CZ" sz="2000" b="0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cs typeface="+mj-cs"/>
              </a:rPr>
              <a:t>zdroj: ÚZIS,</a:t>
            </a:r>
            <a:r>
              <a:rPr kumimoji="0" lang="nl-NL" sz="2000" b="0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cs typeface="+mj-cs"/>
              </a:rPr>
              <a:t> ISIN / COVID-19 - Informační systém </a:t>
            </a:r>
            <a:r>
              <a:rPr kumimoji="0" lang="nl-NL" sz="2000" b="0" i="0" u="none" strike="noStrike" kern="1200" cap="all" spc="10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cs typeface="+mj-cs"/>
              </a:rPr>
              <a:t>infekční</a:t>
            </a:r>
            <a:r>
              <a:rPr kumimoji="0" lang="cs-CZ" sz="2000" b="0" i="0" u="none" strike="noStrike" kern="1200" cap="all" spc="10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cs typeface="+mj-cs"/>
              </a:rPr>
              <a:t>ch</a:t>
            </a:r>
            <a:r>
              <a:rPr kumimoji="0" lang="nl-NL" sz="2000" b="0" i="0" u="none" strike="noStrike" kern="1200" cap="all" spc="10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cs typeface="+mj-cs"/>
              </a:rPr>
              <a:t> nemoc</a:t>
            </a:r>
            <a:r>
              <a:rPr kumimoji="0" lang="cs-CZ" sz="2000" b="0" i="0" u="none" strike="noStrike" kern="1200" cap="all" spc="10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cs typeface="+mj-cs"/>
              </a:rPr>
              <a:t>í</a:t>
            </a:r>
            <a:endParaRPr lang="cs-CZ" sz="2000" b="0" cap="all" spc="100" dirty="0">
              <a:solidFill>
                <a:prstClr val="black">
                  <a:lumMod val="95000"/>
                  <a:lumOff val="5000"/>
                </a:prstClr>
              </a:solidFill>
              <a:latin typeface="Tw Cen MT Condensed" panose="020B0606020104020203"/>
              <a:cs typeface="+mj-cs"/>
            </a:endParaRPr>
          </a:p>
        </p:txBody>
      </p:sp>
      <p:graphicFrame>
        <p:nvGraphicFramePr>
          <p:cNvPr id="6" name="Tabulka 7">
            <a:extLst>
              <a:ext uri="{FF2B5EF4-FFF2-40B4-BE49-F238E27FC236}">
                <a16:creationId xmlns:a16="http://schemas.microsoft.com/office/drawing/2014/main" id="{E4305667-7252-438B-B0A2-AF7DB9A9E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317330"/>
              </p:ext>
            </p:extLst>
          </p:nvPr>
        </p:nvGraphicFramePr>
        <p:xfrm>
          <a:off x="8663881" y="3497478"/>
          <a:ext cx="331150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329">
                  <a:extLst>
                    <a:ext uri="{9D8B030D-6E8A-4147-A177-3AD203B41FA5}">
                      <a16:colId xmlns:a16="http://schemas.microsoft.com/office/drawing/2014/main" val="1970852530"/>
                    </a:ext>
                  </a:extLst>
                </a:gridCol>
                <a:gridCol w="1087037">
                  <a:extLst>
                    <a:ext uri="{9D8B030D-6E8A-4147-A177-3AD203B41FA5}">
                      <a16:colId xmlns:a16="http://schemas.microsoft.com/office/drawing/2014/main" val="667889362"/>
                    </a:ext>
                  </a:extLst>
                </a:gridCol>
                <a:gridCol w="1111139">
                  <a:extLst>
                    <a:ext uri="{9D8B030D-6E8A-4147-A177-3AD203B41FA5}">
                      <a16:colId xmlns:a16="http://schemas.microsoft.com/office/drawing/2014/main" val="240875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cs-CZ" sz="13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14.11.2020</a:t>
                      </a:r>
                      <a:endParaRPr lang="cs-CZ" sz="13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 smtClean="0"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6.12.2021</a:t>
                      </a:r>
                      <a:endParaRPr lang="cs-CZ" sz="13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27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Hospitalizace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6 573</a:t>
                      </a:r>
                      <a:endParaRPr lang="cs-CZ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6 670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609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 toho JIP</a:t>
                      </a:r>
                      <a:endParaRPr lang="cs-CZ" sz="13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1 068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981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070508"/>
                  </a:ext>
                </a:extLst>
              </a:tr>
            </a:tbl>
          </a:graphicData>
        </a:graphic>
      </p:graphicFrame>
      <p:sp>
        <p:nvSpPr>
          <p:cNvPr id="7" name="Obdélník 6"/>
          <p:cNvSpPr/>
          <p:nvPr/>
        </p:nvSpPr>
        <p:spPr>
          <a:xfrm>
            <a:off x="8663616" y="1992616"/>
            <a:ext cx="33117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Data k </a:t>
            </a:r>
            <a:r>
              <a:rPr lang="cs-CZ" b="1" dirty="0" smtClean="0">
                <a:solidFill>
                  <a:srgbClr val="000000"/>
                </a:solidFill>
                <a:latin typeface="Arial" panose="020B0604020202020204"/>
              </a:rPr>
              <a:t>6</a:t>
            </a:r>
            <a:r>
              <a:rPr kumimoji="0" lang="cs-CZ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.12.2021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odpovídala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ve srovnání s loňským podzimem datům z </a:t>
            </a:r>
            <a:r>
              <a:rPr lang="cs-CZ" b="1" dirty="0" smtClean="0">
                <a:solidFill>
                  <a:srgbClr val="000000"/>
                </a:solidFill>
                <a:latin typeface="Arial" panose="020B0604020202020204"/>
              </a:rPr>
              <a:t>14</a:t>
            </a:r>
            <a:r>
              <a:rPr kumimoji="0" lang="cs-CZ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.11.2020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E4305667-7252-438B-B0A2-AF7DB9A9EDF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219318" y="4914531"/>
          <a:ext cx="22003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329">
                  <a:extLst>
                    <a:ext uri="{9D8B030D-6E8A-4147-A177-3AD203B41FA5}">
                      <a16:colId xmlns:a16="http://schemas.microsoft.com/office/drawing/2014/main" val="1970852530"/>
                    </a:ext>
                  </a:extLst>
                </a:gridCol>
                <a:gridCol w="1087037">
                  <a:extLst>
                    <a:ext uri="{9D8B030D-6E8A-4147-A177-3AD203B41FA5}">
                      <a16:colId xmlns:a16="http://schemas.microsoft.com/office/drawing/2014/main" val="667889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3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Max. počet</a:t>
                      </a:r>
                      <a:endParaRPr lang="cs-CZ" sz="13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15.3.2021</a:t>
                      </a:r>
                      <a:endParaRPr lang="cs-CZ" sz="13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27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Hospitalizace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9 551</a:t>
                      </a:r>
                      <a:endParaRPr lang="cs-CZ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609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 toho JIP</a:t>
                      </a:r>
                      <a:endParaRPr lang="cs-CZ" sz="13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1 886</a:t>
                      </a:r>
                      <a:endParaRPr lang="cs-CZ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070508"/>
                  </a:ext>
                </a:extLst>
              </a:tr>
            </a:tbl>
          </a:graphicData>
        </a:graphic>
      </p:graphicFrame>
      <p:pic>
        <p:nvPicPr>
          <p:cNvPr id="9" name="Zástupný obsah 9">
            <a:extLst>
              <a:ext uri="{FF2B5EF4-FFF2-40B4-BE49-F238E27FC236}">
                <a16:creationId xmlns:a16="http://schemas.microsoft.com/office/drawing/2014/main" id="{1D25E3E8-FB17-40B0-9079-941C45734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908" y="1213339"/>
            <a:ext cx="8563708" cy="511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19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Risk </a:t>
            </a:r>
            <a:r>
              <a:rPr lang="cs-CZ" dirty="0" err="1"/>
              <a:t>mapping</a:t>
            </a:r>
            <a:r>
              <a:rPr lang="cs-CZ" dirty="0"/>
              <a:t> – zdroj </a:t>
            </a:r>
            <a:r>
              <a:rPr lang="cs-CZ" dirty="0" smtClean="0"/>
              <a:t>UZIS</a:t>
            </a:r>
            <a:endParaRPr lang="cs-CZ" dirty="0"/>
          </a:p>
        </p:txBody>
      </p:sp>
      <p:sp>
        <p:nvSpPr>
          <p:cNvPr id="4" name="TextovéPole 3"/>
          <p:cNvSpPr txBox="1"/>
          <p:nvPr/>
        </p:nvSpPr>
        <p:spPr>
          <a:xfrm>
            <a:off x="219914" y="951378"/>
            <a:ext cx="9998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Predikce počtu nově hospitalizovaných </a:t>
            </a:r>
            <a:r>
              <a:rPr lang="cs-CZ" dirty="0"/>
              <a:t>s COVID-19 v následujících </a:t>
            </a:r>
            <a:r>
              <a:rPr lang="cs-CZ" dirty="0" smtClean="0"/>
              <a:t>10 dnech z aktuálního prevalenčního poolu.</a:t>
            </a:r>
            <a:endParaRPr lang="cs-CZ" dirty="0"/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209290"/>
              </p:ext>
            </p:extLst>
          </p:nvPr>
        </p:nvGraphicFramePr>
        <p:xfrm>
          <a:off x="3134561" y="1485449"/>
          <a:ext cx="4919192" cy="4765469"/>
        </p:xfrm>
        <a:graphic>
          <a:graphicData uri="http://schemas.openxmlformats.org/drawingml/2006/table">
            <a:tbl>
              <a:tblPr/>
              <a:tblGrid>
                <a:gridCol w="2175798">
                  <a:extLst>
                    <a:ext uri="{9D8B030D-6E8A-4147-A177-3AD203B41FA5}">
                      <a16:colId xmlns:a16="http://schemas.microsoft.com/office/drawing/2014/main" val="2283760119"/>
                    </a:ext>
                  </a:extLst>
                </a:gridCol>
                <a:gridCol w="2743394">
                  <a:extLst>
                    <a:ext uri="{9D8B030D-6E8A-4147-A177-3AD203B41FA5}">
                      <a16:colId xmlns:a16="http://schemas.microsoft.com/office/drawing/2014/main" val="1182091541"/>
                    </a:ext>
                  </a:extLst>
                </a:gridCol>
              </a:tblGrid>
              <a:tr h="9649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Odhad počtu nově hospitalizovaných z nově pozitivních za posledních 14 dní (do 10 dnů od hodnoceného data, odečteni již hospitalizovaní)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274775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1 073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36355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1 163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852109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641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135392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441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9613277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9550469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653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614860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339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459839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451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802972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0479038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514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906426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1 272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855839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789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665130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706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472455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1 279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5416366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9 958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913107"/>
                  </a:ext>
                </a:extLst>
              </a:tr>
            </a:tbl>
          </a:graphicData>
        </a:graphic>
      </p:graphicFrame>
      <p:sp>
        <p:nvSpPr>
          <p:cNvPr id="6" name="TextovéPole 5"/>
          <p:cNvSpPr txBox="1"/>
          <p:nvPr/>
        </p:nvSpPr>
        <p:spPr>
          <a:xfrm>
            <a:off x="9009114" y="5091561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8.12.2021 0:22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742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7" name="Tabulk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460036"/>
              </p:ext>
            </p:extLst>
          </p:nvPr>
        </p:nvGraphicFramePr>
        <p:xfrm>
          <a:off x="367815" y="761755"/>
          <a:ext cx="11405086" cy="5832529"/>
        </p:xfrm>
        <a:graphic>
          <a:graphicData uri="http://schemas.openxmlformats.org/drawingml/2006/table">
            <a:tbl>
              <a:tblPr firstRow="1" firstCol="1" bandRow="1"/>
              <a:tblGrid>
                <a:gridCol w="1399893">
                  <a:extLst>
                    <a:ext uri="{9D8B030D-6E8A-4147-A177-3AD203B41FA5}">
                      <a16:colId xmlns:a16="http://schemas.microsoft.com/office/drawing/2014/main" val="139736479"/>
                    </a:ext>
                  </a:extLst>
                </a:gridCol>
                <a:gridCol w="2170199">
                  <a:extLst>
                    <a:ext uri="{9D8B030D-6E8A-4147-A177-3AD203B41FA5}">
                      <a16:colId xmlns:a16="http://schemas.microsoft.com/office/drawing/2014/main" val="1590847519"/>
                    </a:ext>
                  </a:extLst>
                </a:gridCol>
                <a:gridCol w="2420126">
                  <a:extLst>
                    <a:ext uri="{9D8B030D-6E8A-4147-A177-3AD203B41FA5}">
                      <a16:colId xmlns:a16="http://schemas.microsoft.com/office/drawing/2014/main" val="2576979814"/>
                    </a:ext>
                  </a:extLst>
                </a:gridCol>
                <a:gridCol w="2079315">
                  <a:extLst>
                    <a:ext uri="{9D8B030D-6E8A-4147-A177-3AD203B41FA5}">
                      <a16:colId xmlns:a16="http://schemas.microsoft.com/office/drawing/2014/main" val="2056688962"/>
                    </a:ext>
                  </a:extLst>
                </a:gridCol>
                <a:gridCol w="3335553">
                  <a:extLst>
                    <a:ext uri="{9D8B030D-6E8A-4147-A177-3AD203B41FA5}">
                      <a16:colId xmlns:a16="http://schemas.microsoft.com/office/drawing/2014/main" val="573671383"/>
                    </a:ext>
                  </a:extLst>
                </a:gridCol>
              </a:tblGrid>
              <a:tr h="7403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206147"/>
                  </a:ext>
                </a:extLst>
              </a:tr>
              <a:tr h="13127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Hl. m. Praha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Setrvale kapacitní problémy FTN a</a:t>
                      </a:r>
                      <a:b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FNKV, ostatní navyšují kapacity dle potřeby, snaha o maximální zachování</a:t>
                      </a:r>
                      <a:b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cs-CZ" sz="130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cs-CZ" sz="1300" b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FTN žádá o zastavení přísunu</a:t>
                      </a:r>
                      <a:r>
                        <a:rPr lang="cs-CZ" sz="1300" b="0" kern="120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C+ pac. z důvodu úplného vyčerpání kapacit IP.</a:t>
                      </a:r>
                      <a:endParaRPr lang="cs-CZ" sz="1300" b="0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1312754"/>
                  </a:ext>
                </a:extLst>
              </a:tr>
              <a:tr h="14779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Pardubický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(cca na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Elektivní provoz prakticky plně zastaven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Onkologická aj. neodkladná operativa běží bez omezení. Situace na úrovni „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plateau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“, maximalizovány kapacity standardní i intenzivní péče, menší rezerva lůžek zůstává. Další navýšení kapacit by ale již bylo velmi problematické. Krizovou situaci nelze nadále vyloučit.</a:t>
                      </a:r>
                      <a:endParaRPr lang="cs-CZ" sz="1300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805074"/>
                  </a:ext>
                </a:extLst>
              </a:tr>
              <a:tr h="8770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Královéhradecký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(cca na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850101"/>
                  </a:ext>
                </a:extLst>
              </a:tr>
              <a:tr h="7403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Moravskoslezský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JIPy plné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Elektiva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zastavená; akutní problémy jednotlivých ZZ řešeny ve spolupráci s dispečinkem ZZS MSK a/anebo mezi nemocničními transporty v rámci kraje, při stávajících trendech a predikcích by situace měla být nadále řešitelná v rámci kraje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0736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066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720369"/>
              </p:ext>
            </p:extLst>
          </p:nvPr>
        </p:nvGraphicFramePr>
        <p:xfrm>
          <a:off x="279292" y="841021"/>
          <a:ext cx="11587543" cy="4813425"/>
        </p:xfrm>
        <a:graphic>
          <a:graphicData uri="http://schemas.openxmlformats.org/drawingml/2006/table">
            <a:tbl>
              <a:tblPr firstRow="1" firstCol="1" bandRow="1"/>
              <a:tblGrid>
                <a:gridCol w="1422287">
                  <a:extLst>
                    <a:ext uri="{9D8B030D-6E8A-4147-A177-3AD203B41FA5}">
                      <a16:colId xmlns:a16="http://schemas.microsoft.com/office/drawing/2014/main" val="2516720382"/>
                    </a:ext>
                  </a:extLst>
                </a:gridCol>
                <a:gridCol w="2204916">
                  <a:extLst>
                    <a:ext uri="{9D8B030D-6E8A-4147-A177-3AD203B41FA5}">
                      <a16:colId xmlns:a16="http://schemas.microsoft.com/office/drawing/2014/main" val="2538168158"/>
                    </a:ext>
                  </a:extLst>
                </a:gridCol>
                <a:gridCol w="2458844">
                  <a:extLst>
                    <a:ext uri="{9D8B030D-6E8A-4147-A177-3AD203B41FA5}">
                      <a16:colId xmlns:a16="http://schemas.microsoft.com/office/drawing/2014/main" val="1374489751"/>
                    </a:ext>
                  </a:extLst>
                </a:gridCol>
                <a:gridCol w="2112580">
                  <a:extLst>
                    <a:ext uri="{9D8B030D-6E8A-4147-A177-3AD203B41FA5}">
                      <a16:colId xmlns:a16="http://schemas.microsoft.com/office/drawing/2014/main" val="2988357666"/>
                    </a:ext>
                  </a:extLst>
                </a:gridCol>
                <a:gridCol w="3388916">
                  <a:extLst>
                    <a:ext uri="{9D8B030D-6E8A-4147-A177-3AD203B41FA5}">
                      <a16:colId xmlns:a16="http://schemas.microsoft.com/office/drawing/2014/main" val="3364315349"/>
                    </a:ext>
                  </a:extLst>
                </a:gridCol>
              </a:tblGrid>
              <a:tr h="5910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793804"/>
                  </a:ext>
                </a:extLst>
              </a:tr>
              <a:tr h="11889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Liberecký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Dochází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k o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mezení kapacity pro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noncovid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pacienty v IP.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 jednání KŠ kraje:</a:t>
                      </a:r>
                    </a:p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cs-CZ" sz="1300" b="0" i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Omezení </a:t>
                      </a:r>
                      <a:r>
                        <a:rPr lang="cs-CZ" sz="1300" b="0" i="0" kern="1200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b="0" i="0" kern="120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v páteřních </a:t>
                      </a:r>
                      <a:r>
                        <a:rPr lang="cs-CZ" sz="1300" b="0" i="0" kern="1200" baseline="0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nem</a:t>
                      </a:r>
                      <a:r>
                        <a:rPr lang="cs-CZ" sz="1300" b="0" i="0" kern="120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kraje</a:t>
                      </a:r>
                    </a:p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cs-CZ" sz="1300" b="0" i="0" kern="120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Nedostatek zdravotníků v LBK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838243"/>
                  </a:ext>
                </a:extLst>
              </a:tr>
              <a:tr h="13821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Olomoucký 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(cca na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Elektiva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omezená cca 40-50%.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IP - vysoká, ale t.č. konstantní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obložnost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(částečně podíl vysoké mortality v IP).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Zajištěn akutní provoz (neodkladné stavy,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onkooperativa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).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Trvá problém s nedostatkem kvalifikovaného personálu zejména v IP. 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932507"/>
                  </a:ext>
                </a:extLst>
              </a:tr>
              <a:tr h="13999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Plzeňský 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Aktuálně stagnace počtu hospitalizovaných ve standardní péči. V rámci Intenzivní péče dochází ke kumulaci pacientů s potřebou ventilační podpory i </a:t>
                      </a:r>
                      <a:r>
                        <a:rPr lang="cs-CZ" sz="1300" b="0" i="0" kern="1200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postCOV</a:t>
                      </a:r>
                      <a:r>
                        <a:rPr lang="cs-CZ" sz="1300" b="0" i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(vypadávají z oficiálních statistik, ale stále blokují lůžka vyšší IP!!).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Přetrvává omezení operativy na akutní a nutnou onkologickou.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078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896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307675"/>
              </p:ext>
            </p:extLst>
          </p:nvPr>
        </p:nvGraphicFramePr>
        <p:xfrm>
          <a:off x="350228" y="664385"/>
          <a:ext cx="11519385" cy="5863341"/>
        </p:xfrm>
        <a:graphic>
          <a:graphicData uri="http://schemas.openxmlformats.org/drawingml/2006/table">
            <a:tbl>
              <a:tblPr firstRow="1" firstCol="1" bandRow="1"/>
              <a:tblGrid>
                <a:gridCol w="1413921">
                  <a:extLst>
                    <a:ext uri="{9D8B030D-6E8A-4147-A177-3AD203B41FA5}">
                      <a16:colId xmlns:a16="http://schemas.microsoft.com/office/drawing/2014/main" val="3772522195"/>
                    </a:ext>
                  </a:extLst>
                </a:gridCol>
                <a:gridCol w="2191947">
                  <a:extLst>
                    <a:ext uri="{9D8B030D-6E8A-4147-A177-3AD203B41FA5}">
                      <a16:colId xmlns:a16="http://schemas.microsoft.com/office/drawing/2014/main" val="842899262"/>
                    </a:ext>
                  </a:extLst>
                </a:gridCol>
                <a:gridCol w="2444381">
                  <a:extLst>
                    <a:ext uri="{9D8B030D-6E8A-4147-A177-3AD203B41FA5}">
                      <a16:colId xmlns:a16="http://schemas.microsoft.com/office/drawing/2014/main" val="105783194"/>
                    </a:ext>
                  </a:extLst>
                </a:gridCol>
                <a:gridCol w="2100154">
                  <a:extLst>
                    <a:ext uri="{9D8B030D-6E8A-4147-A177-3AD203B41FA5}">
                      <a16:colId xmlns:a16="http://schemas.microsoft.com/office/drawing/2014/main" val="3894075409"/>
                    </a:ext>
                  </a:extLst>
                </a:gridCol>
                <a:gridCol w="3368982">
                  <a:extLst>
                    <a:ext uri="{9D8B030D-6E8A-4147-A177-3AD203B41FA5}">
                      <a16:colId xmlns:a16="http://schemas.microsoft.com/office/drawing/2014/main" val="2922963808"/>
                    </a:ext>
                  </a:extLst>
                </a:gridCol>
              </a:tblGrid>
              <a:tr h="6031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164548"/>
                  </a:ext>
                </a:extLst>
              </a:tr>
              <a:tr h="7406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Karlovarský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Nemocnice Sokolov – zcela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zastavena el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ektivní operativa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287979"/>
                  </a:ext>
                </a:extLst>
              </a:tr>
              <a:tr h="7473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Jihočeský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plné</a:t>
                      </a: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Je méně pacientů na HFNO, ale </a:t>
                      </a:r>
                      <a:r>
                        <a:rPr lang="cs-CZ" sz="1300" b="0" i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plní se JIP + ARO s pacienty na UPV</a:t>
                      </a:r>
                      <a:endParaRPr lang="cs-CZ" sz="13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6967152"/>
                  </a:ext>
                </a:extLst>
              </a:tr>
              <a:tr h="13571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Středočeský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Celkové hodnocení situace – zatím bez potřeby přesunů pacientů mimo spádovou oblast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Omezení operativy je nerovnoměrné, někde pouze akutní operativa, jinde ještě omezení do 20%. Souhrnně mezi C/D.</a:t>
                      </a:r>
                      <a:endParaRPr lang="cs-CZ" sz="13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23958"/>
                  </a:ext>
                </a:extLst>
              </a:tr>
              <a:tr h="11342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Jihomoravský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plné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Problémy nyní již celoplošně v JMK.</a:t>
                      </a:r>
                    </a:p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cs-CZ" sz="1300" b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Kyjovská nemocnice vyhlásila HPO.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cs-CZ" sz="1300" b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FN Brno omezuje ambulantní péči</a:t>
                      </a:r>
                      <a:r>
                        <a:rPr lang="cs-CZ" sz="1300" b="0" baseline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z důvodu </a:t>
                      </a:r>
                      <a:r>
                        <a:rPr lang="cs-CZ" sz="1300" b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nedostatek personálu.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Mírné zlepšení situace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bez potřeby mezikrajských překladů.</a:t>
                      </a:r>
                      <a:endParaRPr lang="cs-CZ" sz="13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02855"/>
                  </a:ext>
                </a:extLst>
              </a:tr>
              <a:tr h="11505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Vysočina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přímo řízených nemocnicích kraje (Jihlava, Pelhřimov,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HavlBrod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Třebíč, Nové Město n/M).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Situace obdobná, zatím bez překladů v rámci kraje.</a:t>
                      </a:r>
                      <a:endParaRPr lang="cs-CZ" sz="13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981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9395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554947"/>
              </p:ext>
            </p:extLst>
          </p:nvPr>
        </p:nvGraphicFramePr>
        <p:xfrm>
          <a:off x="372867" y="838718"/>
          <a:ext cx="11435203" cy="3618504"/>
        </p:xfrm>
        <a:graphic>
          <a:graphicData uri="http://schemas.openxmlformats.org/drawingml/2006/table">
            <a:tbl>
              <a:tblPr firstRow="1" firstCol="1" bandRow="1"/>
              <a:tblGrid>
                <a:gridCol w="1403588">
                  <a:extLst>
                    <a:ext uri="{9D8B030D-6E8A-4147-A177-3AD203B41FA5}">
                      <a16:colId xmlns:a16="http://schemas.microsoft.com/office/drawing/2014/main" val="3544378427"/>
                    </a:ext>
                  </a:extLst>
                </a:gridCol>
                <a:gridCol w="2175930">
                  <a:extLst>
                    <a:ext uri="{9D8B030D-6E8A-4147-A177-3AD203B41FA5}">
                      <a16:colId xmlns:a16="http://schemas.microsoft.com/office/drawing/2014/main" val="2335077237"/>
                    </a:ext>
                  </a:extLst>
                </a:gridCol>
                <a:gridCol w="2426518">
                  <a:extLst>
                    <a:ext uri="{9D8B030D-6E8A-4147-A177-3AD203B41FA5}">
                      <a16:colId xmlns:a16="http://schemas.microsoft.com/office/drawing/2014/main" val="1383355635"/>
                    </a:ext>
                  </a:extLst>
                </a:gridCol>
                <a:gridCol w="2084806">
                  <a:extLst>
                    <a:ext uri="{9D8B030D-6E8A-4147-A177-3AD203B41FA5}">
                      <a16:colId xmlns:a16="http://schemas.microsoft.com/office/drawing/2014/main" val="142418389"/>
                    </a:ext>
                  </a:extLst>
                </a:gridCol>
                <a:gridCol w="3344361">
                  <a:extLst>
                    <a:ext uri="{9D8B030D-6E8A-4147-A177-3AD203B41FA5}">
                      <a16:colId xmlns:a16="http://schemas.microsoft.com/office/drawing/2014/main" val="413358982"/>
                    </a:ext>
                  </a:extLst>
                </a:gridCol>
              </a:tblGrid>
              <a:tr h="6242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208484"/>
                  </a:ext>
                </a:extLst>
              </a:tr>
              <a:tr h="12678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Ústecký</a:t>
                      </a:r>
                      <a:endParaRPr lang="cs-CZ" sz="13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Počet C19 pacientů na standardních odděleních posledních 10 dnů osciluje nebo mírně klesá, narůstá počet pacientů na C19 JIP, včetně potřeby UPV. </a:t>
                      </a:r>
                      <a:endParaRPr lang="cs-CZ" sz="13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712985"/>
                  </a:ext>
                </a:extLst>
              </a:tr>
              <a:tr h="10418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Zlínský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plné</a:t>
                      </a: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kraji je pokles denního lineární nárůstu o cca 5-7 pacientů denně na standardních odd.,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Zatím méně na JIP, ty jsou plné především v menších nemocnicích (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ValMez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Vsetín, U.H.).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Problém personálu je ve všech zařízeních – extrémní v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U.Hradišti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(180 PN, z toho 48 pro COVID).</a:t>
                      </a:r>
                      <a:endParaRPr lang="cs-CZ" sz="13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531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420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8974794" y="2248063"/>
            <a:ext cx="292330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lůžka IP C+ pacienty k </a:t>
            </a:r>
          </a:p>
          <a:p>
            <a:pPr algn="ctr"/>
            <a:r>
              <a:rPr lang="cs-CZ" b="1" dirty="0" smtClean="0"/>
              <a:t>9.12.2021 0:25</a:t>
            </a:r>
          </a:p>
          <a:p>
            <a:pPr algn="ctr"/>
            <a:endParaRPr lang="cs-CZ" b="1" dirty="0"/>
          </a:p>
          <a:p>
            <a:pPr algn="ctr"/>
            <a:r>
              <a:rPr lang="cs-CZ" b="1" dirty="0" smtClean="0"/>
              <a:t>979</a:t>
            </a:r>
          </a:p>
          <a:p>
            <a:pPr algn="ctr"/>
            <a:endParaRPr lang="cs-CZ" sz="2000" b="1" dirty="0"/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899962"/>
              </p:ext>
            </p:extLst>
          </p:nvPr>
        </p:nvGraphicFramePr>
        <p:xfrm>
          <a:off x="8974794" y="4216773"/>
          <a:ext cx="2923309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001">
                  <a:extLst>
                    <a:ext uri="{9D8B030D-6E8A-4147-A177-3AD203B41FA5}">
                      <a16:colId xmlns:a16="http://schemas.microsoft.com/office/drawing/2014/main" val="2209585095"/>
                    </a:ext>
                  </a:extLst>
                </a:gridCol>
                <a:gridCol w="1054308">
                  <a:extLst>
                    <a:ext uri="{9D8B030D-6E8A-4147-A177-3AD203B41FA5}">
                      <a16:colId xmlns:a16="http://schemas.microsoft.com/office/drawing/2014/main" val="3513835546"/>
                    </a:ext>
                  </a:extLst>
                </a:gridCol>
              </a:tblGrid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Celková kapacita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3 634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489001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Volná kapacita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28 %</a:t>
                      </a:r>
                      <a:endParaRPr lang="cs-CZ" sz="16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842585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Obsazenost C+ pac. na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26,9 %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53387"/>
                  </a:ext>
                </a:extLst>
              </a:tr>
            </a:tbl>
          </a:graphicData>
        </a:graphic>
      </p:graphicFrame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574434"/>
              </p:ext>
            </p:extLst>
          </p:nvPr>
        </p:nvGraphicFramePr>
        <p:xfrm>
          <a:off x="244897" y="980806"/>
          <a:ext cx="8863936" cy="5317321"/>
        </p:xfrm>
        <a:graphic>
          <a:graphicData uri="http://schemas.openxmlformats.org/drawingml/2006/table">
            <a:tbl>
              <a:tblPr/>
              <a:tblGrid>
                <a:gridCol w="1928937">
                  <a:extLst>
                    <a:ext uri="{9D8B030D-6E8A-4147-A177-3AD203B41FA5}">
                      <a16:colId xmlns:a16="http://schemas.microsoft.com/office/drawing/2014/main" val="2751899119"/>
                    </a:ext>
                  </a:extLst>
                </a:gridCol>
                <a:gridCol w="1180984">
                  <a:extLst>
                    <a:ext uri="{9D8B030D-6E8A-4147-A177-3AD203B41FA5}">
                      <a16:colId xmlns:a16="http://schemas.microsoft.com/office/drawing/2014/main" val="3267606206"/>
                    </a:ext>
                  </a:extLst>
                </a:gridCol>
                <a:gridCol w="1092412">
                  <a:extLst>
                    <a:ext uri="{9D8B030D-6E8A-4147-A177-3AD203B41FA5}">
                      <a16:colId xmlns:a16="http://schemas.microsoft.com/office/drawing/2014/main" val="626719977"/>
                    </a:ext>
                  </a:extLst>
                </a:gridCol>
                <a:gridCol w="1089129">
                  <a:extLst>
                    <a:ext uri="{9D8B030D-6E8A-4147-A177-3AD203B41FA5}">
                      <a16:colId xmlns:a16="http://schemas.microsoft.com/office/drawing/2014/main" val="2602705319"/>
                    </a:ext>
                  </a:extLst>
                </a:gridCol>
                <a:gridCol w="1128495">
                  <a:extLst>
                    <a:ext uri="{9D8B030D-6E8A-4147-A177-3AD203B41FA5}">
                      <a16:colId xmlns:a16="http://schemas.microsoft.com/office/drawing/2014/main" val="1413269879"/>
                    </a:ext>
                  </a:extLst>
                </a:gridCol>
                <a:gridCol w="1131776">
                  <a:extLst>
                    <a:ext uri="{9D8B030D-6E8A-4147-A177-3AD203B41FA5}">
                      <a16:colId xmlns:a16="http://schemas.microsoft.com/office/drawing/2014/main" val="4100367368"/>
                    </a:ext>
                  </a:extLst>
                </a:gridCol>
                <a:gridCol w="1312203">
                  <a:extLst>
                    <a:ext uri="{9D8B030D-6E8A-4147-A177-3AD203B41FA5}">
                      <a16:colId xmlns:a16="http://schemas.microsoft.com/office/drawing/2014/main" val="728008992"/>
                    </a:ext>
                  </a:extLst>
                </a:gridCol>
              </a:tblGrid>
              <a:tr h="170976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oddělení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204218"/>
                  </a:ext>
                </a:extLst>
              </a:tr>
              <a:tr h="170976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(ARO + JIP) v ČR k 9.12. 2021, 11:30 h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4273182"/>
                  </a:ext>
                </a:extLst>
              </a:tr>
              <a:tr h="142887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16779"/>
                  </a:ext>
                </a:extLst>
              </a:tr>
              <a:tr h="1587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Lůžka IP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2352885"/>
                  </a:ext>
                </a:extLst>
              </a:tr>
              <a:tr h="616735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</a:t>
                      </a:r>
                      <a:r>
                        <a:rPr lang="cs-CZ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Covid</a:t>
                      </a:r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4994748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785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165758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47601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8316238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5115710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2340904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528960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4649804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30474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124089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962027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0542086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7179721"/>
                  </a:ext>
                </a:extLst>
              </a:tr>
              <a:tr h="1526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113190"/>
                  </a:ext>
                </a:extLst>
              </a:tr>
              <a:tr h="16487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509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826109"/>
                  </a:ext>
                </a:extLst>
              </a:tr>
              <a:tr h="15876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3 634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619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421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6693242"/>
                  </a:ext>
                </a:extLst>
              </a:tr>
              <a:tr h="207614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335247"/>
                  </a:ext>
                </a:extLst>
              </a:tr>
              <a:tr h="142887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880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5498736"/>
                  </a:ext>
                </a:extLst>
              </a:tr>
              <a:tr h="152657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7x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340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9001173" y="3130491"/>
            <a:ext cx="2923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IP jsou umístěna na neinfekčních odděleních IP.</a:t>
            </a: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288848"/>
              </p:ext>
            </p:extLst>
          </p:nvPr>
        </p:nvGraphicFramePr>
        <p:xfrm>
          <a:off x="332819" y="1025523"/>
          <a:ext cx="8960650" cy="5322322"/>
        </p:xfrm>
        <a:graphic>
          <a:graphicData uri="http://schemas.openxmlformats.org/drawingml/2006/table">
            <a:tbl>
              <a:tblPr/>
              <a:tblGrid>
                <a:gridCol w="1949987">
                  <a:extLst>
                    <a:ext uri="{9D8B030D-6E8A-4147-A177-3AD203B41FA5}">
                      <a16:colId xmlns:a16="http://schemas.microsoft.com/office/drawing/2014/main" val="106645921"/>
                    </a:ext>
                  </a:extLst>
                </a:gridCol>
                <a:gridCol w="1193869">
                  <a:extLst>
                    <a:ext uri="{9D8B030D-6E8A-4147-A177-3AD203B41FA5}">
                      <a16:colId xmlns:a16="http://schemas.microsoft.com/office/drawing/2014/main" val="3340385921"/>
                    </a:ext>
                  </a:extLst>
                </a:gridCol>
                <a:gridCol w="1104330">
                  <a:extLst>
                    <a:ext uri="{9D8B030D-6E8A-4147-A177-3AD203B41FA5}">
                      <a16:colId xmlns:a16="http://schemas.microsoft.com/office/drawing/2014/main" val="4014555196"/>
                    </a:ext>
                  </a:extLst>
                </a:gridCol>
                <a:gridCol w="1101010">
                  <a:extLst>
                    <a:ext uri="{9D8B030D-6E8A-4147-A177-3AD203B41FA5}">
                      <a16:colId xmlns:a16="http://schemas.microsoft.com/office/drawing/2014/main" val="1372515342"/>
                    </a:ext>
                  </a:extLst>
                </a:gridCol>
                <a:gridCol w="1140808">
                  <a:extLst>
                    <a:ext uri="{9D8B030D-6E8A-4147-A177-3AD203B41FA5}">
                      <a16:colId xmlns:a16="http://schemas.microsoft.com/office/drawing/2014/main" val="3884663373"/>
                    </a:ext>
                  </a:extLst>
                </a:gridCol>
                <a:gridCol w="1144125">
                  <a:extLst>
                    <a:ext uri="{9D8B030D-6E8A-4147-A177-3AD203B41FA5}">
                      <a16:colId xmlns:a16="http://schemas.microsoft.com/office/drawing/2014/main" val="1137822919"/>
                    </a:ext>
                  </a:extLst>
                </a:gridCol>
                <a:gridCol w="1326521">
                  <a:extLst>
                    <a:ext uri="{9D8B030D-6E8A-4147-A177-3AD203B41FA5}">
                      <a16:colId xmlns:a16="http://schemas.microsoft.com/office/drawing/2014/main" val="2963764560"/>
                    </a:ext>
                  </a:extLst>
                </a:gridCol>
              </a:tblGrid>
              <a:tr h="164225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Infekční oddělení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17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8695505"/>
                  </a:ext>
                </a:extLst>
              </a:tr>
              <a:tr h="172868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na Infekčním oddělení (ARO + JIP) v ČR k 9.12. 2021, 11:30 h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989847"/>
                  </a:ext>
                </a:extLst>
              </a:tr>
              <a:tr h="160520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667982"/>
                  </a:ext>
                </a:extLst>
              </a:tr>
              <a:tr h="16052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IP na Infekčním oddělení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5163765"/>
                  </a:ext>
                </a:extLst>
              </a:tr>
              <a:tr h="62356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225901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5836545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8212891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716152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9076579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06228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5107004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572641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0368256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908384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1120322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4519378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6164059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69672"/>
                  </a:ext>
                </a:extLst>
              </a:tr>
              <a:tr h="1605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8371528"/>
                  </a:ext>
                </a:extLst>
              </a:tr>
              <a:tr h="1666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610936"/>
                  </a:ext>
                </a:extLst>
              </a:tr>
              <a:tr h="154347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0125194"/>
                  </a:ext>
                </a:extLst>
              </a:tr>
              <a:tr h="144468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92365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262654"/>
                  </a:ext>
                </a:extLst>
              </a:tr>
              <a:tr h="154347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7x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4434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0"/>
            <a:ext cx="9885238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9326849" y="2138810"/>
            <a:ext cx="278602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</a:t>
            </a:r>
            <a:r>
              <a:rPr lang="cs-CZ" b="1" dirty="0" smtClean="0"/>
              <a:t>pacienty k </a:t>
            </a:r>
            <a:r>
              <a:rPr lang="cs-CZ" b="1" dirty="0"/>
              <a:t>9</a:t>
            </a:r>
            <a:r>
              <a:rPr lang="cs-CZ" b="1" dirty="0" smtClean="0"/>
              <a:t>.12.2021 0:25</a:t>
            </a:r>
          </a:p>
          <a:p>
            <a:pPr algn="ctr"/>
            <a:endParaRPr lang="cs-CZ" b="1" dirty="0"/>
          </a:p>
          <a:p>
            <a:pPr algn="ctr"/>
            <a:r>
              <a:rPr lang="cs-CZ" sz="2000" b="1" dirty="0"/>
              <a:t>5 499</a:t>
            </a:r>
          </a:p>
        </p:txBody>
      </p:sp>
      <p:sp>
        <p:nvSpPr>
          <p:cNvPr id="3" name="TextovéPole 2"/>
          <p:cNvSpPr txBox="1"/>
          <p:nvPr/>
        </p:nvSpPr>
        <p:spPr>
          <a:xfrm>
            <a:off x="9486005" y="4019099"/>
            <a:ext cx="24677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s kyslíkem jsou umístěna na standardních odděleních.</a:t>
            </a: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82743"/>
              </p:ext>
            </p:extLst>
          </p:nvPr>
        </p:nvGraphicFramePr>
        <p:xfrm>
          <a:off x="332818" y="1016735"/>
          <a:ext cx="8767221" cy="5303976"/>
        </p:xfrm>
        <a:graphic>
          <a:graphicData uri="http://schemas.openxmlformats.org/drawingml/2006/table">
            <a:tbl>
              <a:tblPr/>
              <a:tblGrid>
                <a:gridCol w="1870510">
                  <a:extLst>
                    <a:ext uri="{9D8B030D-6E8A-4147-A177-3AD203B41FA5}">
                      <a16:colId xmlns:a16="http://schemas.microsoft.com/office/drawing/2014/main" val="507808911"/>
                    </a:ext>
                  </a:extLst>
                </a:gridCol>
                <a:gridCol w="1145210">
                  <a:extLst>
                    <a:ext uri="{9D8B030D-6E8A-4147-A177-3AD203B41FA5}">
                      <a16:colId xmlns:a16="http://schemas.microsoft.com/office/drawing/2014/main" val="3573687726"/>
                    </a:ext>
                  </a:extLst>
                </a:gridCol>
                <a:gridCol w="1059319">
                  <a:extLst>
                    <a:ext uri="{9D8B030D-6E8A-4147-A177-3AD203B41FA5}">
                      <a16:colId xmlns:a16="http://schemas.microsoft.com/office/drawing/2014/main" val="2576307876"/>
                    </a:ext>
                  </a:extLst>
                </a:gridCol>
                <a:gridCol w="1056138">
                  <a:extLst>
                    <a:ext uri="{9D8B030D-6E8A-4147-A177-3AD203B41FA5}">
                      <a16:colId xmlns:a16="http://schemas.microsoft.com/office/drawing/2014/main" val="2936447548"/>
                    </a:ext>
                  </a:extLst>
                </a:gridCol>
                <a:gridCol w="1094313">
                  <a:extLst>
                    <a:ext uri="{9D8B030D-6E8A-4147-A177-3AD203B41FA5}">
                      <a16:colId xmlns:a16="http://schemas.microsoft.com/office/drawing/2014/main" val="4148634080"/>
                    </a:ext>
                  </a:extLst>
                </a:gridCol>
                <a:gridCol w="1272455">
                  <a:extLst>
                    <a:ext uri="{9D8B030D-6E8A-4147-A177-3AD203B41FA5}">
                      <a16:colId xmlns:a16="http://schemas.microsoft.com/office/drawing/2014/main" val="3873989853"/>
                    </a:ext>
                  </a:extLst>
                </a:gridCol>
                <a:gridCol w="1269276">
                  <a:extLst>
                    <a:ext uri="{9D8B030D-6E8A-4147-A177-3AD203B41FA5}">
                      <a16:colId xmlns:a16="http://schemas.microsoft.com/office/drawing/2014/main" val="3193343283"/>
                    </a:ext>
                  </a:extLst>
                </a:gridCol>
              </a:tblGrid>
              <a:tr h="178334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a infekční oddělení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351646"/>
                  </a:ext>
                </a:extLst>
              </a:tr>
              <a:tr h="178334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9.12. 2021, 11:30 h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5323214"/>
                  </a:ext>
                </a:extLst>
              </a:tr>
              <a:tr h="16559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7442881"/>
                  </a:ext>
                </a:extLst>
              </a:tr>
              <a:tr h="17833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Standartní lůžka na Infekčním oddělení s O</a:t>
                      </a:r>
                      <a:r>
                        <a:rPr lang="pl-PL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pl-PL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331429"/>
                  </a:ext>
                </a:extLst>
              </a:tr>
              <a:tr h="484048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standardní lůžka 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na Infekčním oddělení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516657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3 154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444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420281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1 886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352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58428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1 634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480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775649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1 609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47101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104862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1 505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469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514070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813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660410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1 402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821628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889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753985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1 739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673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432301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2 519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61909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1 458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576716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145852"/>
                  </a:ext>
                </a:extLst>
              </a:tr>
              <a:tr h="1655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2 824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393915"/>
                  </a:ext>
                </a:extLst>
              </a:tr>
              <a:tr h="17196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22 752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5557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1 351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1 063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485227"/>
                  </a:ext>
                </a:extLst>
              </a:tr>
              <a:tr h="159226">
                <a:tc gridSpan="7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427419"/>
                  </a:ext>
                </a:extLst>
              </a:tr>
              <a:tr h="149036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3948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celkových kapacit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330691"/>
                  </a:ext>
                </a:extLst>
              </a:tr>
              <a:tr h="159226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s aktualizací starší 48 hod.: 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7x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064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31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Neaktualizovaná ZZ v DIP déle než 48 h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8617671" y="4968723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</a:t>
            </a:r>
            <a:r>
              <a:rPr lang="cs-CZ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.12.2021 11:20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8617671" y="2809292"/>
            <a:ext cx="2733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Žádáme všechny ZZ o aktualizaci volných lůžkových kapacit každý den i během víkendů.</a:t>
            </a:r>
            <a:endParaRPr lang="cs-CZ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833781"/>
              </p:ext>
            </p:extLst>
          </p:nvPr>
        </p:nvGraphicFramePr>
        <p:xfrm>
          <a:off x="1440866" y="2023571"/>
          <a:ext cx="5883126" cy="2771770"/>
        </p:xfrm>
        <a:graphic>
          <a:graphicData uri="http://schemas.openxmlformats.org/drawingml/2006/table">
            <a:tbl>
              <a:tblPr/>
              <a:tblGrid>
                <a:gridCol w="3671018">
                  <a:extLst>
                    <a:ext uri="{9D8B030D-6E8A-4147-A177-3AD203B41FA5}">
                      <a16:colId xmlns:a16="http://schemas.microsoft.com/office/drawing/2014/main" val="107433437"/>
                    </a:ext>
                  </a:extLst>
                </a:gridCol>
                <a:gridCol w="610806">
                  <a:extLst>
                    <a:ext uri="{9D8B030D-6E8A-4147-A177-3AD203B41FA5}">
                      <a16:colId xmlns:a16="http://schemas.microsoft.com/office/drawing/2014/main" val="4164856319"/>
                    </a:ext>
                  </a:extLst>
                </a:gridCol>
                <a:gridCol w="1601302">
                  <a:extLst>
                    <a:ext uri="{9D8B030D-6E8A-4147-A177-3AD203B41FA5}">
                      <a16:colId xmlns:a16="http://schemas.microsoft.com/office/drawing/2014/main" val="3820816568"/>
                    </a:ext>
                  </a:extLst>
                </a:gridCol>
              </a:tblGrid>
              <a:tr h="31813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Zdravotnické zařízení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Aktualizace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83414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SMN a.s., Nemocnice Šternberk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766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OLK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766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04.12.2021 6:31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76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46986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Žatec, o.p.s.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ULK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05.12.2021 9:27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8944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Oblastní nemocnice Kolín, a.s.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05.12.2021 21:15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548318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Říčany a.s.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06.12.2021 9:06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793974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NH Hospital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a.s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.,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Hořovice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07.12.2021 7:55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322689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Nem. Pardubického kraje, a.s., Svitavská nem.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PAK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07.12.2021 8:36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532956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NEMOS PLUS s.r.o., Nemocnice Ostrov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KVK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07.12.2021 9:55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7117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9459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Mezikrajové překlady pacientů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32819" y="1977911"/>
            <a:ext cx="11684522" cy="4409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2600" dirty="0" smtClean="0"/>
              <a:t>9.12. NDLP koordinoval pozemní překlad pacienta: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2600" dirty="0" smtClean="0"/>
              <a:t>C+ UPV </a:t>
            </a:r>
            <a:r>
              <a:rPr lang="cs-CZ" sz="2600" dirty="0"/>
              <a:t>*</a:t>
            </a:r>
            <a:r>
              <a:rPr lang="cs-CZ" sz="2600" dirty="0" smtClean="0"/>
              <a:t>1967 z ARO </a:t>
            </a:r>
            <a:r>
              <a:rPr lang="cs-CZ" sz="2600" dirty="0" err="1" smtClean="0"/>
              <a:t>Havl</a:t>
            </a:r>
            <a:r>
              <a:rPr lang="cs-CZ" sz="2600" dirty="0" smtClean="0"/>
              <a:t>. Brod (VYS) do Nemocnice Homolka (PHA)</a:t>
            </a:r>
            <a:endParaRPr lang="cs-CZ" sz="2600" dirty="0"/>
          </a:p>
        </p:txBody>
      </p:sp>
    </p:spTree>
    <p:extLst>
      <p:ext uri="{BB962C8B-B14F-4D97-AF65-F5344CB8AC3E}">
        <p14:creationId xmlns:p14="http://schemas.microsoft.com/office/powerpoint/2010/main" val="3225421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10565894" cy="576000"/>
          </a:xfrm>
        </p:spPr>
        <p:txBody>
          <a:bodyPr/>
          <a:lstStyle/>
          <a:p>
            <a:r>
              <a:rPr lang="en-US" dirty="0" err="1"/>
              <a:t>Podíl</a:t>
            </a:r>
            <a:r>
              <a:rPr lang="en-US" dirty="0"/>
              <a:t> (%) </a:t>
            </a:r>
            <a:r>
              <a:rPr lang="en-US" dirty="0" err="1"/>
              <a:t>volné</a:t>
            </a:r>
            <a:r>
              <a:rPr lang="en-US" dirty="0"/>
              <a:t> </a:t>
            </a:r>
            <a:r>
              <a:rPr lang="en-US" dirty="0" err="1"/>
              <a:t>aktuálně</a:t>
            </a:r>
            <a:r>
              <a:rPr lang="en-US" dirty="0"/>
              <a:t> </a:t>
            </a:r>
            <a:r>
              <a:rPr lang="en-US" dirty="0" err="1"/>
              <a:t>nahlášené</a:t>
            </a:r>
            <a:r>
              <a:rPr lang="en-US" dirty="0"/>
              <a:t> </a:t>
            </a:r>
            <a:r>
              <a:rPr lang="en-US" dirty="0" err="1"/>
              <a:t>kapacity</a:t>
            </a:r>
            <a:r>
              <a:rPr lang="en-US" dirty="0"/>
              <a:t> </a:t>
            </a:r>
            <a:r>
              <a:rPr lang="cs-CZ" dirty="0"/>
              <a:t>standartních lůžek s kyslíkem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FD8EDC8-39AC-4878-B921-4F6635FE7621}"/>
              </a:ext>
            </a:extLst>
          </p:cNvPr>
          <p:cNvGraphicFramePr/>
          <p:nvPr>
            <p:custDataLst>
              <p:tags r:id="rId2"/>
            </p:custDataLst>
            <p:extLst/>
          </p:nvPr>
        </p:nvGraphicFramePr>
        <p:xfrm>
          <a:off x="679061" y="11861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6038F74-6802-471B-A77B-176FE0683DE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040815" y="816865"/>
            <a:ext cx="5808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Podíl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(%)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volné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aktuálně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nahlášené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kapacity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lůžek s kyslíkem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8807061" y="5047599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7.12.2021 22:43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053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10565894" cy="576000"/>
          </a:xfrm>
        </p:spPr>
        <p:txBody>
          <a:bodyPr/>
          <a:lstStyle/>
          <a:p>
            <a:r>
              <a:rPr lang="en-US" dirty="0" err="1"/>
              <a:t>Podíl</a:t>
            </a:r>
            <a:r>
              <a:rPr lang="en-US" dirty="0"/>
              <a:t> (%) </a:t>
            </a:r>
            <a:r>
              <a:rPr lang="en-US" dirty="0" err="1"/>
              <a:t>volné</a:t>
            </a:r>
            <a:r>
              <a:rPr lang="en-US" dirty="0"/>
              <a:t> </a:t>
            </a:r>
            <a:r>
              <a:rPr lang="en-US" dirty="0" err="1"/>
              <a:t>aktuálně</a:t>
            </a:r>
            <a:r>
              <a:rPr lang="en-US" dirty="0"/>
              <a:t> </a:t>
            </a:r>
            <a:r>
              <a:rPr lang="en-US" dirty="0" err="1"/>
              <a:t>nahlášené</a:t>
            </a:r>
            <a:r>
              <a:rPr lang="en-US" dirty="0"/>
              <a:t> </a:t>
            </a:r>
            <a:r>
              <a:rPr lang="en-US" dirty="0" err="1"/>
              <a:t>kapacity</a:t>
            </a:r>
            <a:r>
              <a:rPr lang="en-US" dirty="0"/>
              <a:t> JIP</a:t>
            </a:r>
            <a:endParaRPr lang="cs-CZ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FD8EDC8-39AC-4878-B921-4F6635FE7621}"/>
              </a:ext>
            </a:extLst>
          </p:cNvPr>
          <p:cNvGraphicFramePr/>
          <p:nvPr>
            <p:custDataLst>
              <p:tags r:id="rId2"/>
            </p:custDataLst>
            <p:extLst/>
          </p:nvPr>
        </p:nvGraphicFramePr>
        <p:xfrm>
          <a:off x="679061" y="11861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6038F74-6802-471B-A77B-176FE0683DE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040815" y="816865"/>
            <a:ext cx="4692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Podíl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(%)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volné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aktuálně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nahlášené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kapacity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JIP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8807061" y="5047599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7.12.2021 22:43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346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10565894" cy="576000"/>
          </a:xfrm>
        </p:spPr>
        <p:txBody>
          <a:bodyPr/>
          <a:lstStyle/>
          <a:p>
            <a:r>
              <a:rPr lang="en-US" dirty="0" err="1"/>
              <a:t>Podíl</a:t>
            </a:r>
            <a:r>
              <a:rPr lang="en-US" dirty="0"/>
              <a:t> (%) </a:t>
            </a:r>
            <a:r>
              <a:rPr lang="en-US" dirty="0" err="1"/>
              <a:t>volné</a:t>
            </a:r>
            <a:r>
              <a:rPr lang="en-US" dirty="0"/>
              <a:t> </a:t>
            </a:r>
            <a:r>
              <a:rPr lang="en-US" dirty="0" err="1"/>
              <a:t>aktuálně</a:t>
            </a:r>
            <a:r>
              <a:rPr lang="en-US" dirty="0"/>
              <a:t> </a:t>
            </a:r>
            <a:r>
              <a:rPr lang="en-US" dirty="0" err="1"/>
              <a:t>nahlášené</a:t>
            </a:r>
            <a:r>
              <a:rPr lang="en-US" dirty="0"/>
              <a:t> </a:t>
            </a:r>
            <a:r>
              <a:rPr lang="en-US" dirty="0" err="1"/>
              <a:t>kapacity</a:t>
            </a:r>
            <a:r>
              <a:rPr lang="en-US" dirty="0"/>
              <a:t> </a:t>
            </a:r>
            <a:r>
              <a:rPr lang="cs-CZ" dirty="0"/>
              <a:t>UPV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FD8EDC8-39AC-4878-B921-4F6635FE7621}"/>
              </a:ext>
            </a:extLst>
          </p:cNvPr>
          <p:cNvGraphicFramePr/>
          <p:nvPr>
            <p:custDataLst>
              <p:tags r:id="rId2"/>
            </p:custDataLst>
            <p:extLst/>
          </p:nvPr>
        </p:nvGraphicFramePr>
        <p:xfrm>
          <a:off x="679061" y="11861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6038F74-6802-471B-A77B-176FE0683DE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040815" y="816865"/>
            <a:ext cx="4723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Podíl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(%)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volné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aktuálně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nahlášené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kapacity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UPV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8807061" y="5047599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7.12.2021 22:43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2454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22624</TotalTime>
  <Words>2307</Words>
  <Application>Microsoft Office PowerPoint</Application>
  <PresentationFormat>Širokoúhlá obrazovka</PresentationFormat>
  <Paragraphs>686</Paragraphs>
  <Slides>17</Slides>
  <Notes>3</Notes>
  <HiddenSlides>0</HiddenSlides>
  <MMClips>0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3</vt:i4>
      </vt:variant>
      <vt:variant>
        <vt:lpstr>Nadpisy snímků</vt:lpstr>
      </vt:variant>
      <vt:variant>
        <vt:i4>17</vt:i4>
      </vt:variant>
    </vt:vector>
  </HeadingPairs>
  <TitlesOfParts>
    <vt:vector size="27" baseType="lpstr">
      <vt:lpstr>Arial</vt:lpstr>
      <vt:lpstr>Arial Black</vt:lpstr>
      <vt:lpstr>Calibri</vt:lpstr>
      <vt:lpstr>Calibri Light</vt:lpstr>
      <vt:lpstr>Segoe UI</vt:lpstr>
      <vt:lpstr>Times New Roman</vt:lpstr>
      <vt:lpstr>Tw Cen MT Condensed</vt:lpstr>
      <vt:lpstr>Motiv Office</vt:lpstr>
      <vt:lpstr>1_Motiv Office</vt:lpstr>
      <vt:lpstr>Office Theme</vt:lpstr>
      <vt:lpstr>Operační briefing ICŘT   Národní dispečink lůžkové péče </vt:lpstr>
      <vt:lpstr>Národní dispečink lůžkové péče</vt:lpstr>
      <vt:lpstr>Národní dispečink lůžkové péče</vt:lpstr>
      <vt:lpstr>Národní dispečink lůžkové péče</vt:lpstr>
      <vt:lpstr>Neaktualizovaná ZZ v DIP déle než 48 h</vt:lpstr>
      <vt:lpstr>Mezikrajové překlady pacientů</vt:lpstr>
      <vt:lpstr>Podíl (%) volné aktuálně nahlášené kapacity standartních lůžek s kyslíkem</vt:lpstr>
      <vt:lpstr>Podíl (%) volné aktuálně nahlášené kapacity JIP</vt:lpstr>
      <vt:lpstr>Podíl (%) volné aktuálně nahlášené kapacity UPV</vt:lpstr>
      <vt:lpstr>Predikce celkového počtu hospitalizací – aktuální počet léčených </vt:lpstr>
      <vt:lpstr>Predikce počtu pacientů na JIP – aktuální počet případů </vt:lpstr>
      <vt:lpstr>VÝVOJ POČTU HOSPITALIZACÍ – CELKOVÉ A JIP – OD BŘEZNA 2020 zdroj: ÚZIS, ISIN / COVID-19 - Informační systém infekčních nemocí</vt:lpstr>
      <vt:lpstr>Risk mapping – zdroj UZIS</vt:lpstr>
      <vt:lpstr>Hodnocení situace v krajích od KKIP</vt:lpstr>
      <vt:lpstr>Hodnocení situace v krajích od KKIP</vt:lpstr>
      <vt:lpstr>Hodnocení situace v krajích od KKIP</vt:lpstr>
      <vt:lpstr>Hodnocení situace v krajích od KKIP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Ondřej Růžička</cp:lastModifiedBy>
  <cp:revision>1673</cp:revision>
  <cp:lastPrinted>2020-10-20T04:21:56Z</cp:lastPrinted>
  <dcterms:created xsi:type="dcterms:W3CDTF">2020-07-15T10:33:32Z</dcterms:created>
  <dcterms:modified xsi:type="dcterms:W3CDTF">2021-12-09T14:16:19Z</dcterms:modified>
</cp:coreProperties>
</file>