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1277" r:id="rId3"/>
    <p:sldId id="1293" r:id="rId4"/>
    <p:sldId id="1294" r:id="rId5"/>
    <p:sldId id="1296" r:id="rId6"/>
    <p:sldId id="1372" r:id="rId7"/>
    <p:sldId id="1371" r:id="rId8"/>
    <p:sldId id="1343" r:id="rId9"/>
    <p:sldId id="1344" r:id="rId10"/>
    <p:sldId id="1345" r:id="rId11"/>
    <p:sldId id="1346" r:id="rId12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72"/>
            <p14:sldId id="1371"/>
            <p14:sldId id="1343"/>
            <p14:sldId id="1344"/>
            <p14:sldId id="1345"/>
            <p14:sldId id="1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69"/>
    <a:srgbClr val="FF7575"/>
    <a:srgbClr val="FD783D"/>
    <a:srgbClr val="FF572F"/>
    <a:srgbClr val="FF7453"/>
    <a:srgbClr val="FF5D37"/>
    <a:srgbClr val="F1592F"/>
    <a:srgbClr val="FF3300"/>
    <a:srgbClr val="FFD243"/>
    <a:srgbClr val="FF7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8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14.12.2021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14.12.2021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515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21892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760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14. prosince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080"/>
              </p:ext>
            </p:extLst>
          </p:nvPr>
        </p:nvGraphicFramePr>
        <p:xfrm>
          <a:off x="372867" y="838718"/>
          <a:ext cx="11435203" cy="4816202"/>
        </p:xfrm>
        <a:graphic>
          <a:graphicData uri="http://schemas.openxmlformats.org/drawingml/2006/table">
            <a:tbl>
              <a:tblPr firstRow="1" firstCol="1" bandRow="1"/>
              <a:tblGrid>
                <a:gridCol w="1403588">
                  <a:extLst>
                    <a:ext uri="{9D8B030D-6E8A-4147-A177-3AD203B41FA5}">
                      <a16:colId xmlns:a16="http://schemas.microsoft.com/office/drawing/2014/main" val="3544378427"/>
                    </a:ext>
                  </a:extLst>
                </a:gridCol>
                <a:gridCol w="2175930">
                  <a:extLst>
                    <a:ext uri="{9D8B030D-6E8A-4147-A177-3AD203B41FA5}">
                      <a16:colId xmlns:a16="http://schemas.microsoft.com/office/drawing/2014/main" val="2335077237"/>
                    </a:ext>
                  </a:extLst>
                </a:gridCol>
                <a:gridCol w="2426518">
                  <a:extLst>
                    <a:ext uri="{9D8B030D-6E8A-4147-A177-3AD203B41FA5}">
                      <a16:colId xmlns:a16="http://schemas.microsoft.com/office/drawing/2014/main" val="1383355635"/>
                    </a:ext>
                  </a:extLst>
                </a:gridCol>
                <a:gridCol w="2084806">
                  <a:extLst>
                    <a:ext uri="{9D8B030D-6E8A-4147-A177-3AD203B41FA5}">
                      <a16:colId xmlns:a16="http://schemas.microsoft.com/office/drawing/2014/main" val="142418389"/>
                    </a:ext>
                  </a:extLst>
                </a:gridCol>
                <a:gridCol w="3344361">
                  <a:extLst>
                    <a:ext uri="{9D8B030D-6E8A-4147-A177-3AD203B41FA5}">
                      <a16:colId xmlns:a16="http://schemas.microsoft.com/office/drawing/2014/main" val="413358982"/>
                    </a:ext>
                  </a:extLst>
                </a:gridCol>
              </a:tblGrid>
              <a:tr h="624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08484"/>
                  </a:ext>
                </a:extLst>
              </a:tr>
              <a:tr h="12678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Ústecký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Počet C19 pacientů na standardních odděleních posledních 10 dnů osciluje nebo mírně klesá, narůstá počet pacientů na C19 JIP, včetně potřeby UPV. 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712985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Zlínský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pokles denního lineární nárůstu o cca 5-7 pacientů denně na standardních odd.,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Zatím méně na JIP, ty jsou plné především v menších nemocnicích (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ValMez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Vsetín, U.H.).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Problém personálu je ve všech zařízeních – extrémní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U.Hradišti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(180 PN, z toho 48 pro COVID).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531413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Moravskoslezský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zastavená; akutní problémy jednotlivých ZZ řešeny ve spolupráci s dispečinkem ZZS MSK a/anebo mezi nemocničními transporty v rámci kraje, při stávajících trendech a predikcích by situace měla být nadále řešitelná v </a:t>
                      </a:r>
                      <a:r>
                        <a:rPr lang="cs-CZ" sz="1300" b="0" i="0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rámci kraje.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1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42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745393" y="1919042"/>
            <a:ext cx="2923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lůžka IP C+ pacienty k </a:t>
            </a:r>
          </a:p>
          <a:p>
            <a:pPr algn="ctr"/>
            <a:r>
              <a:rPr lang="cs-CZ" b="1" dirty="0" smtClean="0"/>
              <a:t>14.12.2021 00:23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961</a:t>
            </a:r>
          </a:p>
          <a:p>
            <a:pPr algn="ctr"/>
            <a:endParaRPr lang="cs-CZ" sz="2000" b="1" dirty="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12865"/>
              </p:ext>
            </p:extLst>
          </p:nvPr>
        </p:nvGraphicFramePr>
        <p:xfrm>
          <a:off x="8515994" y="3783604"/>
          <a:ext cx="3382108" cy="1471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113">
                  <a:extLst>
                    <a:ext uri="{9D8B030D-6E8A-4147-A177-3AD203B41FA5}">
                      <a16:colId xmlns:a16="http://schemas.microsoft.com/office/drawing/2014/main" val="2209585095"/>
                    </a:ext>
                  </a:extLst>
                </a:gridCol>
                <a:gridCol w="1276995">
                  <a:extLst>
                    <a:ext uri="{9D8B030D-6E8A-4147-A177-3AD203B41FA5}">
                      <a16:colId xmlns:a16="http://schemas.microsoft.com/office/drawing/2014/main" val="3513835546"/>
                    </a:ext>
                  </a:extLst>
                </a:gridCol>
              </a:tblGrid>
              <a:tr h="317652">
                <a:tc>
                  <a:txBody>
                    <a:bodyPr/>
                    <a:lstStyle/>
                    <a:p>
                      <a:r>
                        <a:rPr lang="cs-CZ" sz="14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Kapacity lůžkové péče</a:t>
                      </a:r>
                      <a:endParaRPr lang="cs-CZ" sz="14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k 14.12.2021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62031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4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Celková kapacita JIP</a:t>
                      </a:r>
                      <a:endParaRPr lang="cs-CZ" sz="14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3 633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48900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4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Volná kapacita JIP</a:t>
                      </a:r>
                      <a:endParaRPr lang="cs-CZ" sz="14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28,5 %</a:t>
                      </a:r>
                      <a:endParaRPr lang="cs-CZ" sz="14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842585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4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Obsazenost C+ pac. na JIP</a:t>
                      </a:r>
                      <a:endParaRPr lang="cs-CZ" sz="14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26,5 %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53387"/>
                  </a:ext>
                </a:extLst>
              </a:tr>
            </a:tbl>
          </a:graphicData>
        </a:graphic>
      </p:graphicFrame>
      <p:graphicFrame>
        <p:nvGraphicFramePr>
          <p:cNvPr id="15" name="Tabulk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339806"/>
              </p:ext>
            </p:extLst>
          </p:nvPr>
        </p:nvGraphicFramePr>
        <p:xfrm>
          <a:off x="332817" y="953050"/>
          <a:ext cx="8529830" cy="5456958"/>
        </p:xfrm>
        <a:graphic>
          <a:graphicData uri="http://schemas.openxmlformats.org/drawingml/2006/table">
            <a:tbl>
              <a:tblPr/>
              <a:tblGrid>
                <a:gridCol w="1810665">
                  <a:extLst>
                    <a:ext uri="{9D8B030D-6E8A-4147-A177-3AD203B41FA5}">
                      <a16:colId xmlns:a16="http://schemas.microsoft.com/office/drawing/2014/main" val="2647664024"/>
                    </a:ext>
                  </a:extLst>
                </a:gridCol>
                <a:gridCol w="1108570">
                  <a:extLst>
                    <a:ext uri="{9D8B030D-6E8A-4147-A177-3AD203B41FA5}">
                      <a16:colId xmlns:a16="http://schemas.microsoft.com/office/drawing/2014/main" val="1860005146"/>
                    </a:ext>
                  </a:extLst>
                </a:gridCol>
                <a:gridCol w="80233">
                  <a:extLst>
                    <a:ext uri="{9D8B030D-6E8A-4147-A177-3AD203B41FA5}">
                      <a16:colId xmlns:a16="http://schemas.microsoft.com/office/drawing/2014/main" val="604943872"/>
                    </a:ext>
                  </a:extLst>
                </a:gridCol>
                <a:gridCol w="945195">
                  <a:extLst>
                    <a:ext uri="{9D8B030D-6E8A-4147-A177-3AD203B41FA5}">
                      <a16:colId xmlns:a16="http://schemas.microsoft.com/office/drawing/2014/main" val="571092274"/>
                    </a:ext>
                  </a:extLst>
                </a:gridCol>
                <a:gridCol w="83505">
                  <a:extLst>
                    <a:ext uri="{9D8B030D-6E8A-4147-A177-3AD203B41FA5}">
                      <a16:colId xmlns:a16="http://schemas.microsoft.com/office/drawing/2014/main" val="3182010299"/>
                    </a:ext>
                  </a:extLst>
                </a:gridCol>
                <a:gridCol w="938843">
                  <a:extLst>
                    <a:ext uri="{9D8B030D-6E8A-4147-A177-3AD203B41FA5}">
                      <a16:colId xmlns:a16="http://schemas.microsoft.com/office/drawing/2014/main" val="2708358469"/>
                    </a:ext>
                  </a:extLst>
                </a:gridCol>
                <a:gridCol w="1059299">
                  <a:extLst>
                    <a:ext uri="{9D8B030D-6E8A-4147-A177-3AD203B41FA5}">
                      <a16:colId xmlns:a16="http://schemas.microsoft.com/office/drawing/2014/main" val="3912396466"/>
                    </a:ext>
                  </a:extLst>
                </a:gridCol>
                <a:gridCol w="1062379">
                  <a:extLst>
                    <a:ext uri="{9D8B030D-6E8A-4147-A177-3AD203B41FA5}">
                      <a16:colId xmlns:a16="http://schemas.microsoft.com/office/drawing/2014/main" val="495235102"/>
                    </a:ext>
                  </a:extLst>
                </a:gridCol>
                <a:gridCol w="1441141">
                  <a:extLst>
                    <a:ext uri="{9D8B030D-6E8A-4147-A177-3AD203B41FA5}">
                      <a16:colId xmlns:a16="http://schemas.microsoft.com/office/drawing/2014/main" val="3106962925"/>
                    </a:ext>
                  </a:extLst>
                </a:gridCol>
              </a:tblGrid>
              <a:tr h="192914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144823"/>
                  </a:ext>
                </a:extLst>
              </a:tr>
              <a:tr h="143719">
                <a:tc gridSpan="8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14.12. 2021, 11:30 h</a:t>
                      </a: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3453426"/>
                  </a:ext>
                </a:extLst>
              </a:tr>
              <a:tr h="150241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983320"/>
                  </a:ext>
                </a:extLst>
              </a:tr>
              <a:tr h="1929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393072"/>
                  </a:ext>
                </a:extLst>
              </a:tr>
              <a:tr h="753619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</a:t>
                      </a:r>
                      <a:r>
                        <a:rPr lang="cs-CZ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</a:t>
                      </a: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</a:t>
                      </a:r>
                      <a:r>
                        <a:rPr lang="cs-CZ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</a:t>
                      </a: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43695"/>
                  </a:ext>
                </a:extLst>
              </a:tr>
              <a:tr h="19291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359963"/>
                  </a:ext>
                </a:extLst>
              </a:tr>
              <a:tr h="19291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78016"/>
                  </a:ext>
                </a:extLst>
              </a:tr>
              <a:tr h="19291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746093"/>
                  </a:ext>
                </a:extLst>
              </a:tr>
              <a:tr h="19291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432178"/>
                  </a:ext>
                </a:extLst>
              </a:tr>
              <a:tr h="19291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795387"/>
                  </a:ext>
                </a:extLst>
              </a:tr>
              <a:tr h="19291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167901"/>
                  </a:ext>
                </a:extLst>
              </a:tr>
              <a:tr h="19291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390760"/>
                  </a:ext>
                </a:extLst>
              </a:tr>
              <a:tr h="19291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187382"/>
                  </a:ext>
                </a:extLst>
              </a:tr>
              <a:tr h="19291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680165"/>
                  </a:ext>
                </a:extLst>
              </a:tr>
              <a:tr h="19291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84271"/>
                  </a:ext>
                </a:extLst>
              </a:tr>
              <a:tr h="19291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64584"/>
                  </a:ext>
                </a:extLst>
              </a:tr>
              <a:tr h="19291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771461"/>
                  </a:ext>
                </a:extLst>
              </a:tr>
              <a:tr h="19291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465283"/>
                  </a:ext>
                </a:extLst>
              </a:tr>
              <a:tr h="19291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015361"/>
                  </a:ext>
                </a:extLst>
              </a:tr>
              <a:tr h="19291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3 633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</a:t>
                      </a: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6373" marR="6373" marT="63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27186"/>
                  </a:ext>
                </a:extLst>
              </a:tr>
              <a:tr h="192914">
                <a:tc gridSpan="8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821349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159201"/>
                  </a:ext>
                </a:extLst>
              </a:tr>
              <a:tr h="192914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893463"/>
                  </a:ext>
                </a:extLst>
              </a:tr>
              <a:tr h="192914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8x</a:t>
                      </a: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73" marR="6373" marT="63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58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8888286" y="3247654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229789"/>
              </p:ext>
            </p:extLst>
          </p:nvPr>
        </p:nvGraphicFramePr>
        <p:xfrm>
          <a:off x="332818" y="1016731"/>
          <a:ext cx="8679296" cy="5322322"/>
        </p:xfrm>
        <a:graphic>
          <a:graphicData uri="http://schemas.openxmlformats.org/drawingml/2006/table">
            <a:tbl>
              <a:tblPr/>
              <a:tblGrid>
                <a:gridCol w="1888759">
                  <a:extLst>
                    <a:ext uri="{9D8B030D-6E8A-4147-A177-3AD203B41FA5}">
                      <a16:colId xmlns:a16="http://schemas.microsoft.com/office/drawing/2014/main" val="2487333758"/>
                    </a:ext>
                  </a:extLst>
                </a:gridCol>
                <a:gridCol w="1156383">
                  <a:extLst>
                    <a:ext uri="{9D8B030D-6E8A-4147-A177-3AD203B41FA5}">
                      <a16:colId xmlns:a16="http://schemas.microsoft.com/office/drawing/2014/main" val="3170567747"/>
                    </a:ext>
                  </a:extLst>
                </a:gridCol>
                <a:gridCol w="1069654">
                  <a:extLst>
                    <a:ext uri="{9D8B030D-6E8A-4147-A177-3AD203B41FA5}">
                      <a16:colId xmlns:a16="http://schemas.microsoft.com/office/drawing/2014/main" val="926843242"/>
                    </a:ext>
                  </a:extLst>
                </a:gridCol>
                <a:gridCol w="1066441">
                  <a:extLst>
                    <a:ext uri="{9D8B030D-6E8A-4147-A177-3AD203B41FA5}">
                      <a16:colId xmlns:a16="http://schemas.microsoft.com/office/drawing/2014/main" val="237011968"/>
                    </a:ext>
                  </a:extLst>
                </a:gridCol>
                <a:gridCol w="1104988">
                  <a:extLst>
                    <a:ext uri="{9D8B030D-6E8A-4147-A177-3AD203B41FA5}">
                      <a16:colId xmlns:a16="http://schemas.microsoft.com/office/drawing/2014/main" val="3886971450"/>
                    </a:ext>
                  </a:extLst>
                </a:gridCol>
                <a:gridCol w="1108200">
                  <a:extLst>
                    <a:ext uri="{9D8B030D-6E8A-4147-A177-3AD203B41FA5}">
                      <a16:colId xmlns:a16="http://schemas.microsoft.com/office/drawing/2014/main" val="3198594043"/>
                    </a:ext>
                  </a:extLst>
                </a:gridCol>
                <a:gridCol w="1284871">
                  <a:extLst>
                    <a:ext uri="{9D8B030D-6E8A-4147-A177-3AD203B41FA5}">
                      <a16:colId xmlns:a16="http://schemas.microsoft.com/office/drawing/2014/main" val="1098431562"/>
                    </a:ext>
                  </a:extLst>
                </a:gridCol>
              </a:tblGrid>
              <a:tr h="16422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963298"/>
                  </a:ext>
                </a:extLst>
              </a:tr>
              <a:tr h="172868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14.12. 2021, 11:30 h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727474"/>
                  </a:ext>
                </a:extLst>
              </a:tr>
              <a:tr h="160520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746985"/>
                  </a:ext>
                </a:extLst>
              </a:tr>
              <a:tr h="16052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996200"/>
                  </a:ext>
                </a:extLst>
              </a:tr>
              <a:tr h="62356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497229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937426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03749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930610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246218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125722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611208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053515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343908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949773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107940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35824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353406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404153"/>
                  </a:ext>
                </a:extLst>
              </a:tr>
              <a:tr h="1605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737312"/>
                  </a:ext>
                </a:extLst>
              </a:tr>
              <a:tr h="166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577373"/>
                  </a:ext>
                </a:extLst>
              </a:tr>
              <a:tr h="154347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49688"/>
                  </a:ext>
                </a:extLst>
              </a:tr>
              <a:tr h="144468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877187"/>
                  </a:ext>
                </a:extLst>
              </a:tr>
              <a:tr h="39512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988949"/>
                  </a:ext>
                </a:extLst>
              </a:tr>
              <a:tr h="154347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8x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886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167693" y="2123615"/>
            <a:ext cx="27860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14.12.2021 00:23</a:t>
            </a:r>
          </a:p>
          <a:p>
            <a:pPr algn="ctr"/>
            <a:endParaRPr lang="cs-CZ" b="1" dirty="0"/>
          </a:p>
          <a:p>
            <a:pPr algn="ctr"/>
            <a:r>
              <a:rPr lang="cs-CZ" sz="2000" b="1" dirty="0" smtClean="0"/>
              <a:t>4</a:t>
            </a:r>
            <a:r>
              <a:rPr lang="cs-CZ" sz="2000" b="1" dirty="0"/>
              <a:t> </a:t>
            </a:r>
            <a:r>
              <a:rPr lang="cs-CZ" sz="2000" b="1" dirty="0" smtClean="0"/>
              <a:t>947</a:t>
            </a:r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326849" y="4071853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555401"/>
              </p:ext>
            </p:extLst>
          </p:nvPr>
        </p:nvGraphicFramePr>
        <p:xfrm>
          <a:off x="332815" y="1011833"/>
          <a:ext cx="8406740" cy="5309160"/>
        </p:xfrm>
        <a:graphic>
          <a:graphicData uri="http://schemas.openxmlformats.org/drawingml/2006/table">
            <a:tbl>
              <a:tblPr/>
              <a:tblGrid>
                <a:gridCol w="1708661">
                  <a:extLst>
                    <a:ext uri="{9D8B030D-6E8A-4147-A177-3AD203B41FA5}">
                      <a16:colId xmlns:a16="http://schemas.microsoft.com/office/drawing/2014/main" val="4135963990"/>
                    </a:ext>
                  </a:extLst>
                </a:gridCol>
                <a:gridCol w="1046119">
                  <a:extLst>
                    <a:ext uri="{9D8B030D-6E8A-4147-A177-3AD203B41FA5}">
                      <a16:colId xmlns:a16="http://schemas.microsoft.com/office/drawing/2014/main" val="3990148808"/>
                    </a:ext>
                  </a:extLst>
                </a:gridCol>
                <a:gridCol w="967662">
                  <a:extLst>
                    <a:ext uri="{9D8B030D-6E8A-4147-A177-3AD203B41FA5}">
                      <a16:colId xmlns:a16="http://schemas.microsoft.com/office/drawing/2014/main" val="592172282"/>
                    </a:ext>
                  </a:extLst>
                </a:gridCol>
                <a:gridCol w="964755">
                  <a:extLst>
                    <a:ext uri="{9D8B030D-6E8A-4147-A177-3AD203B41FA5}">
                      <a16:colId xmlns:a16="http://schemas.microsoft.com/office/drawing/2014/main" val="4144075889"/>
                    </a:ext>
                  </a:extLst>
                </a:gridCol>
                <a:gridCol w="999625">
                  <a:extLst>
                    <a:ext uri="{9D8B030D-6E8A-4147-A177-3AD203B41FA5}">
                      <a16:colId xmlns:a16="http://schemas.microsoft.com/office/drawing/2014/main" val="1659436902"/>
                    </a:ext>
                  </a:extLst>
                </a:gridCol>
                <a:gridCol w="1359959">
                  <a:extLst>
                    <a:ext uri="{9D8B030D-6E8A-4147-A177-3AD203B41FA5}">
                      <a16:colId xmlns:a16="http://schemas.microsoft.com/office/drawing/2014/main" val="4031144777"/>
                    </a:ext>
                  </a:extLst>
                </a:gridCol>
                <a:gridCol w="1359959">
                  <a:extLst>
                    <a:ext uri="{9D8B030D-6E8A-4147-A177-3AD203B41FA5}">
                      <a16:colId xmlns:a16="http://schemas.microsoft.com/office/drawing/2014/main" val="919344284"/>
                    </a:ext>
                  </a:extLst>
                </a:gridCol>
              </a:tblGrid>
              <a:tr h="184379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a infekční oddělení</a:t>
                      </a:r>
                    </a:p>
                  </a:txBody>
                  <a:tcPr marL="6585" marR="6585" marT="65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444872"/>
                  </a:ext>
                </a:extLst>
              </a:tr>
              <a:tr h="184379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14.12. 2021, 11:30 h</a:t>
                      </a:r>
                    </a:p>
                  </a:txBody>
                  <a:tcPr marL="6585" marR="6585" marT="65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5" marR="6585" marT="65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320131"/>
                  </a:ext>
                </a:extLst>
              </a:tr>
              <a:tr h="17120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85" marR="6585" marT="65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5" marR="6585" marT="65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5" marR="6585" marT="65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5" marR="6585" marT="65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5" marR="6585" marT="65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5" marR="6585" marT="65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5" marR="6585" marT="65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146284"/>
                  </a:ext>
                </a:extLst>
              </a:tr>
              <a:tr h="18437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Standartní lůžka na Infekčním oddělení s O</a:t>
                      </a:r>
                      <a:r>
                        <a:rPr lang="pl-PL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pl-PL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047178"/>
                  </a:ext>
                </a:extLst>
              </a:tr>
              <a:tr h="50045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585" marR="6585" marT="6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851428"/>
                  </a:ext>
                </a:extLst>
              </a:tr>
              <a:tr h="1646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3 154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6585" marR="6585" marT="6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585" marR="6585" marT="6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37810"/>
                  </a:ext>
                </a:extLst>
              </a:tr>
              <a:tr h="1646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1 886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</a:t>
                      </a:r>
                    </a:p>
                  </a:txBody>
                  <a:tcPr marL="6585" marR="6585" marT="6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6585" marR="6585" marT="6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85" marR="6585" marT="6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310234"/>
                  </a:ext>
                </a:extLst>
              </a:tr>
              <a:tr h="1646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6585" marR="6585" marT="6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585" marR="6585" marT="6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955469"/>
                  </a:ext>
                </a:extLst>
              </a:tr>
              <a:tr h="1646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1 616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6585" marR="6585" marT="6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85" marR="6585" marT="6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975723"/>
                  </a:ext>
                </a:extLst>
              </a:tr>
              <a:tr h="1646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585" marR="6585" marT="6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585" marR="6585" marT="6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533464"/>
                  </a:ext>
                </a:extLst>
              </a:tr>
              <a:tr h="1646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1 505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6585" marR="6585" marT="6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585" marR="6585" marT="6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89784"/>
                  </a:ext>
                </a:extLst>
              </a:tr>
              <a:tr h="1646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585" marR="6585" marT="6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585" marR="6585" marT="6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006853"/>
                  </a:ext>
                </a:extLst>
              </a:tr>
              <a:tr h="1646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1 402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6585" marR="6585" marT="6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85" marR="6585" marT="6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414930"/>
                  </a:ext>
                </a:extLst>
              </a:tr>
              <a:tr h="1646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6585" marR="6585" marT="6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585" marR="6585" marT="6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496164"/>
                  </a:ext>
                </a:extLst>
              </a:tr>
              <a:tr h="1646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585" marR="6585" marT="6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585" marR="6585" marT="6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16815"/>
                  </a:ext>
                </a:extLst>
              </a:tr>
              <a:tr h="1646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2 551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846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6585" marR="6585" marT="6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585" marR="6585" marT="6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452782"/>
                  </a:ext>
                </a:extLst>
              </a:tr>
              <a:tr h="1646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1 458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585" marR="6585" marT="6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585" marR="6585" marT="6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867706"/>
                  </a:ext>
                </a:extLst>
              </a:tr>
              <a:tr h="1646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585" marR="6585" marT="6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585" marR="6585" marT="6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63715"/>
                  </a:ext>
                </a:extLst>
              </a:tr>
              <a:tr h="1712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6585" marR="6585" marT="6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585" marR="6585" marT="6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462544"/>
                  </a:ext>
                </a:extLst>
              </a:tr>
              <a:tr h="1777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22 791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5861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1 610</a:t>
                      </a:r>
                    </a:p>
                  </a:txBody>
                  <a:tcPr marL="6585" marR="6585" marT="6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1 063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6585" marR="6585" marT="658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988649"/>
                  </a:ext>
                </a:extLst>
              </a:tr>
              <a:tr h="164624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585" marR="6585" marT="658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686618"/>
                  </a:ext>
                </a:extLst>
              </a:tr>
              <a:tr h="154088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5" marR="6585" marT="65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5" marR="6585" marT="65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5" marR="6585" marT="65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5" marR="6585" marT="65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5" marR="6585" marT="65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5" marR="6585" marT="65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5" marR="6585" marT="65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448973"/>
                  </a:ext>
                </a:extLst>
              </a:tr>
              <a:tr h="154088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585" marR="6585" marT="65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585" marR="6585" marT="65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585" marR="6585" marT="65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585" marR="6585" marT="65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585" marR="6585" marT="65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585" marR="6585" marT="65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585" marR="6585" marT="65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330025"/>
                  </a:ext>
                </a:extLst>
              </a:tr>
              <a:tr h="164624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6585" marR="6585" marT="65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8x</a:t>
                      </a:r>
                    </a:p>
                  </a:txBody>
                  <a:tcPr marL="6585" marR="6585" marT="65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5" marR="6585" marT="65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5" marR="6585" marT="65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5" marR="6585" marT="658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473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Neaktualizovaná ZZ v DIP déle než 48 h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8617671" y="4968723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14.12.2021 11:40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8617671" y="2809292"/>
            <a:ext cx="2733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Žádáme všechny ZZ o aktualizaci volných lůžkových kapacit každý den i během víkendů.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627011"/>
              </p:ext>
            </p:extLst>
          </p:nvPr>
        </p:nvGraphicFramePr>
        <p:xfrm>
          <a:off x="1440866" y="2023571"/>
          <a:ext cx="5883126" cy="3122290"/>
        </p:xfrm>
        <a:graphic>
          <a:graphicData uri="http://schemas.openxmlformats.org/drawingml/2006/table">
            <a:tbl>
              <a:tblPr/>
              <a:tblGrid>
                <a:gridCol w="3671018">
                  <a:extLst>
                    <a:ext uri="{9D8B030D-6E8A-4147-A177-3AD203B41FA5}">
                      <a16:colId xmlns:a16="http://schemas.microsoft.com/office/drawing/2014/main" val="107433437"/>
                    </a:ext>
                  </a:extLst>
                </a:gridCol>
                <a:gridCol w="610806">
                  <a:extLst>
                    <a:ext uri="{9D8B030D-6E8A-4147-A177-3AD203B41FA5}">
                      <a16:colId xmlns:a16="http://schemas.microsoft.com/office/drawing/2014/main" val="4164856319"/>
                    </a:ext>
                  </a:extLst>
                </a:gridCol>
                <a:gridCol w="1601302">
                  <a:extLst>
                    <a:ext uri="{9D8B030D-6E8A-4147-A177-3AD203B41FA5}">
                      <a16:colId xmlns:a16="http://schemas.microsoft.com/office/drawing/2014/main" val="3820816568"/>
                    </a:ext>
                  </a:extLst>
                </a:gridCol>
              </a:tblGrid>
              <a:tr h="31813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Aktualizace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3414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Strakonice,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08.12.2021 13:20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46986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Říčany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09.12.2021 14:50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8944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 Hospitals, s.r.o., Nemocnice Brandýs n/L.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10.12.2021 14:45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48318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Ústav hematologie a krevní transfuze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11.12.2021 5:22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93974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Šumperk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11.12.2021 6:50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22689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Žatec, o.p.s.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11.12.2021 16:27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32956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Krajská nemocnice Liberec, a.s., Nemocnice Turnov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11.12.2021 18:44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11745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KZ, a.s., Nemocnice Děčín, </a:t>
                      </a:r>
                      <a:r>
                        <a:rPr lang="cs-CZ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o.z</a:t>
                      </a:r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12.12.2021 11:30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975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19809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– Stav očkování u hospitalizovaných pacientů</a:t>
            </a:r>
            <a:endParaRPr lang="cs-CZ" sz="2800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612268"/>
              </p:ext>
            </p:extLst>
          </p:nvPr>
        </p:nvGraphicFramePr>
        <p:xfrm>
          <a:off x="905440" y="1861611"/>
          <a:ext cx="8652072" cy="326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018">
                  <a:extLst>
                    <a:ext uri="{9D8B030D-6E8A-4147-A177-3AD203B41FA5}">
                      <a16:colId xmlns:a16="http://schemas.microsoft.com/office/drawing/2014/main" val="2672105997"/>
                    </a:ext>
                  </a:extLst>
                </a:gridCol>
                <a:gridCol w="149527">
                  <a:extLst>
                    <a:ext uri="{9D8B030D-6E8A-4147-A177-3AD203B41FA5}">
                      <a16:colId xmlns:a16="http://schemas.microsoft.com/office/drawing/2014/main" val="2565829457"/>
                    </a:ext>
                  </a:extLst>
                </a:gridCol>
                <a:gridCol w="2013491">
                  <a:extLst>
                    <a:ext uri="{9D8B030D-6E8A-4147-A177-3AD203B41FA5}">
                      <a16:colId xmlns:a16="http://schemas.microsoft.com/office/drawing/2014/main" val="4257011553"/>
                    </a:ext>
                  </a:extLst>
                </a:gridCol>
                <a:gridCol w="2329909">
                  <a:extLst>
                    <a:ext uri="{9D8B030D-6E8A-4147-A177-3AD203B41FA5}">
                      <a16:colId xmlns:a16="http://schemas.microsoft.com/office/drawing/2014/main" val="3540943450"/>
                    </a:ext>
                  </a:extLst>
                </a:gridCol>
                <a:gridCol w="729761">
                  <a:extLst>
                    <a:ext uri="{9D8B030D-6E8A-4147-A177-3AD203B41FA5}">
                      <a16:colId xmlns:a16="http://schemas.microsoft.com/office/drawing/2014/main" val="1484824574"/>
                    </a:ext>
                  </a:extLst>
                </a:gridCol>
                <a:gridCol w="1266366">
                  <a:extLst>
                    <a:ext uri="{9D8B030D-6E8A-4147-A177-3AD203B41FA5}">
                      <a16:colId xmlns:a16="http://schemas.microsoft.com/office/drawing/2014/main" val="15660643"/>
                    </a:ext>
                  </a:extLst>
                </a:gridCol>
              </a:tblGrid>
              <a:tr h="451806">
                <a:tc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300" b="0" i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Stav</a:t>
                      </a:r>
                      <a:r>
                        <a:rPr lang="cs-CZ" sz="1300" b="0" i="0" baseline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 k 14.12.2021 0:23 h</a:t>
                      </a:r>
                      <a:endParaRPr lang="cs-CZ" sz="1300" b="0" i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cs-CZ" sz="120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300" b="0" i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Zdroj: ÚZIS</a:t>
                      </a:r>
                      <a:endParaRPr lang="cs-CZ" sz="1300" b="0" i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070743"/>
                  </a:ext>
                </a:extLst>
              </a:tr>
              <a:tr h="557021">
                <a:tc gridSpan="6"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Celkem hospitalizovaných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PAC C+                   </a:t>
                      </a:r>
                      <a:r>
                        <a:rPr lang="cs-CZ" sz="2400" b="1" baseline="0" dirty="0" smtClean="0">
                          <a:latin typeface="+mj-lt"/>
                          <a:cs typeface="Calibri" panose="020F0502020204030204" pitchFamily="34" charset="0"/>
                        </a:rPr>
                        <a:t>5 908</a:t>
                      </a:r>
                      <a:endParaRPr lang="cs-CZ" sz="2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92961"/>
                  </a:ext>
                </a:extLst>
              </a:tr>
              <a:tr h="451806">
                <a:tc gridSpan="3">
                  <a:txBody>
                    <a:bodyPr/>
                    <a:lstStyle/>
                    <a:p>
                      <a:pPr algn="ctr"/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</a:t>
                      </a:r>
                      <a:endParaRPr lang="cs-CZ" sz="14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63122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Neočkovaní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158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(53,4%)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PAC na JIP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961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675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Nedokončené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očko.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181 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(3,1%)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+mj-lt"/>
                          <a:cs typeface="Calibri" panose="020F0502020204030204" pitchFamily="34" charset="0"/>
                        </a:rPr>
                        <a:t>neočko</a:t>
                      </a: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.</a:t>
                      </a:r>
                      <a:endParaRPr lang="cs-CZ" sz="14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654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 (68,1%)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755086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Dokončené očko.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2 235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(37,8%)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PAC na standart O2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947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84318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Posilovací dávka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334 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(5,7%)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+mj-lt"/>
                          <a:cs typeface="Calibri" panose="020F0502020204030204" pitchFamily="34" charset="0"/>
                        </a:rPr>
                        <a:t>neočko</a:t>
                      </a: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549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(51,5%)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660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53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108529"/>
              </p:ext>
            </p:extLst>
          </p:nvPr>
        </p:nvGraphicFramePr>
        <p:xfrm>
          <a:off x="332646" y="832094"/>
          <a:ext cx="11405086" cy="5026750"/>
        </p:xfrm>
        <a:graphic>
          <a:graphicData uri="http://schemas.openxmlformats.org/drawingml/2006/table">
            <a:tbl>
              <a:tblPr firstRow="1" firstCol="1" bandRow="1"/>
              <a:tblGrid>
                <a:gridCol w="1399893">
                  <a:extLst>
                    <a:ext uri="{9D8B030D-6E8A-4147-A177-3AD203B41FA5}">
                      <a16:colId xmlns:a16="http://schemas.microsoft.com/office/drawing/2014/main" val="139736479"/>
                    </a:ext>
                  </a:extLst>
                </a:gridCol>
                <a:gridCol w="2170199">
                  <a:extLst>
                    <a:ext uri="{9D8B030D-6E8A-4147-A177-3AD203B41FA5}">
                      <a16:colId xmlns:a16="http://schemas.microsoft.com/office/drawing/2014/main" val="1590847519"/>
                    </a:ext>
                  </a:extLst>
                </a:gridCol>
                <a:gridCol w="2420126">
                  <a:extLst>
                    <a:ext uri="{9D8B030D-6E8A-4147-A177-3AD203B41FA5}">
                      <a16:colId xmlns:a16="http://schemas.microsoft.com/office/drawing/2014/main" val="2576979814"/>
                    </a:ext>
                  </a:extLst>
                </a:gridCol>
                <a:gridCol w="1959490">
                  <a:extLst>
                    <a:ext uri="{9D8B030D-6E8A-4147-A177-3AD203B41FA5}">
                      <a16:colId xmlns:a16="http://schemas.microsoft.com/office/drawing/2014/main" val="2056688962"/>
                    </a:ext>
                  </a:extLst>
                </a:gridCol>
                <a:gridCol w="3455378">
                  <a:extLst>
                    <a:ext uri="{9D8B030D-6E8A-4147-A177-3AD203B41FA5}">
                      <a16:colId xmlns:a16="http://schemas.microsoft.com/office/drawing/2014/main" val="573671383"/>
                    </a:ext>
                  </a:extLst>
                </a:gridCol>
              </a:tblGrid>
              <a:tr h="7403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06147"/>
                  </a:ext>
                </a:extLst>
              </a:tr>
              <a:tr h="1312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Hl. m. Praha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Setrvale kapacitní problémy FTN a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FNKV, ostatní navyšují kapacity dle potřeby, snaha o maximální zachování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cs-CZ" sz="1300" b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FTN žádá o zastavení přísunu</a:t>
                      </a:r>
                      <a:r>
                        <a:rPr lang="cs-CZ" sz="13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C+ pac. z důvodu úplného vyčerpání kapacit IP.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cs-CZ" sz="13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Nemocnice na Bulovce hlásí plnící se kapacity JIP.</a:t>
                      </a:r>
                      <a:endParaRPr lang="cs-CZ" sz="1300" b="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312754"/>
                  </a:ext>
                </a:extLst>
              </a:tr>
              <a:tr h="1477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Pardubický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Elektivní provoz prakticky plně zastaven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Onkologická aj. neodkladná operativa běží bez omezení.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na úrovni „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plateau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“, maximalizovány kapacity standardní i intenzivní péče, menší rezerva lůžek zůstává.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Další navýšení kapacit by ale již bylo velmi problematické. Krizovou situaci nelze nadále vyloučit.</a:t>
                      </a:r>
                      <a:endParaRPr lang="cs-CZ" sz="130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05074"/>
                  </a:ext>
                </a:extLst>
              </a:tr>
              <a:tr h="877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Královéhradecký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85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6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344950"/>
              </p:ext>
            </p:extLst>
          </p:nvPr>
        </p:nvGraphicFramePr>
        <p:xfrm>
          <a:off x="279292" y="841021"/>
          <a:ext cx="11587543" cy="5115316"/>
        </p:xfrm>
        <a:graphic>
          <a:graphicData uri="http://schemas.openxmlformats.org/drawingml/2006/table">
            <a:tbl>
              <a:tblPr firstRow="1" firstCol="1" bandRow="1"/>
              <a:tblGrid>
                <a:gridCol w="1422287">
                  <a:extLst>
                    <a:ext uri="{9D8B030D-6E8A-4147-A177-3AD203B41FA5}">
                      <a16:colId xmlns:a16="http://schemas.microsoft.com/office/drawing/2014/main" val="2516720382"/>
                    </a:ext>
                  </a:extLst>
                </a:gridCol>
                <a:gridCol w="2204916">
                  <a:extLst>
                    <a:ext uri="{9D8B030D-6E8A-4147-A177-3AD203B41FA5}">
                      <a16:colId xmlns:a16="http://schemas.microsoft.com/office/drawing/2014/main" val="2538168158"/>
                    </a:ext>
                  </a:extLst>
                </a:gridCol>
                <a:gridCol w="2458844">
                  <a:extLst>
                    <a:ext uri="{9D8B030D-6E8A-4147-A177-3AD203B41FA5}">
                      <a16:colId xmlns:a16="http://schemas.microsoft.com/office/drawing/2014/main" val="1374489751"/>
                    </a:ext>
                  </a:extLst>
                </a:gridCol>
                <a:gridCol w="2112580">
                  <a:extLst>
                    <a:ext uri="{9D8B030D-6E8A-4147-A177-3AD203B41FA5}">
                      <a16:colId xmlns:a16="http://schemas.microsoft.com/office/drawing/2014/main" val="2988357666"/>
                    </a:ext>
                  </a:extLst>
                </a:gridCol>
                <a:gridCol w="3388916">
                  <a:extLst>
                    <a:ext uri="{9D8B030D-6E8A-4147-A177-3AD203B41FA5}">
                      <a16:colId xmlns:a16="http://schemas.microsoft.com/office/drawing/2014/main" val="3364315349"/>
                    </a:ext>
                  </a:extLst>
                </a:gridCol>
              </a:tblGrid>
              <a:tr h="5910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93804"/>
                  </a:ext>
                </a:extLst>
              </a:tr>
              <a:tr h="11889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Liberecký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Dochází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k o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mezení kapacity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pacienty v IP.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 jednání KŠ kraje: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</a:t>
                      </a:r>
                      <a:r>
                        <a:rPr lang="cs-CZ" sz="13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v páteřních </a:t>
                      </a:r>
                      <a:r>
                        <a:rPr lang="cs-CZ" sz="1300" b="0" i="0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</a:t>
                      </a:r>
                      <a:r>
                        <a:rPr lang="cs-CZ" sz="13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kraje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Nedostatek zdravotníků v LBK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838243"/>
                  </a:ext>
                </a:extLst>
              </a:tr>
              <a:tr h="13821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Olomoucký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omezená cca 40-50%.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IP - vysoká, ale t.č. konstantní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obložnost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(částečně podíl vysoké mortality v IP).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Zajištěn akutní provoz (neodkladné stavy,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onkooperativa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Trvá problém s nedostatkem kvalifikovaného personálu zejména v IP. 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932507"/>
                  </a:ext>
                </a:extLst>
              </a:tr>
              <a:tr h="13999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Plzeňský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Aktuálně stagnace počtu hospitalizovaných ve standardní péči. V rámci Intenzivní péče dochází ke kumulaci pacientů s potřebou ventilační podpory i </a:t>
                      </a:r>
                      <a:r>
                        <a:rPr lang="cs-CZ" sz="13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</a:t>
                      </a: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(vypadávají z oficiálních statistik, ale stále blokují lůžka vyšší IP!!).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Přetrvává omezení operativy na akutní a nutnou onkologickou.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78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896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394615"/>
              </p:ext>
            </p:extLst>
          </p:nvPr>
        </p:nvGraphicFramePr>
        <p:xfrm>
          <a:off x="350228" y="708347"/>
          <a:ext cx="11519385" cy="5863341"/>
        </p:xfrm>
        <a:graphic>
          <a:graphicData uri="http://schemas.openxmlformats.org/drawingml/2006/table">
            <a:tbl>
              <a:tblPr firstRow="1" firstCol="1" bandRow="1"/>
              <a:tblGrid>
                <a:gridCol w="1413921">
                  <a:extLst>
                    <a:ext uri="{9D8B030D-6E8A-4147-A177-3AD203B41FA5}">
                      <a16:colId xmlns:a16="http://schemas.microsoft.com/office/drawing/2014/main" val="3772522195"/>
                    </a:ext>
                  </a:extLst>
                </a:gridCol>
                <a:gridCol w="2191947">
                  <a:extLst>
                    <a:ext uri="{9D8B030D-6E8A-4147-A177-3AD203B41FA5}">
                      <a16:colId xmlns:a16="http://schemas.microsoft.com/office/drawing/2014/main" val="842899262"/>
                    </a:ext>
                  </a:extLst>
                </a:gridCol>
                <a:gridCol w="2444381">
                  <a:extLst>
                    <a:ext uri="{9D8B030D-6E8A-4147-A177-3AD203B41FA5}">
                      <a16:colId xmlns:a16="http://schemas.microsoft.com/office/drawing/2014/main" val="105783194"/>
                    </a:ext>
                  </a:extLst>
                </a:gridCol>
                <a:gridCol w="2100154">
                  <a:extLst>
                    <a:ext uri="{9D8B030D-6E8A-4147-A177-3AD203B41FA5}">
                      <a16:colId xmlns:a16="http://schemas.microsoft.com/office/drawing/2014/main" val="3894075409"/>
                    </a:ext>
                  </a:extLst>
                </a:gridCol>
                <a:gridCol w="3368982">
                  <a:extLst>
                    <a:ext uri="{9D8B030D-6E8A-4147-A177-3AD203B41FA5}">
                      <a16:colId xmlns:a16="http://schemas.microsoft.com/office/drawing/2014/main" val="2922963808"/>
                    </a:ext>
                  </a:extLst>
                </a:gridCol>
              </a:tblGrid>
              <a:tr h="603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64548"/>
                  </a:ext>
                </a:extLst>
              </a:tr>
              <a:tr h="7406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Karlovarský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Nemocnice Sokolov – zcela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zastavena el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ektivní operativa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287979"/>
                  </a:ext>
                </a:extLst>
              </a:tr>
              <a:tr h="7473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Jihočeský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Je méně pacientů na HFNO, ale </a:t>
                      </a: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plní se JIP + ARO s pacienty na UPV</a:t>
                      </a:r>
                      <a:endParaRPr lang="cs-CZ" sz="13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967152"/>
                  </a:ext>
                </a:extLst>
              </a:tr>
              <a:tr h="13571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Středočeský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Celkové hodnocení situace – zatím bez potřeby přesunů pacientů mimo spádovou oblast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operativy je nerovnoměrné, někde pouze akutní operativa, jinde ještě omezení do 20%. Souhrnně mezi C/D.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3958"/>
                  </a:ext>
                </a:extLst>
              </a:tr>
              <a:tr h="11342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Jihomoravský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plné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Problémy nyní již celoplošně v JMK.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Kyjovská nemocnice vyhlásila HPO.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 Brno omezuje ambulantní péči</a:t>
                      </a:r>
                      <a:r>
                        <a:rPr lang="cs-CZ" sz="1300" b="0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z důvodu </a:t>
                      </a: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nedostatek personálu.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Mírné zlepšení situace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bez potřeby mezikrajských překladů.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2855"/>
                  </a:ext>
                </a:extLst>
              </a:tr>
              <a:tr h="11505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Vysočina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přímo řízených nemocnicích kraje (Jihlava, Pelhřimov,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HavlBrod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Třebíč, Nové Město n/M).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obdobná, zatím bez překladů v rámci kraje.</a:t>
                      </a:r>
                      <a:endParaRPr lang="cs-CZ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981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3951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23029</TotalTime>
  <Words>1938</Words>
  <Application>Microsoft Office PowerPoint</Application>
  <PresentationFormat>Širokoúhlá obrazovka</PresentationFormat>
  <Paragraphs>558</Paragraphs>
  <Slides>10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Neaktualizovaná ZZ v DIP déle než 48 h</vt:lpstr>
      <vt:lpstr>NDLP – Stav očkování u hospitalizovaných pacientů</vt:lpstr>
      <vt:lpstr>Hodnocení situace v krajích od KKIP</vt:lpstr>
      <vt:lpstr>Hodnocení situace v krajích od KKIP</vt:lpstr>
      <vt:lpstr>Hodnocení situace v krajích od KKIP</vt:lpstr>
      <vt:lpstr>Hodnocení situace v krajích od KKIP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Ondřej Růžička</cp:lastModifiedBy>
  <cp:revision>1717</cp:revision>
  <cp:lastPrinted>2020-10-20T04:21:56Z</cp:lastPrinted>
  <dcterms:created xsi:type="dcterms:W3CDTF">2020-07-15T10:33:32Z</dcterms:created>
  <dcterms:modified xsi:type="dcterms:W3CDTF">2021-12-14T10:56:02Z</dcterms:modified>
</cp:coreProperties>
</file>