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charts/chart5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  <p:sldMasterId id="2147483747" r:id="rId3"/>
    <p:sldMasterId id="2147483761" r:id="rId4"/>
    <p:sldMasterId id="2147483774" r:id="rId5"/>
    <p:sldMasterId id="2147483787" r:id="rId6"/>
  </p:sldMasterIdLst>
  <p:notesMasterIdLst>
    <p:notesMasterId r:id="rId22"/>
  </p:notesMasterIdLst>
  <p:handoutMasterIdLst>
    <p:handoutMasterId r:id="rId23"/>
  </p:handoutMasterIdLst>
  <p:sldIdLst>
    <p:sldId id="1277" r:id="rId7"/>
    <p:sldId id="1293" r:id="rId8"/>
    <p:sldId id="1294" r:id="rId9"/>
    <p:sldId id="1296" r:id="rId10"/>
    <p:sldId id="1349" r:id="rId11"/>
    <p:sldId id="1350" r:id="rId12"/>
    <p:sldId id="1351" r:id="rId13"/>
    <p:sldId id="1352" r:id="rId14"/>
    <p:sldId id="1353" r:id="rId15"/>
    <p:sldId id="1320" r:id="rId16"/>
    <p:sldId id="1333" r:id="rId17"/>
    <p:sldId id="1343" r:id="rId18"/>
    <p:sldId id="1344" r:id="rId19"/>
    <p:sldId id="1345" r:id="rId20"/>
    <p:sldId id="1346" r:id="rId21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49"/>
            <p14:sldId id="1350"/>
            <p14:sldId id="1351"/>
            <p14:sldId id="1352"/>
            <p14:sldId id="1353"/>
            <p14:sldId id="1320"/>
            <p14:sldId id="1333"/>
            <p14:sldId id="1343"/>
            <p14:sldId id="1344"/>
            <p14:sldId id="1345"/>
            <p14:sldId id="1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69"/>
    <a:srgbClr val="F1592F"/>
    <a:srgbClr val="FF5D37"/>
    <a:srgbClr val="FF3300"/>
    <a:srgbClr val="FFD243"/>
    <a:srgbClr val="FF7A5B"/>
    <a:srgbClr val="F5C28F"/>
    <a:srgbClr val="F1CA7B"/>
    <a:srgbClr val="F5AC83"/>
    <a:srgbClr val="FDE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4548" autoAdjust="0"/>
  </p:normalViewPr>
  <p:slideViewPr>
    <p:cSldViewPr snapToGrid="0">
      <p:cViewPr varScale="1">
        <p:scale>
          <a:sx n="83" d="100"/>
          <a:sy n="83" d="100"/>
        </p:scale>
        <p:origin x="86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List_aplikace_Microsoft_Excel3.xlsx"/><Relationship Id="rId1" Type="http://schemas.openxmlformats.org/officeDocument/2006/relationships/themeOverride" Target="../theme/themeOverride1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List_aplikace_Microsoft_Excel4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7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4C6-4713-9BC4-56C43B03A698}"/>
              </c:ext>
            </c:extLst>
          </c:dPt>
          <c:dPt>
            <c:idx val="8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B73-42C7-B0A5-249A45A05BD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Jihočeský kraj</c:v>
                </c:pt>
                <c:pt idx="2">
                  <c:v>Jihomoravský kraj</c:v>
                </c:pt>
                <c:pt idx="3">
                  <c:v>Olomoucký kraj</c:v>
                </c:pt>
                <c:pt idx="4">
                  <c:v>Plzeňský kraj</c:v>
                </c:pt>
                <c:pt idx="5">
                  <c:v>Pardubický kraj</c:v>
                </c:pt>
                <c:pt idx="6">
                  <c:v>Zlínský kraj</c:v>
                </c:pt>
                <c:pt idx="7">
                  <c:v>Ústecký kraj</c:v>
                </c:pt>
                <c:pt idx="8">
                  <c:v>ČR</c:v>
                </c:pt>
                <c:pt idx="9">
                  <c:v>Liberecký kraj</c:v>
                </c:pt>
                <c:pt idx="10">
                  <c:v>Moravskoslezský kraj</c:v>
                </c:pt>
                <c:pt idx="11">
                  <c:v>Karlovarský kraj</c:v>
                </c:pt>
                <c:pt idx="12">
                  <c:v>Středočeský kraj</c:v>
                </c:pt>
                <c:pt idx="13">
                  <c:v>Královéhradecký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0.33640023001699998</c:v>
                </c:pt>
                <c:pt idx="1">
                  <c:v>0.320073439412</c:v>
                </c:pt>
                <c:pt idx="2">
                  <c:v>0.29241594995999998</c:v>
                </c:pt>
                <c:pt idx="3">
                  <c:v>0.28657314629199998</c:v>
                </c:pt>
                <c:pt idx="4">
                  <c:v>0.26132190942400002</c:v>
                </c:pt>
                <c:pt idx="5">
                  <c:v>0.26062639821</c:v>
                </c:pt>
                <c:pt idx="6">
                  <c:v>0.248699271592</c:v>
                </c:pt>
                <c:pt idx="7">
                  <c:v>0.24731903485199999</c:v>
                </c:pt>
                <c:pt idx="8">
                  <c:v>0.22965879265</c:v>
                </c:pt>
                <c:pt idx="9">
                  <c:v>0.20432692307600001</c:v>
                </c:pt>
                <c:pt idx="10">
                  <c:v>0.20219546742200001</c:v>
                </c:pt>
                <c:pt idx="11">
                  <c:v>0.181818181818</c:v>
                </c:pt>
                <c:pt idx="12">
                  <c:v>0.17516268980399999</c:v>
                </c:pt>
                <c:pt idx="13">
                  <c:v>0.12553802008600001</c:v>
                </c:pt>
                <c:pt idx="14">
                  <c:v>0.121694807263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8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5E3-41DF-9789-939FCE037805}"/>
              </c:ext>
            </c:extLst>
          </c:dPt>
          <c:dPt>
            <c:idx val="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85D-4210-8188-95336DAD99A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Jihomoravský kraj</c:v>
                </c:pt>
                <c:pt idx="2">
                  <c:v>Pardubický kraj</c:v>
                </c:pt>
                <c:pt idx="3">
                  <c:v>Středočeský kraj</c:v>
                </c:pt>
                <c:pt idx="4">
                  <c:v>Královéhradecký kraj</c:v>
                </c:pt>
                <c:pt idx="5">
                  <c:v>Jihočeský kraj</c:v>
                </c:pt>
                <c:pt idx="6">
                  <c:v>Olomoucký kraj</c:v>
                </c:pt>
                <c:pt idx="7">
                  <c:v>Moravskoslezský kraj</c:v>
                </c:pt>
                <c:pt idx="8">
                  <c:v>Zlínský kraj</c:v>
                </c:pt>
                <c:pt idx="9">
                  <c:v>ČR</c:v>
                </c:pt>
                <c:pt idx="10">
                  <c:v>Plzeňský kraj</c:v>
                </c:pt>
                <c:pt idx="11">
                  <c:v>Liberecký kraj</c:v>
                </c:pt>
                <c:pt idx="12">
                  <c:v>Ústecký kraj</c:v>
                </c:pt>
                <c:pt idx="13">
                  <c:v>Karlovarský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0.49494949494899998</c:v>
                </c:pt>
                <c:pt idx="1">
                  <c:v>0.40101522842600001</c:v>
                </c:pt>
                <c:pt idx="2">
                  <c:v>0.38931297709899998</c:v>
                </c:pt>
                <c:pt idx="3">
                  <c:v>0.38135593220300001</c:v>
                </c:pt>
                <c:pt idx="4">
                  <c:v>0.37391304347799997</c:v>
                </c:pt>
                <c:pt idx="5">
                  <c:v>0.31292517006800002</c:v>
                </c:pt>
                <c:pt idx="6">
                  <c:v>0.30964467005000001</c:v>
                </c:pt>
                <c:pt idx="7">
                  <c:v>0.29504950494999999</c:v>
                </c:pt>
                <c:pt idx="8">
                  <c:v>0.28977272727199999</c:v>
                </c:pt>
                <c:pt idx="9">
                  <c:v>0.28291864691000002</c:v>
                </c:pt>
                <c:pt idx="10">
                  <c:v>0.27004219409199998</c:v>
                </c:pt>
                <c:pt idx="11">
                  <c:v>0.26262626262599997</c:v>
                </c:pt>
                <c:pt idx="12">
                  <c:v>0.25581395348800001</c:v>
                </c:pt>
                <c:pt idx="13">
                  <c:v>0.19277108433699999</c:v>
                </c:pt>
                <c:pt idx="14">
                  <c:v>0.126114649681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8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B00-4D60-9A24-9144AA6A1D22}"/>
              </c:ext>
            </c:extLst>
          </c:dPt>
          <c:dPt>
            <c:idx val="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187C-4B26-A62C-8D83AD58094A}"/>
              </c:ext>
            </c:extLst>
          </c:dPt>
          <c:dPt>
            <c:idx val="10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204-473A-B7BE-50056BFDC275}"/>
              </c:ext>
            </c:extLst>
          </c:dPt>
          <c:dPt>
            <c:idx val="11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5A1-4E8C-9089-81C55C8D80E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Jihočeský kraj</c:v>
                </c:pt>
                <c:pt idx="2">
                  <c:v>Jihomoravský kraj</c:v>
                </c:pt>
                <c:pt idx="3">
                  <c:v>Zlínský kraj</c:v>
                </c:pt>
                <c:pt idx="4">
                  <c:v>Olomoucký kraj</c:v>
                </c:pt>
                <c:pt idx="5">
                  <c:v>Ústecký kraj</c:v>
                </c:pt>
                <c:pt idx="6">
                  <c:v>Pardubický kraj</c:v>
                </c:pt>
                <c:pt idx="7">
                  <c:v>Královéhradecký kraj</c:v>
                </c:pt>
                <c:pt idx="8">
                  <c:v>Středočeský kraj</c:v>
                </c:pt>
                <c:pt idx="9">
                  <c:v>ČR</c:v>
                </c:pt>
                <c:pt idx="10">
                  <c:v>Moravskoslezský kraj</c:v>
                </c:pt>
                <c:pt idx="11">
                  <c:v>Liberecký kraj</c:v>
                </c:pt>
                <c:pt idx="12">
                  <c:v>Plzeňský kraj</c:v>
                </c:pt>
                <c:pt idx="13">
                  <c:v>Karlovarský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0.43548387096699998</c:v>
                </c:pt>
                <c:pt idx="1">
                  <c:v>0.375</c:v>
                </c:pt>
                <c:pt idx="2">
                  <c:v>0.305936073059</c:v>
                </c:pt>
                <c:pt idx="3">
                  <c:v>0.30434782608599997</c:v>
                </c:pt>
                <c:pt idx="4">
                  <c:v>0.28965517241299998</c:v>
                </c:pt>
                <c:pt idx="5">
                  <c:v>0.28571428571399998</c:v>
                </c:pt>
                <c:pt idx="6">
                  <c:v>0.274193548387</c:v>
                </c:pt>
                <c:pt idx="7">
                  <c:v>0.22807017543800001</c:v>
                </c:pt>
                <c:pt idx="8">
                  <c:v>0.21739130434699999</c:v>
                </c:pt>
                <c:pt idx="9">
                  <c:v>0.21179361179299999</c:v>
                </c:pt>
                <c:pt idx="10">
                  <c:v>0.197411003236</c:v>
                </c:pt>
                <c:pt idx="11">
                  <c:v>0.189873417721</c:v>
                </c:pt>
                <c:pt idx="12">
                  <c:v>0.16546762589899999</c:v>
                </c:pt>
                <c:pt idx="13">
                  <c:v>0.116279069767</c:v>
                </c:pt>
                <c:pt idx="14">
                  <c:v>7.8224101478999997E-2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244</c:v>
                </c:pt>
                <c:pt idx="1">
                  <c:v>234</c:v>
                </c:pt>
                <c:pt idx="2">
                  <c:v>247</c:v>
                </c:pt>
                <c:pt idx="3">
                  <c:v>302</c:v>
                </c:pt>
                <c:pt idx="4">
                  <c:v>302</c:v>
                </c:pt>
                <c:pt idx="5">
                  <c:v>326</c:v>
                </c:pt>
                <c:pt idx="6">
                  <c:v>316</c:v>
                </c:pt>
                <c:pt idx="7">
                  <c:v>344</c:v>
                </c:pt>
                <c:pt idx="8">
                  <c:v>333</c:v>
                </c:pt>
                <c:pt idx="9">
                  <c:v>350</c:v>
                </c:pt>
                <c:pt idx="10">
                  <c:v>425</c:v>
                </c:pt>
                <c:pt idx="11">
                  <c:v>444</c:v>
                </c:pt>
                <c:pt idx="12">
                  <c:v>470</c:v>
                </c:pt>
                <c:pt idx="13">
                  <c:v>496</c:v>
                </c:pt>
                <c:pt idx="14">
                  <c:v>527</c:v>
                </c:pt>
                <c:pt idx="15">
                  <c:v>515</c:v>
                </c:pt>
                <c:pt idx="16">
                  <c:v>541</c:v>
                </c:pt>
                <c:pt idx="17">
                  <c:v>662</c:v>
                </c:pt>
                <c:pt idx="18">
                  <c:v>725</c:v>
                </c:pt>
                <c:pt idx="19">
                  <c:v>795</c:v>
                </c:pt>
                <c:pt idx="20">
                  <c:v>838</c:v>
                </c:pt>
                <c:pt idx="21">
                  <c:v>921</c:v>
                </c:pt>
                <c:pt idx="22">
                  <c:v>929</c:v>
                </c:pt>
                <c:pt idx="23">
                  <c:v>992</c:v>
                </c:pt>
                <c:pt idx="24">
                  <c:v>1173</c:v>
                </c:pt>
                <c:pt idx="25">
                  <c:v>1294</c:v>
                </c:pt>
                <c:pt idx="26">
                  <c:v>1396</c:v>
                </c:pt>
                <c:pt idx="27">
                  <c:v>1390</c:v>
                </c:pt>
                <c:pt idx="28">
                  <c:v>1578</c:v>
                </c:pt>
                <c:pt idx="29">
                  <c:v>1597</c:v>
                </c:pt>
                <c:pt idx="30">
                  <c:v>1730</c:v>
                </c:pt>
                <c:pt idx="31">
                  <c:v>2102</c:v>
                </c:pt>
                <c:pt idx="32">
                  <c:v>2292</c:v>
                </c:pt>
                <c:pt idx="33">
                  <c:v>2494</c:v>
                </c:pt>
                <c:pt idx="34">
                  <c:v>2657</c:v>
                </c:pt>
                <c:pt idx="35">
                  <c:v>2793</c:v>
                </c:pt>
                <c:pt idx="36">
                  <c:v>2799</c:v>
                </c:pt>
                <c:pt idx="37">
                  <c:v>2949</c:v>
                </c:pt>
                <c:pt idx="38">
                  <c:v>3405</c:v>
                </c:pt>
                <c:pt idx="39">
                  <c:v>3593</c:v>
                </c:pt>
                <c:pt idx="40">
                  <c:v>3745</c:v>
                </c:pt>
                <c:pt idx="41">
                  <c:v>3880</c:v>
                </c:pt>
                <c:pt idx="42">
                  <c:v>4043</c:v>
                </c:pt>
                <c:pt idx="43">
                  <c:v>3983</c:v>
                </c:pt>
                <c:pt idx="44">
                  <c:v>4126</c:v>
                </c:pt>
                <c:pt idx="45">
                  <c:v>4772</c:v>
                </c:pt>
                <c:pt idx="46">
                  <c:v>4825</c:v>
                </c:pt>
                <c:pt idx="47">
                  <c:v>4807</c:v>
                </c:pt>
                <c:pt idx="48">
                  <c:v>5170</c:v>
                </c:pt>
                <c:pt idx="49">
                  <c:v>5293</c:v>
                </c:pt>
                <c:pt idx="50">
                  <c:v>5182</c:v>
                </c:pt>
                <c:pt idx="51">
                  <c:v>5379</c:v>
                </c:pt>
                <c:pt idx="52">
                  <c:v>5943</c:v>
                </c:pt>
                <c:pt idx="53">
                  <c:v>6091</c:v>
                </c:pt>
                <c:pt idx="54">
                  <c:v>6172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3874.826691574599</c:v>
                </c:pt>
                <c:pt idx="43">
                  <c:v>4000.7649631137338</c:v>
                </c:pt>
                <c:pt idx="44">
                  <c:v>4126.3636197642336</c:v>
                </c:pt>
                <c:pt idx="45">
                  <c:v>4246.8519586359671</c:v>
                </c:pt>
                <c:pt idx="46">
                  <c:v>4357.7449058198672</c:v>
                </c:pt>
                <c:pt idx="47">
                  <c:v>4461.179832518581</c:v>
                </c:pt>
                <c:pt idx="48">
                  <c:v>4561.4503701634721</c:v>
                </c:pt>
                <c:pt idx="49">
                  <c:v>4660.4655418011025</c:v>
                </c:pt>
                <c:pt idx="50">
                  <c:v>4757.6593438429763</c:v>
                </c:pt>
                <c:pt idx="51">
                  <c:v>4858.1037055510278</c:v>
                </c:pt>
                <c:pt idx="52">
                  <c:v>4955.2698137298612</c:v>
                </c:pt>
                <c:pt idx="53">
                  <c:v>5037.8517188676751</c:v>
                </c:pt>
                <c:pt idx="54">
                  <c:v>5112.8062867582785</c:v>
                </c:pt>
                <c:pt idx="55">
                  <c:v>5184.8357063969961</c:v>
                </c:pt>
                <c:pt idx="56">
                  <c:v>5255.5396750814834</c:v>
                </c:pt>
                <c:pt idx="57">
                  <c:v>5325.5986736883851</c:v>
                </c:pt>
                <c:pt idx="58">
                  <c:v>5394.5302687169533</c:v>
                </c:pt>
                <c:pt idx="59">
                  <c:v>5461.5112579097095</c:v>
                </c:pt>
                <c:pt idx="60">
                  <c:v>5523.1067654692461</c:v>
                </c:pt>
                <c:pt idx="61">
                  <c:v>5579.9682808836278</c:v>
                </c:pt>
                <c:pt idx="62">
                  <c:v>5632.7848342359166</c:v>
                </c:pt>
                <c:pt idx="63">
                  <c:v>5681.9344968879614</c:v>
                </c:pt>
                <c:pt idx="64">
                  <c:v>5726.9117901050677</c:v>
                </c:pt>
                <c:pt idx="65">
                  <c:v>5768.6191703553777</c:v>
                </c:pt>
                <c:pt idx="66">
                  <c:v>5806.3310357463051</c:v>
                </c:pt>
                <c:pt idx="67">
                  <c:v>5840.2229265257074</c:v>
                </c:pt>
                <c:pt idx="68">
                  <c:v>5868.9282885581724</c:v>
                </c:pt>
                <c:pt idx="69">
                  <c:v>5893.066540476213</c:v>
                </c:pt>
                <c:pt idx="70">
                  <c:v>5913.18323794346</c:v>
                </c:pt>
                <c:pt idx="71">
                  <c:v>5927.2707698645754</c:v>
                </c:pt>
                <c:pt idx="72">
                  <c:v>5936.7406334869074</c:v>
                </c:pt>
                <c:pt idx="73">
                  <c:v>5941.7682210099574</c:v>
                </c:pt>
                <c:pt idx="74">
                  <c:v>5941.4840299436837</c:v>
                </c:pt>
                <c:pt idx="75">
                  <c:v>5936.1953895340221</c:v>
                </c:pt>
                <c:pt idx="76">
                  <c:v>5926.0593653684855</c:v>
                </c:pt>
                <c:pt idx="77">
                  <c:v>5911.4925302807624</c:v>
                </c:pt>
                <c:pt idx="78">
                  <c:v>5891.1145246271153</c:v>
                </c:pt>
                <c:pt idx="79">
                  <c:v>5866.1678405466046</c:v>
                </c:pt>
                <c:pt idx="80">
                  <c:v>5836.6640093508622</c:v>
                </c:pt>
                <c:pt idx="81">
                  <c:v>5801.8842766630696</c:v>
                </c:pt>
                <c:pt idx="82">
                  <c:v>5762.0073052004482</c:v>
                </c:pt>
                <c:pt idx="83">
                  <c:v>5718.2310743467169</c:v>
                </c:pt>
                <c:pt idx="84">
                  <c:v>5670.123792015087</c:v>
                </c:pt>
                <c:pt idx="85">
                  <c:v>5616.8306867096635</c:v>
                </c:pt>
                <c:pt idx="86">
                  <c:v>5560.4493417457861</c:v>
                </c:pt>
                <c:pt idx="87">
                  <c:v>5500.5212514270279</c:v>
                </c:pt>
                <c:pt idx="88">
                  <c:v>5434.9249047022322</c:v>
                </c:pt>
                <c:pt idx="89">
                  <c:v>5366.4713539503809</c:v>
                </c:pt>
                <c:pt idx="90">
                  <c:v>5295.1997817793699</c:v>
                </c:pt>
                <c:pt idx="91">
                  <c:v>5220.5883678919126</c:v>
                </c:pt>
                <c:pt idx="92">
                  <c:v>5141.6385683384124</c:v>
                </c:pt>
                <c:pt idx="93">
                  <c:v>5059.7844572957147</c:v>
                </c:pt>
                <c:pt idx="94">
                  <c:v>4975.6441177210781</c:v>
                </c:pt>
                <c:pt idx="95">
                  <c:v>4888.9152696888104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3883.7724957326486</c:v>
                </c:pt>
                <c:pt idx="43">
                  <c:v>4021.8651703173614</c:v>
                </c:pt>
                <c:pt idx="44">
                  <c:v>4163.0571947267417</c:v>
                </c:pt>
                <c:pt idx="45">
                  <c:v>4302.6712117083389</c:v>
                </c:pt>
                <c:pt idx="46">
                  <c:v>4436.3983667800385</c:v>
                </c:pt>
                <c:pt idx="47">
                  <c:v>4566.3664649222874</c:v>
                </c:pt>
                <c:pt idx="48">
                  <c:v>4696.9225458938072</c:v>
                </c:pt>
                <c:pt idx="49">
                  <c:v>4829.8886898653491</c:v>
                </c:pt>
                <c:pt idx="50">
                  <c:v>4964.6851723175714</c:v>
                </c:pt>
                <c:pt idx="51">
                  <c:v>5106.2691649077642</c:v>
                </c:pt>
                <c:pt idx="52">
                  <c:v>5248.0490617810719</c:v>
                </c:pt>
                <c:pt idx="53">
                  <c:v>5378.5801272190902</c:v>
                </c:pt>
                <c:pt idx="54">
                  <c:v>5504.7041800399757</c:v>
                </c:pt>
                <c:pt idx="55">
                  <c:v>5630.9313152074337</c:v>
                </c:pt>
                <c:pt idx="56">
                  <c:v>5758.5854770970136</c:v>
                </c:pt>
                <c:pt idx="57">
                  <c:v>5887.8355049395104</c:v>
                </c:pt>
                <c:pt idx="58">
                  <c:v>6018.036375473841</c:v>
                </c:pt>
                <c:pt idx="59">
                  <c:v>6148.1174291578536</c:v>
                </c:pt>
                <c:pt idx="60">
                  <c:v>6274.4753812746849</c:v>
                </c:pt>
                <c:pt idx="61">
                  <c:v>6397.4250467610218</c:v>
                </c:pt>
                <c:pt idx="62">
                  <c:v>6517.4063018172365</c:v>
                </c:pt>
                <c:pt idx="63">
                  <c:v>6634.4979616464316</c:v>
                </c:pt>
                <c:pt idx="64">
                  <c:v>6747.838125825444</c:v>
                </c:pt>
                <c:pt idx="65">
                  <c:v>6858.0152150647618</c:v>
                </c:pt>
                <c:pt idx="66">
                  <c:v>6964.0475227458228</c:v>
                </c:pt>
                <c:pt idx="67">
                  <c:v>7065.8127870876524</c:v>
                </c:pt>
                <c:pt idx="68">
                  <c:v>7161.6785672445494</c:v>
                </c:pt>
                <c:pt idx="69">
                  <c:v>7251.9875202189996</c:v>
                </c:pt>
                <c:pt idx="70">
                  <c:v>7336.997413029294</c:v>
                </c:pt>
                <c:pt idx="71">
                  <c:v>7414.4261695508612</c:v>
                </c:pt>
                <c:pt idx="72">
                  <c:v>7485.402072432893</c:v>
                </c:pt>
                <c:pt idx="73">
                  <c:v>7549.8552017784705</c:v>
                </c:pt>
                <c:pt idx="74">
                  <c:v>7606.6812658407434</c:v>
                </c:pt>
                <c:pt idx="75">
                  <c:v>7655.9601133157557</c:v>
                </c:pt>
                <c:pt idx="76">
                  <c:v>7697.6356567036773</c:v>
                </c:pt>
                <c:pt idx="77">
                  <c:v>7731.9422521323904</c:v>
                </c:pt>
                <c:pt idx="78">
                  <c:v>7757.3172289474405</c:v>
                </c:pt>
                <c:pt idx="79">
                  <c:v>7774.8523594207963</c:v>
                </c:pt>
                <c:pt idx="80">
                  <c:v>7784.4222024789406</c:v>
                </c:pt>
                <c:pt idx="81">
                  <c:v>7785.1904771195768</c:v>
                </c:pt>
                <c:pt idx="82">
                  <c:v>7777.230369139661</c:v>
                </c:pt>
                <c:pt idx="83">
                  <c:v>7761.6674912508697</c:v>
                </c:pt>
                <c:pt idx="84">
                  <c:v>7738.0130518590759</c:v>
                </c:pt>
                <c:pt idx="85">
                  <c:v>7705.3756244397227</c:v>
                </c:pt>
                <c:pt idx="86">
                  <c:v>7665.8362387460729</c:v>
                </c:pt>
                <c:pt idx="87">
                  <c:v>7618.93913822186</c:v>
                </c:pt>
                <c:pt idx="88">
                  <c:v>7562.576330895683</c:v>
                </c:pt>
                <c:pt idx="89">
                  <c:v>7499.603342788907</c:v>
                </c:pt>
                <c:pt idx="90">
                  <c:v>7430.108073805879</c:v>
                </c:pt>
                <c:pt idx="91">
                  <c:v>7353.6387736028446</c:v>
                </c:pt>
                <c:pt idx="92">
                  <c:v>7269.1761846328591</c:v>
                </c:pt>
                <c:pt idx="93">
                  <c:v>7178.32511690503</c:v>
                </c:pt>
                <c:pt idx="94">
                  <c:v>7081.8141108436239</c:v>
                </c:pt>
                <c:pt idx="95">
                  <c:v>6979.4634720415252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3892.7752822914977</c:v>
                </c:pt>
                <c:pt idx="43">
                  <c:v>4043.1687347470593</c:v>
                </c:pt>
                <c:pt idx="44">
                  <c:v>4200.247000044802</c:v>
                </c:pt>
                <c:pt idx="45">
                  <c:v>4359.4916428298729</c:v>
                </c:pt>
                <c:pt idx="46">
                  <c:v>4516.8426085193487</c:v>
                </c:pt>
                <c:pt idx="47">
                  <c:v>4674.4950136332491</c:v>
                </c:pt>
                <c:pt idx="48">
                  <c:v>4836.9296358195479</c:v>
                </c:pt>
                <c:pt idx="49">
                  <c:v>5005.9629248299825</c:v>
                </c:pt>
                <c:pt idx="50">
                  <c:v>5181.0823628909475</c:v>
                </c:pt>
                <c:pt idx="51">
                  <c:v>5367.2087561997469</c:v>
                </c:pt>
                <c:pt idx="52">
                  <c:v>5557.7622339853688</c:v>
                </c:pt>
                <c:pt idx="53">
                  <c:v>5741.227412579783</c:v>
                </c:pt>
                <c:pt idx="54">
                  <c:v>5924.3916908957699</c:v>
                </c:pt>
                <c:pt idx="55">
                  <c:v>6111.6242528419043</c:v>
                </c:pt>
                <c:pt idx="56">
                  <c:v>6304.0139361848633</c:v>
                </c:pt>
                <c:pt idx="57">
                  <c:v>6501.2446122618294</c:v>
                </c:pt>
                <c:pt idx="58">
                  <c:v>6702.5228306654772</c:v>
                </c:pt>
                <c:pt idx="59">
                  <c:v>6906.5301863113746</c:v>
                </c:pt>
                <c:pt idx="60">
                  <c:v>7109.479172611389</c:v>
                </c:pt>
                <c:pt idx="61">
                  <c:v>7311.3153925703809</c:v>
                </c:pt>
                <c:pt idx="62">
                  <c:v>7512.1806540221514</c:v>
                </c:pt>
                <c:pt idx="63">
                  <c:v>7711.7892970140001</c:v>
                </c:pt>
                <c:pt idx="64">
                  <c:v>7908.8414601342884</c:v>
                </c:pt>
                <c:pt idx="65">
                  <c:v>8103.5161819879349</c:v>
                </c:pt>
                <c:pt idx="66">
                  <c:v>8294.4674585003868</c:v>
                </c:pt>
                <c:pt idx="67">
                  <c:v>8481.1526524327146</c:v>
                </c:pt>
                <c:pt idx="68">
                  <c:v>8661.538570367833</c:v>
                </c:pt>
                <c:pt idx="69">
                  <c:v>8835.5454934832705</c:v>
                </c:pt>
                <c:pt idx="70">
                  <c:v>9002.9890621874656</c:v>
                </c:pt>
                <c:pt idx="71">
                  <c:v>9161.1516483523119</c:v>
                </c:pt>
                <c:pt idx="72">
                  <c:v>9310.7132913458499</c:v>
                </c:pt>
                <c:pt idx="73">
                  <c:v>9451.191907189479</c:v>
                </c:pt>
                <c:pt idx="74">
                  <c:v>9581.0814534073234</c:v>
                </c:pt>
                <c:pt idx="75">
                  <c:v>9700.0694388859665</c:v>
                </c:pt>
                <c:pt idx="76">
                  <c:v>9807.7261848728922</c:v>
                </c:pt>
                <c:pt idx="77">
                  <c:v>9903.950113379924</c:v>
                </c:pt>
                <c:pt idx="78">
                  <c:v>9986.8513187595836</c:v>
                </c:pt>
                <c:pt idx="79">
                  <c:v>10057.236771960848</c:v>
                </c:pt>
                <c:pt idx="80">
                  <c:v>10114.722469341128</c:v>
                </c:pt>
                <c:pt idx="81">
                  <c:v>10158.247083233069</c:v>
                </c:pt>
                <c:pt idx="82">
                  <c:v>10187.686256884104</c:v>
                </c:pt>
                <c:pt idx="83">
                  <c:v>10204.017835551909</c:v>
                </c:pt>
                <c:pt idx="84">
                  <c:v>10206.638131698182</c:v>
                </c:pt>
                <c:pt idx="85">
                  <c:v>10194.579248587939</c:v>
                </c:pt>
                <c:pt idx="86">
                  <c:v>10169.884223290053</c:v>
                </c:pt>
                <c:pt idx="87">
                  <c:v>10132.096963673481</c:v>
                </c:pt>
                <c:pt idx="88">
                  <c:v>10079.137980044037</c:v>
                </c:pt>
                <c:pt idx="89">
                  <c:v>10013.939924979446</c:v>
                </c:pt>
                <c:pt idx="90">
                  <c:v>9936.6889466502053</c:v>
                </c:pt>
                <c:pt idx="91">
                  <c:v>9847.0688784891008</c:v>
                </c:pt>
                <c:pt idx="92">
                  <c:v>9744.119440610757</c:v>
                </c:pt>
                <c:pt idx="93">
                  <c:v>9629.709654960463</c:v>
                </c:pt>
                <c:pt idx="94">
                  <c:v>9504.7837788229663</c:v>
                </c:pt>
                <c:pt idx="95">
                  <c:v>9369.4003694873318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45</c:v>
                </c:pt>
                <c:pt idx="1">
                  <c:v>44</c:v>
                </c:pt>
                <c:pt idx="2">
                  <c:v>52</c:v>
                </c:pt>
                <c:pt idx="3">
                  <c:v>58</c:v>
                </c:pt>
                <c:pt idx="4">
                  <c:v>72</c:v>
                </c:pt>
                <c:pt idx="5">
                  <c:v>86</c:v>
                </c:pt>
                <c:pt idx="6">
                  <c:v>75</c:v>
                </c:pt>
                <c:pt idx="7">
                  <c:v>78</c:v>
                </c:pt>
                <c:pt idx="8">
                  <c:v>77</c:v>
                </c:pt>
                <c:pt idx="9">
                  <c:v>77</c:v>
                </c:pt>
                <c:pt idx="10">
                  <c:v>99</c:v>
                </c:pt>
                <c:pt idx="11">
                  <c:v>113</c:v>
                </c:pt>
                <c:pt idx="12">
                  <c:v>114</c:v>
                </c:pt>
                <c:pt idx="13">
                  <c:v>116</c:v>
                </c:pt>
                <c:pt idx="14">
                  <c:v>115</c:v>
                </c:pt>
                <c:pt idx="15">
                  <c:v>112</c:v>
                </c:pt>
                <c:pt idx="16">
                  <c:v>116</c:v>
                </c:pt>
                <c:pt idx="17">
                  <c:v>133</c:v>
                </c:pt>
                <c:pt idx="18">
                  <c:v>146</c:v>
                </c:pt>
                <c:pt idx="19">
                  <c:v>138</c:v>
                </c:pt>
                <c:pt idx="20">
                  <c:v>142</c:v>
                </c:pt>
                <c:pt idx="21">
                  <c:v>153</c:v>
                </c:pt>
                <c:pt idx="22">
                  <c:v>151</c:v>
                </c:pt>
                <c:pt idx="23">
                  <c:v>163</c:v>
                </c:pt>
                <c:pt idx="24">
                  <c:v>171</c:v>
                </c:pt>
                <c:pt idx="25">
                  <c:v>193</c:v>
                </c:pt>
                <c:pt idx="26">
                  <c:v>215</c:v>
                </c:pt>
                <c:pt idx="27">
                  <c:v>209</c:v>
                </c:pt>
                <c:pt idx="28">
                  <c:v>233</c:v>
                </c:pt>
                <c:pt idx="29">
                  <c:v>238</c:v>
                </c:pt>
                <c:pt idx="30">
                  <c:v>267</c:v>
                </c:pt>
                <c:pt idx="31">
                  <c:v>311</c:v>
                </c:pt>
                <c:pt idx="32">
                  <c:v>318</c:v>
                </c:pt>
                <c:pt idx="33">
                  <c:v>345</c:v>
                </c:pt>
                <c:pt idx="34">
                  <c:v>345</c:v>
                </c:pt>
                <c:pt idx="35">
                  <c:v>384</c:v>
                </c:pt>
                <c:pt idx="36">
                  <c:v>389</c:v>
                </c:pt>
                <c:pt idx="37">
                  <c:v>424</c:v>
                </c:pt>
                <c:pt idx="38">
                  <c:v>471</c:v>
                </c:pt>
                <c:pt idx="39">
                  <c:v>487</c:v>
                </c:pt>
                <c:pt idx="40">
                  <c:v>511</c:v>
                </c:pt>
                <c:pt idx="41">
                  <c:v>519</c:v>
                </c:pt>
                <c:pt idx="42">
                  <c:v>527</c:v>
                </c:pt>
                <c:pt idx="43">
                  <c:v>561</c:v>
                </c:pt>
                <c:pt idx="44">
                  <c:v>601</c:v>
                </c:pt>
                <c:pt idx="45">
                  <c:v>644</c:v>
                </c:pt>
                <c:pt idx="46">
                  <c:v>651</c:v>
                </c:pt>
                <c:pt idx="47">
                  <c:v>691</c:v>
                </c:pt>
                <c:pt idx="48">
                  <c:v>716</c:v>
                </c:pt>
                <c:pt idx="49">
                  <c:v>746</c:v>
                </c:pt>
                <c:pt idx="50">
                  <c:v>753</c:v>
                </c:pt>
                <c:pt idx="51">
                  <c:v>779</c:v>
                </c:pt>
                <c:pt idx="52">
                  <c:v>814</c:v>
                </c:pt>
                <c:pt idx="53">
                  <c:v>855</c:v>
                </c:pt>
                <c:pt idx="54">
                  <c:v>862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538.34653645065316</c:v>
                </c:pt>
                <c:pt idx="43">
                  <c:v>566.3775340375945</c:v>
                </c:pt>
                <c:pt idx="44">
                  <c:v>593.53728122139341</c:v>
                </c:pt>
                <c:pt idx="45">
                  <c:v>619.29628634537175</c:v>
                </c:pt>
                <c:pt idx="46">
                  <c:v>644.79770503473469</c:v>
                </c:pt>
                <c:pt idx="47">
                  <c:v>670.44258291493816</c:v>
                </c:pt>
                <c:pt idx="48">
                  <c:v>695.53842156704866</c:v>
                </c:pt>
                <c:pt idx="49">
                  <c:v>719.85190196455505</c:v>
                </c:pt>
                <c:pt idx="50">
                  <c:v>742.00043602806977</c:v>
                </c:pt>
                <c:pt idx="51">
                  <c:v>763.6489814144195</c:v>
                </c:pt>
                <c:pt idx="52">
                  <c:v>784.57780034781422</c:v>
                </c:pt>
                <c:pt idx="53">
                  <c:v>805.25814425479882</c:v>
                </c:pt>
                <c:pt idx="54">
                  <c:v>824.18597696438064</c:v>
                </c:pt>
                <c:pt idx="55">
                  <c:v>842.13561239532055</c:v>
                </c:pt>
                <c:pt idx="56">
                  <c:v>859.80376950117602</c:v>
                </c:pt>
                <c:pt idx="57">
                  <c:v>876.34694612299461</c:v>
                </c:pt>
                <c:pt idx="58">
                  <c:v>891.94882551208593</c:v>
                </c:pt>
                <c:pt idx="59">
                  <c:v>906.52036102609327</c:v>
                </c:pt>
                <c:pt idx="60">
                  <c:v>920.58325715208446</c:v>
                </c:pt>
                <c:pt idx="61">
                  <c:v>933.55536588028576</c:v>
                </c:pt>
                <c:pt idx="62">
                  <c:v>945.42822341929059</c:v>
                </c:pt>
                <c:pt idx="63">
                  <c:v>956.48680799755061</c:v>
                </c:pt>
                <c:pt idx="64">
                  <c:v>966.9125289324586</c:v>
                </c:pt>
                <c:pt idx="65">
                  <c:v>976.23302503778336</c:v>
                </c:pt>
                <c:pt idx="66">
                  <c:v>984.51664838935426</c:v>
                </c:pt>
                <c:pt idx="67">
                  <c:v>991.93928923474482</c:v>
                </c:pt>
                <c:pt idx="68">
                  <c:v>998.55810901371024</c:v>
                </c:pt>
                <c:pt idx="69">
                  <c:v>1004.3210934838614</c:v>
                </c:pt>
                <c:pt idx="70">
                  <c:v>1009.1809084903009</c:v>
                </c:pt>
                <c:pt idx="71">
                  <c:v>1013.2878832646476</c:v>
                </c:pt>
                <c:pt idx="72">
                  <c:v>1016.4748329969788</c:v>
                </c:pt>
                <c:pt idx="73">
                  <c:v>1018.758024779135</c:v>
                </c:pt>
                <c:pt idx="74">
                  <c:v>1020.0411942973701</c:v>
                </c:pt>
                <c:pt idx="75">
                  <c:v>1020.4768913088465</c:v>
                </c:pt>
                <c:pt idx="76">
                  <c:v>1020.0732762357502</c:v>
                </c:pt>
                <c:pt idx="77">
                  <c:v>1018.8275369639043</c:v>
                </c:pt>
                <c:pt idx="78">
                  <c:v>1016.7053489876226</c:v>
                </c:pt>
                <c:pt idx="79">
                  <c:v>1013.683679369954</c:v>
                </c:pt>
                <c:pt idx="80">
                  <c:v>1009.8145291756862</c:v>
                </c:pt>
                <c:pt idx="81">
                  <c:v>1005.1240476885006</c:v>
                </c:pt>
                <c:pt idx="82">
                  <c:v>999.6221568242205</c:v>
                </c:pt>
                <c:pt idx="83">
                  <c:v>993.31067810810487</c:v>
                </c:pt>
                <c:pt idx="84">
                  <c:v>986.2174100277025</c:v>
                </c:pt>
                <c:pt idx="85">
                  <c:v>978.36798305022171</c:v>
                </c:pt>
                <c:pt idx="86">
                  <c:v>969.78903810151746</c:v>
                </c:pt>
                <c:pt idx="87">
                  <c:v>960.5030380806902</c:v>
                </c:pt>
                <c:pt idx="88">
                  <c:v>950.54002594936992</c:v>
                </c:pt>
                <c:pt idx="89">
                  <c:v>939.92643156297208</c:v>
                </c:pt>
                <c:pt idx="90">
                  <c:v>928.68679284497784</c:v>
                </c:pt>
                <c:pt idx="91">
                  <c:v>916.85197503342897</c:v>
                </c:pt>
                <c:pt idx="92">
                  <c:v>904.45639301939104</c:v>
                </c:pt>
                <c:pt idx="93">
                  <c:v>891.53295792184622</c:v>
                </c:pt>
                <c:pt idx="94">
                  <c:v>878.11396244792024</c:v>
                </c:pt>
                <c:pt idx="95">
                  <c:v>864.23301392715462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539.42795017618585</c:v>
                </c:pt>
                <c:pt idx="43">
                  <c:v>568.97315736335486</c:v>
                </c:pt>
                <c:pt idx="44">
                  <c:v>598.1315041085453</c:v>
                </c:pt>
                <c:pt idx="45">
                  <c:v>626.41969743022628</c:v>
                </c:pt>
                <c:pt idx="46">
                  <c:v>655.01089073764501</c:v>
                </c:pt>
                <c:pt idx="47">
                  <c:v>684.35382358599531</c:v>
                </c:pt>
                <c:pt idx="48">
                  <c:v>713.76435200672972</c:v>
                </c:pt>
                <c:pt idx="49">
                  <c:v>743.03004175543219</c:v>
                </c:pt>
                <c:pt idx="50">
                  <c:v>770.766517488506</c:v>
                </c:pt>
                <c:pt idx="51">
                  <c:v>798.64187711591796</c:v>
                </c:pt>
                <c:pt idx="52">
                  <c:v>826.42985741506766</c:v>
                </c:pt>
                <c:pt idx="53">
                  <c:v>854.58263757347913</c:v>
                </c:pt>
                <c:pt idx="54">
                  <c:v>881.58054805199379</c:v>
                </c:pt>
                <c:pt idx="55">
                  <c:v>908.16769807312016</c:v>
                </c:pt>
                <c:pt idx="56">
                  <c:v>935.01565076027282</c:v>
                </c:pt>
                <c:pt idx="57">
                  <c:v>961.24569155628285</c:v>
                </c:pt>
                <c:pt idx="58">
                  <c:v>987.00108213151634</c:v>
                </c:pt>
                <c:pt idx="59">
                  <c:v>1012.1308299236841</c:v>
                </c:pt>
                <c:pt idx="60">
                  <c:v>1037.1199403648313</c:v>
                </c:pt>
                <c:pt idx="61">
                  <c:v>1061.3245002309607</c:v>
                </c:pt>
                <c:pt idx="62">
                  <c:v>1084.6898012894042</c:v>
                </c:pt>
                <c:pt idx="63">
                  <c:v>1107.4567573587524</c:v>
                </c:pt>
                <c:pt idx="64">
                  <c:v>1129.7496142613702</c:v>
                </c:pt>
                <c:pt idx="65">
                  <c:v>1151.0393588208663</c:v>
                </c:pt>
                <c:pt idx="66">
                  <c:v>1171.3422472676352</c:v>
                </c:pt>
                <c:pt idx="67">
                  <c:v>1190.7882001243631</c:v>
                </c:pt>
                <c:pt idx="68">
                  <c:v>1209.3825298062034</c:v>
                </c:pt>
                <c:pt idx="69">
                  <c:v>1227.0219736038248</c:v>
                </c:pt>
                <c:pt idx="70">
                  <c:v>1243.6064356066204</c:v>
                </c:pt>
                <c:pt idx="71">
                  <c:v>1259.2345301756518</c:v>
                </c:pt>
                <c:pt idx="72">
                  <c:v>1273.6862264634728</c:v>
                </c:pt>
                <c:pt idx="73">
                  <c:v>1286.9321870926633</c:v>
                </c:pt>
                <c:pt idx="74">
                  <c:v>1298.8300724689871</c:v>
                </c:pt>
                <c:pt idx="75">
                  <c:v>1309.4916527318251</c:v>
                </c:pt>
                <c:pt idx="76">
                  <c:v>1318.8845836412895</c:v>
                </c:pt>
                <c:pt idx="77">
                  <c:v>1326.9681222485583</c:v>
                </c:pt>
                <c:pt idx="78">
                  <c:v>1333.6690666647505</c:v>
                </c:pt>
                <c:pt idx="79">
                  <c:v>1338.930546977155</c:v>
                </c:pt>
                <c:pt idx="80">
                  <c:v>1342.7774565222339</c:v>
                </c:pt>
                <c:pt idx="81">
                  <c:v>1345.2098877066833</c:v>
                </c:pt>
                <c:pt idx="82">
                  <c:v>1346.2151346762907</c:v>
                </c:pt>
                <c:pt idx="83">
                  <c:v>1345.7758817215599</c:v>
                </c:pt>
                <c:pt idx="84">
                  <c:v>1343.904277604388</c:v>
                </c:pt>
                <c:pt idx="85">
                  <c:v>1340.613916579005</c:v>
                </c:pt>
                <c:pt idx="86">
                  <c:v>1335.9229836655982</c:v>
                </c:pt>
                <c:pt idx="87">
                  <c:v>1329.8490735910939</c:v>
                </c:pt>
                <c:pt idx="88">
                  <c:v>1322.4208701280554</c:v>
                </c:pt>
                <c:pt idx="89">
                  <c:v>1313.6668531908967</c:v>
                </c:pt>
                <c:pt idx="90">
                  <c:v>1303.6168668083906</c:v>
                </c:pt>
                <c:pt idx="91">
                  <c:v>1292.3102075588404</c:v>
                </c:pt>
                <c:pt idx="92">
                  <c:v>1279.7927303310021</c:v>
                </c:pt>
                <c:pt idx="93">
                  <c:v>1266.1116307990249</c:v>
                </c:pt>
                <c:pt idx="94">
                  <c:v>1251.3161224681357</c:v>
                </c:pt>
                <c:pt idx="95">
                  <c:v>1235.4590754803744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540.51549826427538</c:v>
                </c:pt>
                <c:pt idx="43">
                  <c:v>571.5910858627758</c:v>
                </c:pt>
                <c:pt idx="44">
                  <c:v>602.78128618527444</c:v>
                </c:pt>
                <c:pt idx="45">
                  <c:v>633.65767568492367</c:v>
                </c:pt>
                <c:pt idx="46">
                  <c:v>665.43341592890374</c:v>
                </c:pt>
                <c:pt idx="47">
                  <c:v>698.61618345308102</c:v>
                </c:pt>
                <c:pt idx="48">
                  <c:v>732.54225933768271</c:v>
                </c:pt>
                <c:pt idx="49">
                  <c:v>767.03291820809534</c:v>
                </c:pt>
                <c:pt idx="50">
                  <c:v>800.71516712438824</c:v>
                </c:pt>
                <c:pt idx="51">
                  <c:v>835.27358124687066</c:v>
                </c:pt>
                <c:pt idx="52">
                  <c:v>870.48853065666231</c:v>
                </c:pt>
                <c:pt idx="53">
                  <c:v>906.80570036789459</c:v>
                </c:pt>
                <c:pt idx="54">
                  <c:v>942.70150185963507</c:v>
                </c:pt>
                <c:pt idx="55">
                  <c:v>978.9003239243392</c:v>
                </c:pt>
                <c:pt idx="56">
                  <c:v>1016.0577294254427</c:v>
                </c:pt>
                <c:pt idx="57">
                  <c:v>1053.2672304785012</c:v>
                </c:pt>
                <c:pt idx="58">
                  <c:v>1090.637222738329</c:v>
                </c:pt>
                <c:pt idx="59">
                  <c:v>1127.9581155742762</c:v>
                </c:pt>
                <c:pt idx="60">
                  <c:v>1165.6791847393633</c:v>
                </c:pt>
                <c:pt idx="61">
                  <c:v>1203.0930349235341</c:v>
                </c:pt>
                <c:pt idx="62">
                  <c:v>1240.0942579410014</c:v>
                </c:pt>
                <c:pt idx="63">
                  <c:v>1276.8724773822505</c:v>
                </c:pt>
                <c:pt idx="64">
                  <c:v>1313.4847162796664</c:v>
                </c:pt>
                <c:pt idx="65">
                  <c:v>1349.3326589612561</c:v>
                </c:pt>
                <c:pt idx="66">
                  <c:v>1384.3653204047293</c:v>
                </c:pt>
                <c:pt idx="67">
                  <c:v>1418.648935416436</c:v>
                </c:pt>
                <c:pt idx="68">
                  <c:v>1452.1168655310275</c:v>
                </c:pt>
                <c:pt idx="69">
                  <c:v>1484.5923372331545</c:v>
                </c:pt>
                <c:pt idx="70">
                  <c:v>1515.8983249539224</c:v>
                </c:pt>
                <c:pt idx="71">
                  <c:v>1546.0559322987924</c:v>
                </c:pt>
                <c:pt idx="72">
                  <c:v>1574.7652533883715</c:v>
                </c:pt>
                <c:pt idx="73">
                  <c:v>1601.9234507262049</c:v>
                </c:pt>
                <c:pt idx="74">
                  <c:v>1627.3136564510232</c:v>
                </c:pt>
                <c:pt idx="75">
                  <c:v>1650.9782259636631</c:v>
                </c:pt>
                <c:pt idx="76">
                  <c:v>1672.8158770640275</c:v>
                </c:pt>
                <c:pt idx="77">
                  <c:v>1692.72008670428</c:v>
                </c:pt>
                <c:pt idx="78">
                  <c:v>1710.551876577591</c:v>
                </c:pt>
                <c:pt idx="79">
                  <c:v>1726.1949688739619</c:v>
                </c:pt>
                <c:pt idx="80">
                  <c:v>1739.6232706404066</c:v>
                </c:pt>
                <c:pt idx="81">
                  <c:v>1750.788933117534</c:v>
                </c:pt>
                <c:pt idx="82">
                  <c:v>1759.6370090297044</c:v>
                </c:pt>
                <c:pt idx="83">
                  <c:v>1766.1139568243145</c:v>
                </c:pt>
                <c:pt idx="84">
                  <c:v>1770.2019250764156</c:v>
                </c:pt>
                <c:pt idx="85">
                  <c:v>1771.8910267806195</c:v>
                </c:pt>
                <c:pt idx="86">
                  <c:v>1771.1825775644397</c:v>
                </c:pt>
                <c:pt idx="87">
                  <c:v>1768.0840056424859</c:v>
                </c:pt>
                <c:pt idx="88">
                  <c:v>1762.6204862582395</c:v>
                </c:pt>
                <c:pt idx="89">
                  <c:v>1754.823532372196</c:v>
                </c:pt>
                <c:pt idx="90">
                  <c:v>1744.7323500935113</c:v>
                </c:pt>
                <c:pt idx="91">
                  <c:v>1732.4017006102067</c:v>
                </c:pt>
                <c:pt idx="92">
                  <c:v>1717.8987505964117</c:v>
                </c:pt>
                <c:pt idx="93">
                  <c:v>1701.2975179488431</c:v>
                </c:pt>
                <c:pt idx="94">
                  <c:v>1682.6791354108341</c:v>
                </c:pt>
                <c:pt idx="95">
                  <c:v>1662.1330535980028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27.11.2021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27.11.2021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0293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9638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7149-65B5-40C0-A148-5C0780A2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BE70A-7F29-4223-A3CA-61E551FDD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52B65-704D-45EB-9963-4141CB90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396D-ED3C-40A7-A84A-FA6B1A08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84A6-BF36-4830-9DEB-D538717E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0381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312C-16C5-4EC5-BFB5-CC5C632C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715A-0CFC-4C2E-9068-7DF48BB7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618D-F07C-4AA8-B8B3-F2AB8B22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7515-7F99-4E50-8332-483C5E8B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5ACF-FB41-49E3-92DE-4820036A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18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2F51-B53B-457A-A6AF-28D267CF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E44A6-E02C-4130-9FDD-3C159AA62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F497-906E-4C9E-89F1-966198E1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F17D-B3E7-445C-8A01-FD1EF60A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FA466-2841-42D8-BCE2-B1B5CDED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0994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8A46-C80B-4BB2-A239-0C10C845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DB0E-EFEB-4E51-A2C8-81905B8A6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6D96F-ABEB-4929-A377-663E4B122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F07FB-D56E-4E33-A81C-905BD0C4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3F511-1976-4B8E-98FC-0395B51E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FDC02-60AB-4F63-9D6E-DB9D0B51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81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EAFA-0B56-4B9F-9CCC-4C485BCF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E7AC3-0A1D-431D-A6D2-6746C564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A6C4D-35C7-4157-9F39-8B684B0EA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5FE6C-9A5C-4C77-AB2B-9D56959A6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EE7EE-79CB-4CD9-A2A6-4E1745ECA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F10D9-D330-4D79-838E-8A2FB338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BC18B-9753-47A0-A6DE-E4F8F598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04369-AB2C-4D6F-BB1F-DCBF27C1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729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A295-0C6A-400D-AC20-90ED7D6D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328C9-4230-49B1-96AE-6828B2D0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4D6FA-768F-46ED-8EE5-68EEDA8A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19649-51CA-447C-92C7-139673C3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7191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D5272-8A1F-47C9-9F72-D750D619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24208-EDF0-4AC7-918C-14DBF526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BB15F-958A-489F-8D5E-AE51FF0E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9332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7104-5F5A-48BF-8F1C-2512FC48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FF1B-98C2-4B86-BE1B-CFEB2105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FF5D-6844-436F-9EB9-03D03EBA2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31352-6286-4234-9179-CEE9E16B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4CF46-A376-42E1-B58C-3FEB8407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30FE8-8F9C-472D-9441-975DA038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5553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CEBF-587F-4FCA-B912-52AA7477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89BE9-E83A-4915-8B58-49579A23E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90D4A-B1EB-4E0F-B046-C79440911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3ADA9-083B-49AA-8D2C-520EE4F5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DF203-BE4D-4FBA-9511-DD6B7EB3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07A47-AF88-4D6C-B7A4-47B4424D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474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E19C-275D-4815-B111-B9E627F6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D1869-CF2C-4605-A2D0-B2FF1A0F3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69E2-43F9-4A68-9572-EE80CBA7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432D-DBB6-4517-89F4-5AE668AB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2ABC-732F-4E6E-8072-74D75700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33999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BEF72-EF5B-47ED-B1AF-0C552ABB0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AFF00-5600-43A1-96D3-EFB6CE5B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F071-93D5-4021-AB20-65709FAA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CEB7-1EA9-4F8B-88BD-B5DF11E7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C400-B874-46D9-8A2B-A5C43319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74209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7632723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7149-65B5-40C0-A148-5C0780A2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BE70A-7F29-4223-A3CA-61E551FDD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52B65-704D-45EB-9963-4141CB90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396D-ED3C-40A7-A84A-FA6B1A08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84A6-BF36-4830-9DEB-D538717E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43830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312C-16C5-4EC5-BFB5-CC5C632C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715A-0CFC-4C2E-9068-7DF48BB7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618D-F07C-4AA8-B8B3-F2AB8B22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7515-7F99-4E50-8332-483C5E8B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5ACF-FB41-49E3-92DE-4820036A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57567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2F51-B53B-457A-A6AF-28D267CF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E44A6-E02C-4130-9FDD-3C159AA62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F497-906E-4C9E-89F1-966198E1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F17D-B3E7-445C-8A01-FD1EF60A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FA466-2841-42D8-BCE2-B1B5CDED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31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8A46-C80B-4BB2-A239-0C10C845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DB0E-EFEB-4E51-A2C8-81905B8A6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6D96F-ABEB-4929-A377-663E4B122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F07FB-D56E-4E33-A81C-905BD0C4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3F511-1976-4B8E-98FC-0395B51E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FDC02-60AB-4F63-9D6E-DB9D0B51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7783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EAFA-0B56-4B9F-9CCC-4C485BCF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E7AC3-0A1D-431D-A6D2-6746C564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A6C4D-35C7-4157-9F39-8B684B0EA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5FE6C-9A5C-4C77-AB2B-9D56959A6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EE7EE-79CB-4CD9-A2A6-4E1745ECA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F10D9-D330-4D79-838E-8A2FB338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BC18B-9753-47A0-A6DE-E4F8F598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04369-AB2C-4D6F-BB1F-DCBF27C1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1183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A295-0C6A-400D-AC20-90ED7D6D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328C9-4230-49B1-96AE-6828B2D0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4D6FA-768F-46ED-8EE5-68EEDA8A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19649-51CA-447C-92C7-139673C3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2317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D5272-8A1F-47C9-9F72-D750D619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24208-EDF0-4AC7-918C-14DBF526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BB15F-958A-489F-8D5E-AE51FF0E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92628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7104-5F5A-48BF-8F1C-2512FC48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FF1B-98C2-4B86-BE1B-CFEB2105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FF5D-6844-436F-9EB9-03D03EBA2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31352-6286-4234-9179-CEE9E16B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4CF46-A376-42E1-B58C-3FEB8407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30FE8-8F9C-472D-9441-975DA038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34222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CEBF-587F-4FCA-B912-52AA7477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89BE9-E83A-4915-8B58-49579A23E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90D4A-B1EB-4E0F-B046-C79440911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3ADA9-083B-49AA-8D2C-520EE4F5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DF203-BE4D-4FBA-9511-DD6B7EB3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07A47-AF88-4D6C-B7A4-47B4424D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81954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E19C-275D-4815-B111-B9E627F6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D1869-CF2C-4605-A2D0-B2FF1A0F3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69E2-43F9-4A68-9572-EE80CBA7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432D-DBB6-4517-89F4-5AE668AB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2ABC-732F-4E6E-8072-74D75700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975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BEF72-EF5B-47ED-B1AF-0C552ABB0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AFF00-5600-43A1-96D3-EFB6CE5B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F071-93D5-4021-AB20-65709FAA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CEB7-1EA9-4F8B-88BD-B5DF11E7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C400-B874-46D9-8A2B-A5C43319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38885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17564898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7149-65B5-40C0-A148-5C0780A2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BE70A-7F29-4223-A3CA-61E551FDD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52B65-704D-45EB-9963-4141CB90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396D-ED3C-40A7-A84A-FA6B1A08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84A6-BF36-4830-9DEB-D538717E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546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312C-16C5-4EC5-BFB5-CC5C632C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715A-0CFC-4C2E-9068-7DF48BB7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618D-F07C-4AA8-B8B3-F2AB8B22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7515-7F99-4E50-8332-483C5E8B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5ACF-FB41-49E3-92DE-4820036A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52487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2F51-B53B-457A-A6AF-28D267CF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E44A6-E02C-4130-9FDD-3C159AA62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F497-906E-4C9E-89F1-966198E1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F17D-B3E7-445C-8A01-FD1EF60A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FA466-2841-42D8-BCE2-B1B5CDED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4071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8A46-C80B-4BB2-A239-0C10C845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DB0E-EFEB-4E51-A2C8-81905B8A6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6D96F-ABEB-4929-A377-663E4B122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F07FB-D56E-4E33-A81C-905BD0C4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3F511-1976-4B8E-98FC-0395B51E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FDC02-60AB-4F63-9D6E-DB9D0B51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3110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EAFA-0B56-4B9F-9CCC-4C485BCF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E7AC3-0A1D-431D-A6D2-6746C564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A6C4D-35C7-4157-9F39-8B684B0EA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5FE6C-9A5C-4C77-AB2B-9D56959A6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EE7EE-79CB-4CD9-A2A6-4E1745ECA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F10D9-D330-4D79-838E-8A2FB338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BC18B-9753-47A0-A6DE-E4F8F598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04369-AB2C-4D6F-BB1F-DCBF27C1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09880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A295-0C6A-400D-AC20-90ED7D6D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328C9-4230-49B1-96AE-6828B2D0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4D6FA-768F-46ED-8EE5-68EEDA8A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19649-51CA-447C-92C7-139673C3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25695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D5272-8A1F-47C9-9F72-D750D619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24208-EDF0-4AC7-918C-14DBF526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BB15F-958A-489F-8D5E-AE51FF0E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90104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7104-5F5A-48BF-8F1C-2512FC48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FF1B-98C2-4B86-BE1B-CFEB2105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FF5D-6844-436F-9EB9-03D03EBA2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31352-6286-4234-9179-CEE9E16B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4CF46-A376-42E1-B58C-3FEB8407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30FE8-8F9C-472D-9441-975DA038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22459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CEBF-587F-4FCA-B912-52AA7477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89BE9-E83A-4915-8B58-49579A23E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90D4A-B1EB-4E0F-B046-C79440911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3ADA9-083B-49AA-8D2C-520EE4F5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DF203-BE4D-4FBA-9511-DD6B7EB3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07A47-AF88-4D6C-B7A4-47B4424D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940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E19C-275D-4815-B111-B9E627F6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D1869-CF2C-4605-A2D0-B2FF1A0F3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69E2-43F9-4A68-9572-EE80CBA7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432D-DBB6-4517-89F4-5AE668AB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2ABC-732F-4E6E-8072-74D75700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95970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BEF72-EF5B-47ED-B1AF-0C552ABB0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AFF00-5600-43A1-96D3-EFB6CE5B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F071-93D5-4021-AB20-65709FAA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CEB7-1EA9-4F8B-88BD-B5DF11E7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C400-B874-46D9-8A2B-A5C43319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78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15969526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7149-65B5-40C0-A148-5C0780A2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BE70A-7F29-4223-A3CA-61E551FDD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52B65-704D-45EB-9963-4141CB90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396D-ED3C-40A7-A84A-FA6B1A08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84A6-BF36-4830-9DEB-D538717E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5744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312C-16C5-4EC5-BFB5-CC5C632C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715A-0CFC-4C2E-9068-7DF48BB7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618D-F07C-4AA8-B8B3-F2AB8B22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7515-7F99-4E50-8332-483C5E8B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5ACF-FB41-49E3-92DE-4820036A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4719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2F51-B53B-457A-A6AF-28D267CF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E44A6-E02C-4130-9FDD-3C159AA62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F497-906E-4C9E-89F1-966198E1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F17D-B3E7-445C-8A01-FD1EF60A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FA466-2841-42D8-BCE2-B1B5CDED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4243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8A46-C80B-4BB2-A239-0C10C845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DB0E-EFEB-4E51-A2C8-81905B8A6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6D96F-ABEB-4929-A377-663E4B122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F07FB-D56E-4E33-A81C-905BD0C4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3F511-1976-4B8E-98FC-0395B51E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FDC02-60AB-4F63-9D6E-DB9D0B51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1419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EAFA-0B56-4B9F-9CCC-4C485BCF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E7AC3-0A1D-431D-A6D2-6746C564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A6C4D-35C7-4157-9F39-8B684B0EA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5FE6C-9A5C-4C77-AB2B-9D56959A6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EE7EE-79CB-4CD9-A2A6-4E1745ECA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F10D9-D330-4D79-838E-8A2FB338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BC18B-9753-47A0-A6DE-E4F8F598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04369-AB2C-4D6F-BB1F-DCBF27C1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4443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A295-0C6A-400D-AC20-90ED7D6D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328C9-4230-49B1-96AE-6828B2D0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4D6FA-768F-46ED-8EE5-68EEDA8A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19649-51CA-447C-92C7-139673C3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50089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D5272-8A1F-47C9-9F72-D750D619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24208-EDF0-4AC7-918C-14DBF526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BB15F-958A-489F-8D5E-AE51FF0E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572468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7104-5F5A-48BF-8F1C-2512FC48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FF1B-98C2-4B86-BE1B-CFEB2105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FF5D-6844-436F-9EB9-03D03EBA2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31352-6286-4234-9179-CEE9E16B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4CF46-A376-42E1-B58C-3FEB8407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30FE8-8F9C-472D-9441-975DA038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716091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CEBF-587F-4FCA-B912-52AA7477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89BE9-E83A-4915-8B58-49579A23E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90D4A-B1EB-4E0F-B046-C79440911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3ADA9-083B-49AA-8D2C-520EE4F5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DF203-BE4D-4FBA-9511-DD6B7EB3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07A47-AF88-4D6C-B7A4-47B4424D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038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E19C-275D-4815-B111-B9E627F6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D1869-CF2C-4605-A2D0-B2FF1A0F3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69E2-43F9-4A68-9572-EE80CBA7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432D-DBB6-4517-89F4-5AE668AB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2ABC-732F-4E6E-8072-74D75700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74491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BEF72-EF5B-47ED-B1AF-0C552ABB0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AFF00-5600-43A1-96D3-EFB6CE5B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F071-93D5-4021-AB20-65709FAA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CEB7-1EA9-4F8B-88BD-B5DF11E7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C400-B874-46D9-8A2B-A5C43319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094330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365140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21892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  <p:sldLayoutId id="2147483760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64EC2-A2EC-4DE5-85B7-53077A78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35FA-16EA-48E9-A4CF-24D03D0A8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58C2A-3294-4D93-B6D3-CD4C09A39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E0E2-ED72-462D-A571-FDF80829A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E22D9-ED75-49B2-874D-6B9FC81E1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605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64EC2-A2EC-4DE5-85B7-53077A78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35FA-16EA-48E9-A4CF-24D03D0A8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58C2A-3294-4D93-B6D3-CD4C09A39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E0E2-ED72-462D-A571-FDF80829A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E22D9-ED75-49B2-874D-6B9FC81E1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829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64EC2-A2EC-4DE5-85B7-53077A78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35FA-16EA-48E9-A4CF-24D03D0A8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58C2A-3294-4D93-B6D3-CD4C09A39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E0E2-ED72-462D-A571-FDF80829A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E22D9-ED75-49B2-874D-6B9FC81E1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05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64EC2-A2EC-4DE5-85B7-53077A78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35FA-16EA-48E9-A4CF-24D03D0A8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58C2A-3294-4D93-B6D3-CD4C09A39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27.11.2021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E0E2-ED72-462D-A571-FDF80829A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E22D9-ED75-49B2-874D-6B9FC81E1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177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chart" Target="../charts/chart2.xml"/><Relationship Id="rId4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chart" Target="../charts/chart3.xml"/><Relationship Id="rId4" Type="http://schemas.openxmlformats.org/officeDocument/2006/relationships/slideLayout" Target="../slideLayouts/slideLayout6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chart" Target="../charts/chart4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slideLayout" Target="../slideLayouts/slideLayout62.xml"/><Relationship Id="rId5" Type="http://schemas.openxmlformats.org/officeDocument/2006/relationships/tags" Target="../tags/tag14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chart" Target="../charts/chart5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slideLayout" Target="../slideLayouts/slideLayout26.xml"/><Relationship Id="rId5" Type="http://schemas.openxmlformats.org/officeDocument/2006/relationships/tags" Target="../tags/tag24.xml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27. </a:t>
            </a:r>
            <a:r>
              <a:rPr lang="cs-CZ" b="1" dirty="0" smtClean="0"/>
              <a:t>listopadu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4DB608-673A-46BD-8E5E-BDC00F47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42" y="88247"/>
            <a:ext cx="9885238" cy="896492"/>
          </a:xfrm>
        </p:spPr>
        <p:txBody>
          <a:bodyPr>
            <a:normAutofit fontScale="90000"/>
          </a:bodyPr>
          <a:lstStyle/>
          <a:p>
            <a:r>
              <a:rPr lang="cs-CZ" dirty="0"/>
              <a:t>VÝVOJ POČTU HOSPITALIZACÍ – CELKOVÉ A JIP – OD BŘEZNA 2020</a:t>
            </a:r>
            <a:br>
              <a:rPr lang="cs-CZ" dirty="0"/>
            </a:br>
            <a:r>
              <a:rPr kumimoji="0" lang="cs-CZ" sz="2000" b="0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zdroj: ÚZIS,</a:t>
            </a:r>
            <a:r>
              <a:rPr kumimoji="0" lang="nl-NL" sz="2000" b="0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 ISIN / COVID-19 - Informační systém </a:t>
            </a:r>
            <a:r>
              <a:rPr kumimoji="0" lang="nl-NL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infekční</a:t>
            </a:r>
            <a:r>
              <a:rPr kumimoji="0" lang="cs-CZ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ch</a:t>
            </a:r>
            <a:r>
              <a:rPr kumimoji="0" lang="nl-NL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 nemoc</a:t>
            </a:r>
            <a:r>
              <a:rPr kumimoji="0" lang="cs-CZ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í</a:t>
            </a:r>
            <a:endParaRPr lang="cs-CZ" sz="2000" b="0" cap="all" spc="100" dirty="0">
              <a:solidFill>
                <a:prstClr val="black">
                  <a:lumMod val="95000"/>
                  <a:lumOff val="5000"/>
                </a:prstClr>
              </a:solidFill>
              <a:latin typeface="Tw Cen MT Condensed" panose="020B0606020104020203"/>
              <a:cs typeface="+mj-cs"/>
            </a:endParaRPr>
          </a:p>
        </p:txBody>
      </p:sp>
      <p:graphicFrame>
        <p:nvGraphicFramePr>
          <p:cNvPr id="7" name="Tabulka 7">
            <a:extLst>
              <a:ext uri="{FF2B5EF4-FFF2-40B4-BE49-F238E27FC236}">
                <a16:creationId xmlns:a16="http://schemas.microsoft.com/office/drawing/2014/main" id="{E4305667-7252-438B-B0A2-AF7DB9A9E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226114"/>
              </p:ext>
            </p:extLst>
          </p:nvPr>
        </p:nvGraphicFramePr>
        <p:xfrm>
          <a:off x="8663882" y="3136993"/>
          <a:ext cx="33115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329">
                  <a:extLst>
                    <a:ext uri="{9D8B030D-6E8A-4147-A177-3AD203B41FA5}">
                      <a16:colId xmlns:a16="http://schemas.microsoft.com/office/drawing/2014/main" val="1970852530"/>
                    </a:ext>
                  </a:extLst>
                </a:gridCol>
                <a:gridCol w="1087037">
                  <a:extLst>
                    <a:ext uri="{9D8B030D-6E8A-4147-A177-3AD203B41FA5}">
                      <a16:colId xmlns:a16="http://schemas.microsoft.com/office/drawing/2014/main" val="667889362"/>
                    </a:ext>
                  </a:extLst>
                </a:gridCol>
                <a:gridCol w="1111139">
                  <a:extLst>
                    <a:ext uri="{9D8B030D-6E8A-4147-A177-3AD203B41FA5}">
                      <a16:colId xmlns:a16="http://schemas.microsoft.com/office/drawing/2014/main" val="240875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s-CZ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25.10.2020</a:t>
                      </a:r>
                      <a:endParaRPr lang="cs-CZ" sz="13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cs-CZ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24</a:t>
                      </a:r>
                      <a:r>
                        <a:rPr kumimoji="0" lang="cs-CZ" sz="1300" b="1" i="0" u="none" strike="noStrike" kern="1200" cap="all" spc="10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.11.2021</a:t>
                      </a:r>
                      <a:endParaRPr lang="cs-CZ" sz="13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7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Hospitalizace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5 683</a:t>
                      </a:r>
                      <a:endParaRPr lang="cs-CZ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5 886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09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JIP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070508"/>
                  </a:ext>
                </a:extLst>
              </a:tr>
            </a:tbl>
          </a:graphicData>
        </a:graphic>
      </p:graphicFrame>
      <p:sp>
        <p:nvSpPr>
          <p:cNvPr id="3" name="Obdélník 2"/>
          <p:cNvSpPr/>
          <p:nvPr/>
        </p:nvSpPr>
        <p:spPr>
          <a:xfrm>
            <a:off x="8663618" y="1734499"/>
            <a:ext cx="33117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dirty="0"/>
              <a:t>Data k </a:t>
            </a:r>
            <a:r>
              <a:rPr lang="cs-CZ" b="1" dirty="0" smtClean="0"/>
              <a:t>24.11.2021</a:t>
            </a:r>
            <a:endParaRPr lang="cs-CZ" b="1" dirty="0"/>
          </a:p>
          <a:p>
            <a:pPr algn="ctr"/>
            <a:r>
              <a:rPr lang="cs-CZ" dirty="0"/>
              <a:t>odpovídají ve srovnání s loňským podzimem datům z </a:t>
            </a:r>
            <a:r>
              <a:rPr lang="cs-CZ" b="1" dirty="0" smtClean="0"/>
              <a:t>25.10.2020</a:t>
            </a:r>
            <a:endParaRPr lang="cs-CZ" b="1" dirty="0"/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E4305667-7252-438B-B0A2-AF7DB9A9E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265525"/>
              </p:ext>
            </p:extLst>
          </p:nvPr>
        </p:nvGraphicFramePr>
        <p:xfrm>
          <a:off x="9219319" y="4593432"/>
          <a:ext cx="22003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329">
                  <a:extLst>
                    <a:ext uri="{9D8B030D-6E8A-4147-A177-3AD203B41FA5}">
                      <a16:colId xmlns:a16="http://schemas.microsoft.com/office/drawing/2014/main" val="1970852530"/>
                    </a:ext>
                  </a:extLst>
                </a:gridCol>
                <a:gridCol w="1087037">
                  <a:extLst>
                    <a:ext uri="{9D8B030D-6E8A-4147-A177-3AD203B41FA5}">
                      <a16:colId xmlns:a16="http://schemas.microsoft.com/office/drawing/2014/main" val="667889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Max. počet</a:t>
                      </a:r>
                      <a:endParaRPr lang="cs-CZ" sz="13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15.3.2021</a:t>
                      </a:r>
                      <a:endParaRPr lang="cs-CZ" sz="13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7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Hospitalizace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9 551</a:t>
                      </a:r>
                      <a:endParaRPr lang="cs-CZ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09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JIP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1 886</a:t>
                      </a:r>
                      <a:endParaRPr lang="cs-CZ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070508"/>
                  </a:ext>
                </a:extLst>
              </a:tr>
            </a:tbl>
          </a:graphicData>
        </a:graphic>
      </p:graphicFrame>
      <p:pic>
        <p:nvPicPr>
          <p:cNvPr id="8" name="Zástupný obsah 9">
            <a:extLst>
              <a:ext uri="{FF2B5EF4-FFF2-40B4-BE49-F238E27FC236}">
                <a16:creationId xmlns:a16="http://schemas.microsoft.com/office/drawing/2014/main" id="{E28D91F2-F66B-4C7D-AC0D-E8B663A2A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431" y="923193"/>
            <a:ext cx="8396654" cy="548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32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/>
          <a:lstStyle/>
          <a:p>
            <a:r>
              <a:rPr lang="cs-CZ" dirty="0"/>
              <a:t>Risk </a:t>
            </a:r>
            <a:r>
              <a:rPr lang="cs-CZ" dirty="0" err="1" smtClean="0"/>
              <a:t>mapping</a:t>
            </a:r>
            <a:r>
              <a:rPr lang="cs-CZ" dirty="0" smtClean="0"/>
              <a:t> – zdroj UZIS</a:t>
            </a:r>
            <a: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cs-CZ" sz="2800" dirty="0"/>
          </a:p>
        </p:txBody>
      </p:sp>
      <p:sp>
        <p:nvSpPr>
          <p:cNvPr id="4" name="TextovéPole 3"/>
          <p:cNvSpPr txBox="1"/>
          <p:nvPr/>
        </p:nvSpPr>
        <p:spPr>
          <a:xfrm>
            <a:off x="175952" y="887701"/>
            <a:ext cx="9998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Predikce počtu nově hospitalizovaných </a:t>
            </a:r>
            <a:r>
              <a:rPr lang="cs-CZ" dirty="0"/>
              <a:t>s COVID-19 v následujících </a:t>
            </a:r>
            <a:r>
              <a:rPr lang="cs-CZ" dirty="0" smtClean="0"/>
              <a:t>10 dnech z aktuálního prevalenčního poolu.</a:t>
            </a:r>
            <a:endParaRPr lang="cs-CZ" dirty="0"/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283974"/>
              </p:ext>
            </p:extLst>
          </p:nvPr>
        </p:nvGraphicFramePr>
        <p:xfrm>
          <a:off x="3134561" y="1485449"/>
          <a:ext cx="4919192" cy="4765469"/>
        </p:xfrm>
        <a:graphic>
          <a:graphicData uri="http://schemas.openxmlformats.org/drawingml/2006/table">
            <a:tbl>
              <a:tblPr/>
              <a:tblGrid>
                <a:gridCol w="2175798">
                  <a:extLst>
                    <a:ext uri="{9D8B030D-6E8A-4147-A177-3AD203B41FA5}">
                      <a16:colId xmlns:a16="http://schemas.microsoft.com/office/drawing/2014/main" val="2283760119"/>
                    </a:ext>
                  </a:extLst>
                </a:gridCol>
                <a:gridCol w="2743394">
                  <a:extLst>
                    <a:ext uri="{9D8B030D-6E8A-4147-A177-3AD203B41FA5}">
                      <a16:colId xmlns:a16="http://schemas.microsoft.com/office/drawing/2014/main" val="1182091541"/>
                    </a:ext>
                  </a:extLst>
                </a:gridCol>
              </a:tblGrid>
              <a:tr h="9649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Odhad počtu nově hospitalizovaných z nově pozitivních za posledních 14 dní (do 10 dnů od hodnoceného data, odečteni již hospitalizovaní)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7477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1 064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3635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85210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135392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613277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55046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614860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45983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802972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479038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906426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1 122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85583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665130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47245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1 109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416366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8 362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913107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9455890" y="5112218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26.11.2021 0:23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78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70839"/>
              </p:ext>
            </p:extLst>
          </p:nvPr>
        </p:nvGraphicFramePr>
        <p:xfrm>
          <a:off x="359022" y="963978"/>
          <a:ext cx="11405086" cy="5241594"/>
        </p:xfrm>
        <a:graphic>
          <a:graphicData uri="http://schemas.openxmlformats.org/drawingml/2006/table">
            <a:tbl>
              <a:tblPr firstRow="1" firstCol="1" bandRow="1"/>
              <a:tblGrid>
                <a:gridCol w="1399893">
                  <a:extLst>
                    <a:ext uri="{9D8B030D-6E8A-4147-A177-3AD203B41FA5}">
                      <a16:colId xmlns:a16="http://schemas.microsoft.com/office/drawing/2014/main" val="139736479"/>
                    </a:ext>
                  </a:extLst>
                </a:gridCol>
                <a:gridCol w="2170199">
                  <a:extLst>
                    <a:ext uri="{9D8B030D-6E8A-4147-A177-3AD203B41FA5}">
                      <a16:colId xmlns:a16="http://schemas.microsoft.com/office/drawing/2014/main" val="1590847519"/>
                    </a:ext>
                  </a:extLst>
                </a:gridCol>
                <a:gridCol w="2420126">
                  <a:extLst>
                    <a:ext uri="{9D8B030D-6E8A-4147-A177-3AD203B41FA5}">
                      <a16:colId xmlns:a16="http://schemas.microsoft.com/office/drawing/2014/main" val="2576979814"/>
                    </a:ext>
                  </a:extLst>
                </a:gridCol>
                <a:gridCol w="2079315">
                  <a:extLst>
                    <a:ext uri="{9D8B030D-6E8A-4147-A177-3AD203B41FA5}">
                      <a16:colId xmlns:a16="http://schemas.microsoft.com/office/drawing/2014/main" val="2056688962"/>
                    </a:ext>
                  </a:extLst>
                </a:gridCol>
                <a:gridCol w="3335553">
                  <a:extLst>
                    <a:ext uri="{9D8B030D-6E8A-4147-A177-3AD203B41FA5}">
                      <a16:colId xmlns:a16="http://schemas.microsoft.com/office/drawing/2014/main" val="573671383"/>
                    </a:ext>
                  </a:extLst>
                </a:gridCol>
              </a:tblGrid>
              <a:tr h="7222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06147"/>
                  </a:ext>
                </a:extLst>
              </a:tr>
              <a:tr h="9690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Hl. m. Praha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Setrvale kapacitní problémy FTN a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FNKV, ostatní navyšují kapacity dle potřeby, snaha o maximální zachování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cs-CZ" sz="13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312754"/>
                  </a:ext>
                </a:extLst>
              </a:tr>
              <a:tr h="14419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Pardubický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Snaha zachovat co nejvyšší elektivní provoz. Situace se ale dále zhoršuje hlavně stran zátěže standardních oddělení, kde nutno postupně navyšovat kapacity. Přesah do IP, která již s kapacitním navýšením na úkor ostatní péče, zatím lokálně zvladatelný.</a:t>
                      </a:r>
                      <a:endParaRPr lang="cs-CZ" sz="13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05074"/>
                  </a:ext>
                </a:extLst>
              </a:tr>
              <a:tr h="8968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Královéhradecký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 D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850101"/>
                  </a:ext>
                </a:extLst>
              </a:tr>
              <a:tr h="7222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Moravskoslezský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Domluvena nová NIP a někteří pacienti C+ budou přeloženi do další následné péče.</a:t>
                      </a:r>
                    </a:p>
                    <a:p>
                      <a:endParaRPr lang="cs-CZ" sz="130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 dispozici nově více sester- budeme </a:t>
                      </a:r>
                      <a:r>
                        <a:rPr lang="cs-CZ" sz="13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reprofilizovat</a:t>
                      </a: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lůžka na </a:t>
                      </a:r>
                      <a:r>
                        <a:rPr lang="cs-CZ" sz="13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IP.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736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66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382832"/>
              </p:ext>
            </p:extLst>
          </p:nvPr>
        </p:nvGraphicFramePr>
        <p:xfrm>
          <a:off x="332644" y="687638"/>
          <a:ext cx="11587543" cy="6007098"/>
        </p:xfrm>
        <a:graphic>
          <a:graphicData uri="http://schemas.openxmlformats.org/drawingml/2006/table">
            <a:tbl>
              <a:tblPr firstRow="1" firstCol="1" bandRow="1"/>
              <a:tblGrid>
                <a:gridCol w="1422287">
                  <a:extLst>
                    <a:ext uri="{9D8B030D-6E8A-4147-A177-3AD203B41FA5}">
                      <a16:colId xmlns:a16="http://schemas.microsoft.com/office/drawing/2014/main" val="2516720382"/>
                    </a:ext>
                  </a:extLst>
                </a:gridCol>
                <a:gridCol w="2204916">
                  <a:extLst>
                    <a:ext uri="{9D8B030D-6E8A-4147-A177-3AD203B41FA5}">
                      <a16:colId xmlns:a16="http://schemas.microsoft.com/office/drawing/2014/main" val="2538168158"/>
                    </a:ext>
                  </a:extLst>
                </a:gridCol>
                <a:gridCol w="2458844">
                  <a:extLst>
                    <a:ext uri="{9D8B030D-6E8A-4147-A177-3AD203B41FA5}">
                      <a16:colId xmlns:a16="http://schemas.microsoft.com/office/drawing/2014/main" val="1374489751"/>
                    </a:ext>
                  </a:extLst>
                </a:gridCol>
                <a:gridCol w="2112580">
                  <a:extLst>
                    <a:ext uri="{9D8B030D-6E8A-4147-A177-3AD203B41FA5}">
                      <a16:colId xmlns:a16="http://schemas.microsoft.com/office/drawing/2014/main" val="2988357666"/>
                    </a:ext>
                  </a:extLst>
                </a:gridCol>
                <a:gridCol w="3388916">
                  <a:extLst>
                    <a:ext uri="{9D8B030D-6E8A-4147-A177-3AD203B41FA5}">
                      <a16:colId xmlns:a16="http://schemas.microsoft.com/office/drawing/2014/main" val="3364315349"/>
                    </a:ext>
                  </a:extLst>
                </a:gridCol>
              </a:tblGrid>
              <a:tr h="4416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93804"/>
                  </a:ext>
                </a:extLst>
              </a:tr>
              <a:tr h="7005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Liberecký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kovidových jednotek, omezení elektivy do 20%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Dochází k omezení kapacity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Pacienty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int.péči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838243"/>
                  </a:ext>
                </a:extLst>
              </a:tr>
              <a:tr h="11611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Olomoucký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27.11.21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omezená cca 40-50%, nyní větší zátěž a přírůstky hospitalizovaných ve standardní péči; IP - vysoká, ale t.č. konstantní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obložnost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(částečně podíl vysoké mortality v IP); zajištěn akutní provoz (neodkladné stavy,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onkooperativa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), trvá problém s nedostatkem kvalifikovaného personálu zejména v IP.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932507"/>
                  </a:ext>
                </a:extLst>
              </a:tr>
              <a:tr h="23827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Plzeňský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lineární nárůst cca 10 pacientů denně, dochází k navýšení počtu pacientů jdoucích rovnou z terénu na JIP – v minulém týdnu cca 1hosp/denně, nyní 3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hodsp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/den.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Problém personálu je ve všech zařízeních – extrémní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Sušice, Stod.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Při absenci nouzového stavu a hromadného postižení osob nelze dobře rekrutovat pomocnou sílu do nemocnic a mnohem více zohledňovat edukaci a počet zdravotníků s ohledem na „normální“ provozní podmínky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78052"/>
                  </a:ext>
                </a:extLst>
              </a:tr>
              <a:tr h="7676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Vysočina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 přímo řízených nemocnicích kraje (Jihlava, Pelhřimov, </a:t>
                      </a:r>
                      <a:r>
                        <a:rPr lang="cs-CZ" sz="13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HavlBrod</a:t>
                      </a: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Třebíč, Nové Město n/M) Situace obdobná, zatím bez překladů v rámci kraje.</a:t>
                      </a:r>
                      <a:endParaRPr lang="cs-CZ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719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896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706811"/>
              </p:ext>
            </p:extLst>
          </p:nvPr>
        </p:nvGraphicFramePr>
        <p:xfrm>
          <a:off x="359021" y="849024"/>
          <a:ext cx="11519385" cy="5123853"/>
        </p:xfrm>
        <a:graphic>
          <a:graphicData uri="http://schemas.openxmlformats.org/drawingml/2006/table">
            <a:tbl>
              <a:tblPr firstRow="1" firstCol="1" bandRow="1"/>
              <a:tblGrid>
                <a:gridCol w="1413921">
                  <a:extLst>
                    <a:ext uri="{9D8B030D-6E8A-4147-A177-3AD203B41FA5}">
                      <a16:colId xmlns:a16="http://schemas.microsoft.com/office/drawing/2014/main" val="3772522195"/>
                    </a:ext>
                  </a:extLst>
                </a:gridCol>
                <a:gridCol w="2191947">
                  <a:extLst>
                    <a:ext uri="{9D8B030D-6E8A-4147-A177-3AD203B41FA5}">
                      <a16:colId xmlns:a16="http://schemas.microsoft.com/office/drawing/2014/main" val="842899262"/>
                    </a:ext>
                  </a:extLst>
                </a:gridCol>
                <a:gridCol w="2444381">
                  <a:extLst>
                    <a:ext uri="{9D8B030D-6E8A-4147-A177-3AD203B41FA5}">
                      <a16:colId xmlns:a16="http://schemas.microsoft.com/office/drawing/2014/main" val="105783194"/>
                    </a:ext>
                  </a:extLst>
                </a:gridCol>
                <a:gridCol w="2100154">
                  <a:extLst>
                    <a:ext uri="{9D8B030D-6E8A-4147-A177-3AD203B41FA5}">
                      <a16:colId xmlns:a16="http://schemas.microsoft.com/office/drawing/2014/main" val="3894075409"/>
                    </a:ext>
                  </a:extLst>
                </a:gridCol>
                <a:gridCol w="3368982">
                  <a:extLst>
                    <a:ext uri="{9D8B030D-6E8A-4147-A177-3AD203B41FA5}">
                      <a16:colId xmlns:a16="http://schemas.microsoft.com/office/drawing/2014/main" val="2922963808"/>
                    </a:ext>
                  </a:extLst>
                </a:gridCol>
              </a:tblGrid>
              <a:tr h="6406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164548"/>
                  </a:ext>
                </a:extLst>
              </a:tr>
              <a:tr h="7962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Karlovarský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C-D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Schůzka se všemi nemocnicemi proběhla, snaha co nejdéle udržet elektivní péči. Před ev. omezením elektivní péče budeme informovat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287979"/>
                  </a:ext>
                </a:extLst>
              </a:tr>
              <a:tr h="9802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Jihočeský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Od 22.11. uzavření ARO 2 pouze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(8 lůžek),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reprofilizace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KCHO, otevření pavilonu pouze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(navíc 12 JIP + 20 standard), bez nutnosti překladů mimo kraj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967152"/>
                  </a:ext>
                </a:extLst>
              </a:tr>
              <a:tr h="14200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Středočeský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Celkové hodnocení situace – zatím bez potřeby přesunů pacientů mimo spádovou oblast.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operativy je nerovnoměrné, někde pouze akutní operativa, jinde ještě omezení do 20%.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Souhrně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mezi C/D.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3958"/>
                  </a:ext>
                </a:extLst>
              </a:tr>
              <a:tr h="12736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Jihomoravský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plné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vyčerpány lidské i materiální zdroje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Odlišná situace v různých okresech – nejhorší v Blansku a Vyškově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cs-CZ" sz="1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Kyjovská nemocnice rozhodla o aktivaci HPO</a:t>
                      </a:r>
                    </a:p>
                    <a:p>
                      <a:r>
                        <a:rPr lang="cs-CZ" sz="1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 Brno omezuje ambulantní péči</a:t>
                      </a:r>
                      <a:r>
                        <a:rPr lang="cs-CZ" sz="1400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z důvodu </a:t>
                      </a:r>
                      <a:r>
                        <a:rPr lang="cs-CZ" sz="140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nedostatek personálu.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02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395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978670"/>
              </p:ext>
            </p:extLst>
          </p:nvPr>
        </p:nvGraphicFramePr>
        <p:xfrm>
          <a:off x="337698" y="706833"/>
          <a:ext cx="11435203" cy="5963539"/>
        </p:xfrm>
        <a:graphic>
          <a:graphicData uri="http://schemas.openxmlformats.org/drawingml/2006/table">
            <a:tbl>
              <a:tblPr firstRow="1" firstCol="1" bandRow="1"/>
              <a:tblGrid>
                <a:gridCol w="1403588">
                  <a:extLst>
                    <a:ext uri="{9D8B030D-6E8A-4147-A177-3AD203B41FA5}">
                      <a16:colId xmlns:a16="http://schemas.microsoft.com/office/drawing/2014/main" val="3544378427"/>
                    </a:ext>
                  </a:extLst>
                </a:gridCol>
                <a:gridCol w="2175930">
                  <a:extLst>
                    <a:ext uri="{9D8B030D-6E8A-4147-A177-3AD203B41FA5}">
                      <a16:colId xmlns:a16="http://schemas.microsoft.com/office/drawing/2014/main" val="2335077237"/>
                    </a:ext>
                  </a:extLst>
                </a:gridCol>
                <a:gridCol w="2426518">
                  <a:extLst>
                    <a:ext uri="{9D8B030D-6E8A-4147-A177-3AD203B41FA5}">
                      <a16:colId xmlns:a16="http://schemas.microsoft.com/office/drawing/2014/main" val="1383355635"/>
                    </a:ext>
                  </a:extLst>
                </a:gridCol>
                <a:gridCol w="2084806">
                  <a:extLst>
                    <a:ext uri="{9D8B030D-6E8A-4147-A177-3AD203B41FA5}">
                      <a16:colId xmlns:a16="http://schemas.microsoft.com/office/drawing/2014/main" val="142418389"/>
                    </a:ext>
                  </a:extLst>
                </a:gridCol>
                <a:gridCol w="3344361">
                  <a:extLst>
                    <a:ext uri="{9D8B030D-6E8A-4147-A177-3AD203B41FA5}">
                      <a16:colId xmlns:a16="http://schemas.microsoft.com/office/drawing/2014/main" val="413358982"/>
                    </a:ext>
                  </a:extLst>
                </a:gridCol>
              </a:tblGrid>
              <a:tr h="624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08484"/>
                  </a:ext>
                </a:extLst>
              </a:tr>
              <a:tr h="24067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Ústecký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Trvá nárůst C19 hospitalizací, výrazněji standard než JIP.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poskytují péči ve výrazně </a:t>
                      </a:r>
                      <a:r>
                        <a:rPr lang="cs-CZ" sz="13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suboptimálním</a:t>
                      </a: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personálním zajištění (zejména NLZP), pro další rozšíření péče je klíčové personální posílení.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Limitovaně</a:t>
                      </a: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lze zajistit v redistribucí v rámci nemocnic, s předpokladem dalšího nárůstu počtů pacientů je potřeba i externího posílení alespoň pomocným personálem (AČR, HZS, studenti).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bez významných změn, nadále vážná, ale zvladatelná v rámci kraje.</a:t>
                      </a:r>
                      <a:endParaRPr lang="cs-CZ" sz="13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712985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Zlínský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lineární nárůst cca 15 pacientů denně na standardních odd., zatím méně na JIP, ty jsou plné především v menších nemocnicích (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ValMez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Vsetín, U.H.). Také dochází k navýšení počtu pacientů jdoucích rovnou z terénu. Problém personálu je ve všech zařízeních – extrémní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U.Hradišti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(170 PN, z toho 40 pro COVID). Řada nemocnic diskutuje o HPO. Při absenci nouzového stavu a hromadného postižení osob nelze dobře rekrutovat pomocnou sílu do nemocnic, žádáme razantní omezení sociálních kontaktů všemi opatřeními.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531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42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966003" y="2798855"/>
            <a:ext cx="29233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lůžka IP C+ pacienty k </a:t>
            </a:r>
          </a:p>
          <a:p>
            <a:pPr algn="ctr"/>
            <a:r>
              <a:rPr lang="cs-CZ" b="1" dirty="0" smtClean="0"/>
              <a:t>26.11.2021 00:23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877</a:t>
            </a:r>
            <a:endParaRPr lang="cs-CZ" b="1" dirty="0" smtClean="0"/>
          </a:p>
          <a:p>
            <a:pPr algn="ctr"/>
            <a:endParaRPr lang="cs-CZ" sz="2000" b="1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629208"/>
              </p:ext>
            </p:extLst>
          </p:nvPr>
        </p:nvGraphicFramePr>
        <p:xfrm>
          <a:off x="332819" y="1040537"/>
          <a:ext cx="9189872" cy="5289639"/>
        </p:xfrm>
        <a:graphic>
          <a:graphicData uri="http://schemas.openxmlformats.org/drawingml/2006/table">
            <a:tbl>
              <a:tblPr/>
              <a:tblGrid>
                <a:gridCol w="2071769">
                  <a:extLst>
                    <a:ext uri="{9D8B030D-6E8A-4147-A177-3AD203B41FA5}">
                      <a16:colId xmlns:a16="http://schemas.microsoft.com/office/drawing/2014/main" val="2595539978"/>
                    </a:ext>
                  </a:extLst>
                </a:gridCol>
                <a:gridCol w="1179947">
                  <a:extLst>
                    <a:ext uri="{9D8B030D-6E8A-4147-A177-3AD203B41FA5}">
                      <a16:colId xmlns:a16="http://schemas.microsoft.com/office/drawing/2014/main" val="3396857687"/>
                    </a:ext>
                  </a:extLst>
                </a:gridCol>
                <a:gridCol w="1166227">
                  <a:extLst>
                    <a:ext uri="{9D8B030D-6E8A-4147-A177-3AD203B41FA5}">
                      <a16:colId xmlns:a16="http://schemas.microsoft.com/office/drawing/2014/main" val="950366718"/>
                    </a:ext>
                  </a:extLst>
                </a:gridCol>
                <a:gridCol w="1166227">
                  <a:extLst>
                    <a:ext uri="{9D8B030D-6E8A-4147-A177-3AD203B41FA5}">
                      <a16:colId xmlns:a16="http://schemas.microsoft.com/office/drawing/2014/main" val="1338162653"/>
                    </a:ext>
                  </a:extLst>
                </a:gridCol>
                <a:gridCol w="1221108">
                  <a:extLst>
                    <a:ext uri="{9D8B030D-6E8A-4147-A177-3AD203B41FA5}">
                      <a16:colId xmlns:a16="http://schemas.microsoft.com/office/drawing/2014/main" val="2529934780"/>
                    </a:ext>
                  </a:extLst>
                </a:gridCol>
                <a:gridCol w="971400">
                  <a:extLst>
                    <a:ext uri="{9D8B030D-6E8A-4147-A177-3AD203B41FA5}">
                      <a16:colId xmlns:a16="http://schemas.microsoft.com/office/drawing/2014/main" val="1659002016"/>
                    </a:ext>
                  </a:extLst>
                </a:gridCol>
                <a:gridCol w="1413194">
                  <a:extLst>
                    <a:ext uri="{9D8B030D-6E8A-4147-A177-3AD203B41FA5}">
                      <a16:colId xmlns:a16="http://schemas.microsoft.com/office/drawing/2014/main" val="4167582213"/>
                    </a:ext>
                  </a:extLst>
                </a:gridCol>
              </a:tblGrid>
              <a:tr h="17566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437296"/>
                  </a:ext>
                </a:extLst>
              </a:tr>
              <a:tr h="175660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27.11. 2021, 12:00 h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313084"/>
                  </a:ext>
                </a:extLst>
              </a:tr>
              <a:tr h="145546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77547"/>
                  </a:ext>
                </a:extLst>
              </a:tr>
              <a:tr h="15558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688455"/>
                  </a:ext>
                </a:extLst>
              </a:tr>
              <a:tr h="60728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377379"/>
                  </a:ext>
                </a:extLst>
              </a:tr>
              <a:tr h="15056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312111"/>
                  </a:ext>
                </a:extLst>
              </a:tr>
              <a:tr h="15056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241403"/>
                  </a:ext>
                </a:extLst>
              </a:tr>
              <a:tr h="15056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963648"/>
                  </a:ext>
                </a:extLst>
              </a:tr>
              <a:tr h="15056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858278"/>
                  </a:ext>
                </a:extLst>
              </a:tr>
              <a:tr h="1568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421213"/>
                  </a:ext>
                </a:extLst>
              </a:tr>
              <a:tr h="15056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982062"/>
                  </a:ext>
                </a:extLst>
              </a:tr>
              <a:tr h="15056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750353"/>
                  </a:ext>
                </a:extLst>
              </a:tr>
              <a:tr h="15056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951851"/>
                  </a:ext>
                </a:extLst>
              </a:tr>
              <a:tr h="15056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226482"/>
                  </a:ext>
                </a:extLst>
              </a:tr>
              <a:tr h="15056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219911"/>
                  </a:ext>
                </a:extLst>
              </a:tr>
              <a:tr h="15056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526067"/>
                  </a:ext>
                </a:extLst>
              </a:tr>
              <a:tr h="15056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927184"/>
                  </a:ext>
                </a:extLst>
              </a:tr>
              <a:tr h="15056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162459"/>
                  </a:ext>
                </a:extLst>
              </a:tr>
              <a:tr h="1693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042162"/>
                  </a:ext>
                </a:extLst>
              </a:tr>
              <a:tr h="1631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3 578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567</a:t>
                      </a: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5019" marR="5019" marT="501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685346"/>
                  </a:ext>
                </a:extLst>
              </a:tr>
              <a:tr h="213301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5575176"/>
                  </a:ext>
                </a:extLst>
              </a:tr>
              <a:tr h="145546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082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739063"/>
                  </a:ext>
                </a:extLst>
              </a:tr>
              <a:tr h="150565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9x</a:t>
                      </a: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19" marR="5019" marT="5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255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9001173" y="3130491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475968"/>
              </p:ext>
            </p:extLst>
          </p:nvPr>
        </p:nvGraphicFramePr>
        <p:xfrm>
          <a:off x="332818" y="1010628"/>
          <a:ext cx="9106745" cy="5291330"/>
        </p:xfrm>
        <a:graphic>
          <a:graphicData uri="http://schemas.openxmlformats.org/drawingml/2006/table">
            <a:tbl>
              <a:tblPr/>
              <a:tblGrid>
                <a:gridCol w="2053029">
                  <a:extLst>
                    <a:ext uri="{9D8B030D-6E8A-4147-A177-3AD203B41FA5}">
                      <a16:colId xmlns:a16="http://schemas.microsoft.com/office/drawing/2014/main" val="2981563496"/>
                    </a:ext>
                  </a:extLst>
                </a:gridCol>
                <a:gridCol w="1169275">
                  <a:extLst>
                    <a:ext uri="{9D8B030D-6E8A-4147-A177-3AD203B41FA5}">
                      <a16:colId xmlns:a16="http://schemas.microsoft.com/office/drawing/2014/main" val="2938653158"/>
                    </a:ext>
                  </a:extLst>
                </a:gridCol>
                <a:gridCol w="1155678">
                  <a:extLst>
                    <a:ext uri="{9D8B030D-6E8A-4147-A177-3AD203B41FA5}">
                      <a16:colId xmlns:a16="http://schemas.microsoft.com/office/drawing/2014/main" val="2346095158"/>
                    </a:ext>
                  </a:extLst>
                </a:gridCol>
                <a:gridCol w="1155678">
                  <a:extLst>
                    <a:ext uri="{9D8B030D-6E8A-4147-A177-3AD203B41FA5}">
                      <a16:colId xmlns:a16="http://schemas.microsoft.com/office/drawing/2014/main" val="3784178357"/>
                    </a:ext>
                  </a:extLst>
                </a:gridCol>
                <a:gridCol w="1210063">
                  <a:extLst>
                    <a:ext uri="{9D8B030D-6E8A-4147-A177-3AD203B41FA5}">
                      <a16:colId xmlns:a16="http://schemas.microsoft.com/office/drawing/2014/main" val="298915439"/>
                    </a:ext>
                  </a:extLst>
                </a:gridCol>
                <a:gridCol w="962613">
                  <a:extLst>
                    <a:ext uri="{9D8B030D-6E8A-4147-A177-3AD203B41FA5}">
                      <a16:colId xmlns:a16="http://schemas.microsoft.com/office/drawing/2014/main" val="841252396"/>
                    </a:ext>
                  </a:extLst>
                </a:gridCol>
                <a:gridCol w="1400409">
                  <a:extLst>
                    <a:ext uri="{9D8B030D-6E8A-4147-A177-3AD203B41FA5}">
                      <a16:colId xmlns:a16="http://schemas.microsoft.com/office/drawing/2014/main" val="2781317236"/>
                    </a:ext>
                  </a:extLst>
                </a:gridCol>
              </a:tblGrid>
              <a:tr h="16834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657131"/>
                  </a:ext>
                </a:extLst>
              </a:tr>
              <a:tr h="178543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27.11. 2021, 12:00 h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651361"/>
                  </a:ext>
                </a:extLst>
              </a:tr>
              <a:tr h="158138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136584"/>
                  </a:ext>
                </a:extLst>
              </a:tr>
              <a:tr h="15813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182835"/>
                  </a:ext>
                </a:extLst>
              </a:tr>
              <a:tr h="617247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399633"/>
                  </a:ext>
                </a:extLst>
              </a:tr>
              <a:tr h="15303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034225"/>
                  </a:ext>
                </a:extLst>
              </a:tr>
              <a:tr h="15303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734016"/>
                  </a:ext>
                </a:extLst>
              </a:tr>
              <a:tr h="15303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674689"/>
                  </a:ext>
                </a:extLst>
              </a:tr>
              <a:tr h="15303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201770"/>
                  </a:ext>
                </a:extLst>
              </a:tr>
              <a:tr h="15303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586700"/>
                  </a:ext>
                </a:extLst>
              </a:tr>
              <a:tr h="15303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740141"/>
                  </a:ext>
                </a:extLst>
              </a:tr>
              <a:tr h="15303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487185"/>
                  </a:ext>
                </a:extLst>
              </a:tr>
              <a:tr h="15941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8917895"/>
                  </a:ext>
                </a:extLst>
              </a:tr>
              <a:tr h="15303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782334"/>
                  </a:ext>
                </a:extLst>
              </a:tr>
              <a:tr h="15303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237989"/>
                  </a:ext>
                </a:extLst>
              </a:tr>
              <a:tr h="15303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074321"/>
                  </a:ext>
                </a:extLst>
              </a:tr>
              <a:tr h="15303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627231"/>
                  </a:ext>
                </a:extLst>
              </a:tr>
              <a:tr h="15303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139315"/>
                  </a:ext>
                </a:extLst>
              </a:tr>
              <a:tr h="15813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17508"/>
                  </a:ext>
                </a:extLst>
              </a:tr>
              <a:tr h="17216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74124"/>
                  </a:ext>
                </a:extLst>
              </a:tr>
              <a:tr h="153036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233663"/>
                  </a:ext>
                </a:extLst>
              </a:tr>
              <a:tr h="147935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466589"/>
                  </a:ext>
                </a:extLst>
              </a:tr>
              <a:tr h="145065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652141"/>
                  </a:ext>
                </a:extLst>
              </a:tr>
              <a:tr h="153036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9x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642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326849" y="2138810"/>
            <a:ext cx="27860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26.11.2021 00:23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/>
              <a:t>5 322</a:t>
            </a:r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486005" y="4019099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11" name="Tabulk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980814"/>
              </p:ext>
            </p:extLst>
          </p:nvPr>
        </p:nvGraphicFramePr>
        <p:xfrm>
          <a:off x="332818" y="1006147"/>
          <a:ext cx="9559326" cy="5281536"/>
        </p:xfrm>
        <a:graphic>
          <a:graphicData uri="http://schemas.openxmlformats.org/drawingml/2006/table">
            <a:tbl>
              <a:tblPr/>
              <a:tblGrid>
                <a:gridCol w="1817500">
                  <a:extLst>
                    <a:ext uri="{9D8B030D-6E8A-4147-A177-3AD203B41FA5}">
                      <a16:colId xmlns:a16="http://schemas.microsoft.com/office/drawing/2014/main" val="3177112206"/>
                    </a:ext>
                  </a:extLst>
                </a:gridCol>
                <a:gridCol w="1035134">
                  <a:extLst>
                    <a:ext uri="{9D8B030D-6E8A-4147-A177-3AD203B41FA5}">
                      <a16:colId xmlns:a16="http://schemas.microsoft.com/office/drawing/2014/main" val="1674465689"/>
                    </a:ext>
                  </a:extLst>
                </a:gridCol>
                <a:gridCol w="1023094">
                  <a:extLst>
                    <a:ext uri="{9D8B030D-6E8A-4147-A177-3AD203B41FA5}">
                      <a16:colId xmlns:a16="http://schemas.microsoft.com/office/drawing/2014/main" val="1412425233"/>
                    </a:ext>
                  </a:extLst>
                </a:gridCol>
                <a:gridCol w="1023094">
                  <a:extLst>
                    <a:ext uri="{9D8B030D-6E8A-4147-A177-3AD203B41FA5}">
                      <a16:colId xmlns:a16="http://schemas.microsoft.com/office/drawing/2014/main" val="791007001"/>
                    </a:ext>
                  </a:extLst>
                </a:gridCol>
                <a:gridCol w="1071240">
                  <a:extLst>
                    <a:ext uri="{9D8B030D-6E8A-4147-A177-3AD203B41FA5}">
                      <a16:colId xmlns:a16="http://schemas.microsoft.com/office/drawing/2014/main" val="2304866791"/>
                    </a:ext>
                  </a:extLst>
                </a:gridCol>
                <a:gridCol w="1239752">
                  <a:extLst>
                    <a:ext uri="{9D8B030D-6E8A-4147-A177-3AD203B41FA5}">
                      <a16:colId xmlns:a16="http://schemas.microsoft.com/office/drawing/2014/main" val="38824489"/>
                    </a:ext>
                  </a:extLst>
                </a:gridCol>
                <a:gridCol w="989395">
                  <a:extLst>
                    <a:ext uri="{9D8B030D-6E8A-4147-A177-3AD203B41FA5}">
                      <a16:colId xmlns:a16="http://schemas.microsoft.com/office/drawing/2014/main" val="569175736"/>
                    </a:ext>
                  </a:extLst>
                </a:gridCol>
                <a:gridCol w="1360117">
                  <a:extLst>
                    <a:ext uri="{9D8B030D-6E8A-4147-A177-3AD203B41FA5}">
                      <a16:colId xmlns:a16="http://schemas.microsoft.com/office/drawing/2014/main" val="2006359975"/>
                    </a:ext>
                  </a:extLst>
                </a:gridCol>
              </a:tblGrid>
              <a:tr h="190193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a infekční oddělení</a:t>
                      </a: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180443"/>
                  </a:ext>
                </a:extLst>
              </a:tr>
              <a:tr h="190193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27.11. 2021, 12:00 h</a:t>
                      </a: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301911"/>
                  </a:ext>
                </a:extLst>
              </a:tr>
              <a:tr h="16845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439661"/>
                  </a:ext>
                </a:extLst>
              </a:tr>
              <a:tr h="19019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Standartní lůžka na Infekčním oddělení s O</a:t>
                      </a:r>
                      <a:r>
                        <a:rPr lang="pl-PL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pl-PL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14475"/>
                  </a:ext>
                </a:extLst>
              </a:tr>
              <a:tr h="49450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592645"/>
                  </a:ext>
                </a:extLst>
              </a:tr>
              <a:tr h="1630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3 139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314776"/>
                  </a:ext>
                </a:extLst>
              </a:tr>
              <a:tr h="1630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1 844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53404"/>
                  </a:ext>
                </a:extLst>
              </a:tr>
              <a:tr h="1630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567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702189"/>
                  </a:ext>
                </a:extLst>
              </a:tr>
              <a:tr h="1630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1 633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57665"/>
                  </a:ext>
                </a:extLst>
              </a:tr>
              <a:tr h="1630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129797"/>
                  </a:ext>
                </a:extLst>
              </a:tr>
              <a:tr h="1630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1 492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91293"/>
                  </a:ext>
                </a:extLst>
              </a:tr>
              <a:tr h="1630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832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254746"/>
                  </a:ext>
                </a:extLst>
              </a:tr>
              <a:tr h="1630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1 394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057166"/>
                  </a:ext>
                </a:extLst>
              </a:tr>
              <a:tr h="1630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894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712530"/>
                  </a:ext>
                </a:extLst>
              </a:tr>
              <a:tr h="1630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625731"/>
                  </a:ext>
                </a:extLst>
              </a:tr>
              <a:tr h="1630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2 558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150551"/>
                  </a:ext>
                </a:extLst>
              </a:tr>
              <a:tr h="1630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1 469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482861"/>
                  </a:ext>
                </a:extLst>
              </a:tr>
              <a:tr h="1630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969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681990"/>
                  </a:ext>
                </a:extLst>
              </a:tr>
              <a:tr h="1684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579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603260"/>
                  </a:ext>
                </a:extLst>
              </a:tr>
              <a:tr h="1834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22 839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5877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1 392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1 038</a:t>
                      </a: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5434" marR="5434" marT="54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375783"/>
                  </a:ext>
                </a:extLst>
              </a:tr>
              <a:tr h="163022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907427"/>
                  </a:ext>
                </a:extLst>
              </a:tr>
              <a:tr h="157588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984608"/>
                  </a:ext>
                </a:extLst>
              </a:tr>
              <a:tr h="16302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297089"/>
                  </a:ext>
                </a:extLst>
              </a:tr>
              <a:tr h="163022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9x</a:t>
                      </a: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4" marR="5434" marT="54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148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standartních lůžek s kyslíkem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5808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lůžek s kyslíkem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8617671" y="4968723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26.11.2021 0:23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976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JIP</a:t>
            </a:r>
            <a:endParaRPr lang="cs-CZ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692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JIP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8617671" y="4968723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26.11.2021 0:23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715474"/>
              </p:ext>
            </p:extLst>
          </p:nvPr>
        </p:nvGraphicFramePr>
        <p:xfrm>
          <a:off x="7905494" y="3328749"/>
          <a:ext cx="375431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209585095"/>
                    </a:ext>
                  </a:extLst>
                </a:gridCol>
                <a:gridCol w="1354015">
                  <a:extLst>
                    <a:ext uri="{9D8B030D-6E8A-4147-A177-3AD203B41FA5}">
                      <a16:colId xmlns:a16="http://schemas.microsoft.com/office/drawing/2014/main" val="3513835546"/>
                    </a:ext>
                  </a:extLst>
                </a:gridCol>
              </a:tblGrid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48900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Volná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28,4 %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842585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Obsazenost C+ pac. na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24,2 %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53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171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UPV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723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UPV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8617671" y="4968723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26.11.2021 0:23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51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/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aphicFrame>
        <p:nvGraphicFramePr>
          <p:cNvPr id="27" name="Tabulka 6">
            <a:extLst>
              <a:ext uri="{FF2B5EF4-FFF2-40B4-BE49-F238E27FC236}">
                <a16:creationId xmlns:a16="http://schemas.microsoft.com/office/drawing/2014/main" id="{B40951E1-79CF-4AB0-BA60-82FF54771B8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3 444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2 043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1 286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1 079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13 035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8 246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63,3 %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5 446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4 534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5 250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8D56B7B0-37BD-4AA9-8F59-CBA3F8B0CB4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479685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E876DBC7-988F-44BE-AD05-9B150284BBD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1" name="Skupina 20">
              <a:extLst>
                <a:ext uri="{FF2B5EF4-FFF2-40B4-BE49-F238E27FC236}">
                  <a16:creationId xmlns:a16="http://schemas.microsoft.com/office/drawing/2014/main" id="{09245847-46EF-424D-AB8A-6EE135F24846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25BA30A9-728F-4407-8B52-0A716F7F6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" name="Přímá spojnice 32">
                <a:extLst>
                  <a:ext uri="{FF2B5EF4-FFF2-40B4-BE49-F238E27FC236}">
                    <a16:creationId xmlns:a16="http://schemas.microsoft.com/office/drawing/2014/main" id="{CEC84D62-881C-4471-9C69-71F14E68F3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7" name="Obdélník 36">
                <a:extLst>
                  <a:ext uri="{FF2B5EF4-FFF2-40B4-BE49-F238E27FC236}">
                    <a16:creationId xmlns:a16="http://schemas.microsoft.com/office/drawing/2014/main" id="{F80D990D-FF88-4FC5-8A0B-C137D6E84E93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5C418FF4-F987-4FE3-BB5C-594BE788F689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cs-CZ" sz="1200" kern="0" dirty="0">
                    <a:solidFill>
                      <a:srgbClr val="000000"/>
                    </a:solidFill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horní hranice predikce </a:t>
                </a: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střední hodnoty predikce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spodní hranice predikce </a:t>
                </a: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B49DD718-7D02-450E-828C-6AE0A49363B0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28" name="TextovéPole 27"/>
          <p:cNvSpPr txBox="1"/>
          <p:nvPr/>
        </p:nvSpPr>
        <p:spPr>
          <a:xfrm>
            <a:off x="9772413" y="6129135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26.11.2021 0:23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78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/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4B7A49A6-9B54-4ABC-B10A-35D313F6021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27,0 %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2 132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1 192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697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80,3 %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1 012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5949C18A-7678-4D15-8F6A-EFB24C10C33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479685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CAC9764C-1726-4F19-AB7E-2336D49CB3DD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1" name="Skupina 20">
              <a:extLst>
                <a:ext uri="{FF2B5EF4-FFF2-40B4-BE49-F238E27FC236}">
                  <a16:creationId xmlns:a16="http://schemas.microsoft.com/office/drawing/2014/main" id="{29BF8DA5-D892-4FF6-B6E9-9956F758C13B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8" name="Přímá spojnice 27">
                <a:extLst>
                  <a:ext uri="{FF2B5EF4-FFF2-40B4-BE49-F238E27FC236}">
                    <a16:creationId xmlns:a16="http://schemas.microsoft.com/office/drawing/2014/main" id="{BE806961-B0B3-412C-BDBD-7D03137D72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CDA9AEA0-5D67-46A9-AF38-A846F117A5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0" name="Obdélník 29">
                <a:extLst>
                  <a:ext uri="{FF2B5EF4-FFF2-40B4-BE49-F238E27FC236}">
                    <a16:creationId xmlns:a16="http://schemas.microsoft.com/office/drawing/2014/main" id="{A30B6C2C-560A-4CEE-A08B-40B4FF6BBDDC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" name="TextovéPole 28">
                <a:extLst>
                  <a:ext uri="{FF2B5EF4-FFF2-40B4-BE49-F238E27FC236}">
                    <a16:creationId xmlns:a16="http://schemas.microsoft.com/office/drawing/2014/main" id="{E60571A8-50D4-42C3-B0BB-CBAC9BCA8D24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cs-CZ" sz="1200" kern="0" dirty="0">
                    <a:solidFill>
                      <a:srgbClr val="000000"/>
                    </a:solidFill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horní hranice predikce </a:t>
                </a: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střední hodnoty predikce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spodní hranice predikce </a:t>
                </a: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5BF47050-791D-4300-9498-18BA71B847DE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  <p:sp>
        <p:nvSpPr>
          <p:cNvPr id="27" name="TextovéPole 26"/>
          <p:cNvSpPr txBox="1"/>
          <p:nvPr/>
        </p:nvSpPr>
        <p:spPr>
          <a:xfrm>
            <a:off x="9772413" y="6129135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26.11.2021 0:23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1843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21597</TotalTime>
  <Words>2239</Words>
  <Application>Microsoft Office PowerPoint</Application>
  <PresentationFormat>Širokoúhlá obrazovka</PresentationFormat>
  <Paragraphs>649</Paragraphs>
  <Slides>15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6</vt:i4>
      </vt:variant>
      <vt:variant>
        <vt:lpstr>Nadpisy snímků</vt:lpstr>
      </vt:variant>
      <vt:variant>
        <vt:i4>15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Segoe UI</vt:lpstr>
      <vt:lpstr>Times New Roman</vt:lpstr>
      <vt:lpstr>Tw Cen MT Condensed</vt:lpstr>
      <vt:lpstr>Motiv Office</vt:lpstr>
      <vt:lpstr>1_Motiv Office</vt:lpstr>
      <vt:lpstr>Office Theme</vt:lpstr>
      <vt:lpstr>1_Office Theme</vt:lpstr>
      <vt:lpstr>2_Office Theme</vt:lpstr>
      <vt:lpstr>3_Office Theme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Podíl (%) volné aktuálně nahlášené kapacity standartních lůžek s kyslíkem</vt:lpstr>
      <vt:lpstr>Podíl (%) volné aktuálně nahlášené kapacity JIP</vt:lpstr>
      <vt:lpstr>Podíl (%) volné aktuálně nahlášené kapacity UPV</vt:lpstr>
      <vt:lpstr>Predikce celkového počtu hospitalizací – aktuální počet léčených </vt:lpstr>
      <vt:lpstr>Predikce počtu pacientů na JIP – aktuální počet případů </vt:lpstr>
      <vt:lpstr>VÝVOJ POČTU HOSPITALIZACÍ – CELKOVÉ A JIP – OD BŘEZNA 2020 zdroj: ÚZIS, ISIN / COVID-19 - Informační systém infekčních nemocí</vt:lpstr>
      <vt:lpstr>Risk mapping – zdroj UZIS </vt:lpstr>
      <vt:lpstr>Hodnocení situace v krajích od KKIP</vt:lpstr>
      <vt:lpstr>Hodnocení situace v krajích od KKIP</vt:lpstr>
      <vt:lpstr>Hodnocení situace v krajích od KKIP</vt:lpstr>
      <vt:lpstr>Hodnocení situace v krajích od KKIP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Uživatel</cp:lastModifiedBy>
  <cp:revision>1571</cp:revision>
  <cp:lastPrinted>2020-10-20T04:21:56Z</cp:lastPrinted>
  <dcterms:created xsi:type="dcterms:W3CDTF">2020-07-15T10:33:32Z</dcterms:created>
  <dcterms:modified xsi:type="dcterms:W3CDTF">2021-11-27T12:45:16Z</dcterms:modified>
</cp:coreProperties>
</file>