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1277" r:id="rId3"/>
    <p:sldId id="1293" r:id="rId4"/>
    <p:sldId id="1294" r:id="rId5"/>
    <p:sldId id="1296" r:id="rId6"/>
    <p:sldId id="1383" r:id="rId7"/>
    <p:sldId id="1384" r:id="rId8"/>
    <p:sldId id="1373" r:id="rId9"/>
    <p:sldId id="1343" r:id="rId10"/>
    <p:sldId id="1344" r:id="rId11"/>
    <p:sldId id="1345" r:id="rId12"/>
    <p:sldId id="1346" r:id="rId13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83"/>
            <p14:sldId id="1384"/>
            <p14:sldId id="1373"/>
            <p14:sldId id="1343"/>
            <p14:sldId id="1344"/>
            <p14:sldId id="1345"/>
            <p14:sldId id="1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FF7575"/>
    <a:srgbClr val="FD783D"/>
    <a:srgbClr val="FF572F"/>
    <a:srgbClr val="FF7453"/>
    <a:srgbClr val="FF5D37"/>
    <a:srgbClr val="F1592F"/>
    <a:srgbClr val="FF3300"/>
    <a:srgbClr val="FFD243"/>
    <a:srgbClr val="FF7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118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14.01.2022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14.01.2022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373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54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2189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760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14. </a:t>
            </a:r>
            <a:r>
              <a:rPr lang="cs-CZ" b="1" dirty="0" smtClean="0"/>
              <a:t>ledna 2022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869636"/>
              </p:ext>
            </p:extLst>
          </p:nvPr>
        </p:nvGraphicFramePr>
        <p:xfrm>
          <a:off x="376606" y="813855"/>
          <a:ext cx="11519385" cy="4817815"/>
        </p:xfrm>
        <a:graphic>
          <a:graphicData uri="http://schemas.openxmlformats.org/drawingml/2006/table">
            <a:tbl>
              <a:tblPr firstRow="1" firstCol="1" bandRow="1"/>
              <a:tblGrid>
                <a:gridCol w="1413921">
                  <a:extLst>
                    <a:ext uri="{9D8B030D-6E8A-4147-A177-3AD203B41FA5}">
                      <a16:colId xmlns:a16="http://schemas.microsoft.com/office/drawing/2014/main" val="3772522195"/>
                    </a:ext>
                  </a:extLst>
                </a:gridCol>
                <a:gridCol w="2191947">
                  <a:extLst>
                    <a:ext uri="{9D8B030D-6E8A-4147-A177-3AD203B41FA5}">
                      <a16:colId xmlns:a16="http://schemas.microsoft.com/office/drawing/2014/main" val="842899262"/>
                    </a:ext>
                  </a:extLst>
                </a:gridCol>
                <a:gridCol w="2444381">
                  <a:extLst>
                    <a:ext uri="{9D8B030D-6E8A-4147-A177-3AD203B41FA5}">
                      <a16:colId xmlns:a16="http://schemas.microsoft.com/office/drawing/2014/main" val="105783194"/>
                    </a:ext>
                  </a:extLst>
                </a:gridCol>
                <a:gridCol w="2100154">
                  <a:extLst>
                    <a:ext uri="{9D8B030D-6E8A-4147-A177-3AD203B41FA5}">
                      <a16:colId xmlns:a16="http://schemas.microsoft.com/office/drawing/2014/main" val="3894075409"/>
                    </a:ext>
                  </a:extLst>
                </a:gridCol>
                <a:gridCol w="3368982">
                  <a:extLst>
                    <a:ext uri="{9D8B030D-6E8A-4147-A177-3AD203B41FA5}">
                      <a16:colId xmlns:a16="http://schemas.microsoft.com/office/drawing/2014/main" val="2922963808"/>
                    </a:ext>
                  </a:extLst>
                </a:gridCol>
              </a:tblGrid>
              <a:tr h="6525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4548"/>
                  </a:ext>
                </a:extLst>
              </a:tr>
              <a:tr h="10218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Postupný návrat k elektivní operativě.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87979"/>
                  </a:ext>
                </a:extLst>
              </a:tr>
              <a:tr h="18639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05.01.22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Celkové hodnocení situace – oproti podzimu zklidnění situace.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plánované operativy minimální, někde maximálně do 20%.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Nemocnost personálu v trendu , očekává se zvýšení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souvistosti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 nákazou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Omicronem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(OČR, nemocnost).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3958"/>
                  </a:ext>
                </a:extLst>
              </a:tr>
              <a:tr h="1257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Celková lůžková kapacita zlepšena – překlady mezi nemocnicemi (mimo ECMO) jen sporadicky při potřebě náročné IP.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Vysoký počet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postkovidů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na lůžkách IP přetrvává ECMO kapacita dostatečná.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2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95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cs-CZ" smtClean="0"/>
              <a:t>Hodnocení situace v krajích od KKIP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092665"/>
              </p:ext>
            </p:extLst>
          </p:nvPr>
        </p:nvGraphicFramePr>
        <p:xfrm>
          <a:off x="434413" y="847512"/>
          <a:ext cx="11435203" cy="5357055"/>
        </p:xfrm>
        <a:graphic>
          <a:graphicData uri="http://schemas.openxmlformats.org/drawingml/2006/table">
            <a:tbl>
              <a:tblPr firstRow="1" firstCol="1" bandRow="1"/>
              <a:tblGrid>
                <a:gridCol w="1403588">
                  <a:extLst>
                    <a:ext uri="{9D8B030D-6E8A-4147-A177-3AD203B41FA5}">
                      <a16:colId xmlns:a16="http://schemas.microsoft.com/office/drawing/2014/main" val="3544378427"/>
                    </a:ext>
                  </a:extLst>
                </a:gridCol>
                <a:gridCol w="2175930">
                  <a:extLst>
                    <a:ext uri="{9D8B030D-6E8A-4147-A177-3AD203B41FA5}">
                      <a16:colId xmlns:a16="http://schemas.microsoft.com/office/drawing/2014/main" val="2335077237"/>
                    </a:ext>
                  </a:extLst>
                </a:gridCol>
                <a:gridCol w="2426518">
                  <a:extLst>
                    <a:ext uri="{9D8B030D-6E8A-4147-A177-3AD203B41FA5}">
                      <a16:colId xmlns:a16="http://schemas.microsoft.com/office/drawing/2014/main" val="1383355635"/>
                    </a:ext>
                  </a:extLst>
                </a:gridCol>
                <a:gridCol w="2084806">
                  <a:extLst>
                    <a:ext uri="{9D8B030D-6E8A-4147-A177-3AD203B41FA5}">
                      <a16:colId xmlns:a16="http://schemas.microsoft.com/office/drawing/2014/main" val="142418389"/>
                    </a:ext>
                  </a:extLst>
                </a:gridCol>
                <a:gridCol w="3344361">
                  <a:extLst>
                    <a:ext uri="{9D8B030D-6E8A-4147-A177-3AD203B41FA5}">
                      <a16:colId xmlns:a16="http://schemas.microsoft.com/office/drawing/2014/main" val="413358982"/>
                    </a:ext>
                  </a:extLst>
                </a:gridCol>
              </a:tblGrid>
              <a:tr h="6126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08484"/>
                  </a:ext>
                </a:extLst>
              </a:tr>
              <a:tr h="12772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Ústecký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Pomalý pokles celkového počtu C19 hospitalizací, trvá vyšší zatížení intenzivní péče.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Nově C19 JIP zatěžují pacienti kde je COVID-19 vedlejší diagnóza náhodně zjištěná při léčbě jiné patologie.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2985"/>
                  </a:ext>
                </a:extLst>
              </a:tr>
              <a:tr h="12233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chybí lůžka, personál dostatečný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pokles C+ hospitalizovaných na standardu.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JIP zatížené také méně, ale je vysoký počet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pacientů, kteří drží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JIPky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zaplněné ve všech nemocnicích v ZLK.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31413"/>
                  </a:ext>
                </a:extLst>
              </a:tr>
              <a:tr h="12221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operativy mezi 20-50%; přetrvává problém v intenzivní péči s velkým počtem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pacientů; problém v oblasti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necovidových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interních lůžek (značná část byla transformována na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covidové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1595"/>
                  </a:ext>
                </a:extLst>
              </a:tr>
              <a:tr h="9889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Jihočeský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05.01.22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cs-CZ" sz="13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348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771770" y="2788977"/>
            <a:ext cx="2923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lůžka IP C+ pacienty k </a:t>
            </a:r>
          </a:p>
          <a:p>
            <a:pPr algn="ctr"/>
            <a:r>
              <a:rPr lang="cs-CZ" b="1" dirty="0" smtClean="0"/>
              <a:t>14.1.2022 00:31</a:t>
            </a:r>
            <a:endParaRPr lang="cs-CZ" b="1" dirty="0"/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372</a:t>
            </a:r>
            <a:endParaRPr lang="cs-CZ" b="1" dirty="0" smtClean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893283"/>
              </p:ext>
            </p:extLst>
          </p:nvPr>
        </p:nvGraphicFramePr>
        <p:xfrm>
          <a:off x="332818" y="1019729"/>
          <a:ext cx="9101327" cy="5348847"/>
        </p:xfrm>
        <a:graphic>
          <a:graphicData uri="http://schemas.openxmlformats.org/drawingml/2006/table">
            <a:tbl>
              <a:tblPr/>
              <a:tblGrid>
                <a:gridCol w="1931979">
                  <a:extLst>
                    <a:ext uri="{9D8B030D-6E8A-4147-A177-3AD203B41FA5}">
                      <a16:colId xmlns:a16="http://schemas.microsoft.com/office/drawing/2014/main" val="3119988022"/>
                    </a:ext>
                  </a:extLst>
                </a:gridCol>
                <a:gridCol w="1182844">
                  <a:extLst>
                    <a:ext uri="{9D8B030D-6E8A-4147-A177-3AD203B41FA5}">
                      <a16:colId xmlns:a16="http://schemas.microsoft.com/office/drawing/2014/main" val="3910977347"/>
                    </a:ext>
                  </a:extLst>
                </a:gridCol>
                <a:gridCol w="1094130">
                  <a:extLst>
                    <a:ext uri="{9D8B030D-6E8A-4147-A177-3AD203B41FA5}">
                      <a16:colId xmlns:a16="http://schemas.microsoft.com/office/drawing/2014/main" val="2870529305"/>
                    </a:ext>
                  </a:extLst>
                </a:gridCol>
                <a:gridCol w="1090845">
                  <a:extLst>
                    <a:ext uri="{9D8B030D-6E8A-4147-A177-3AD203B41FA5}">
                      <a16:colId xmlns:a16="http://schemas.microsoft.com/office/drawing/2014/main" val="3495285743"/>
                    </a:ext>
                  </a:extLst>
                </a:gridCol>
                <a:gridCol w="1130273">
                  <a:extLst>
                    <a:ext uri="{9D8B030D-6E8A-4147-A177-3AD203B41FA5}">
                      <a16:colId xmlns:a16="http://schemas.microsoft.com/office/drawing/2014/main" val="3401469072"/>
                    </a:ext>
                  </a:extLst>
                </a:gridCol>
                <a:gridCol w="1133559">
                  <a:extLst>
                    <a:ext uri="{9D8B030D-6E8A-4147-A177-3AD203B41FA5}">
                      <a16:colId xmlns:a16="http://schemas.microsoft.com/office/drawing/2014/main" val="1816880532"/>
                    </a:ext>
                  </a:extLst>
                </a:gridCol>
                <a:gridCol w="1537697">
                  <a:extLst>
                    <a:ext uri="{9D8B030D-6E8A-4147-A177-3AD203B41FA5}">
                      <a16:colId xmlns:a16="http://schemas.microsoft.com/office/drawing/2014/main" val="2679272719"/>
                    </a:ext>
                  </a:extLst>
                </a:gridCol>
              </a:tblGrid>
              <a:tr h="17885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033016"/>
                  </a:ext>
                </a:extLst>
              </a:tr>
              <a:tr h="178857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14.01. 2022, 11:00 h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20422"/>
                  </a:ext>
                </a:extLst>
              </a:tr>
              <a:tr h="149473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468442"/>
                  </a:ext>
                </a:extLst>
              </a:tr>
              <a:tr h="16608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07602"/>
                  </a:ext>
                </a:extLst>
              </a:tr>
              <a:tr h="645163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836023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182455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661539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435098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813345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794447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390379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282599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098838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00331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363378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78069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598327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001992"/>
                  </a:ext>
                </a:extLst>
              </a:tr>
              <a:tr h="1724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875492"/>
                  </a:ext>
                </a:extLst>
              </a:tr>
              <a:tr h="16608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3 616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763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943288"/>
                  </a:ext>
                </a:extLst>
              </a:tr>
              <a:tr h="159694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654130"/>
                  </a:ext>
                </a:extLst>
              </a:tr>
              <a:tr h="149473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504336"/>
                  </a:ext>
                </a:extLst>
              </a:tr>
              <a:tr h="149473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801254"/>
                  </a:ext>
                </a:extLst>
              </a:tr>
              <a:tr h="159694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15x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109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8888286" y="3247654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41588"/>
              </p:ext>
            </p:extLst>
          </p:nvPr>
        </p:nvGraphicFramePr>
        <p:xfrm>
          <a:off x="332819" y="997258"/>
          <a:ext cx="8890312" cy="5350475"/>
        </p:xfrm>
        <a:graphic>
          <a:graphicData uri="http://schemas.openxmlformats.org/drawingml/2006/table">
            <a:tbl>
              <a:tblPr/>
              <a:tblGrid>
                <a:gridCol w="1887185">
                  <a:extLst>
                    <a:ext uri="{9D8B030D-6E8A-4147-A177-3AD203B41FA5}">
                      <a16:colId xmlns:a16="http://schemas.microsoft.com/office/drawing/2014/main" val="2956343236"/>
                    </a:ext>
                  </a:extLst>
                </a:gridCol>
                <a:gridCol w="1155420">
                  <a:extLst>
                    <a:ext uri="{9D8B030D-6E8A-4147-A177-3AD203B41FA5}">
                      <a16:colId xmlns:a16="http://schemas.microsoft.com/office/drawing/2014/main" val="3235603925"/>
                    </a:ext>
                  </a:extLst>
                </a:gridCol>
                <a:gridCol w="1068763">
                  <a:extLst>
                    <a:ext uri="{9D8B030D-6E8A-4147-A177-3AD203B41FA5}">
                      <a16:colId xmlns:a16="http://schemas.microsoft.com/office/drawing/2014/main" val="2492198428"/>
                    </a:ext>
                  </a:extLst>
                </a:gridCol>
                <a:gridCol w="1065554">
                  <a:extLst>
                    <a:ext uri="{9D8B030D-6E8A-4147-A177-3AD203B41FA5}">
                      <a16:colId xmlns:a16="http://schemas.microsoft.com/office/drawing/2014/main" val="1446489741"/>
                    </a:ext>
                  </a:extLst>
                </a:gridCol>
                <a:gridCol w="1104068">
                  <a:extLst>
                    <a:ext uri="{9D8B030D-6E8A-4147-A177-3AD203B41FA5}">
                      <a16:colId xmlns:a16="http://schemas.microsoft.com/office/drawing/2014/main" val="3935328704"/>
                    </a:ext>
                  </a:extLst>
                </a:gridCol>
                <a:gridCol w="1107277">
                  <a:extLst>
                    <a:ext uri="{9D8B030D-6E8A-4147-A177-3AD203B41FA5}">
                      <a16:colId xmlns:a16="http://schemas.microsoft.com/office/drawing/2014/main" val="1280525676"/>
                    </a:ext>
                  </a:extLst>
                </a:gridCol>
                <a:gridCol w="1502045">
                  <a:extLst>
                    <a:ext uri="{9D8B030D-6E8A-4147-A177-3AD203B41FA5}">
                      <a16:colId xmlns:a16="http://schemas.microsoft.com/office/drawing/2014/main" val="1018188278"/>
                    </a:ext>
                  </a:extLst>
                </a:gridCol>
              </a:tblGrid>
              <a:tr h="17026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446233"/>
                  </a:ext>
                </a:extLst>
              </a:tr>
              <a:tr h="179225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14.01. 2022, 11:00 h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41029"/>
                  </a:ext>
                </a:extLst>
              </a:tr>
              <a:tr h="149781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407366"/>
                  </a:ext>
                </a:extLst>
              </a:tr>
              <a:tr h="16642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376472"/>
                  </a:ext>
                </a:extLst>
              </a:tr>
              <a:tr h="64649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837455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740728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993337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123263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929967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7055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248953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127960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453775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302870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839155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144053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749401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521589"/>
                  </a:ext>
                </a:extLst>
              </a:tr>
              <a:tr h="1664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985957"/>
                  </a:ext>
                </a:extLst>
              </a:tr>
              <a:tr h="1728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40239"/>
                  </a:ext>
                </a:extLst>
              </a:tr>
              <a:tr h="160023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252261"/>
                  </a:ext>
                </a:extLst>
              </a:tr>
              <a:tr h="149781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969795"/>
                  </a:ext>
                </a:extLst>
              </a:tr>
              <a:tr h="149781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66011"/>
                  </a:ext>
                </a:extLst>
              </a:tr>
              <a:tr h="160023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15x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094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167693" y="2123615"/>
            <a:ext cx="27860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</a:t>
            </a:r>
            <a:r>
              <a:rPr lang="cs-CZ" b="1" dirty="0" smtClean="0"/>
              <a:t>14.1.2022 00:31</a:t>
            </a:r>
            <a:endParaRPr lang="cs-CZ" b="1" dirty="0" smtClean="0"/>
          </a:p>
          <a:p>
            <a:pPr algn="ctr"/>
            <a:endParaRPr lang="cs-CZ" b="1" dirty="0"/>
          </a:p>
          <a:p>
            <a:pPr algn="ctr"/>
            <a:r>
              <a:rPr lang="cs-CZ" sz="2000" b="1" dirty="0"/>
              <a:t>1 </a:t>
            </a:r>
            <a:r>
              <a:rPr lang="cs-CZ" sz="2000" b="1" dirty="0" smtClean="0"/>
              <a:t>540</a:t>
            </a:r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326849" y="4071853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72473"/>
              </p:ext>
            </p:extLst>
          </p:nvPr>
        </p:nvGraphicFramePr>
        <p:xfrm>
          <a:off x="332818" y="1001470"/>
          <a:ext cx="8494660" cy="5309784"/>
        </p:xfrm>
        <a:graphic>
          <a:graphicData uri="http://schemas.openxmlformats.org/drawingml/2006/table">
            <a:tbl>
              <a:tblPr/>
              <a:tblGrid>
                <a:gridCol w="1726534">
                  <a:extLst>
                    <a:ext uri="{9D8B030D-6E8A-4147-A177-3AD203B41FA5}">
                      <a16:colId xmlns:a16="http://schemas.microsoft.com/office/drawing/2014/main" val="1715028779"/>
                    </a:ext>
                  </a:extLst>
                </a:gridCol>
                <a:gridCol w="1057062">
                  <a:extLst>
                    <a:ext uri="{9D8B030D-6E8A-4147-A177-3AD203B41FA5}">
                      <a16:colId xmlns:a16="http://schemas.microsoft.com/office/drawing/2014/main" val="2892868216"/>
                    </a:ext>
                  </a:extLst>
                </a:gridCol>
                <a:gridCol w="977780">
                  <a:extLst>
                    <a:ext uri="{9D8B030D-6E8A-4147-A177-3AD203B41FA5}">
                      <a16:colId xmlns:a16="http://schemas.microsoft.com/office/drawing/2014/main" val="3002969099"/>
                    </a:ext>
                  </a:extLst>
                </a:gridCol>
                <a:gridCol w="974845">
                  <a:extLst>
                    <a:ext uri="{9D8B030D-6E8A-4147-A177-3AD203B41FA5}">
                      <a16:colId xmlns:a16="http://schemas.microsoft.com/office/drawing/2014/main" val="3343715849"/>
                    </a:ext>
                  </a:extLst>
                </a:gridCol>
                <a:gridCol w="1010081">
                  <a:extLst>
                    <a:ext uri="{9D8B030D-6E8A-4147-A177-3AD203B41FA5}">
                      <a16:colId xmlns:a16="http://schemas.microsoft.com/office/drawing/2014/main" val="1248926968"/>
                    </a:ext>
                  </a:extLst>
                </a:gridCol>
                <a:gridCol w="1374179">
                  <a:extLst>
                    <a:ext uri="{9D8B030D-6E8A-4147-A177-3AD203B41FA5}">
                      <a16:colId xmlns:a16="http://schemas.microsoft.com/office/drawing/2014/main" val="3196302777"/>
                    </a:ext>
                  </a:extLst>
                </a:gridCol>
                <a:gridCol w="1374179">
                  <a:extLst>
                    <a:ext uri="{9D8B030D-6E8A-4147-A177-3AD203B41FA5}">
                      <a16:colId xmlns:a16="http://schemas.microsoft.com/office/drawing/2014/main" val="1660154679"/>
                    </a:ext>
                  </a:extLst>
                </a:gridCol>
              </a:tblGrid>
              <a:tr h="18510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a infekční oddělení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415731"/>
                  </a:ext>
                </a:extLst>
              </a:tr>
              <a:tr h="185107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14.01. 2022, 11:00 h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202571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762049"/>
                  </a:ext>
                </a:extLst>
              </a:tr>
              <a:tr h="1851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Standartní lůžka na Infekčním oddělení s O</a:t>
                      </a:r>
                      <a:r>
                        <a:rPr lang="pl-PL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634163"/>
                  </a:ext>
                </a:extLst>
              </a:tr>
              <a:tr h="502433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399579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3 145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375176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1 876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621383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640821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1 640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934046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801149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1 525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5667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981289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1 402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826469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334915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519841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2 541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206937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1 507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152536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212503"/>
                  </a:ext>
                </a:extLst>
              </a:tr>
              <a:tr h="17188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801749"/>
                  </a:ext>
                </a:extLst>
              </a:tr>
              <a:tr h="17849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22 868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6280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1 613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673308"/>
                  </a:ext>
                </a:extLst>
              </a:tr>
              <a:tr h="165274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688407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262652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249964"/>
                  </a:ext>
                </a:extLst>
              </a:tr>
              <a:tr h="165274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15x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428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Neaktualizovaná ZZ v DIP déle než 48 h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8902337" y="4360605"/>
            <a:ext cx="263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14.1.2022 10:30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8851458" y="2351550"/>
            <a:ext cx="2733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Žádáme všechny ZZ o aktualizaci volných lůžkových kapacit každý den i během víkendů.</a:t>
            </a:r>
            <a:endParaRPr lang="cs-CZ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755705"/>
              </p:ext>
            </p:extLst>
          </p:nvPr>
        </p:nvGraphicFramePr>
        <p:xfrm>
          <a:off x="1027408" y="958433"/>
          <a:ext cx="6551562" cy="5448985"/>
        </p:xfrm>
        <a:graphic>
          <a:graphicData uri="http://schemas.openxmlformats.org/drawingml/2006/table">
            <a:tbl>
              <a:tblPr/>
              <a:tblGrid>
                <a:gridCol w="4088115">
                  <a:extLst>
                    <a:ext uri="{9D8B030D-6E8A-4147-A177-3AD203B41FA5}">
                      <a16:colId xmlns:a16="http://schemas.microsoft.com/office/drawing/2014/main" val="107433437"/>
                    </a:ext>
                  </a:extLst>
                </a:gridCol>
                <a:gridCol w="680204">
                  <a:extLst>
                    <a:ext uri="{9D8B030D-6E8A-4147-A177-3AD203B41FA5}">
                      <a16:colId xmlns:a16="http://schemas.microsoft.com/office/drawing/2014/main" val="4164856319"/>
                    </a:ext>
                  </a:extLst>
                </a:gridCol>
                <a:gridCol w="1783243">
                  <a:extLst>
                    <a:ext uri="{9D8B030D-6E8A-4147-A177-3AD203B41FA5}">
                      <a16:colId xmlns:a16="http://schemas.microsoft.com/office/drawing/2014/main" val="3820816568"/>
                    </a:ext>
                  </a:extLst>
                </a:gridCol>
              </a:tblGrid>
              <a:tr h="27651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Poslední</a:t>
                      </a:r>
                      <a:r>
                        <a:rPr lang="cs-CZ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</a:t>
                      </a:r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ktualizace</a:t>
                      </a:r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3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SMN a.s., Nemocnice Šternberk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05.01.2022 13:30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8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Strakonice,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06.01.2022 20:59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483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Nové Město na Moravě, </a:t>
                      </a:r>
                      <a:r>
                        <a:rPr lang="cs-CZ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p.o</a:t>
                      </a:r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VYS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07.01.2022 11:44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939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Nový Jičín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09.01.2022 18:19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894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Oblastní nemocnice Kolín,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10.01.2022 7:10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719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Oblastní nemocnice Mladá Boleslav,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10.01.2022 10:47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888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Říčany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10.01.2022 11:11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704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Havlíčkův Brod, příspěvková organizace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VYS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10.01.2022 13:13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47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Žatec, o.p.s.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10.01.2022 20:14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3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České Budějovice,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11.01.2022 8:45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3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Centrum kardiovaskulární a transplantační chirurgie Brno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JHM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11.01.2022 11:30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025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Fakultní nemocnice Královské Vinohrady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PHA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11.01.2022 13:30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640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Podhorská nemocnice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12.01.2022 6:56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13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Krajská nemocnice Liberec, a.s., Nemocnice Turnov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LBK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12.01.2022 7:42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000685"/>
                  </a:ext>
                </a:extLst>
              </a:tr>
              <a:tr h="26518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Sdružené zdravot. zařízení Krnov, </a:t>
                      </a:r>
                      <a:r>
                        <a:rPr lang="cs-CZ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p.o</a:t>
                      </a:r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., Nemocnice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12.01.2022 10:15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145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3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19809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– Stav očkování u hospitalizovaných pacientů</a:t>
            </a:r>
            <a:endParaRPr lang="cs-CZ" sz="2800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177171"/>
              </p:ext>
            </p:extLst>
          </p:nvPr>
        </p:nvGraphicFramePr>
        <p:xfrm>
          <a:off x="1522023" y="1993495"/>
          <a:ext cx="8652072" cy="3118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018">
                  <a:extLst>
                    <a:ext uri="{9D8B030D-6E8A-4147-A177-3AD203B41FA5}">
                      <a16:colId xmlns:a16="http://schemas.microsoft.com/office/drawing/2014/main" val="2672105997"/>
                    </a:ext>
                  </a:extLst>
                </a:gridCol>
                <a:gridCol w="149527">
                  <a:extLst>
                    <a:ext uri="{9D8B030D-6E8A-4147-A177-3AD203B41FA5}">
                      <a16:colId xmlns:a16="http://schemas.microsoft.com/office/drawing/2014/main" val="2565829457"/>
                    </a:ext>
                  </a:extLst>
                </a:gridCol>
                <a:gridCol w="2013491">
                  <a:extLst>
                    <a:ext uri="{9D8B030D-6E8A-4147-A177-3AD203B41FA5}">
                      <a16:colId xmlns:a16="http://schemas.microsoft.com/office/drawing/2014/main" val="4257011553"/>
                    </a:ext>
                  </a:extLst>
                </a:gridCol>
                <a:gridCol w="2329909">
                  <a:extLst>
                    <a:ext uri="{9D8B030D-6E8A-4147-A177-3AD203B41FA5}">
                      <a16:colId xmlns:a16="http://schemas.microsoft.com/office/drawing/2014/main" val="3540943450"/>
                    </a:ext>
                  </a:extLst>
                </a:gridCol>
                <a:gridCol w="729761">
                  <a:extLst>
                    <a:ext uri="{9D8B030D-6E8A-4147-A177-3AD203B41FA5}">
                      <a16:colId xmlns:a16="http://schemas.microsoft.com/office/drawing/2014/main" val="1484824574"/>
                    </a:ext>
                  </a:extLst>
                </a:gridCol>
                <a:gridCol w="1266366">
                  <a:extLst>
                    <a:ext uri="{9D8B030D-6E8A-4147-A177-3AD203B41FA5}">
                      <a16:colId xmlns:a16="http://schemas.microsoft.com/office/drawing/2014/main" val="15660643"/>
                    </a:ext>
                  </a:extLst>
                </a:gridCol>
              </a:tblGrid>
              <a:tr h="389221">
                <a:tc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4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Stav</a:t>
                      </a:r>
                      <a:r>
                        <a:rPr lang="cs-CZ" sz="1400" b="0" i="0" baseline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 k </a:t>
                      </a:r>
                      <a:r>
                        <a:rPr lang="cs-CZ" sz="1400" b="0" i="0" baseline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14.1.2022 0:31 </a:t>
                      </a:r>
                      <a:r>
                        <a:rPr lang="cs-CZ" sz="1400" b="0" i="0" baseline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h</a:t>
                      </a:r>
                      <a:endParaRPr lang="cs-CZ" sz="14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cs-CZ" sz="120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Zdroj: ÚZIS</a:t>
                      </a:r>
                      <a:endParaRPr lang="cs-CZ" sz="14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070743"/>
                  </a:ext>
                </a:extLst>
              </a:tr>
              <a:tr h="557021">
                <a:tc gridSpan="6"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Celkem hospitalizovaných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PAC C+         </a:t>
                      </a:r>
                      <a:r>
                        <a:rPr lang="cs-CZ" sz="2400" b="1" baseline="0" dirty="0" smtClean="0">
                          <a:latin typeface="+mj-lt"/>
                          <a:cs typeface="Calibri" panose="020F0502020204030204" pitchFamily="34" charset="0"/>
                        </a:rPr>
                        <a:t>1 912</a:t>
                      </a:r>
                      <a:endParaRPr lang="cs-CZ" sz="2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92961"/>
                  </a:ext>
                </a:extLst>
              </a:tr>
              <a:tr h="365132">
                <a:tc gridSpan="3">
                  <a:txBody>
                    <a:bodyPr/>
                    <a:lstStyle/>
                    <a:p>
                      <a:pPr algn="ct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63122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Neočkovaní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 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174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(61,5 %)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JIP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372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675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Nedokončené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45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2,3</a:t>
                      </a:r>
                      <a:r>
                        <a:rPr lang="cs-CZ" sz="1600" b="0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274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73,7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55086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Dokončené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507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(26,6 %)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standart O2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540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84318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Posilovací dávka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186 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(9,4</a:t>
                      </a:r>
                      <a:r>
                        <a:rPr lang="cs-CZ" sz="1600" b="0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922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(59,9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660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1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</a:t>
            </a:r>
            <a:r>
              <a:rPr lang="cs-CZ" dirty="0"/>
              <a:t>-</a:t>
            </a:r>
            <a:r>
              <a:rPr lang="cs-CZ" dirty="0" smtClean="0"/>
              <a:t> Souhrn - aktualizace</a:t>
            </a:r>
            <a:endParaRPr lang="cs-CZ" sz="2800" dirty="0"/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461074"/>
              </p:ext>
            </p:extLst>
          </p:nvPr>
        </p:nvGraphicFramePr>
        <p:xfrm>
          <a:off x="803513" y="1322691"/>
          <a:ext cx="477709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2033899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Kapacity lůžkové péče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k </a:t>
                      </a: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14.1.2022</a:t>
                      </a:r>
                      <a:endParaRPr lang="cs-CZ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62031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3 616</a:t>
                      </a:r>
                      <a:endParaRPr lang="cs-CZ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36,3 </a:t>
                      </a:r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10,3 </a:t>
                      </a: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  <p:sp>
        <p:nvSpPr>
          <p:cNvPr id="4" name="TextovéPole 3"/>
          <p:cNvSpPr txBox="1"/>
          <p:nvPr/>
        </p:nvSpPr>
        <p:spPr>
          <a:xfrm>
            <a:off x="741967" y="3077334"/>
            <a:ext cx="109537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Další informace - aktualizace: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  <a:p>
            <a:pPr marL="800100" lvl="1" indent="-342900">
              <a:buFont typeface="+mj-lt"/>
              <a:buAutoNum type="arabicParenR"/>
              <a:defRPr/>
            </a:pP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Dne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13.1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bylo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93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nově přijatých C+ pacientů a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159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propuštěných.</a:t>
            </a:r>
          </a:p>
          <a:p>
            <a:pPr marL="800100" lvl="1" indent="-342900">
              <a:buFont typeface="+mj-lt"/>
              <a:buAutoNum type="arabicParenR"/>
              <a:defRPr/>
            </a:pPr>
            <a:endParaRPr lang="cs-CZ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arenR"/>
              <a:defRPr/>
            </a:pP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KKIP – bez požadavků na mezikrajové překlady. </a:t>
            </a:r>
          </a:p>
          <a:p>
            <a:pPr marL="800100" lvl="1" indent="-342900">
              <a:buFont typeface="+mj-lt"/>
              <a:buAutoNum type="arabicParenR"/>
              <a:defRPr/>
            </a:pPr>
            <a:endParaRPr lang="cs-CZ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arenR"/>
              <a:defRPr/>
            </a:pP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KKIP  - celkové zlepšení situace v ČR, nižší počty příjmů C+ pac,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 všech krajích obnovena elektivní operativa s omezením do 20 % nebo méně</a:t>
            </a:r>
            <a:r>
              <a:rPr lang="cs-CZ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Stále zatížení IP long-COVID pacienty.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5897634" y="1454642"/>
            <a:ext cx="5254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Hodnocení:</a:t>
            </a:r>
          </a:p>
          <a:p>
            <a:pPr lvl="0"/>
            <a:r>
              <a:rPr lang="cs-CZ" dirty="0" smtClean="0">
                <a:latin typeface="Segoe UI" panose="020B0502040204020203" pitchFamily="34" charset="0"/>
                <a:cs typeface="Segoe UI" panose="020B0502040204020203" pitchFamily="34" charset="0"/>
              </a:rPr>
              <a:t>Volná kapacita JIP již čtvrtý týden stoupá a zároveň výrazně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klesá </a:t>
            </a:r>
            <a:r>
              <a:rPr lang="cs-CZ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podíl C+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pacientů.</a:t>
            </a:r>
            <a:endParaRPr lang="cs-CZ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711300"/>
              </p:ext>
            </p:extLst>
          </p:nvPr>
        </p:nvGraphicFramePr>
        <p:xfrm>
          <a:off x="332646" y="832093"/>
          <a:ext cx="11405086" cy="5065288"/>
        </p:xfrm>
        <a:graphic>
          <a:graphicData uri="http://schemas.openxmlformats.org/drawingml/2006/table">
            <a:tbl>
              <a:tblPr firstRow="1" firstCol="1" bandRow="1"/>
              <a:tblGrid>
                <a:gridCol w="1399893">
                  <a:extLst>
                    <a:ext uri="{9D8B030D-6E8A-4147-A177-3AD203B41FA5}">
                      <a16:colId xmlns:a16="http://schemas.microsoft.com/office/drawing/2014/main" val="139736479"/>
                    </a:ext>
                  </a:extLst>
                </a:gridCol>
                <a:gridCol w="1854723">
                  <a:extLst>
                    <a:ext uri="{9D8B030D-6E8A-4147-A177-3AD203B41FA5}">
                      <a16:colId xmlns:a16="http://schemas.microsoft.com/office/drawing/2014/main" val="1590847519"/>
                    </a:ext>
                  </a:extLst>
                </a:gridCol>
                <a:gridCol w="2549769">
                  <a:extLst>
                    <a:ext uri="{9D8B030D-6E8A-4147-A177-3AD203B41FA5}">
                      <a16:colId xmlns:a16="http://schemas.microsoft.com/office/drawing/2014/main" val="2576979814"/>
                    </a:ext>
                  </a:extLst>
                </a:gridCol>
                <a:gridCol w="2145323">
                  <a:extLst>
                    <a:ext uri="{9D8B030D-6E8A-4147-A177-3AD203B41FA5}">
                      <a16:colId xmlns:a16="http://schemas.microsoft.com/office/drawing/2014/main" val="2056688962"/>
                    </a:ext>
                  </a:extLst>
                </a:gridCol>
                <a:gridCol w="3455378">
                  <a:extLst>
                    <a:ext uri="{9D8B030D-6E8A-4147-A177-3AD203B41FA5}">
                      <a16:colId xmlns:a16="http://schemas.microsoft.com/office/drawing/2014/main" val="573671383"/>
                    </a:ext>
                  </a:extLst>
                </a:gridCol>
              </a:tblGrid>
              <a:tr h="6625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06147"/>
                  </a:ext>
                </a:extLst>
              </a:tr>
              <a:tr h="9773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Hl. m. Praha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bez omezení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Stabilní situace. Pokles akutně přijímaných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+, kapacity obsazeny již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nekovidovanými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nemocnými stále vyžadujícími IP, kteří udržují vysokou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obložnost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JIP/ARO.</a:t>
                      </a:r>
                      <a:endParaRPr lang="cs-CZ" sz="1300" b="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312754"/>
                  </a:ext>
                </a:extLst>
              </a:tr>
              <a:tr h="15724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Elektivní provoz částečně uvolněn, onkologická aj. neodkladná operativa zcela bez omezení.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Lůžka pro COVID+ s dostatečnou kapacitou, spíše nižší počet příjmů.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 úkor elektivní péče dále udržována navýšená kapacita standardní i IP péče pro C+ pacienty.</a:t>
                      </a:r>
                      <a:endParaRPr lang="cs-CZ" sz="13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5074"/>
                  </a:ext>
                </a:extLst>
              </a:tr>
              <a:tr h="9758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klidná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bez omezení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Navyšování elektivní činnosti, část pracovišť zakonzervován.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850101"/>
                  </a:ext>
                </a:extLst>
              </a:tr>
              <a:tr h="877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klidná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bez omezen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Postupný návrat k elektivní operativě.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56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6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006327"/>
              </p:ext>
            </p:extLst>
          </p:nvPr>
        </p:nvGraphicFramePr>
        <p:xfrm>
          <a:off x="288084" y="735512"/>
          <a:ext cx="11587543" cy="5735517"/>
        </p:xfrm>
        <a:graphic>
          <a:graphicData uri="http://schemas.openxmlformats.org/drawingml/2006/table">
            <a:tbl>
              <a:tblPr firstRow="1" firstCol="1" bandRow="1"/>
              <a:tblGrid>
                <a:gridCol w="1422287">
                  <a:extLst>
                    <a:ext uri="{9D8B030D-6E8A-4147-A177-3AD203B41FA5}">
                      <a16:colId xmlns:a16="http://schemas.microsoft.com/office/drawing/2014/main" val="2516720382"/>
                    </a:ext>
                  </a:extLst>
                </a:gridCol>
                <a:gridCol w="2204916">
                  <a:extLst>
                    <a:ext uri="{9D8B030D-6E8A-4147-A177-3AD203B41FA5}">
                      <a16:colId xmlns:a16="http://schemas.microsoft.com/office/drawing/2014/main" val="2538168158"/>
                    </a:ext>
                  </a:extLst>
                </a:gridCol>
                <a:gridCol w="2458844">
                  <a:extLst>
                    <a:ext uri="{9D8B030D-6E8A-4147-A177-3AD203B41FA5}">
                      <a16:colId xmlns:a16="http://schemas.microsoft.com/office/drawing/2014/main" val="1374489751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988357666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3364315349"/>
                    </a:ext>
                  </a:extLst>
                </a:gridCol>
              </a:tblGrid>
              <a:tr h="6677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93804"/>
                  </a:ext>
                </a:extLst>
              </a:tr>
              <a:tr h="1269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klidná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Částečné omezení kapacity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pacienty v intenzivní a standardní péči, vzhledem k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reprofilizaci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lůžkové kapacity.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Trendový pokles počtu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pacientů v intenzivní i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stand.péči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  <a:endParaRPr lang="cs-CZ" sz="1300" b="0" i="0" kern="1200" baseline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838243"/>
                  </a:ext>
                </a:extLst>
              </a:tr>
              <a:tr h="12309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Olomoucký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klidná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bez omezení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Aktuálně navyšování elektivní operativy, část pracovišť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standby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připravenost k event. změně zpět do „COVID“ režimu.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Vyšší nemocnost personálu, ale zatím toto není limitací k poskytování péče.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932507"/>
                  </a:ext>
                </a:extLst>
              </a:tr>
              <a:tr h="2354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Plzeňský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Aktuálně pokles počtu hospitalizovaných ve standardní i intenzivní péči umožňuje návrat některých COV oddělení do běžného režimu, operativa stále omezena cca 60-70%. 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Přetrvávají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pacienti na IP a je vysoký tlak na následnou péči.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Vše ale ponecháno v rámci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by opatření s ohledem na vizi omikron mutace.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Personál je i tak již za hranou svých možností a kapacit a převádí již druhým rokem strašlivá kvanta dovolené a osobního volna.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78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965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24930</TotalTime>
  <Words>1976</Words>
  <Application>Microsoft Office PowerPoint</Application>
  <PresentationFormat>Širokoúhlá obrazovka</PresentationFormat>
  <Paragraphs>580</Paragraphs>
  <Slides>11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Neaktualizovaná ZZ v DIP déle než 48 h</vt:lpstr>
      <vt:lpstr>NDLP – Stav očkování u hospitalizovaných pacientů</vt:lpstr>
      <vt:lpstr>NDLP - Souhrn - aktualizace</vt:lpstr>
      <vt:lpstr>Hodnocení situace v krajích od KKIP</vt:lpstr>
      <vt:lpstr>Hodnocení situace v krajích od KKIP</vt:lpstr>
      <vt:lpstr>Hodnocení situace v krajích od KKIP</vt:lpstr>
      <vt:lpstr>Hodnocení situace v krajích od KKIP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Ondřej Růžička</cp:lastModifiedBy>
  <cp:revision>1893</cp:revision>
  <cp:lastPrinted>2020-10-20T04:21:56Z</cp:lastPrinted>
  <dcterms:created xsi:type="dcterms:W3CDTF">2020-07-15T10:33:32Z</dcterms:created>
  <dcterms:modified xsi:type="dcterms:W3CDTF">2022-01-14T09:35:57Z</dcterms:modified>
</cp:coreProperties>
</file>