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rts/chart4.xml" ContentType="application/vnd.openxmlformats-officedocument.drawingml.chart+xml"/>
  <Override PartName="/ppt/theme/themeOverride1.xml" ContentType="application/vnd.openxmlformats-officedocument.themeOverr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charts/chart5.xml" ContentType="application/vnd.openxmlformats-officedocument.drawingml.chart+xml"/>
  <Override PartName="/ppt/theme/themeOverride2.xml" ContentType="application/vnd.openxmlformats-officedocument.themeOverride+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 id="2147483734" r:id="rId3"/>
    <p:sldMasterId id="2147483747" r:id="rId4"/>
    <p:sldMasterId id="2147483761" r:id="rId5"/>
  </p:sldMasterIdLst>
  <p:notesMasterIdLst>
    <p:notesMasterId r:id="rId22"/>
  </p:notesMasterIdLst>
  <p:handoutMasterIdLst>
    <p:handoutMasterId r:id="rId23"/>
  </p:handoutMasterIdLst>
  <p:sldIdLst>
    <p:sldId id="1277" r:id="rId6"/>
    <p:sldId id="1293" r:id="rId7"/>
    <p:sldId id="1294" r:id="rId8"/>
    <p:sldId id="1296" r:id="rId9"/>
    <p:sldId id="1349" r:id="rId10"/>
    <p:sldId id="1338" r:id="rId11"/>
    <p:sldId id="1350" r:id="rId12"/>
    <p:sldId id="1347" r:id="rId13"/>
    <p:sldId id="1348" r:id="rId14"/>
    <p:sldId id="1308" r:id="rId15"/>
    <p:sldId id="1320" r:id="rId16"/>
    <p:sldId id="1333" r:id="rId17"/>
    <p:sldId id="1343" r:id="rId18"/>
    <p:sldId id="1344" r:id="rId19"/>
    <p:sldId id="1345" r:id="rId20"/>
    <p:sldId id="1346" r:id="rId21"/>
  </p:sldIdLst>
  <p:sldSz cx="12192000" cy="6858000"/>
  <p:notesSz cx="6950075" cy="9236075"/>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ýchozí oddíl" id="{FEEC50D9-8969-43BB-8724-35975469CB2C}">
          <p14:sldIdLst>
            <p14:sldId id="1277"/>
            <p14:sldId id="1293"/>
            <p14:sldId id="1294"/>
            <p14:sldId id="1296"/>
            <p14:sldId id="1349"/>
            <p14:sldId id="1338"/>
            <p14:sldId id="1350"/>
            <p14:sldId id="1347"/>
            <p14:sldId id="1348"/>
            <p14:sldId id="1308"/>
            <p14:sldId id="1320"/>
            <p14:sldId id="1333"/>
            <p14:sldId id="1343"/>
            <p14:sldId id="1344"/>
            <p14:sldId id="1345"/>
            <p14:sldId id="134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yselý Zdeněk Mgr." initials="KZM" lastIdx="1" clrIdx="0">
    <p:extLst>
      <p:ext uri="{19B8F6BF-5375-455C-9EA6-DF929625EA0E}">
        <p15:presenceInfo xmlns:p15="http://schemas.microsoft.com/office/powerpoint/2012/main" userId="S::kyselyz@mzcr.cz::e6a1abba-87fa-4d0d-8be7-ec655e9b70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69"/>
    <a:srgbClr val="F1592F"/>
    <a:srgbClr val="FF5D37"/>
    <a:srgbClr val="FF3300"/>
    <a:srgbClr val="FFD243"/>
    <a:srgbClr val="FF7A5B"/>
    <a:srgbClr val="F5C28F"/>
    <a:srgbClr val="F1CA7B"/>
    <a:srgbClr val="F5AC83"/>
    <a:srgbClr val="FDE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řední sty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větlý sty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Střední styl 3 – zvýraznění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Střední styl 1 – zvýraznění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Světlý styl 2 – zvýraznění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4548" autoAdjust="0"/>
  </p:normalViewPr>
  <p:slideViewPr>
    <p:cSldViewPr snapToGrid="0">
      <p:cViewPr varScale="1">
        <p:scale>
          <a:sx n="109" d="100"/>
          <a:sy n="109" d="100"/>
        </p:scale>
        <p:origin x="888"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27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List_aplikace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List_aplikace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List_aplikace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2" Type="http://schemas.openxmlformats.org/officeDocument/2006/relationships/package" Target="../embeddings/List_aplikace_Microsoft_Excel3.xlsx"/><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2" Type="http://schemas.openxmlformats.org/officeDocument/2006/relationships/package" Target="../embeddings/List_aplikace_Microsoft_Excel4.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6"/>
            <c:invertIfNegative val="0"/>
            <c:bubble3D val="0"/>
            <c:spPr>
              <a:solidFill>
                <a:srgbClr val="4472C4"/>
              </a:solidFill>
              <a:ln>
                <a:noFill/>
              </a:ln>
              <a:effectLst/>
            </c:spPr>
            <c:extLst>
              <c:ext xmlns:c16="http://schemas.microsoft.com/office/drawing/2014/chart" uri="{C3380CC4-5D6E-409C-BE32-E72D297353CC}">
                <c16:uniqueId val="{00000004-3070-4B09-A3F5-349C6A83B97A}"/>
              </c:ext>
            </c:extLst>
          </c:dPt>
          <c:dPt>
            <c:idx val="7"/>
            <c:invertIfNegative val="0"/>
            <c:bubble3D val="0"/>
            <c:spPr>
              <a:solidFill>
                <a:srgbClr val="C00000"/>
              </a:solidFill>
              <a:ln>
                <a:noFill/>
              </a:ln>
              <a:effectLst/>
            </c:spPr>
            <c:extLst>
              <c:ext xmlns:c16="http://schemas.microsoft.com/office/drawing/2014/chart" uri="{C3380CC4-5D6E-409C-BE32-E72D297353CC}">
                <c16:uniqueId val="{00000005-74C6-4713-9BC4-56C43B03A698}"/>
              </c:ext>
            </c:extLst>
          </c:dPt>
          <c:dPt>
            <c:idx val="8"/>
            <c:invertIfNegative val="0"/>
            <c:bubble3D val="0"/>
            <c:spPr>
              <a:solidFill>
                <a:srgbClr val="4472C4"/>
              </a:solidFill>
              <a:ln>
                <a:noFill/>
              </a:ln>
              <a:effectLst/>
            </c:spPr>
            <c:extLst>
              <c:ext xmlns:c16="http://schemas.microsoft.com/office/drawing/2014/chart" uri="{C3380CC4-5D6E-409C-BE32-E72D297353CC}">
                <c16:uniqueId val="{00000000-5B73-42C7-B0A5-249A45A05BDF}"/>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Plzeňský kraj</c:v>
                </c:pt>
                <c:pt idx="2">
                  <c:v>Ústecký kraj</c:v>
                </c:pt>
                <c:pt idx="3">
                  <c:v>Pardubický kraj</c:v>
                </c:pt>
                <c:pt idx="4">
                  <c:v>Jihočeský kraj</c:v>
                </c:pt>
                <c:pt idx="5">
                  <c:v>Jihomoravský kraj</c:v>
                </c:pt>
                <c:pt idx="6">
                  <c:v>Olomoucký kraj</c:v>
                </c:pt>
                <c:pt idx="7">
                  <c:v>ČR</c:v>
                </c:pt>
                <c:pt idx="8">
                  <c:v>Zlínský kraj</c:v>
                </c:pt>
                <c:pt idx="9">
                  <c:v>Moravskoslezský kraj</c:v>
                </c:pt>
                <c:pt idx="10">
                  <c:v>Liberecký kraj</c:v>
                </c:pt>
                <c:pt idx="11">
                  <c:v>Středočeský kraj</c:v>
                </c:pt>
                <c:pt idx="12">
                  <c:v>Hlavní město Praha</c:v>
                </c:pt>
                <c:pt idx="13">
                  <c:v>Karlovarský kraj</c:v>
                </c:pt>
                <c:pt idx="14">
                  <c:v>Královéhradecký kraj</c:v>
                </c:pt>
              </c:strCache>
            </c:strRef>
          </c:cat>
          <c:val>
            <c:numRef>
              <c:f>Sheet1!$B$2:$B$16</c:f>
              <c:numCache>
                <c:formatCode>0.0%</c:formatCode>
                <c:ptCount val="15"/>
                <c:pt idx="0">
                  <c:v>0.37837837837799998</c:v>
                </c:pt>
                <c:pt idx="1">
                  <c:v>0.33537331701299999</c:v>
                </c:pt>
                <c:pt idx="2">
                  <c:v>0.30093833780099999</c:v>
                </c:pt>
                <c:pt idx="3">
                  <c:v>0.300337457817</c:v>
                </c:pt>
                <c:pt idx="4">
                  <c:v>0.29926560587500001</c:v>
                </c:pt>
                <c:pt idx="5">
                  <c:v>0.29596586501099997</c:v>
                </c:pt>
                <c:pt idx="6">
                  <c:v>0.27989311957200003</c:v>
                </c:pt>
                <c:pt idx="7">
                  <c:v>0.25192610751099997</c:v>
                </c:pt>
                <c:pt idx="8">
                  <c:v>0.24242424242400001</c:v>
                </c:pt>
                <c:pt idx="9">
                  <c:v>0.22521246458899999</c:v>
                </c:pt>
                <c:pt idx="10">
                  <c:v>0.22475961538399999</c:v>
                </c:pt>
                <c:pt idx="11">
                  <c:v>0.191431670281</c:v>
                </c:pt>
                <c:pt idx="12">
                  <c:v>0.16119783370499999</c:v>
                </c:pt>
                <c:pt idx="13">
                  <c:v>0.15550239234400001</c:v>
                </c:pt>
                <c:pt idx="14">
                  <c:v>0.13386978785600001</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6"/>
            <c:invertIfNegative val="0"/>
            <c:bubble3D val="0"/>
            <c:spPr>
              <a:solidFill>
                <a:srgbClr val="4472C4"/>
              </a:solidFill>
              <a:ln>
                <a:noFill/>
              </a:ln>
              <a:effectLst/>
            </c:spPr>
            <c:extLst>
              <c:ext xmlns:c16="http://schemas.microsoft.com/office/drawing/2014/chart" uri="{C3380CC4-5D6E-409C-BE32-E72D297353CC}">
                <c16:uniqueId val="{00000004-3070-4B09-A3F5-349C6A83B97A}"/>
              </c:ext>
            </c:extLst>
          </c:dPt>
          <c:dPt>
            <c:idx val="8"/>
            <c:invertIfNegative val="0"/>
            <c:bubble3D val="0"/>
            <c:spPr>
              <a:solidFill>
                <a:srgbClr val="C00000"/>
              </a:solidFill>
              <a:ln>
                <a:noFill/>
              </a:ln>
              <a:effectLst/>
            </c:spPr>
            <c:extLst>
              <c:ext xmlns:c16="http://schemas.microsoft.com/office/drawing/2014/chart" uri="{C3380CC4-5D6E-409C-BE32-E72D297353CC}">
                <c16:uniqueId val="{00000005-95E3-41DF-9789-939FCE037805}"/>
              </c:ext>
            </c:extLst>
          </c:dPt>
          <c:dPt>
            <c:idx val="9"/>
            <c:invertIfNegative val="0"/>
            <c:bubble3D val="0"/>
            <c:spPr>
              <a:solidFill>
                <a:srgbClr val="4472C4"/>
              </a:solidFill>
              <a:ln>
                <a:noFill/>
              </a:ln>
              <a:effectLst/>
            </c:spPr>
            <c:extLst>
              <c:ext xmlns:c16="http://schemas.microsoft.com/office/drawing/2014/chart" uri="{C3380CC4-5D6E-409C-BE32-E72D297353CC}">
                <c16:uniqueId val="{00000003-B85D-4210-8188-95336DAD99AB}"/>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Jihočeský kraj</c:v>
                </c:pt>
                <c:pt idx="2">
                  <c:v>Středočeský kraj</c:v>
                </c:pt>
                <c:pt idx="3">
                  <c:v>Jihomoravský kraj</c:v>
                </c:pt>
                <c:pt idx="4">
                  <c:v>Zlínský kraj</c:v>
                </c:pt>
                <c:pt idx="5">
                  <c:v>Pardubický kraj</c:v>
                </c:pt>
                <c:pt idx="6">
                  <c:v>Královéhradecký kraj</c:v>
                </c:pt>
                <c:pt idx="7">
                  <c:v>Plzeňský kraj</c:v>
                </c:pt>
                <c:pt idx="8">
                  <c:v>ČR</c:v>
                </c:pt>
                <c:pt idx="9">
                  <c:v>Liberecký kraj</c:v>
                </c:pt>
                <c:pt idx="10">
                  <c:v>Moravskoslezský kraj</c:v>
                </c:pt>
                <c:pt idx="11">
                  <c:v>Olomoucký kraj</c:v>
                </c:pt>
                <c:pt idx="12">
                  <c:v>Ústecký kraj</c:v>
                </c:pt>
                <c:pt idx="13">
                  <c:v>Karlovarský kraj</c:v>
                </c:pt>
                <c:pt idx="14">
                  <c:v>Hlavní město Praha</c:v>
                </c:pt>
              </c:strCache>
            </c:strRef>
          </c:cat>
          <c:val>
            <c:numRef>
              <c:f>Sheet1!$B$2:$B$16</c:f>
              <c:numCache>
                <c:formatCode>0.0%</c:formatCode>
                <c:ptCount val="15"/>
                <c:pt idx="0">
                  <c:v>0.58585858585799999</c:v>
                </c:pt>
                <c:pt idx="1">
                  <c:v>0.42176870748200002</c:v>
                </c:pt>
                <c:pt idx="2">
                  <c:v>0.39743589743500002</c:v>
                </c:pt>
                <c:pt idx="3">
                  <c:v>0.38992042440300001</c:v>
                </c:pt>
                <c:pt idx="4">
                  <c:v>0.36931818181800002</c:v>
                </c:pt>
                <c:pt idx="5">
                  <c:v>0.36641221373999999</c:v>
                </c:pt>
                <c:pt idx="6">
                  <c:v>0.320675105485</c:v>
                </c:pt>
                <c:pt idx="7">
                  <c:v>0.31799163179899997</c:v>
                </c:pt>
                <c:pt idx="8">
                  <c:v>0.30016816143399999</c:v>
                </c:pt>
                <c:pt idx="9">
                  <c:v>0.29591836734600002</c:v>
                </c:pt>
                <c:pt idx="10">
                  <c:v>0.28853754940699999</c:v>
                </c:pt>
                <c:pt idx="11">
                  <c:v>0.28787878787799998</c:v>
                </c:pt>
                <c:pt idx="12">
                  <c:v>0.28294573643400001</c:v>
                </c:pt>
                <c:pt idx="13">
                  <c:v>0.18072289156599999</c:v>
                </c:pt>
                <c:pt idx="14">
                  <c:v>0.16050955414000001</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6"/>
            <c:invertIfNegative val="0"/>
            <c:bubble3D val="0"/>
            <c:spPr>
              <a:solidFill>
                <a:srgbClr val="4472C4"/>
              </a:solidFill>
              <a:ln>
                <a:noFill/>
              </a:ln>
              <a:effectLst/>
            </c:spPr>
            <c:extLst>
              <c:ext xmlns:c16="http://schemas.microsoft.com/office/drawing/2014/chart" uri="{C3380CC4-5D6E-409C-BE32-E72D297353CC}">
                <c16:uniqueId val="{00000004-3070-4B09-A3F5-349C6A83B97A}"/>
              </c:ext>
            </c:extLst>
          </c:dPt>
          <c:dPt>
            <c:idx val="8"/>
            <c:invertIfNegative val="0"/>
            <c:bubble3D val="0"/>
            <c:spPr>
              <a:solidFill>
                <a:srgbClr val="C00000"/>
              </a:solidFill>
              <a:ln>
                <a:noFill/>
              </a:ln>
              <a:effectLst/>
            </c:spPr>
            <c:extLst>
              <c:ext xmlns:c16="http://schemas.microsoft.com/office/drawing/2014/chart" uri="{C3380CC4-5D6E-409C-BE32-E72D297353CC}">
                <c16:uniqueId val="{00000007-FB00-4D60-9A24-9144AA6A1D22}"/>
              </c:ext>
            </c:extLst>
          </c:dPt>
          <c:dPt>
            <c:idx val="9"/>
            <c:invertIfNegative val="0"/>
            <c:bubble3D val="0"/>
            <c:spPr>
              <a:solidFill>
                <a:srgbClr val="4472C4"/>
              </a:solidFill>
              <a:ln>
                <a:noFill/>
              </a:ln>
              <a:effectLst/>
            </c:spPr>
            <c:extLst>
              <c:ext xmlns:c16="http://schemas.microsoft.com/office/drawing/2014/chart" uri="{C3380CC4-5D6E-409C-BE32-E72D297353CC}">
                <c16:uniqueId val="{00000000-187C-4B26-A62C-8D83AD58094A}"/>
              </c:ext>
            </c:extLst>
          </c:dPt>
          <c:dPt>
            <c:idx val="11"/>
            <c:invertIfNegative val="0"/>
            <c:bubble3D val="0"/>
            <c:spPr>
              <a:solidFill>
                <a:srgbClr val="4472C4"/>
              </a:solidFill>
              <a:ln>
                <a:noFill/>
              </a:ln>
              <a:effectLst/>
            </c:spPr>
            <c:extLst>
              <c:ext xmlns:c16="http://schemas.microsoft.com/office/drawing/2014/chart" uri="{C3380CC4-5D6E-409C-BE32-E72D297353CC}">
                <c16:uniqueId val="{00000005-95A1-4E8C-9089-81C55C8D80E3}"/>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Kraj Vysočina</c:v>
                </c:pt>
                <c:pt idx="1">
                  <c:v>Jihočeský kraj</c:v>
                </c:pt>
                <c:pt idx="2">
                  <c:v>Olomoucký kraj</c:v>
                </c:pt>
                <c:pt idx="3">
                  <c:v>Zlínský kraj</c:v>
                </c:pt>
                <c:pt idx="4">
                  <c:v>Jihomoravský kraj</c:v>
                </c:pt>
                <c:pt idx="5">
                  <c:v>Ústecký kraj</c:v>
                </c:pt>
                <c:pt idx="6">
                  <c:v>Pardubický kraj</c:v>
                </c:pt>
                <c:pt idx="7">
                  <c:v>Středočeský kraj</c:v>
                </c:pt>
                <c:pt idx="8">
                  <c:v>ČR</c:v>
                </c:pt>
                <c:pt idx="9">
                  <c:v>Plzeňský kraj</c:v>
                </c:pt>
                <c:pt idx="10">
                  <c:v>Královéhradecký kraj</c:v>
                </c:pt>
                <c:pt idx="11">
                  <c:v>Liberecký kraj</c:v>
                </c:pt>
                <c:pt idx="12">
                  <c:v>Moravskoslezský kraj</c:v>
                </c:pt>
                <c:pt idx="13">
                  <c:v>Karlovarský kraj</c:v>
                </c:pt>
                <c:pt idx="14">
                  <c:v>Hlavní město Praha</c:v>
                </c:pt>
              </c:strCache>
            </c:strRef>
          </c:cat>
          <c:val>
            <c:numRef>
              <c:f>Sheet1!$B$2:$B$16</c:f>
              <c:numCache>
                <c:formatCode>0.0%</c:formatCode>
                <c:ptCount val="15"/>
                <c:pt idx="0">
                  <c:v>0.5</c:v>
                </c:pt>
                <c:pt idx="1">
                  <c:v>0.359375</c:v>
                </c:pt>
                <c:pt idx="2">
                  <c:v>0.31034482758600002</c:v>
                </c:pt>
                <c:pt idx="3">
                  <c:v>0.29347826086899997</c:v>
                </c:pt>
                <c:pt idx="4">
                  <c:v>0.28837209302299999</c:v>
                </c:pt>
                <c:pt idx="5">
                  <c:v>0.28571428571399998</c:v>
                </c:pt>
                <c:pt idx="6">
                  <c:v>0.258064516129</c:v>
                </c:pt>
                <c:pt idx="7">
                  <c:v>0.21739130434699999</c:v>
                </c:pt>
                <c:pt idx="8">
                  <c:v>0.21062992125900001</c:v>
                </c:pt>
                <c:pt idx="9">
                  <c:v>0.20863309352500001</c:v>
                </c:pt>
                <c:pt idx="10">
                  <c:v>0.20689655172400001</c:v>
                </c:pt>
                <c:pt idx="11">
                  <c:v>0.20512820512800001</c:v>
                </c:pt>
                <c:pt idx="12">
                  <c:v>0.171521035598</c:v>
                </c:pt>
                <c:pt idx="13">
                  <c:v>0.13953488372</c:v>
                </c:pt>
                <c:pt idx="14">
                  <c:v>7.8224101478999997E-2</c:v>
                </c:pt>
              </c:numCache>
            </c:numRef>
          </c:val>
          <c:extLst>
            <c:ext xmlns:c16="http://schemas.microsoft.com/office/drawing/2014/chart" uri="{C3380CC4-5D6E-409C-BE32-E72D297353CC}">
              <c16:uniqueId val="{00000000-3070-4B09-A3F5-349C6A83B97A}"/>
            </c:ext>
          </c:extLst>
        </c:ser>
        <c:dLbls>
          <c:showLegendKey val="0"/>
          <c:showVal val="0"/>
          <c:showCatName val="0"/>
          <c:showSerName val="0"/>
          <c:showPercent val="0"/>
          <c:showBubbleSize val="0"/>
        </c:dLbls>
        <c:gapWidth val="50"/>
        <c:axId val="1289766016"/>
        <c:axId val="1491627712"/>
      </c:barChart>
      <c:catAx>
        <c:axId val="1289766016"/>
        <c:scaling>
          <c:orientation val="maxMin"/>
        </c:scaling>
        <c:delete val="0"/>
        <c:axPos val="l"/>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491627712"/>
        <c:crosses val="autoZero"/>
        <c:auto val="1"/>
        <c:lblAlgn val="ctr"/>
        <c:lblOffset val="100"/>
        <c:noMultiLvlLbl val="0"/>
      </c:catAx>
      <c:valAx>
        <c:axId val="1491627712"/>
        <c:scaling>
          <c:orientation val="minMax"/>
        </c:scaling>
        <c:delete val="0"/>
        <c:axPos val="t"/>
        <c:numFmt formatCode="0.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128976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5691743527347279E-2"/>
          <c:y val="3.1245307675528175E-2"/>
          <c:w val="0.73928602709714164"/>
          <c:h val="0.77635602480605292"/>
        </c:manualLayout>
      </c:layout>
      <c:barChart>
        <c:barDir val="col"/>
        <c:grouping val="clustered"/>
        <c:varyColors val="0"/>
        <c:ser>
          <c:idx val="5"/>
          <c:order val="5"/>
          <c:tx>
            <c:v>reálná hodnota</c:v>
          </c:tx>
          <c:spPr>
            <a:solidFill>
              <a:schemeClr val="bg1">
                <a:lumMod val="65000"/>
              </a:schemeClr>
            </a:solidFill>
          </c:spPr>
          <c:invertIfNegative val="0"/>
          <c:dLbls>
            <c:numFmt formatCode="_-* #\ ##0_-;\-* #\ ##0_-;_-* &quot;&quot;??_-;_-@_-" sourceLinked="0"/>
            <c:spPr>
              <a:noFill/>
              <a:ln>
                <a:noFill/>
              </a:ln>
              <a:effectLst/>
            </c:spPr>
            <c:txPr>
              <a:bodyPr rot="-5400000" vert="horz"/>
              <a:lstStyle/>
              <a:p>
                <a:pPr>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Sheet1!$B$7:$CS$7</c:f>
              <c:numCache>
                <c:formatCode>General</c:formatCode>
                <c:ptCount val="96"/>
                <c:pt idx="0">
                  <c:v>244</c:v>
                </c:pt>
                <c:pt idx="1">
                  <c:v>234</c:v>
                </c:pt>
                <c:pt idx="2">
                  <c:v>247</c:v>
                </c:pt>
                <c:pt idx="3">
                  <c:v>302</c:v>
                </c:pt>
                <c:pt idx="4">
                  <c:v>302</c:v>
                </c:pt>
                <c:pt idx="5">
                  <c:v>326</c:v>
                </c:pt>
                <c:pt idx="6">
                  <c:v>316</c:v>
                </c:pt>
                <c:pt idx="7">
                  <c:v>344</c:v>
                </c:pt>
                <c:pt idx="8">
                  <c:v>333</c:v>
                </c:pt>
                <c:pt idx="9">
                  <c:v>350</c:v>
                </c:pt>
                <c:pt idx="10">
                  <c:v>425</c:v>
                </c:pt>
                <c:pt idx="11">
                  <c:v>444</c:v>
                </c:pt>
                <c:pt idx="12">
                  <c:v>470</c:v>
                </c:pt>
                <c:pt idx="13">
                  <c:v>496</c:v>
                </c:pt>
                <c:pt idx="14">
                  <c:v>527</c:v>
                </c:pt>
                <c:pt idx="15">
                  <c:v>515</c:v>
                </c:pt>
                <c:pt idx="16">
                  <c:v>541</c:v>
                </c:pt>
                <c:pt idx="17">
                  <c:v>662</c:v>
                </c:pt>
                <c:pt idx="18">
                  <c:v>725</c:v>
                </c:pt>
                <c:pt idx="19">
                  <c:v>795</c:v>
                </c:pt>
                <c:pt idx="20">
                  <c:v>838</c:v>
                </c:pt>
                <c:pt idx="21">
                  <c:v>921</c:v>
                </c:pt>
                <c:pt idx="22">
                  <c:v>929</c:v>
                </c:pt>
                <c:pt idx="23">
                  <c:v>992</c:v>
                </c:pt>
                <c:pt idx="24">
                  <c:v>1173</c:v>
                </c:pt>
                <c:pt idx="25">
                  <c:v>1294</c:v>
                </c:pt>
                <c:pt idx="26">
                  <c:v>1396</c:v>
                </c:pt>
                <c:pt idx="27">
                  <c:v>1390</c:v>
                </c:pt>
                <c:pt idx="28">
                  <c:v>1578</c:v>
                </c:pt>
                <c:pt idx="29">
                  <c:v>1597</c:v>
                </c:pt>
                <c:pt idx="30">
                  <c:v>1730</c:v>
                </c:pt>
                <c:pt idx="31">
                  <c:v>2102</c:v>
                </c:pt>
                <c:pt idx="32">
                  <c:v>2292</c:v>
                </c:pt>
                <c:pt idx="33">
                  <c:v>2494</c:v>
                </c:pt>
                <c:pt idx="34">
                  <c:v>2657</c:v>
                </c:pt>
                <c:pt idx="35">
                  <c:v>2793</c:v>
                </c:pt>
                <c:pt idx="36">
                  <c:v>2799</c:v>
                </c:pt>
                <c:pt idx="37">
                  <c:v>2949</c:v>
                </c:pt>
                <c:pt idx="38">
                  <c:v>3404</c:v>
                </c:pt>
                <c:pt idx="39">
                  <c:v>3590</c:v>
                </c:pt>
                <c:pt idx="40">
                  <c:v>3741</c:v>
                </c:pt>
                <c:pt idx="41">
                  <c:v>3878</c:v>
                </c:pt>
                <c:pt idx="42">
                  <c:v>4041</c:v>
                </c:pt>
                <c:pt idx="43">
                  <c:v>3936</c:v>
                </c:pt>
                <c:pt idx="44">
                  <c:v>4077</c:v>
                </c:pt>
                <c:pt idx="45">
                  <c:v>4710</c:v>
                </c:pt>
                <c:pt idx="46">
                  <c:v>4752</c:v>
                </c:pt>
                <c:pt idx="47">
                  <c:v>4732</c:v>
                </c:pt>
                <c:pt idx="48">
                  <c:v>5082</c:v>
                </c:pt>
                <c:pt idx="49">
                  <c:v>5163</c:v>
                </c:pt>
                <c:pt idx="50">
                  <c:v>5017</c:v>
                </c:pt>
                <c:pt idx="51">
                  <c:v>5242</c:v>
                </c:pt>
                <c:pt idx="52">
                  <c:v>5764</c:v>
                </c:pt>
                <c:pt idx="53">
                  <c:v>5582</c:v>
                </c:pt>
              </c:numCache>
            </c:numRef>
          </c:val>
          <c:extLst>
            <c:ext xmlns:c16="http://schemas.microsoft.com/office/drawing/2014/chart" uri="{C3380CC4-5D6E-409C-BE32-E72D297353CC}">
              <c16:uniqueId val="{00000000-CDE1-4E2B-9D47-45A919C46D65}"/>
            </c:ext>
          </c:extLst>
        </c:ser>
        <c:dLbls>
          <c:showLegendKey val="0"/>
          <c:showVal val="0"/>
          <c:showCatName val="0"/>
          <c:showSerName val="0"/>
          <c:showPercent val="0"/>
          <c:showBubbleSize val="0"/>
        </c:dLbls>
        <c:gapWidth val="50"/>
        <c:axId val="298003144"/>
        <c:axId val="298003536"/>
      </c:barChart>
      <c:lineChart>
        <c:grouping val="standard"/>
        <c:varyColors val="0"/>
        <c:ser>
          <c:idx val="3"/>
          <c:order val="0"/>
          <c:tx>
            <c:v>sc.0</c:v>
          </c:tx>
          <c:spPr>
            <a:ln w="28575">
              <a:solidFill>
                <a:schemeClr val="accent4"/>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Sheet1!$B$2:$CS$2</c:f>
              <c:numCache>
                <c:formatCode>General</c:formatCode>
                <c:ptCount val="96"/>
              </c:numCache>
            </c:numRef>
          </c:val>
          <c:smooth val="0"/>
          <c:extLst>
            <c:ext xmlns:c16="http://schemas.microsoft.com/office/drawing/2014/chart" uri="{C3380CC4-5D6E-409C-BE32-E72D297353CC}">
              <c16:uniqueId val="{00000001-CDE1-4E2B-9D47-45A919C46D65}"/>
            </c:ext>
          </c:extLst>
        </c:ser>
        <c:ser>
          <c:idx val="2"/>
          <c:order val="1"/>
          <c:tx>
            <c:v>sc.1</c:v>
          </c:tx>
          <c:spPr>
            <a:ln w="28575" cap="rnd">
              <a:solidFill>
                <a:srgbClr val="FF66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Sheet1!$B$3:$CS$3</c:f>
              <c:numCache>
                <c:formatCode>General</c:formatCode>
                <c:ptCount val="96"/>
                <c:pt idx="42">
                  <c:v>3874.826691574599</c:v>
                </c:pt>
                <c:pt idx="43">
                  <c:v>4000.7649631137338</c:v>
                </c:pt>
                <c:pt idx="44">
                  <c:v>4126.3636197642336</c:v>
                </c:pt>
                <c:pt idx="45">
                  <c:v>4246.8519586359671</c:v>
                </c:pt>
                <c:pt idx="46">
                  <c:v>4357.7449058198672</c:v>
                </c:pt>
                <c:pt idx="47">
                  <c:v>4461.179832518581</c:v>
                </c:pt>
                <c:pt idx="48">
                  <c:v>4561.4503701634721</c:v>
                </c:pt>
                <c:pt idx="49">
                  <c:v>4660.4655418011025</c:v>
                </c:pt>
                <c:pt idx="50">
                  <c:v>4757.6593438429763</c:v>
                </c:pt>
                <c:pt idx="51">
                  <c:v>4858.1037055510278</c:v>
                </c:pt>
                <c:pt idx="52">
                  <c:v>4955.2698137298612</c:v>
                </c:pt>
                <c:pt idx="53">
                  <c:v>5037.8517188676751</c:v>
                </c:pt>
                <c:pt idx="54">
                  <c:v>5112.8062867582785</c:v>
                </c:pt>
                <c:pt idx="55">
                  <c:v>5184.8357063969961</c:v>
                </c:pt>
                <c:pt idx="56">
                  <c:v>5255.5396750814834</c:v>
                </c:pt>
                <c:pt idx="57">
                  <c:v>5325.5986736883851</c:v>
                </c:pt>
                <c:pt idx="58">
                  <c:v>5394.5302687169533</c:v>
                </c:pt>
                <c:pt idx="59">
                  <c:v>5461.5112579097095</c:v>
                </c:pt>
                <c:pt idx="60">
                  <c:v>5523.1067654692461</c:v>
                </c:pt>
                <c:pt idx="61">
                  <c:v>5579.9682808836278</c:v>
                </c:pt>
                <c:pt idx="62">
                  <c:v>5632.7848342359166</c:v>
                </c:pt>
                <c:pt idx="63">
                  <c:v>5681.9344968879614</c:v>
                </c:pt>
                <c:pt idx="64">
                  <c:v>5726.9117901050677</c:v>
                </c:pt>
                <c:pt idx="65">
                  <c:v>5768.6191703553777</c:v>
                </c:pt>
                <c:pt idx="66">
                  <c:v>5806.3310357463051</c:v>
                </c:pt>
                <c:pt idx="67">
                  <c:v>5840.2229265257074</c:v>
                </c:pt>
                <c:pt idx="68">
                  <c:v>5868.9282885581724</c:v>
                </c:pt>
                <c:pt idx="69">
                  <c:v>5893.066540476213</c:v>
                </c:pt>
                <c:pt idx="70">
                  <c:v>5913.18323794346</c:v>
                </c:pt>
                <c:pt idx="71">
                  <c:v>5927.2707698645754</c:v>
                </c:pt>
                <c:pt idx="72">
                  <c:v>5936.7406334869074</c:v>
                </c:pt>
                <c:pt idx="73">
                  <c:v>5941.7682210099574</c:v>
                </c:pt>
                <c:pt idx="74">
                  <c:v>5941.4840299436837</c:v>
                </c:pt>
                <c:pt idx="75">
                  <c:v>5936.1953895340221</c:v>
                </c:pt>
                <c:pt idx="76">
                  <c:v>5926.0593653684855</c:v>
                </c:pt>
                <c:pt idx="77">
                  <c:v>5911.4925302807624</c:v>
                </c:pt>
                <c:pt idx="78">
                  <c:v>5891.1145246271153</c:v>
                </c:pt>
                <c:pt idx="79">
                  <c:v>5866.1678405466046</c:v>
                </c:pt>
                <c:pt idx="80">
                  <c:v>5836.6640093508622</c:v>
                </c:pt>
                <c:pt idx="81">
                  <c:v>5801.8842766630696</c:v>
                </c:pt>
                <c:pt idx="82">
                  <c:v>5762.0073052004482</c:v>
                </c:pt>
                <c:pt idx="83">
                  <c:v>5718.2310743467169</c:v>
                </c:pt>
                <c:pt idx="84">
                  <c:v>5670.123792015087</c:v>
                </c:pt>
                <c:pt idx="85">
                  <c:v>5616.8306867096635</c:v>
                </c:pt>
                <c:pt idx="86">
                  <c:v>5560.4493417457861</c:v>
                </c:pt>
                <c:pt idx="87">
                  <c:v>5500.5212514270279</c:v>
                </c:pt>
                <c:pt idx="88">
                  <c:v>5434.9249047022322</c:v>
                </c:pt>
                <c:pt idx="89">
                  <c:v>5366.4713539503809</c:v>
                </c:pt>
                <c:pt idx="90">
                  <c:v>5295.1997817793699</c:v>
                </c:pt>
                <c:pt idx="91">
                  <c:v>5220.5883678919126</c:v>
                </c:pt>
                <c:pt idx="92">
                  <c:v>5141.6385683384124</c:v>
                </c:pt>
                <c:pt idx="93">
                  <c:v>5059.7844572957147</c:v>
                </c:pt>
                <c:pt idx="94">
                  <c:v>4975.6441177210781</c:v>
                </c:pt>
                <c:pt idx="95">
                  <c:v>4888.9152696888104</c:v>
                </c:pt>
              </c:numCache>
            </c:numRef>
          </c:val>
          <c:smooth val="0"/>
          <c:extLst>
            <c:ext xmlns:c16="http://schemas.microsoft.com/office/drawing/2014/chart" uri="{C3380CC4-5D6E-409C-BE32-E72D297353CC}">
              <c16:uniqueId val="{00000002-CDE1-4E2B-9D47-45A919C46D65}"/>
            </c:ext>
          </c:extLst>
        </c:ser>
        <c:ser>
          <c:idx val="1"/>
          <c:order val="2"/>
          <c:tx>
            <c:v>sc.2</c:v>
          </c:tx>
          <c:spPr>
            <a:ln w="28575" cap="rnd">
              <a:solidFill>
                <a:srgbClr val="C000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Sheet1!$B$4:$CS$4</c:f>
              <c:numCache>
                <c:formatCode>General</c:formatCode>
                <c:ptCount val="96"/>
                <c:pt idx="42">
                  <c:v>3883.7724957326486</c:v>
                </c:pt>
                <c:pt idx="43">
                  <c:v>4021.8651703173614</c:v>
                </c:pt>
                <c:pt idx="44">
                  <c:v>4163.0571947267417</c:v>
                </c:pt>
                <c:pt idx="45">
                  <c:v>4302.6712117083389</c:v>
                </c:pt>
                <c:pt idx="46">
                  <c:v>4436.3983667800385</c:v>
                </c:pt>
                <c:pt idx="47">
                  <c:v>4566.3664649222874</c:v>
                </c:pt>
                <c:pt idx="48">
                  <c:v>4696.9225458938072</c:v>
                </c:pt>
                <c:pt idx="49">
                  <c:v>4829.8886898653491</c:v>
                </c:pt>
                <c:pt idx="50">
                  <c:v>4964.6851723175714</c:v>
                </c:pt>
                <c:pt idx="51">
                  <c:v>5106.2691649077642</c:v>
                </c:pt>
                <c:pt idx="52">
                  <c:v>5248.0490617810719</c:v>
                </c:pt>
                <c:pt idx="53">
                  <c:v>5378.5801272190902</c:v>
                </c:pt>
                <c:pt idx="54">
                  <c:v>5504.7041800399757</c:v>
                </c:pt>
                <c:pt idx="55">
                  <c:v>5630.9313152074337</c:v>
                </c:pt>
                <c:pt idx="56">
                  <c:v>5758.5854770970136</c:v>
                </c:pt>
                <c:pt idx="57">
                  <c:v>5887.8355049395104</c:v>
                </c:pt>
                <c:pt idx="58">
                  <c:v>6018.036375473841</c:v>
                </c:pt>
                <c:pt idx="59">
                  <c:v>6148.1174291578536</c:v>
                </c:pt>
                <c:pt idx="60">
                  <c:v>6274.4753812746849</c:v>
                </c:pt>
                <c:pt idx="61">
                  <c:v>6397.4250467610218</c:v>
                </c:pt>
                <c:pt idx="62">
                  <c:v>6517.4063018172365</c:v>
                </c:pt>
                <c:pt idx="63">
                  <c:v>6634.4979616464316</c:v>
                </c:pt>
                <c:pt idx="64">
                  <c:v>6747.838125825444</c:v>
                </c:pt>
                <c:pt idx="65">
                  <c:v>6858.0152150647618</c:v>
                </c:pt>
                <c:pt idx="66">
                  <c:v>6964.0475227458228</c:v>
                </c:pt>
                <c:pt idx="67">
                  <c:v>7065.8127870876524</c:v>
                </c:pt>
                <c:pt idx="68">
                  <c:v>7161.6785672445494</c:v>
                </c:pt>
                <c:pt idx="69">
                  <c:v>7251.9875202189996</c:v>
                </c:pt>
                <c:pt idx="70">
                  <c:v>7336.997413029294</c:v>
                </c:pt>
                <c:pt idx="71">
                  <c:v>7414.4261695508612</c:v>
                </c:pt>
                <c:pt idx="72">
                  <c:v>7485.402072432893</c:v>
                </c:pt>
                <c:pt idx="73">
                  <c:v>7549.8552017784705</c:v>
                </c:pt>
                <c:pt idx="74">
                  <c:v>7606.6812658407434</c:v>
                </c:pt>
                <c:pt idx="75">
                  <c:v>7655.9601133157557</c:v>
                </c:pt>
                <c:pt idx="76">
                  <c:v>7697.6356567036773</c:v>
                </c:pt>
                <c:pt idx="77">
                  <c:v>7731.9422521323904</c:v>
                </c:pt>
                <c:pt idx="78">
                  <c:v>7757.3172289474405</c:v>
                </c:pt>
                <c:pt idx="79">
                  <c:v>7774.8523594207963</c:v>
                </c:pt>
                <c:pt idx="80">
                  <c:v>7784.4222024789406</c:v>
                </c:pt>
                <c:pt idx="81">
                  <c:v>7785.1904771195768</c:v>
                </c:pt>
                <c:pt idx="82">
                  <c:v>7777.230369139661</c:v>
                </c:pt>
                <c:pt idx="83">
                  <c:v>7761.6674912508697</c:v>
                </c:pt>
                <c:pt idx="84">
                  <c:v>7738.0130518590759</c:v>
                </c:pt>
                <c:pt idx="85">
                  <c:v>7705.3756244397227</c:v>
                </c:pt>
                <c:pt idx="86">
                  <c:v>7665.8362387460729</c:v>
                </c:pt>
                <c:pt idx="87">
                  <c:v>7618.93913822186</c:v>
                </c:pt>
                <c:pt idx="88">
                  <c:v>7562.576330895683</c:v>
                </c:pt>
                <c:pt idx="89">
                  <c:v>7499.603342788907</c:v>
                </c:pt>
                <c:pt idx="90">
                  <c:v>7430.108073805879</c:v>
                </c:pt>
                <c:pt idx="91">
                  <c:v>7353.6387736028446</c:v>
                </c:pt>
                <c:pt idx="92">
                  <c:v>7269.1761846328591</c:v>
                </c:pt>
                <c:pt idx="93">
                  <c:v>7178.32511690503</c:v>
                </c:pt>
                <c:pt idx="94">
                  <c:v>7081.8141108436239</c:v>
                </c:pt>
                <c:pt idx="95">
                  <c:v>6979.4634720415252</c:v>
                </c:pt>
              </c:numCache>
            </c:numRef>
          </c:val>
          <c:smooth val="0"/>
          <c:extLst>
            <c:ext xmlns:c16="http://schemas.microsoft.com/office/drawing/2014/chart" uri="{C3380CC4-5D6E-409C-BE32-E72D297353CC}">
              <c16:uniqueId val="{00000003-CDE1-4E2B-9D47-45A919C46D65}"/>
            </c:ext>
          </c:extLst>
        </c:ser>
        <c:ser>
          <c:idx val="0"/>
          <c:order val="3"/>
          <c:tx>
            <c:v>sc.3</c:v>
          </c:tx>
          <c:spPr>
            <a:ln w="28575">
              <a:solidFill>
                <a:srgbClr val="690923"/>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Sheet1!$B$5:$CS$5</c:f>
              <c:numCache>
                <c:formatCode>General</c:formatCode>
                <c:ptCount val="96"/>
                <c:pt idx="42">
                  <c:v>3892.7752822914977</c:v>
                </c:pt>
                <c:pt idx="43">
                  <c:v>4043.1687347470593</c:v>
                </c:pt>
                <c:pt idx="44">
                  <c:v>4200.247000044802</c:v>
                </c:pt>
                <c:pt idx="45">
                  <c:v>4359.4916428298729</c:v>
                </c:pt>
                <c:pt idx="46">
                  <c:v>4516.8426085193487</c:v>
                </c:pt>
                <c:pt idx="47">
                  <c:v>4674.4950136332491</c:v>
                </c:pt>
                <c:pt idx="48">
                  <c:v>4836.9296358195479</c:v>
                </c:pt>
                <c:pt idx="49">
                  <c:v>5005.9629248299825</c:v>
                </c:pt>
                <c:pt idx="50">
                  <c:v>5181.0823628909475</c:v>
                </c:pt>
                <c:pt idx="51">
                  <c:v>5367.2087561997469</c:v>
                </c:pt>
                <c:pt idx="52">
                  <c:v>5557.7622339853688</c:v>
                </c:pt>
                <c:pt idx="53">
                  <c:v>5741.227412579783</c:v>
                </c:pt>
                <c:pt idx="54">
                  <c:v>5924.3916908957699</c:v>
                </c:pt>
                <c:pt idx="55">
                  <c:v>6111.6242528419043</c:v>
                </c:pt>
                <c:pt idx="56">
                  <c:v>6304.0139361848633</c:v>
                </c:pt>
                <c:pt idx="57">
                  <c:v>6501.2446122618294</c:v>
                </c:pt>
                <c:pt idx="58">
                  <c:v>6702.5228306654772</c:v>
                </c:pt>
                <c:pt idx="59">
                  <c:v>6906.5301863113746</c:v>
                </c:pt>
                <c:pt idx="60">
                  <c:v>7109.479172611389</c:v>
                </c:pt>
                <c:pt idx="61">
                  <c:v>7311.3153925703809</c:v>
                </c:pt>
                <c:pt idx="62">
                  <c:v>7512.1806540221514</c:v>
                </c:pt>
                <c:pt idx="63">
                  <c:v>7711.7892970140001</c:v>
                </c:pt>
                <c:pt idx="64">
                  <c:v>7908.8414601342884</c:v>
                </c:pt>
                <c:pt idx="65">
                  <c:v>8103.5161819879349</c:v>
                </c:pt>
                <c:pt idx="66">
                  <c:v>8294.4674585003868</c:v>
                </c:pt>
                <c:pt idx="67">
                  <c:v>8481.1526524327146</c:v>
                </c:pt>
                <c:pt idx="68">
                  <c:v>8661.538570367833</c:v>
                </c:pt>
                <c:pt idx="69">
                  <c:v>8835.5454934832705</c:v>
                </c:pt>
                <c:pt idx="70">
                  <c:v>9002.9890621874656</c:v>
                </c:pt>
                <c:pt idx="71">
                  <c:v>9161.1516483523119</c:v>
                </c:pt>
                <c:pt idx="72">
                  <c:v>9310.7132913458499</c:v>
                </c:pt>
                <c:pt idx="73">
                  <c:v>9451.191907189479</c:v>
                </c:pt>
                <c:pt idx="74">
                  <c:v>9581.0814534073234</c:v>
                </c:pt>
                <c:pt idx="75">
                  <c:v>9700.0694388859665</c:v>
                </c:pt>
                <c:pt idx="76">
                  <c:v>9807.7261848728922</c:v>
                </c:pt>
                <c:pt idx="77">
                  <c:v>9903.950113379924</c:v>
                </c:pt>
                <c:pt idx="78">
                  <c:v>9986.8513187595836</c:v>
                </c:pt>
                <c:pt idx="79">
                  <c:v>10057.236771960848</c:v>
                </c:pt>
                <c:pt idx="80">
                  <c:v>10114.722469341128</c:v>
                </c:pt>
                <c:pt idx="81">
                  <c:v>10158.247083233069</c:v>
                </c:pt>
                <c:pt idx="82">
                  <c:v>10187.686256884104</c:v>
                </c:pt>
                <c:pt idx="83">
                  <c:v>10204.017835551909</c:v>
                </c:pt>
                <c:pt idx="84">
                  <c:v>10206.638131698182</c:v>
                </c:pt>
                <c:pt idx="85">
                  <c:v>10194.579248587939</c:v>
                </c:pt>
                <c:pt idx="86">
                  <c:v>10169.884223290053</c:v>
                </c:pt>
                <c:pt idx="87">
                  <c:v>10132.096963673481</c:v>
                </c:pt>
                <c:pt idx="88">
                  <c:v>10079.137980044037</c:v>
                </c:pt>
                <c:pt idx="89">
                  <c:v>10013.939924979446</c:v>
                </c:pt>
                <c:pt idx="90">
                  <c:v>9936.6889466502053</c:v>
                </c:pt>
                <c:pt idx="91">
                  <c:v>9847.0688784891008</c:v>
                </c:pt>
                <c:pt idx="92">
                  <c:v>9744.119440610757</c:v>
                </c:pt>
                <c:pt idx="93">
                  <c:v>9629.709654960463</c:v>
                </c:pt>
                <c:pt idx="94">
                  <c:v>9504.7837788229663</c:v>
                </c:pt>
                <c:pt idx="95">
                  <c:v>9369.4003694873318</c:v>
                </c:pt>
              </c:numCache>
            </c:numRef>
          </c:val>
          <c:smooth val="0"/>
          <c:extLst>
            <c:ext xmlns:c16="http://schemas.microsoft.com/office/drawing/2014/chart" uri="{C3380CC4-5D6E-409C-BE32-E72D297353CC}">
              <c16:uniqueId val="{00000004-CDE1-4E2B-9D47-45A919C46D65}"/>
            </c:ext>
          </c:extLst>
        </c:ser>
        <c:ser>
          <c:idx val="4"/>
          <c:order val="4"/>
          <c:tx>
            <c:v>maximum</c:v>
          </c:tx>
          <c:spPr>
            <a:ln>
              <a:solidFill>
                <a:schemeClr val="tx1"/>
              </a:solidFill>
              <a:prstDash val="sysDot"/>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Sheet1!$B$6:$CS$6</c:f>
              <c:numCache>
                <c:formatCode>General</c:formatCode>
                <c:ptCount val="96"/>
              </c:numCache>
            </c:numRef>
          </c:val>
          <c:smooth val="0"/>
          <c:extLst>
            <c:ext xmlns:c16="http://schemas.microsoft.com/office/drawing/2014/chart" uri="{C3380CC4-5D6E-409C-BE32-E72D297353CC}">
              <c16:uniqueId val="{00000005-CDE1-4E2B-9D47-45A919C46D65}"/>
            </c:ext>
          </c:extLst>
        </c:ser>
        <c:dLbls>
          <c:showLegendKey val="0"/>
          <c:showVal val="0"/>
          <c:showCatName val="0"/>
          <c:showSerName val="0"/>
          <c:showPercent val="0"/>
          <c:showBubbleSize val="0"/>
        </c:dLbls>
        <c:marker val="1"/>
        <c:smooth val="0"/>
        <c:axId val="298003144"/>
        <c:axId val="298003536"/>
      </c:lineChart>
      <c:dateAx>
        <c:axId val="298003144"/>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60000000" vert="horz"/>
          <a:lstStyle/>
          <a:p>
            <a:pPr>
              <a:defRPr sz="1000"/>
            </a:pPr>
            <a:endParaRPr lang="cs-CZ"/>
          </a:p>
        </c:txPr>
        <c:crossAx val="298003536"/>
        <c:crosses val="autoZero"/>
        <c:auto val="1"/>
        <c:lblOffset val="100"/>
        <c:baseTimeUnit val="days"/>
        <c:majorUnit val="1"/>
      </c:dateAx>
      <c:valAx>
        <c:axId val="298003536"/>
        <c:scaling>
          <c:orientation val="minMax"/>
        </c:scaling>
        <c:delete val="0"/>
        <c:axPos val="l"/>
        <c:numFmt formatCode="#,##0" sourceLinked="0"/>
        <c:majorTickMark val="none"/>
        <c:minorTickMark val="none"/>
        <c:tickLblPos val="nextTo"/>
        <c:spPr>
          <a:noFill/>
          <a:ln w="9525">
            <a:solidFill>
              <a:srgbClr val="000000"/>
            </a:solidFill>
          </a:ln>
          <a:effectLst/>
        </c:spPr>
        <c:txPr>
          <a:bodyPr rot="-60000000" vert="horz"/>
          <a:lstStyle/>
          <a:p>
            <a:pPr>
              <a:defRPr sz="1200"/>
            </a:pPr>
            <a:endParaRPr lang="cs-CZ"/>
          </a:p>
        </c:txPr>
        <c:crossAx val="298003144"/>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cs-CZ"/>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5691743527347279E-2"/>
          <c:y val="3.1245307675528175E-2"/>
          <c:w val="0.73928602709714164"/>
          <c:h val="0.77635602480605292"/>
        </c:manualLayout>
      </c:layout>
      <c:barChart>
        <c:barDir val="col"/>
        <c:grouping val="clustered"/>
        <c:varyColors val="0"/>
        <c:ser>
          <c:idx val="5"/>
          <c:order val="5"/>
          <c:tx>
            <c:v>reálná hodnota</c:v>
          </c:tx>
          <c:spPr>
            <a:solidFill>
              <a:schemeClr val="bg1">
                <a:lumMod val="65000"/>
              </a:schemeClr>
            </a:solidFill>
          </c:spPr>
          <c:invertIfNegative val="0"/>
          <c:dLbls>
            <c:numFmt formatCode="_-* #\ ##0_-;\-* #\ ##0_-;_-* &quot;&quot;??_-;_-@_-" sourceLinked="0"/>
            <c:spPr>
              <a:noFill/>
              <a:ln>
                <a:noFill/>
              </a:ln>
              <a:effectLst/>
            </c:spPr>
            <c:txPr>
              <a:bodyPr rot="-5400000" vert="horz"/>
              <a:lstStyle/>
              <a:p>
                <a:pPr>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Sheet1!$B$7:$CS$7</c:f>
              <c:numCache>
                <c:formatCode>General</c:formatCode>
                <c:ptCount val="96"/>
                <c:pt idx="0">
                  <c:v>45</c:v>
                </c:pt>
                <c:pt idx="1">
                  <c:v>44</c:v>
                </c:pt>
                <c:pt idx="2">
                  <c:v>52</c:v>
                </c:pt>
                <c:pt idx="3">
                  <c:v>58</c:v>
                </c:pt>
                <c:pt idx="4">
                  <c:v>72</c:v>
                </c:pt>
                <c:pt idx="5">
                  <c:v>86</c:v>
                </c:pt>
                <c:pt idx="6">
                  <c:v>75</c:v>
                </c:pt>
                <c:pt idx="7">
                  <c:v>78</c:v>
                </c:pt>
                <c:pt idx="8">
                  <c:v>77</c:v>
                </c:pt>
                <c:pt idx="9">
                  <c:v>77</c:v>
                </c:pt>
                <c:pt idx="10">
                  <c:v>99</c:v>
                </c:pt>
                <c:pt idx="11">
                  <c:v>113</c:v>
                </c:pt>
                <c:pt idx="12">
                  <c:v>114</c:v>
                </c:pt>
                <c:pt idx="13">
                  <c:v>116</c:v>
                </c:pt>
                <c:pt idx="14">
                  <c:v>115</c:v>
                </c:pt>
                <c:pt idx="15">
                  <c:v>112</c:v>
                </c:pt>
                <c:pt idx="16">
                  <c:v>116</c:v>
                </c:pt>
                <c:pt idx="17">
                  <c:v>133</c:v>
                </c:pt>
                <c:pt idx="18">
                  <c:v>146</c:v>
                </c:pt>
                <c:pt idx="19">
                  <c:v>138</c:v>
                </c:pt>
                <c:pt idx="20">
                  <c:v>142</c:v>
                </c:pt>
                <c:pt idx="21">
                  <c:v>153</c:v>
                </c:pt>
                <c:pt idx="22">
                  <c:v>151</c:v>
                </c:pt>
                <c:pt idx="23">
                  <c:v>163</c:v>
                </c:pt>
                <c:pt idx="24">
                  <c:v>171</c:v>
                </c:pt>
                <c:pt idx="25">
                  <c:v>193</c:v>
                </c:pt>
                <c:pt idx="26">
                  <c:v>215</c:v>
                </c:pt>
                <c:pt idx="27">
                  <c:v>209</c:v>
                </c:pt>
                <c:pt idx="28">
                  <c:v>233</c:v>
                </c:pt>
                <c:pt idx="29">
                  <c:v>238</c:v>
                </c:pt>
                <c:pt idx="30">
                  <c:v>267</c:v>
                </c:pt>
                <c:pt idx="31">
                  <c:v>311</c:v>
                </c:pt>
                <c:pt idx="32">
                  <c:v>318</c:v>
                </c:pt>
                <c:pt idx="33">
                  <c:v>345</c:v>
                </c:pt>
                <c:pt idx="34">
                  <c:v>345</c:v>
                </c:pt>
                <c:pt idx="35">
                  <c:v>384</c:v>
                </c:pt>
                <c:pt idx="36">
                  <c:v>389</c:v>
                </c:pt>
                <c:pt idx="37">
                  <c:v>424</c:v>
                </c:pt>
                <c:pt idx="38">
                  <c:v>471</c:v>
                </c:pt>
                <c:pt idx="39">
                  <c:v>487</c:v>
                </c:pt>
                <c:pt idx="40">
                  <c:v>511</c:v>
                </c:pt>
                <c:pt idx="41">
                  <c:v>519</c:v>
                </c:pt>
                <c:pt idx="42">
                  <c:v>527</c:v>
                </c:pt>
                <c:pt idx="43">
                  <c:v>560</c:v>
                </c:pt>
                <c:pt idx="44">
                  <c:v>599</c:v>
                </c:pt>
                <c:pt idx="45">
                  <c:v>643</c:v>
                </c:pt>
                <c:pt idx="46">
                  <c:v>650</c:v>
                </c:pt>
                <c:pt idx="47">
                  <c:v>690</c:v>
                </c:pt>
                <c:pt idx="48">
                  <c:v>715</c:v>
                </c:pt>
                <c:pt idx="49">
                  <c:v>735</c:v>
                </c:pt>
                <c:pt idx="50">
                  <c:v>738</c:v>
                </c:pt>
                <c:pt idx="51">
                  <c:v>768</c:v>
                </c:pt>
                <c:pt idx="52">
                  <c:v>800</c:v>
                </c:pt>
                <c:pt idx="53">
                  <c:v>804</c:v>
                </c:pt>
              </c:numCache>
            </c:numRef>
          </c:val>
          <c:extLst>
            <c:ext xmlns:c16="http://schemas.microsoft.com/office/drawing/2014/chart" uri="{C3380CC4-5D6E-409C-BE32-E72D297353CC}">
              <c16:uniqueId val="{00000000-CDE1-4E2B-9D47-45A919C46D65}"/>
            </c:ext>
          </c:extLst>
        </c:ser>
        <c:dLbls>
          <c:showLegendKey val="0"/>
          <c:showVal val="0"/>
          <c:showCatName val="0"/>
          <c:showSerName val="0"/>
          <c:showPercent val="0"/>
          <c:showBubbleSize val="0"/>
        </c:dLbls>
        <c:gapWidth val="50"/>
        <c:axId val="298003144"/>
        <c:axId val="298003536"/>
      </c:barChart>
      <c:lineChart>
        <c:grouping val="standard"/>
        <c:varyColors val="0"/>
        <c:ser>
          <c:idx val="3"/>
          <c:order val="0"/>
          <c:tx>
            <c:v>sc.0</c:v>
          </c:tx>
          <c:spPr>
            <a:ln w="28575">
              <a:solidFill>
                <a:schemeClr val="accent4"/>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Sheet1!$B$2:$CS$2</c:f>
              <c:numCache>
                <c:formatCode>General</c:formatCode>
                <c:ptCount val="96"/>
              </c:numCache>
            </c:numRef>
          </c:val>
          <c:smooth val="0"/>
          <c:extLst>
            <c:ext xmlns:c16="http://schemas.microsoft.com/office/drawing/2014/chart" uri="{C3380CC4-5D6E-409C-BE32-E72D297353CC}">
              <c16:uniqueId val="{00000001-CDE1-4E2B-9D47-45A919C46D65}"/>
            </c:ext>
          </c:extLst>
        </c:ser>
        <c:ser>
          <c:idx val="2"/>
          <c:order val="1"/>
          <c:tx>
            <c:v>sc.1</c:v>
          </c:tx>
          <c:spPr>
            <a:ln w="28575" cap="rnd">
              <a:solidFill>
                <a:srgbClr val="FF66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Sheet1!$B$3:$CS$3</c:f>
              <c:numCache>
                <c:formatCode>General</c:formatCode>
                <c:ptCount val="96"/>
                <c:pt idx="42">
                  <c:v>538.34653645065316</c:v>
                </c:pt>
                <c:pt idx="43">
                  <c:v>566.3775340375945</c:v>
                </c:pt>
                <c:pt idx="44">
                  <c:v>593.53728122139341</c:v>
                </c:pt>
                <c:pt idx="45">
                  <c:v>619.29628634537175</c:v>
                </c:pt>
                <c:pt idx="46">
                  <c:v>644.79770503473469</c:v>
                </c:pt>
                <c:pt idx="47">
                  <c:v>670.44258291493816</c:v>
                </c:pt>
                <c:pt idx="48">
                  <c:v>695.53842156704866</c:v>
                </c:pt>
                <c:pt idx="49">
                  <c:v>719.85190196455505</c:v>
                </c:pt>
                <c:pt idx="50">
                  <c:v>742.00043602806977</c:v>
                </c:pt>
                <c:pt idx="51">
                  <c:v>763.6489814144195</c:v>
                </c:pt>
                <c:pt idx="52">
                  <c:v>784.57780034781422</c:v>
                </c:pt>
                <c:pt idx="53">
                  <c:v>805.25814425479882</c:v>
                </c:pt>
                <c:pt idx="54">
                  <c:v>824.18597696438064</c:v>
                </c:pt>
                <c:pt idx="55">
                  <c:v>842.13561239532055</c:v>
                </c:pt>
                <c:pt idx="56">
                  <c:v>859.80376950117602</c:v>
                </c:pt>
                <c:pt idx="57">
                  <c:v>876.34694612299461</c:v>
                </c:pt>
                <c:pt idx="58">
                  <c:v>891.94882551208593</c:v>
                </c:pt>
                <c:pt idx="59">
                  <c:v>906.52036102609327</c:v>
                </c:pt>
                <c:pt idx="60">
                  <c:v>920.58325715208446</c:v>
                </c:pt>
                <c:pt idx="61">
                  <c:v>933.55536588028576</c:v>
                </c:pt>
                <c:pt idx="62">
                  <c:v>945.42822341929059</c:v>
                </c:pt>
                <c:pt idx="63">
                  <c:v>956.48680799755061</c:v>
                </c:pt>
                <c:pt idx="64">
                  <c:v>966.9125289324586</c:v>
                </c:pt>
                <c:pt idx="65">
                  <c:v>976.23302503778336</c:v>
                </c:pt>
                <c:pt idx="66">
                  <c:v>984.51664838935426</c:v>
                </c:pt>
                <c:pt idx="67">
                  <c:v>991.93928923474482</c:v>
                </c:pt>
                <c:pt idx="68">
                  <c:v>998.55810901371024</c:v>
                </c:pt>
                <c:pt idx="69">
                  <c:v>1004.3210934838614</c:v>
                </c:pt>
                <c:pt idx="70">
                  <c:v>1009.1809084903009</c:v>
                </c:pt>
                <c:pt idx="71">
                  <c:v>1013.2878832646476</c:v>
                </c:pt>
                <c:pt idx="72">
                  <c:v>1016.4748329969788</c:v>
                </c:pt>
                <c:pt idx="73">
                  <c:v>1018.758024779135</c:v>
                </c:pt>
                <c:pt idx="74">
                  <c:v>1020.0411942973701</c:v>
                </c:pt>
                <c:pt idx="75">
                  <c:v>1020.4768913088465</c:v>
                </c:pt>
                <c:pt idx="76">
                  <c:v>1020.0732762357502</c:v>
                </c:pt>
                <c:pt idx="77">
                  <c:v>1018.8275369639043</c:v>
                </c:pt>
                <c:pt idx="78">
                  <c:v>1016.7053489876226</c:v>
                </c:pt>
                <c:pt idx="79">
                  <c:v>1013.683679369954</c:v>
                </c:pt>
                <c:pt idx="80">
                  <c:v>1009.8145291756862</c:v>
                </c:pt>
                <c:pt idx="81">
                  <c:v>1005.1240476885006</c:v>
                </c:pt>
                <c:pt idx="82">
                  <c:v>999.6221568242205</c:v>
                </c:pt>
                <c:pt idx="83">
                  <c:v>993.31067810810487</c:v>
                </c:pt>
                <c:pt idx="84">
                  <c:v>986.2174100277025</c:v>
                </c:pt>
                <c:pt idx="85">
                  <c:v>978.36798305022171</c:v>
                </c:pt>
                <c:pt idx="86">
                  <c:v>969.78903810151746</c:v>
                </c:pt>
                <c:pt idx="87">
                  <c:v>960.5030380806902</c:v>
                </c:pt>
                <c:pt idx="88">
                  <c:v>950.54002594936992</c:v>
                </c:pt>
                <c:pt idx="89">
                  <c:v>939.92643156297208</c:v>
                </c:pt>
                <c:pt idx="90">
                  <c:v>928.68679284497784</c:v>
                </c:pt>
                <c:pt idx="91">
                  <c:v>916.85197503342897</c:v>
                </c:pt>
                <c:pt idx="92">
                  <c:v>904.45639301939104</c:v>
                </c:pt>
                <c:pt idx="93">
                  <c:v>891.53295792184622</c:v>
                </c:pt>
                <c:pt idx="94">
                  <c:v>878.11396244792024</c:v>
                </c:pt>
                <c:pt idx="95">
                  <c:v>864.23301392715462</c:v>
                </c:pt>
              </c:numCache>
            </c:numRef>
          </c:val>
          <c:smooth val="0"/>
          <c:extLst>
            <c:ext xmlns:c16="http://schemas.microsoft.com/office/drawing/2014/chart" uri="{C3380CC4-5D6E-409C-BE32-E72D297353CC}">
              <c16:uniqueId val="{00000002-CDE1-4E2B-9D47-45A919C46D65}"/>
            </c:ext>
          </c:extLst>
        </c:ser>
        <c:ser>
          <c:idx val="1"/>
          <c:order val="2"/>
          <c:tx>
            <c:v>sc.2</c:v>
          </c:tx>
          <c:spPr>
            <a:ln w="28575" cap="rnd">
              <a:solidFill>
                <a:srgbClr val="C00000"/>
              </a:solidFill>
              <a:prstDash val="solid"/>
              <a:round/>
            </a:ln>
            <a:effectLst/>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Sheet1!$B$4:$CS$4</c:f>
              <c:numCache>
                <c:formatCode>General</c:formatCode>
                <c:ptCount val="96"/>
                <c:pt idx="42">
                  <c:v>539.42795017618585</c:v>
                </c:pt>
                <c:pt idx="43">
                  <c:v>568.97315736335486</c:v>
                </c:pt>
                <c:pt idx="44">
                  <c:v>598.1315041085453</c:v>
                </c:pt>
                <c:pt idx="45">
                  <c:v>626.41969743022628</c:v>
                </c:pt>
                <c:pt idx="46">
                  <c:v>655.01089073764501</c:v>
                </c:pt>
                <c:pt idx="47">
                  <c:v>684.35382358599531</c:v>
                </c:pt>
                <c:pt idx="48">
                  <c:v>713.76435200672972</c:v>
                </c:pt>
                <c:pt idx="49">
                  <c:v>743.03004175543219</c:v>
                </c:pt>
                <c:pt idx="50">
                  <c:v>770.766517488506</c:v>
                </c:pt>
                <c:pt idx="51">
                  <c:v>798.64187711591796</c:v>
                </c:pt>
                <c:pt idx="52">
                  <c:v>826.42985741506766</c:v>
                </c:pt>
                <c:pt idx="53">
                  <c:v>854.58263757347913</c:v>
                </c:pt>
                <c:pt idx="54">
                  <c:v>881.58054805199379</c:v>
                </c:pt>
                <c:pt idx="55">
                  <c:v>908.16769807312016</c:v>
                </c:pt>
                <c:pt idx="56">
                  <c:v>935.01565076027282</c:v>
                </c:pt>
                <c:pt idx="57">
                  <c:v>961.24569155628285</c:v>
                </c:pt>
                <c:pt idx="58">
                  <c:v>987.00108213151634</c:v>
                </c:pt>
                <c:pt idx="59">
                  <c:v>1012.1308299236841</c:v>
                </c:pt>
                <c:pt idx="60">
                  <c:v>1037.1199403648313</c:v>
                </c:pt>
                <c:pt idx="61">
                  <c:v>1061.3245002309607</c:v>
                </c:pt>
                <c:pt idx="62">
                  <c:v>1084.6898012894042</c:v>
                </c:pt>
                <c:pt idx="63">
                  <c:v>1107.4567573587524</c:v>
                </c:pt>
                <c:pt idx="64">
                  <c:v>1129.7496142613702</c:v>
                </c:pt>
                <c:pt idx="65">
                  <c:v>1151.0393588208663</c:v>
                </c:pt>
                <c:pt idx="66">
                  <c:v>1171.3422472676352</c:v>
                </c:pt>
                <c:pt idx="67">
                  <c:v>1190.7882001243631</c:v>
                </c:pt>
                <c:pt idx="68">
                  <c:v>1209.3825298062034</c:v>
                </c:pt>
                <c:pt idx="69">
                  <c:v>1227.0219736038248</c:v>
                </c:pt>
                <c:pt idx="70">
                  <c:v>1243.6064356066204</c:v>
                </c:pt>
                <c:pt idx="71">
                  <c:v>1259.2345301756518</c:v>
                </c:pt>
                <c:pt idx="72">
                  <c:v>1273.6862264634728</c:v>
                </c:pt>
                <c:pt idx="73">
                  <c:v>1286.9321870926633</c:v>
                </c:pt>
                <c:pt idx="74">
                  <c:v>1298.8300724689871</c:v>
                </c:pt>
                <c:pt idx="75">
                  <c:v>1309.4916527318251</c:v>
                </c:pt>
                <c:pt idx="76">
                  <c:v>1318.8845836412895</c:v>
                </c:pt>
                <c:pt idx="77">
                  <c:v>1326.9681222485583</c:v>
                </c:pt>
                <c:pt idx="78">
                  <c:v>1333.6690666647505</c:v>
                </c:pt>
                <c:pt idx="79">
                  <c:v>1338.930546977155</c:v>
                </c:pt>
                <c:pt idx="80">
                  <c:v>1342.7774565222339</c:v>
                </c:pt>
                <c:pt idx="81">
                  <c:v>1345.2098877066833</c:v>
                </c:pt>
                <c:pt idx="82">
                  <c:v>1346.2151346762907</c:v>
                </c:pt>
                <c:pt idx="83">
                  <c:v>1345.7758817215599</c:v>
                </c:pt>
                <c:pt idx="84">
                  <c:v>1343.904277604388</c:v>
                </c:pt>
                <c:pt idx="85">
                  <c:v>1340.613916579005</c:v>
                </c:pt>
                <c:pt idx="86">
                  <c:v>1335.9229836655982</c:v>
                </c:pt>
                <c:pt idx="87">
                  <c:v>1329.8490735910939</c:v>
                </c:pt>
                <c:pt idx="88">
                  <c:v>1322.4208701280554</c:v>
                </c:pt>
                <c:pt idx="89">
                  <c:v>1313.6668531908967</c:v>
                </c:pt>
                <c:pt idx="90">
                  <c:v>1303.6168668083906</c:v>
                </c:pt>
                <c:pt idx="91">
                  <c:v>1292.3102075588404</c:v>
                </c:pt>
                <c:pt idx="92">
                  <c:v>1279.7927303310021</c:v>
                </c:pt>
                <c:pt idx="93">
                  <c:v>1266.1116307990249</c:v>
                </c:pt>
                <c:pt idx="94">
                  <c:v>1251.3161224681357</c:v>
                </c:pt>
                <c:pt idx="95">
                  <c:v>1235.4590754803744</c:v>
                </c:pt>
              </c:numCache>
            </c:numRef>
          </c:val>
          <c:smooth val="0"/>
          <c:extLst>
            <c:ext xmlns:c16="http://schemas.microsoft.com/office/drawing/2014/chart" uri="{C3380CC4-5D6E-409C-BE32-E72D297353CC}">
              <c16:uniqueId val="{00000003-CDE1-4E2B-9D47-45A919C46D65}"/>
            </c:ext>
          </c:extLst>
        </c:ser>
        <c:ser>
          <c:idx val="0"/>
          <c:order val="3"/>
          <c:tx>
            <c:v>sc.3</c:v>
          </c:tx>
          <c:spPr>
            <a:ln w="28575">
              <a:solidFill>
                <a:srgbClr val="690923"/>
              </a:solidFill>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Sheet1!$B$5:$CS$5</c:f>
              <c:numCache>
                <c:formatCode>General</c:formatCode>
                <c:ptCount val="96"/>
                <c:pt idx="42">
                  <c:v>540.51549826427538</c:v>
                </c:pt>
                <c:pt idx="43">
                  <c:v>571.5910858627758</c:v>
                </c:pt>
                <c:pt idx="44">
                  <c:v>602.78128618527444</c:v>
                </c:pt>
                <c:pt idx="45">
                  <c:v>633.65767568492367</c:v>
                </c:pt>
                <c:pt idx="46">
                  <c:v>665.43341592890374</c:v>
                </c:pt>
                <c:pt idx="47">
                  <c:v>698.61618345308102</c:v>
                </c:pt>
                <c:pt idx="48">
                  <c:v>732.54225933768271</c:v>
                </c:pt>
                <c:pt idx="49">
                  <c:v>767.03291820809534</c:v>
                </c:pt>
                <c:pt idx="50">
                  <c:v>800.71516712438824</c:v>
                </c:pt>
                <c:pt idx="51">
                  <c:v>835.27358124687066</c:v>
                </c:pt>
                <c:pt idx="52">
                  <c:v>870.48853065666231</c:v>
                </c:pt>
                <c:pt idx="53">
                  <c:v>906.80570036789459</c:v>
                </c:pt>
                <c:pt idx="54">
                  <c:v>942.70150185963507</c:v>
                </c:pt>
                <c:pt idx="55">
                  <c:v>978.9003239243392</c:v>
                </c:pt>
                <c:pt idx="56">
                  <c:v>1016.0577294254427</c:v>
                </c:pt>
                <c:pt idx="57">
                  <c:v>1053.2672304785012</c:v>
                </c:pt>
                <c:pt idx="58">
                  <c:v>1090.637222738329</c:v>
                </c:pt>
                <c:pt idx="59">
                  <c:v>1127.9581155742762</c:v>
                </c:pt>
                <c:pt idx="60">
                  <c:v>1165.6791847393633</c:v>
                </c:pt>
                <c:pt idx="61">
                  <c:v>1203.0930349235341</c:v>
                </c:pt>
                <c:pt idx="62">
                  <c:v>1240.0942579410014</c:v>
                </c:pt>
                <c:pt idx="63">
                  <c:v>1276.8724773822505</c:v>
                </c:pt>
                <c:pt idx="64">
                  <c:v>1313.4847162796664</c:v>
                </c:pt>
                <c:pt idx="65">
                  <c:v>1349.3326589612561</c:v>
                </c:pt>
                <c:pt idx="66">
                  <c:v>1384.3653204047293</c:v>
                </c:pt>
                <c:pt idx="67">
                  <c:v>1418.648935416436</c:v>
                </c:pt>
                <c:pt idx="68">
                  <c:v>1452.1168655310275</c:v>
                </c:pt>
                <c:pt idx="69">
                  <c:v>1484.5923372331545</c:v>
                </c:pt>
                <c:pt idx="70">
                  <c:v>1515.8983249539224</c:v>
                </c:pt>
                <c:pt idx="71">
                  <c:v>1546.0559322987924</c:v>
                </c:pt>
                <c:pt idx="72">
                  <c:v>1574.7652533883715</c:v>
                </c:pt>
                <c:pt idx="73">
                  <c:v>1601.9234507262049</c:v>
                </c:pt>
                <c:pt idx="74">
                  <c:v>1627.3136564510232</c:v>
                </c:pt>
                <c:pt idx="75">
                  <c:v>1650.9782259636631</c:v>
                </c:pt>
                <c:pt idx="76">
                  <c:v>1672.8158770640275</c:v>
                </c:pt>
                <c:pt idx="77">
                  <c:v>1692.72008670428</c:v>
                </c:pt>
                <c:pt idx="78">
                  <c:v>1710.551876577591</c:v>
                </c:pt>
                <c:pt idx="79">
                  <c:v>1726.1949688739619</c:v>
                </c:pt>
                <c:pt idx="80">
                  <c:v>1739.6232706404066</c:v>
                </c:pt>
                <c:pt idx="81">
                  <c:v>1750.788933117534</c:v>
                </c:pt>
                <c:pt idx="82">
                  <c:v>1759.6370090297044</c:v>
                </c:pt>
                <c:pt idx="83">
                  <c:v>1766.1139568243145</c:v>
                </c:pt>
                <c:pt idx="84">
                  <c:v>1770.2019250764156</c:v>
                </c:pt>
                <c:pt idx="85">
                  <c:v>1771.8910267806195</c:v>
                </c:pt>
                <c:pt idx="86">
                  <c:v>1771.1825775644397</c:v>
                </c:pt>
                <c:pt idx="87">
                  <c:v>1768.0840056424859</c:v>
                </c:pt>
                <c:pt idx="88">
                  <c:v>1762.6204862582395</c:v>
                </c:pt>
                <c:pt idx="89">
                  <c:v>1754.823532372196</c:v>
                </c:pt>
                <c:pt idx="90">
                  <c:v>1744.7323500935113</c:v>
                </c:pt>
                <c:pt idx="91">
                  <c:v>1732.4017006102067</c:v>
                </c:pt>
                <c:pt idx="92">
                  <c:v>1717.8987505964117</c:v>
                </c:pt>
                <c:pt idx="93">
                  <c:v>1701.2975179488431</c:v>
                </c:pt>
                <c:pt idx="94">
                  <c:v>1682.6791354108341</c:v>
                </c:pt>
                <c:pt idx="95">
                  <c:v>1662.1330535980028</c:v>
                </c:pt>
              </c:numCache>
            </c:numRef>
          </c:val>
          <c:smooth val="0"/>
          <c:extLst>
            <c:ext xmlns:c16="http://schemas.microsoft.com/office/drawing/2014/chart" uri="{C3380CC4-5D6E-409C-BE32-E72D297353CC}">
              <c16:uniqueId val="{00000004-CDE1-4E2B-9D47-45A919C46D65}"/>
            </c:ext>
          </c:extLst>
        </c:ser>
        <c:ser>
          <c:idx val="4"/>
          <c:order val="4"/>
          <c:tx>
            <c:v>maximum</c:v>
          </c:tx>
          <c:spPr>
            <a:ln>
              <a:solidFill>
                <a:schemeClr val="tx1"/>
              </a:solidFill>
              <a:prstDash val="sysDot"/>
            </a:ln>
          </c:spPr>
          <c:marker>
            <c:symbol val="none"/>
          </c:marker>
          <c:cat>
            <c:numRef>
              <c:f>Sheet1!$B$1:$CS$1</c:f>
              <c:numCache>
                <c:formatCode>m/d/yyyy</c:formatCode>
                <c:ptCount val="96"/>
                <c:pt idx="0">
                  <c:v>44470</c:v>
                </c:pt>
                <c:pt idx="1">
                  <c:v>44471</c:v>
                </c:pt>
                <c:pt idx="2">
                  <c:v>44472</c:v>
                </c:pt>
                <c:pt idx="3">
                  <c:v>44473</c:v>
                </c:pt>
                <c:pt idx="4">
                  <c:v>44474</c:v>
                </c:pt>
                <c:pt idx="5">
                  <c:v>44475</c:v>
                </c:pt>
                <c:pt idx="6">
                  <c:v>44476</c:v>
                </c:pt>
                <c:pt idx="7">
                  <c:v>44477</c:v>
                </c:pt>
                <c:pt idx="8">
                  <c:v>44478</c:v>
                </c:pt>
                <c:pt idx="9">
                  <c:v>44479</c:v>
                </c:pt>
                <c:pt idx="10">
                  <c:v>44480</c:v>
                </c:pt>
                <c:pt idx="11">
                  <c:v>44481</c:v>
                </c:pt>
                <c:pt idx="12">
                  <c:v>44482</c:v>
                </c:pt>
                <c:pt idx="13">
                  <c:v>44483</c:v>
                </c:pt>
                <c:pt idx="14">
                  <c:v>44484</c:v>
                </c:pt>
                <c:pt idx="15">
                  <c:v>44485</c:v>
                </c:pt>
                <c:pt idx="16">
                  <c:v>44486</c:v>
                </c:pt>
                <c:pt idx="17">
                  <c:v>44487</c:v>
                </c:pt>
                <c:pt idx="18">
                  <c:v>44488</c:v>
                </c:pt>
                <c:pt idx="19">
                  <c:v>44489</c:v>
                </c:pt>
                <c:pt idx="20">
                  <c:v>44490</c:v>
                </c:pt>
                <c:pt idx="21">
                  <c:v>44491</c:v>
                </c:pt>
                <c:pt idx="22">
                  <c:v>44492</c:v>
                </c:pt>
                <c:pt idx="23">
                  <c:v>44493</c:v>
                </c:pt>
                <c:pt idx="24">
                  <c:v>44494</c:v>
                </c:pt>
                <c:pt idx="25">
                  <c:v>44495</c:v>
                </c:pt>
                <c:pt idx="26">
                  <c:v>44496</c:v>
                </c:pt>
                <c:pt idx="27">
                  <c:v>44497</c:v>
                </c:pt>
                <c:pt idx="28">
                  <c:v>44498</c:v>
                </c:pt>
                <c:pt idx="29">
                  <c:v>44499</c:v>
                </c:pt>
                <c:pt idx="30">
                  <c:v>44500</c:v>
                </c:pt>
                <c:pt idx="31">
                  <c:v>44501</c:v>
                </c:pt>
                <c:pt idx="32">
                  <c:v>44502</c:v>
                </c:pt>
                <c:pt idx="33">
                  <c:v>44503</c:v>
                </c:pt>
                <c:pt idx="34">
                  <c:v>44504</c:v>
                </c:pt>
                <c:pt idx="35">
                  <c:v>44505</c:v>
                </c:pt>
                <c:pt idx="36">
                  <c:v>44506</c:v>
                </c:pt>
                <c:pt idx="37">
                  <c:v>44507</c:v>
                </c:pt>
                <c:pt idx="38">
                  <c:v>44508</c:v>
                </c:pt>
                <c:pt idx="39">
                  <c:v>44509</c:v>
                </c:pt>
                <c:pt idx="40">
                  <c:v>44510</c:v>
                </c:pt>
                <c:pt idx="41">
                  <c:v>44511</c:v>
                </c:pt>
                <c:pt idx="42">
                  <c:v>44512</c:v>
                </c:pt>
                <c:pt idx="43">
                  <c:v>44513</c:v>
                </c:pt>
                <c:pt idx="44">
                  <c:v>44514</c:v>
                </c:pt>
                <c:pt idx="45">
                  <c:v>44515</c:v>
                </c:pt>
                <c:pt idx="46">
                  <c:v>44516</c:v>
                </c:pt>
                <c:pt idx="47">
                  <c:v>44517</c:v>
                </c:pt>
                <c:pt idx="48">
                  <c:v>44518</c:v>
                </c:pt>
                <c:pt idx="49">
                  <c:v>44519</c:v>
                </c:pt>
                <c:pt idx="50">
                  <c:v>44520</c:v>
                </c:pt>
                <c:pt idx="51">
                  <c:v>44521</c:v>
                </c:pt>
                <c:pt idx="52">
                  <c:v>44522</c:v>
                </c:pt>
                <c:pt idx="53">
                  <c:v>44523</c:v>
                </c:pt>
                <c:pt idx="54">
                  <c:v>44524</c:v>
                </c:pt>
                <c:pt idx="55">
                  <c:v>44525</c:v>
                </c:pt>
                <c:pt idx="56">
                  <c:v>44526</c:v>
                </c:pt>
                <c:pt idx="57">
                  <c:v>44527</c:v>
                </c:pt>
                <c:pt idx="58">
                  <c:v>44528</c:v>
                </c:pt>
                <c:pt idx="59">
                  <c:v>44529</c:v>
                </c:pt>
                <c:pt idx="60">
                  <c:v>44530</c:v>
                </c:pt>
                <c:pt idx="61">
                  <c:v>44531</c:v>
                </c:pt>
                <c:pt idx="62">
                  <c:v>44532</c:v>
                </c:pt>
                <c:pt idx="63">
                  <c:v>44533</c:v>
                </c:pt>
                <c:pt idx="64">
                  <c:v>44534</c:v>
                </c:pt>
                <c:pt idx="65">
                  <c:v>44535</c:v>
                </c:pt>
                <c:pt idx="66">
                  <c:v>44536</c:v>
                </c:pt>
                <c:pt idx="67">
                  <c:v>44537</c:v>
                </c:pt>
                <c:pt idx="68">
                  <c:v>44538</c:v>
                </c:pt>
                <c:pt idx="69">
                  <c:v>44539</c:v>
                </c:pt>
                <c:pt idx="70">
                  <c:v>44540</c:v>
                </c:pt>
                <c:pt idx="71">
                  <c:v>44541</c:v>
                </c:pt>
                <c:pt idx="72">
                  <c:v>44542</c:v>
                </c:pt>
                <c:pt idx="73">
                  <c:v>44543</c:v>
                </c:pt>
                <c:pt idx="74">
                  <c:v>44544</c:v>
                </c:pt>
                <c:pt idx="75">
                  <c:v>44545</c:v>
                </c:pt>
                <c:pt idx="76">
                  <c:v>44546</c:v>
                </c:pt>
                <c:pt idx="77">
                  <c:v>44547</c:v>
                </c:pt>
                <c:pt idx="78">
                  <c:v>44548</c:v>
                </c:pt>
                <c:pt idx="79">
                  <c:v>44549</c:v>
                </c:pt>
                <c:pt idx="80">
                  <c:v>44550</c:v>
                </c:pt>
                <c:pt idx="81">
                  <c:v>44551</c:v>
                </c:pt>
                <c:pt idx="82">
                  <c:v>44552</c:v>
                </c:pt>
                <c:pt idx="83">
                  <c:v>44553</c:v>
                </c:pt>
                <c:pt idx="84">
                  <c:v>44554</c:v>
                </c:pt>
                <c:pt idx="85">
                  <c:v>44555</c:v>
                </c:pt>
                <c:pt idx="86">
                  <c:v>44556</c:v>
                </c:pt>
                <c:pt idx="87">
                  <c:v>44557</c:v>
                </c:pt>
                <c:pt idx="88">
                  <c:v>44558</c:v>
                </c:pt>
                <c:pt idx="89">
                  <c:v>44559</c:v>
                </c:pt>
                <c:pt idx="90">
                  <c:v>44560</c:v>
                </c:pt>
                <c:pt idx="91">
                  <c:v>44561</c:v>
                </c:pt>
                <c:pt idx="92">
                  <c:v>44562</c:v>
                </c:pt>
                <c:pt idx="93">
                  <c:v>44563</c:v>
                </c:pt>
                <c:pt idx="94">
                  <c:v>44564</c:v>
                </c:pt>
                <c:pt idx="95">
                  <c:v>44565</c:v>
                </c:pt>
              </c:numCache>
            </c:numRef>
          </c:cat>
          <c:val>
            <c:numRef>
              <c:f>Sheet1!$B$6:$CS$6</c:f>
              <c:numCache>
                <c:formatCode>General</c:formatCode>
                <c:ptCount val="96"/>
              </c:numCache>
            </c:numRef>
          </c:val>
          <c:smooth val="0"/>
          <c:extLst>
            <c:ext xmlns:c16="http://schemas.microsoft.com/office/drawing/2014/chart" uri="{C3380CC4-5D6E-409C-BE32-E72D297353CC}">
              <c16:uniqueId val="{00000005-CDE1-4E2B-9D47-45A919C46D65}"/>
            </c:ext>
          </c:extLst>
        </c:ser>
        <c:dLbls>
          <c:showLegendKey val="0"/>
          <c:showVal val="0"/>
          <c:showCatName val="0"/>
          <c:showSerName val="0"/>
          <c:showPercent val="0"/>
          <c:showBubbleSize val="0"/>
        </c:dLbls>
        <c:marker val="1"/>
        <c:smooth val="0"/>
        <c:axId val="298003144"/>
        <c:axId val="298003536"/>
      </c:lineChart>
      <c:dateAx>
        <c:axId val="298003144"/>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60000000" vert="horz"/>
          <a:lstStyle/>
          <a:p>
            <a:pPr>
              <a:defRPr sz="1000"/>
            </a:pPr>
            <a:endParaRPr lang="cs-CZ"/>
          </a:p>
        </c:txPr>
        <c:crossAx val="298003536"/>
        <c:crosses val="autoZero"/>
        <c:auto val="1"/>
        <c:lblOffset val="100"/>
        <c:baseTimeUnit val="days"/>
        <c:majorUnit val="1"/>
      </c:dateAx>
      <c:valAx>
        <c:axId val="298003536"/>
        <c:scaling>
          <c:orientation val="minMax"/>
        </c:scaling>
        <c:delete val="0"/>
        <c:axPos val="l"/>
        <c:numFmt formatCode="#,##0" sourceLinked="0"/>
        <c:majorTickMark val="none"/>
        <c:minorTickMark val="none"/>
        <c:tickLblPos val="nextTo"/>
        <c:spPr>
          <a:noFill/>
          <a:ln>
            <a:solidFill>
              <a:schemeClr val="tx1"/>
            </a:solidFill>
          </a:ln>
          <a:effectLst/>
        </c:spPr>
        <c:txPr>
          <a:bodyPr rot="-60000000" vert="horz"/>
          <a:lstStyle/>
          <a:p>
            <a:pPr>
              <a:defRPr sz="1200"/>
            </a:pPr>
            <a:endParaRPr lang="cs-CZ"/>
          </a:p>
        </c:txPr>
        <c:crossAx val="29800314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cs-CZ"/>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1" y="0"/>
            <a:ext cx="3012300" cy="463661"/>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sz="quarter" idx="1"/>
          </p:nvPr>
        </p:nvSpPr>
        <p:spPr>
          <a:xfrm>
            <a:off x="3936137" y="0"/>
            <a:ext cx="3012299" cy="463661"/>
          </a:xfrm>
          <a:prstGeom prst="rect">
            <a:avLst/>
          </a:prstGeom>
        </p:spPr>
        <p:txBody>
          <a:bodyPr vert="horz" lIns="91440" tIns="45720" rIns="91440" bIns="45720" rtlCol="0"/>
          <a:lstStyle>
            <a:lvl1pPr algn="r">
              <a:defRPr sz="1200"/>
            </a:lvl1pPr>
          </a:lstStyle>
          <a:p>
            <a:fld id="{9BE88527-8C78-4670-A74D-468E88FB2658}" type="datetimeFigureOut">
              <a:rPr lang="cs-CZ" smtClean="0"/>
              <a:t>24.11.2021</a:t>
            </a:fld>
            <a:endParaRPr lang="cs-CZ"/>
          </a:p>
        </p:txBody>
      </p:sp>
      <p:sp>
        <p:nvSpPr>
          <p:cNvPr id="4" name="Zástupný symbol pro zápatí 3"/>
          <p:cNvSpPr>
            <a:spLocks noGrp="1"/>
          </p:cNvSpPr>
          <p:nvPr>
            <p:ph type="ftr" sz="quarter" idx="2"/>
          </p:nvPr>
        </p:nvSpPr>
        <p:spPr>
          <a:xfrm>
            <a:off x="1" y="8772414"/>
            <a:ext cx="3012300" cy="463661"/>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p:cNvSpPr>
            <a:spLocks noGrp="1"/>
          </p:cNvSpPr>
          <p:nvPr>
            <p:ph type="sldNum" sz="quarter" idx="3"/>
          </p:nvPr>
        </p:nvSpPr>
        <p:spPr>
          <a:xfrm>
            <a:off x="3936137" y="8772414"/>
            <a:ext cx="3012299" cy="463661"/>
          </a:xfrm>
          <a:prstGeom prst="rect">
            <a:avLst/>
          </a:prstGeom>
        </p:spPr>
        <p:txBody>
          <a:bodyPr vert="horz" lIns="91440" tIns="45720" rIns="91440" bIns="45720" rtlCol="0" anchor="b"/>
          <a:lstStyle>
            <a:lvl1pPr algn="r">
              <a:defRPr sz="1200"/>
            </a:lvl1pPr>
          </a:lstStyle>
          <a:p>
            <a:fld id="{7D5D0693-75AC-4F46-BBF1-1CD96A6AD73A}" type="slidenum">
              <a:rPr lang="cs-CZ" smtClean="0"/>
              <a:t>‹#›</a:t>
            </a:fld>
            <a:endParaRPr lang="cs-CZ"/>
          </a:p>
        </p:txBody>
      </p:sp>
    </p:spTree>
    <p:extLst>
      <p:ext uri="{BB962C8B-B14F-4D97-AF65-F5344CB8AC3E}">
        <p14:creationId xmlns:p14="http://schemas.microsoft.com/office/powerpoint/2010/main" val="1200464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3011700" cy="46340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936767" y="0"/>
            <a:ext cx="3011700" cy="463408"/>
          </a:xfrm>
          <a:prstGeom prst="rect">
            <a:avLst/>
          </a:prstGeom>
        </p:spPr>
        <p:txBody>
          <a:bodyPr vert="horz" lIns="91440" tIns="45720" rIns="91440" bIns="45720" rtlCol="0"/>
          <a:lstStyle>
            <a:lvl1pPr algn="r">
              <a:defRPr sz="1200"/>
            </a:lvl1pPr>
          </a:lstStyle>
          <a:p>
            <a:fld id="{9F8F9534-E31E-47A6-B3B5-39567348889D}" type="datetimeFigureOut">
              <a:rPr lang="cs-CZ" smtClean="0"/>
              <a:t>24.11.2021</a:t>
            </a:fld>
            <a:endParaRPr lang="cs-CZ"/>
          </a:p>
        </p:txBody>
      </p:sp>
      <p:sp>
        <p:nvSpPr>
          <p:cNvPr id="4" name="Zástupný symbol pro obrázek snímku 3"/>
          <p:cNvSpPr>
            <a:spLocks noGrp="1" noRot="1" noChangeAspect="1"/>
          </p:cNvSpPr>
          <p:nvPr>
            <p:ph type="sldImg" idx="2"/>
          </p:nvPr>
        </p:nvSpPr>
        <p:spPr>
          <a:xfrm>
            <a:off x="704850" y="1154113"/>
            <a:ext cx="5540375" cy="3116262"/>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95008" y="4444861"/>
            <a:ext cx="5560060" cy="3636705"/>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772669"/>
            <a:ext cx="3011700" cy="46340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936767" y="8772669"/>
            <a:ext cx="3011700" cy="463407"/>
          </a:xfrm>
          <a:prstGeom prst="rect">
            <a:avLst/>
          </a:prstGeom>
        </p:spPr>
        <p:txBody>
          <a:bodyPr vert="horz" lIns="91440" tIns="45720" rIns="91440" bIns="45720" rtlCol="0" anchor="b"/>
          <a:lstStyle>
            <a:lvl1pPr algn="r">
              <a:defRPr sz="1200"/>
            </a:lvl1pPr>
          </a:lstStyle>
          <a:p>
            <a:fld id="{913B4F48-45DA-4A93-94D7-4559DBB1A6C9}" type="slidenum">
              <a:rPr lang="cs-CZ" smtClean="0"/>
              <a:t>‹#›</a:t>
            </a:fld>
            <a:endParaRPr lang="cs-CZ"/>
          </a:p>
        </p:txBody>
      </p:sp>
    </p:spTree>
    <p:extLst>
      <p:ext uri="{BB962C8B-B14F-4D97-AF65-F5344CB8AC3E}">
        <p14:creationId xmlns:p14="http://schemas.microsoft.com/office/powerpoint/2010/main" val="6127701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BFCB68-01F3-4028-943D-0453D67E25ED}"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cs-CZ"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741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3</a:t>
            </a:fld>
            <a:endParaRPr lang="cs-CZ"/>
          </a:p>
        </p:txBody>
      </p:sp>
    </p:spTree>
    <p:extLst>
      <p:ext uri="{BB962C8B-B14F-4D97-AF65-F5344CB8AC3E}">
        <p14:creationId xmlns:p14="http://schemas.microsoft.com/office/powerpoint/2010/main" val="427750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9</a:t>
            </a:fld>
            <a:endParaRPr lang="cs-CZ"/>
          </a:p>
        </p:txBody>
      </p:sp>
    </p:spTree>
    <p:extLst>
      <p:ext uri="{BB962C8B-B14F-4D97-AF65-F5344CB8AC3E}">
        <p14:creationId xmlns:p14="http://schemas.microsoft.com/office/powerpoint/2010/main" val="407353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913B4F48-45DA-4A93-94D7-4559DBB1A6C9}" type="slidenum">
              <a:rPr lang="cs-CZ" smtClean="0"/>
              <a:t>12</a:t>
            </a:fld>
            <a:endParaRPr lang="cs-CZ"/>
          </a:p>
        </p:txBody>
      </p:sp>
    </p:spTree>
    <p:extLst>
      <p:ext uri="{BB962C8B-B14F-4D97-AF65-F5344CB8AC3E}">
        <p14:creationId xmlns:p14="http://schemas.microsoft.com/office/powerpoint/2010/main" val="7196386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mínek">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4EC56048-479B-4CB1-B677-16A8618B9DB7}"/>
              </a:ext>
            </a:extLst>
          </p:cNvPr>
          <p:cNvSpPr/>
          <p:nvPr userDrawn="1"/>
        </p:nvSpPr>
        <p:spPr>
          <a:xfrm>
            <a:off x="-2154" y="5761783"/>
            <a:ext cx="12192000" cy="109621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19" name="Nadpis 1">
            <a:extLst>
              <a:ext uri="{FF2B5EF4-FFF2-40B4-BE49-F238E27FC236}">
                <a16:creationId xmlns:a16="http://schemas.microsoft.com/office/drawing/2014/main" id="{52EB2EA6-5A78-4E85-AE4C-221CA83B8187}"/>
              </a:ext>
            </a:extLst>
          </p:cNvPr>
          <p:cNvSpPr>
            <a:spLocks noGrp="1"/>
          </p:cNvSpPr>
          <p:nvPr>
            <p:ph type="ctrTitle" hasCustomPrompt="1"/>
          </p:nvPr>
        </p:nvSpPr>
        <p:spPr>
          <a:xfrm>
            <a:off x="1524000" y="2824755"/>
            <a:ext cx="9144000" cy="1071549"/>
          </a:xfrm>
        </p:spPr>
        <p:txBody>
          <a:bodyPr anchor="b">
            <a:noAutofit/>
          </a:bodyPr>
          <a:lstStyle>
            <a:lvl1pPr algn="ctr">
              <a:defRPr sz="4500" b="1">
                <a:solidFill>
                  <a:srgbClr val="D31145"/>
                </a:solidFill>
                <a:latin typeface="Arial" panose="020B0604020202020204" pitchFamily="34" charset="0"/>
                <a:cs typeface="Arial" panose="020B0604020202020204" pitchFamily="34" charset="0"/>
              </a:defRPr>
            </a:lvl1pPr>
          </a:lstStyle>
          <a:p>
            <a:r>
              <a:rPr lang="cs-CZ" dirty="0"/>
              <a:t>Hlavní nadpis prezentace</a:t>
            </a:r>
          </a:p>
        </p:txBody>
      </p:sp>
      <p:sp>
        <p:nvSpPr>
          <p:cNvPr id="20" name="Podnadpis 2">
            <a:extLst>
              <a:ext uri="{FF2B5EF4-FFF2-40B4-BE49-F238E27FC236}">
                <a16:creationId xmlns:a16="http://schemas.microsoft.com/office/drawing/2014/main" id="{070F9525-D336-4269-AB65-F312FD83E289}"/>
              </a:ext>
            </a:extLst>
          </p:cNvPr>
          <p:cNvSpPr>
            <a:spLocks noGrp="1"/>
          </p:cNvSpPr>
          <p:nvPr>
            <p:ph type="subTitle" idx="1" hasCustomPrompt="1"/>
          </p:nvPr>
        </p:nvSpPr>
        <p:spPr>
          <a:xfrm>
            <a:off x="1524000" y="4051604"/>
            <a:ext cx="9144000" cy="1071549"/>
          </a:xfrm>
        </p:spPr>
        <p:txBody>
          <a:bodyPr anchor="ctr"/>
          <a:lstStyle>
            <a:lvl1pPr marL="0" indent="0" algn="ctr">
              <a:buNone/>
              <a:defRPr sz="2400">
                <a:solidFill>
                  <a:srgbClr val="D31145"/>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 prezentace</a:t>
            </a:r>
          </a:p>
        </p:txBody>
      </p:sp>
      <p:cxnSp>
        <p:nvCxnSpPr>
          <p:cNvPr id="9" name="Přímá spojnice 8">
            <a:extLst>
              <a:ext uri="{FF2B5EF4-FFF2-40B4-BE49-F238E27FC236}">
                <a16:creationId xmlns:a16="http://schemas.microsoft.com/office/drawing/2014/main" id="{9C6DB8DB-B4CE-44F2-A1F7-0115BA3B53A2}"/>
              </a:ext>
            </a:extLst>
          </p:cNvPr>
          <p:cNvCxnSpPr/>
          <p:nvPr userDrawn="1"/>
        </p:nvCxnSpPr>
        <p:spPr>
          <a:xfrm>
            <a:off x="20409" y="1324413"/>
            <a:ext cx="4910366" cy="0"/>
          </a:xfrm>
          <a:prstGeom prst="line">
            <a:avLst/>
          </a:prstGeom>
          <a:ln w="38100" cap="sq">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0" name="Přímá spojnice 9">
            <a:extLst>
              <a:ext uri="{FF2B5EF4-FFF2-40B4-BE49-F238E27FC236}">
                <a16:creationId xmlns:a16="http://schemas.microsoft.com/office/drawing/2014/main" id="{A3FF7D14-88C2-4766-B102-07A71872BC84}"/>
              </a:ext>
            </a:extLst>
          </p:cNvPr>
          <p:cNvCxnSpPr/>
          <p:nvPr userDrawn="1"/>
        </p:nvCxnSpPr>
        <p:spPr>
          <a:xfrm>
            <a:off x="7264966" y="1324413"/>
            <a:ext cx="4910366" cy="0"/>
          </a:xfrm>
          <a:prstGeom prst="line">
            <a:avLst/>
          </a:prstGeom>
          <a:ln w="38100" cap="sq">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1" name="Obrázek 10">
            <a:extLst>
              <a:ext uri="{FF2B5EF4-FFF2-40B4-BE49-F238E27FC236}">
                <a16:creationId xmlns:a16="http://schemas.microsoft.com/office/drawing/2014/main" id="{17C1E084-43DA-4F32-BC38-0A779DDC36A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332066"/>
            <a:ext cx="1984694" cy="1984694"/>
          </a:xfrm>
          <a:prstGeom prst="rect">
            <a:avLst/>
          </a:prstGeom>
          <a:effectLst>
            <a:outerShdw blurRad="177800" dist="63500" dir="2700000" algn="tl" rotWithShape="0">
              <a:prstClr val="black">
                <a:alpha val="40000"/>
              </a:prstClr>
            </a:outerShdw>
          </a:effectLst>
        </p:spPr>
      </p:pic>
      <p:pic>
        <p:nvPicPr>
          <p:cNvPr id="16" name="Grafický objekt 15">
            <a:extLst>
              <a:ext uri="{FF2B5EF4-FFF2-40B4-BE49-F238E27FC236}">
                <a16:creationId xmlns:a16="http://schemas.microsoft.com/office/drawing/2014/main" id="{2E38FE36-8704-4B15-B3ED-B5C034568E6B}"/>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4" name="Grafický objekt 3">
            <a:extLst>
              <a:ext uri="{FF2B5EF4-FFF2-40B4-BE49-F238E27FC236}">
                <a16:creationId xmlns:a16="http://schemas.microsoft.com/office/drawing/2014/main" id="{48260FB5-167E-9443-AE69-16DC60C7836A}"/>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2175388025"/>
      </p:ext>
    </p:extLst>
  </p:cSld>
  <p:clrMapOvr>
    <a:masterClrMapping/>
  </p:clrMapOvr>
  <p:extLst>
    <p:ext uri="{DCECCB84-F9BA-43D5-87BE-67443E8EF086}">
      <p15:sldGuideLst xmlns:p15="http://schemas.microsoft.com/office/powerpoint/2012/main">
        <p15:guide id="1" orient="horz" pos="420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a Obsah 2">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838200" y="1538340"/>
            <a:ext cx="10375900" cy="4568394"/>
          </a:xfrm>
        </p:spPr>
        <p:txBody>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9" name="Obdélník 8"/>
          <p:cNvSpPr/>
          <p:nvPr userDrawn="1"/>
        </p:nvSpPr>
        <p:spPr>
          <a:xfrm>
            <a:off x="11760000" y="6426000"/>
            <a:ext cx="432000" cy="432000"/>
          </a:xfrm>
          <a:prstGeom prst="rect">
            <a:avLst/>
          </a:prstGeom>
          <a:gradFill flip="none" rotWithShape="1">
            <a:gsLst>
              <a:gs pos="0">
                <a:srgbClr val="BA2C1C">
                  <a:shade val="30000"/>
                  <a:satMod val="115000"/>
                </a:srgbClr>
              </a:gs>
              <a:gs pos="50000">
                <a:srgbClr val="BA2C1C">
                  <a:shade val="67500"/>
                  <a:satMod val="115000"/>
                </a:srgbClr>
              </a:gs>
              <a:gs pos="100000">
                <a:srgbClr val="BA2C1C">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Zástupný symbol pro číslo snímku 5"/>
          <p:cNvSpPr>
            <a:spLocks noGrp="1"/>
          </p:cNvSpPr>
          <p:nvPr>
            <p:ph type="sldNum" sz="quarter" idx="12"/>
          </p:nvPr>
        </p:nvSpPr>
        <p:spPr>
          <a:xfrm>
            <a:off x="11760000" y="6424418"/>
            <a:ext cx="432000" cy="433582"/>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Nadpis 1"/>
          <p:cNvSpPr>
            <a:spLocks noGrp="1"/>
          </p:cNvSpPr>
          <p:nvPr>
            <p:ph type="title"/>
          </p:nvPr>
        </p:nvSpPr>
        <p:spPr>
          <a:xfrm>
            <a:off x="838201" y="165100"/>
            <a:ext cx="8001000" cy="908050"/>
          </a:xfrm>
        </p:spPr>
        <p:txBody>
          <a:bodyPr>
            <a:normAutofit/>
          </a:bodyPr>
          <a:lstStyle>
            <a:lvl1pPr>
              <a:defRPr sz="3200">
                <a:latin typeface="Arial Black" panose="020B0A04020102020204" pitchFamily="34" charset="0"/>
                <a:cs typeface="Arial" panose="020B0604020202020204" pitchFamily="34" charset="0"/>
              </a:defRPr>
            </a:lvl1pPr>
          </a:lstStyle>
          <a:p>
            <a:r>
              <a:rPr lang="cs-CZ" dirty="0"/>
              <a:t>Kliknutím lze upravit styl.</a:t>
            </a:r>
          </a:p>
        </p:txBody>
      </p:sp>
      <p:cxnSp>
        <p:nvCxnSpPr>
          <p:cNvPr id="13" name="Přímá spojnice 12"/>
          <p:cNvCxnSpPr/>
          <p:nvPr userDrawn="1"/>
        </p:nvCxnSpPr>
        <p:spPr>
          <a:xfrm flipV="1">
            <a:off x="0" y="1085179"/>
            <a:ext cx="12192000" cy="1"/>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8" name="Obdélník 7"/>
          <p:cNvSpPr/>
          <p:nvPr userDrawn="1"/>
        </p:nvSpPr>
        <p:spPr>
          <a:xfrm>
            <a:off x="1104900" y="6426000"/>
            <a:ext cx="10655100" cy="432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424417"/>
            <a:ext cx="1257300" cy="433583"/>
          </a:xfrm>
          <a:prstGeom prst="rect">
            <a:avLst/>
          </a:prstGeom>
        </p:spPr>
      </p:pic>
      <p:pic>
        <p:nvPicPr>
          <p:cNvPr id="2" name="Obrázek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9530052" y="97662"/>
            <a:ext cx="2661948" cy="911863"/>
          </a:xfrm>
          <a:prstGeom prst="rect">
            <a:avLst/>
          </a:prstGeom>
        </p:spPr>
      </p:pic>
    </p:spTree>
    <p:extLst>
      <p:ext uri="{BB962C8B-B14F-4D97-AF65-F5344CB8AC3E}">
        <p14:creationId xmlns:p14="http://schemas.microsoft.com/office/powerpoint/2010/main" val="103573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7" name="Obdélník 6"/>
          <p:cNvSpPr/>
          <p:nvPr userDrawn="1"/>
        </p:nvSpPr>
        <p:spPr>
          <a:xfrm>
            <a:off x="8127997" y="0"/>
            <a:ext cx="4064000" cy="6858000"/>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Obdélník 11"/>
          <p:cNvSpPr/>
          <p:nvPr userDrawn="1"/>
        </p:nvSpPr>
        <p:spPr>
          <a:xfrm>
            <a:off x="8127997" y="4673599"/>
            <a:ext cx="4064003" cy="21844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Nadpis 1"/>
          <p:cNvSpPr>
            <a:spLocks noGrp="1"/>
          </p:cNvSpPr>
          <p:nvPr>
            <p:ph type="title"/>
          </p:nvPr>
        </p:nvSpPr>
        <p:spPr>
          <a:xfrm>
            <a:off x="8539003" y="1135062"/>
            <a:ext cx="3241991" cy="1757362"/>
          </a:xfrm>
        </p:spPr>
        <p:txBody>
          <a:bodyPr vert="horz" lIns="91440" tIns="45720" rIns="91440" bIns="45720" rtlCol="0" anchor="ctr">
            <a:normAutofit/>
          </a:bodyPr>
          <a:lstStyle>
            <a:lvl1pPr algn="l">
              <a:defRPr lang="cs-CZ" sz="3200">
                <a:solidFill>
                  <a:srgbClr val="BA2C1C"/>
                </a:solidFill>
                <a:latin typeface="Arial Black" panose="020B0A04020102020204" pitchFamily="34" charset="0"/>
              </a:defRPr>
            </a:lvl1pPr>
          </a:lstStyle>
          <a:p>
            <a:pPr lvl="0" algn="ctr"/>
            <a:r>
              <a:rPr lang="cs-CZ" dirty="0"/>
              <a:t>Kliknutím lze upravit styl.</a:t>
            </a:r>
          </a:p>
        </p:txBody>
      </p:sp>
      <p:sp>
        <p:nvSpPr>
          <p:cNvPr id="3" name="Zástupný symbol pro text 2"/>
          <p:cNvSpPr>
            <a:spLocks noGrp="1"/>
          </p:cNvSpPr>
          <p:nvPr>
            <p:ph type="body" idx="1"/>
          </p:nvPr>
        </p:nvSpPr>
        <p:spPr>
          <a:xfrm>
            <a:off x="721921" y="644672"/>
            <a:ext cx="6483982" cy="5654528"/>
          </a:xfrm>
        </p:spPr>
        <p:txBody>
          <a:bodyPr vert="horz" lIns="91440" tIns="45720" rIns="91440" bIns="45720" rtlCol="0" anchor="ctr">
            <a:normAutofit/>
          </a:bodyPr>
          <a:lstStyle>
            <a:lvl1pPr algn="l">
              <a:defRPr lang="cs-CZ" sz="2400" dirty="0" smtClean="0"/>
            </a:lvl1pPr>
          </a:lstStyle>
          <a:p>
            <a:pPr marL="0" lvl="0" indent="0" algn="ctr">
              <a:buNone/>
            </a:pPr>
            <a:r>
              <a:rPr lang="cs-CZ" dirty="0"/>
              <a:t>Kliknutím lze upravit styly předlohy textu.</a:t>
            </a: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8210369" y="5986922"/>
            <a:ext cx="2430126" cy="852293"/>
          </a:xfrm>
          <a:prstGeom prst="rect">
            <a:avLst/>
          </a:prstGeom>
        </p:spPr>
      </p:pic>
      <p:sp>
        <p:nvSpPr>
          <p:cNvPr id="6" name="Zástupný symbol pro číslo snímku 5"/>
          <p:cNvSpPr>
            <a:spLocks noGrp="1"/>
          </p:cNvSpPr>
          <p:nvPr>
            <p:ph type="sldNum" sz="quarter" idx="12"/>
          </p:nvPr>
        </p:nvSpPr>
        <p:spPr>
          <a:xfrm>
            <a:off x="11760000" y="6426000"/>
            <a:ext cx="432000" cy="432000"/>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9" name="Přímá spojnice 8"/>
          <p:cNvCxnSpPr/>
          <p:nvPr userDrawn="1"/>
        </p:nvCxnSpPr>
        <p:spPr>
          <a:xfrm flipV="1">
            <a:off x="8128000" y="0"/>
            <a:ext cx="0" cy="6858000"/>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grpSp>
        <p:nvGrpSpPr>
          <p:cNvPr id="16" name="Skupina 15"/>
          <p:cNvGrpSpPr/>
          <p:nvPr userDrawn="1"/>
        </p:nvGrpSpPr>
        <p:grpSpPr>
          <a:xfrm>
            <a:off x="9167650" y="3681252"/>
            <a:ext cx="1984694" cy="1984694"/>
            <a:chOff x="-4198256" y="-1833664"/>
            <a:chExt cx="6858000" cy="6858000"/>
          </a:xfrm>
        </p:grpSpPr>
        <p:sp>
          <p:nvSpPr>
            <p:cNvPr id="17" name="Ovál 16"/>
            <p:cNvSpPr/>
            <p:nvPr/>
          </p:nvSpPr>
          <p:spPr>
            <a:xfrm>
              <a:off x="-3308310" y="-943718"/>
              <a:ext cx="5049080" cy="50490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8" name="Obráze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8256" y="-1833664"/>
              <a:ext cx="6858000" cy="6858000"/>
            </a:xfrm>
            <a:prstGeom prst="rect">
              <a:avLst/>
            </a:prstGeom>
          </p:spPr>
        </p:pic>
      </p:grpSp>
    </p:spTree>
    <p:extLst>
      <p:ext uri="{BB962C8B-B14F-4D97-AF65-F5344CB8AC3E}">
        <p14:creationId xmlns:p14="http://schemas.microsoft.com/office/powerpoint/2010/main" val="1614455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lastní rozložení">
    <p:spTree>
      <p:nvGrpSpPr>
        <p:cNvPr id="1" name=""/>
        <p:cNvGrpSpPr/>
        <p:nvPr/>
      </p:nvGrpSpPr>
      <p:grpSpPr>
        <a:xfrm>
          <a:off x="0" y="0"/>
          <a:ext cx="0" cy="0"/>
          <a:chOff x="0" y="0"/>
          <a:chExt cx="0" cy="0"/>
        </a:xfrm>
      </p:grpSpPr>
      <p:pic>
        <p:nvPicPr>
          <p:cNvPr id="6" name="Obrázek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Obdélník 6"/>
          <p:cNvSpPr/>
          <p:nvPr userDrawn="1"/>
        </p:nvSpPr>
        <p:spPr>
          <a:xfrm>
            <a:off x="0" y="0"/>
            <a:ext cx="12192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Obdélník 1"/>
          <p:cNvSpPr/>
          <p:nvPr userDrawn="1"/>
        </p:nvSpPr>
        <p:spPr>
          <a:xfrm>
            <a:off x="1511300" y="6244853"/>
            <a:ext cx="10680700" cy="61314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5" name="Obrázek 4"/>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0" y="6244853"/>
            <a:ext cx="1778000" cy="613147"/>
          </a:xfrm>
          <a:prstGeom prst="rect">
            <a:avLst/>
          </a:prstGeom>
        </p:spPr>
      </p:pic>
      <p:grpSp>
        <p:nvGrpSpPr>
          <p:cNvPr id="3" name="Skupina 2"/>
          <p:cNvGrpSpPr/>
          <p:nvPr userDrawn="1"/>
        </p:nvGrpSpPr>
        <p:grpSpPr>
          <a:xfrm>
            <a:off x="11023600" y="5681975"/>
            <a:ext cx="1041400" cy="1074956"/>
            <a:chOff x="10733618" y="5437836"/>
            <a:chExt cx="1375832" cy="1420164"/>
          </a:xfrm>
        </p:grpSpPr>
        <p:sp>
          <p:nvSpPr>
            <p:cNvPr id="8" name="Ovál 7"/>
            <p:cNvSpPr/>
            <p:nvPr userDrawn="1"/>
          </p:nvSpPr>
          <p:spPr>
            <a:xfrm>
              <a:off x="10974122" y="5757656"/>
              <a:ext cx="894824" cy="894824"/>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0" name="Obrázek 9"/>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0733618" y="5437836"/>
              <a:ext cx="1375832" cy="1420164"/>
            </a:xfrm>
            <a:prstGeom prst="rect">
              <a:avLst/>
            </a:prstGeom>
          </p:spPr>
        </p:pic>
      </p:grpSp>
    </p:spTree>
    <p:extLst>
      <p:ext uri="{BB962C8B-B14F-4D97-AF65-F5344CB8AC3E}">
        <p14:creationId xmlns:p14="http://schemas.microsoft.com/office/powerpoint/2010/main" val="1958265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datum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4" name="Zástupný symbol pro zápatí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Zástupný symbol pro číslo snímku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762052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Vlastní rozložení">
    <p:spTree>
      <p:nvGrpSpPr>
        <p:cNvPr id="1" name=""/>
        <p:cNvGrpSpPr/>
        <p:nvPr/>
      </p:nvGrpSpPr>
      <p:grpSpPr>
        <a:xfrm>
          <a:off x="0" y="0"/>
          <a:ext cx="0" cy="0"/>
          <a:chOff x="0" y="0"/>
          <a:chExt cx="0" cy="0"/>
        </a:xfrm>
      </p:grpSpPr>
      <p:sp>
        <p:nvSpPr>
          <p:cNvPr id="5" name="Obdélník 4"/>
          <p:cNvSpPr/>
          <p:nvPr userDrawn="1"/>
        </p:nvSpPr>
        <p:spPr>
          <a:xfrm rot="10800000">
            <a:off x="0" y="-1"/>
            <a:ext cx="12192000" cy="6858000"/>
          </a:xfrm>
          <a:prstGeom prst="rect">
            <a:avLst/>
          </a:prstGeom>
          <a:gradFill flip="none" rotWithShape="1">
            <a:gsLst>
              <a:gs pos="6000">
                <a:schemeClr val="tx1">
                  <a:lumMod val="65000"/>
                  <a:lumOff val="35000"/>
                </a:schemeClr>
              </a:gs>
              <a:gs pos="27000">
                <a:schemeClr val="tx1">
                  <a:lumMod val="85000"/>
                  <a:lumOff val="15000"/>
                </a:schemeClr>
              </a:gs>
              <a:gs pos="63000">
                <a:srgbClr val="00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8" name="Obrázek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194424"/>
            <a:ext cx="2654300" cy="663576"/>
          </a:xfrm>
          <a:prstGeom prst="rect">
            <a:avLst/>
          </a:prstGeom>
        </p:spPr>
      </p:pic>
      <p:pic>
        <p:nvPicPr>
          <p:cNvPr id="10" name="Obráze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27600" y="2249716"/>
            <a:ext cx="2336800" cy="2336800"/>
          </a:xfrm>
          <a:prstGeom prst="rect">
            <a:avLst/>
          </a:prstGeom>
          <a:effectLst>
            <a:outerShdw blurRad="177800" dist="63500" dir="2700000" algn="tl" rotWithShape="0">
              <a:prstClr val="black">
                <a:alpha val="40000"/>
              </a:prstClr>
            </a:outerShdw>
          </a:effectLst>
        </p:spPr>
      </p:pic>
      <p:sp>
        <p:nvSpPr>
          <p:cNvPr id="2" name="Obdélník 1"/>
          <p:cNvSpPr/>
          <p:nvPr userDrawn="1"/>
        </p:nvSpPr>
        <p:spPr>
          <a:xfrm>
            <a:off x="4221769" y="4683938"/>
            <a:ext cx="3748462" cy="523220"/>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800" b="0" i="0" u="none" strike="noStrike" kern="1200" cap="none" spc="300" normalizeH="0" baseline="0" noProof="0" dirty="0">
                <a:ln>
                  <a:noFill/>
                </a:ln>
                <a:solidFill>
                  <a:prstClr val="white"/>
                </a:solidFill>
                <a:effectLst/>
                <a:uLnTx/>
                <a:uFillTx/>
                <a:latin typeface="Segoe UI"/>
                <a:ea typeface="+mn-ea"/>
                <a:cs typeface="+mn-cs"/>
              </a:rPr>
              <a:t>#</a:t>
            </a:r>
            <a:r>
              <a:rPr kumimoji="0" lang="cs-CZ" sz="2800" b="0" i="0" u="none" strike="noStrike" kern="1200" cap="none" spc="300" normalizeH="0" baseline="0" noProof="0" dirty="0" err="1">
                <a:ln>
                  <a:noFill/>
                </a:ln>
                <a:solidFill>
                  <a:prstClr val="white"/>
                </a:solidFill>
                <a:effectLst/>
                <a:uLnTx/>
                <a:uFillTx/>
                <a:latin typeface="Segoe UI"/>
                <a:ea typeface="+mn-ea"/>
                <a:cs typeface="+mn-cs"/>
              </a:rPr>
              <a:t>covidneversleeps</a:t>
            </a:r>
            <a:endParaRPr kumimoji="0" lang="cs-CZ" sz="2800" b="0" i="0" u="none" strike="noStrike" kern="1200" cap="none" spc="30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14858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7149-65B5-40C0-A148-5C0780A20B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cs-CZ"/>
          </a:p>
        </p:txBody>
      </p:sp>
      <p:sp>
        <p:nvSpPr>
          <p:cNvPr id="3" name="Subtitle 2">
            <a:extLst>
              <a:ext uri="{FF2B5EF4-FFF2-40B4-BE49-F238E27FC236}">
                <a16:creationId xmlns:a16="http://schemas.microsoft.com/office/drawing/2014/main" id="{4F4BE70A-7F29-4223-A3CA-61E551FDD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cs-CZ"/>
          </a:p>
        </p:txBody>
      </p:sp>
      <p:sp>
        <p:nvSpPr>
          <p:cNvPr id="4" name="Date Placeholder 3">
            <a:extLst>
              <a:ext uri="{FF2B5EF4-FFF2-40B4-BE49-F238E27FC236}">
                <a16:creationId xmlns:a16="http://schemas.microsoft.com/office/drawing/2014/main" id="{C1652B65-704D-45EB-9963-4141CB90532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C2A396D-ED3C-40A7-A84A-FA6B1A083A8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32B84A6-BF36-4830-9DEB-D538717EC5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1959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312C-16C5-4EC5-BFB5-CC5C632C0B6A}"/>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B729715A-0CFC-4C2E-9068-7DF48BB7A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1BF4618D-F07C-4AA8-B8B3-F2AB8B22C4B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9A87515-7F99-4E50-8332-483C5E8B4BC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AD35ACF-FB41-49E3-92DE-4820036A1D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4176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2F51-B53B-457A-A6AF-28D267CF30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cs-CZ"/>
          </a:p>
        </p:txBody>
      </p:sp>
      <p:sp>
        <p:nvSpPr>
          <p:cNvPr id="3" name="Text Placeholder 2">
            <a:extLst>
              <a:ext uri="{FF2B5EF4-FFF2-40B4-BE49-F238E27FC236}">
                <a16:creationId xmlns:a16="http://schemas.microsoft.com/office/drawing/2014/main" id="{68FE44A6-E02C-4130-9FDD-3C159AA62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BAF497-906E-4C9E-89F1-966198E1FEC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EF1F17D-B3E7-445C-8A01-FD1EF60A0A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3DFA466-2841-42D8-BCE2-B1B5CDEDDA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5377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8A46-C80B-4BB2-A239-0C10C8454636}"/>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9D87DB0E-EFEB-4E51-A2C8-81905B8A6F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Content Placeholder 3">
            <a:extLst>
              <a:ext uri="{FF2B5EF4-FFF2-40B4-BE49-F238E27FC236}">
                <a16:creationId xmlns:a16="http://schemas.microsoft.com/office/drawing/2014/main" id="{E0E6D96F-ABEB-4929-A377-663E4B122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Date Placeholder 4">
            <a:extLst>
              <a:ext uri="{FF2B5EF4-FFF2-40B4-BE49-F238E27FC236}">
                <a16:creationId xmlns:a16="http://schemas.microsoft.com/office/drawing/2014/main" id="{861F07FB-D56E-4E33-A81C-905BD0C4C84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6D83F511-1976-4B8E-98FC-0395B51EC53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78DFDC02-60AB-4F63-9D6E-DB9D0B5123B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783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EAFA-0B56-4B9F-9CCC-4C485BCFE001}"/>
              </a:ext>
            </a:extLst>
          </p:cNvPr>
          <p:cNvSpPr>
            <a:spLocks noGrp="1"/>
          </p:cNvSpPr>
          <p:nvPr>
            <p:ph type="title"/>
          </p:nvPr>
        </p:nvSpPr>
        <p:spPr>
          <a:xfrm>
            <a:off x="839788" y="365125"/>
            <a:ext cx="10515600" cy="1325563"/>
          </a:xfrm>
        </p:spPr>
        <p:txBody>
          <a:bodyPr/>
          <a:lstStyle/>
          <a:p>
            <a:r>
              <a:rPr lang="en-US"/>
              <a:t>Click to edit Master title style</a:t>
            </a:r>
            <a:endParaRPr lang="cs-CZ"/>
          </a:p>
        </p:txBody>
      </p:sp>
      <p:sp>
        <p:nvSpPr>
          <p:cNvPr id="3" name="Text Placeholder 2">
            <a:extLst>
              <a:ext uri="{FF2B5EF4-FFF2-40B4-BE49-F238E27FC236}">
                <a16:creationId xmlns:a16="http://schemas.microsoft.com/office/drawing/2014/main" id="{4EBE7AC3-0A1D-431D-A6D2-6746C564A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A6C4D-35C7-4157-9F39-8B684B0EA4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Text Placeholder 4">
            <a:extLst>
              <a:ext uri="{FF2B5EF4-FFF2-40B4-BE49-F238E27FC236}">
                <a16:creationId xmlns:a16="http://schemas.microsoft.com/office/drawing/2014/main" id="{C5C5FE6C-9A5C-4C77-AB2B-9D56959A6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0EE7EE-79CB-4CD9-A2A6-4E1745ECA8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7" name="Date Placeholder 6">
            <a:extLst>
              <a:ext uri="{FF2B5EF4-FFF2-40B4-BE49-F238E27FC236}">
                <a16:creationId xmlns:a16="http://schemas.microsoft.com/office/drawing/2014/main" id="{394F10D9-D330-4D79-838E-8A2FB338CBE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CD5BC18B-9753-47A0-A6DE-E4F8F59830F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0C104369-AB2C-4D6F-BB1F-DCBF27C19B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085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7" name="Nadpis 1">
            <a:extLst>
              <a:ext uri="{FF2B5EF4-FFF2-40B4-BE49-F238E27FC236}">
                <a16:creationId xmlns:a16="http://schemas.microsoft.com/office/drawing/2014/main" id="{74A8D0C3-8828-4945-AE3F-F718697470B4}"/>
              </a:ext>
            </a:extLst>
          </p:cNvPr>
          <p:cNvSpPr>
            <a:spLocks noGrp="1"/>
          </p:cNvSpPr>
          <p:nvPr>
            <p:ph type="title" hasCustomPrompt="1"/>
          </p:nvPr>
        </p:nvSpPr>
        <p:spPr>
          <a:xfrm>
            <a:off x="332819" y="1"/>
            <a:ext cx="9885238" cy="896492"/>
          </a:xfrm>
        </p:spPr>
        <p:txBody>
          <a:bodyPr>
            <a:noAutofit/>
          </a:bodyPr>
          <a:lstStyle>
            <a:lvl1pPr>
              <a:defRPr sz="2400" b="1">
                <a:solidFill>
                  <a:srgbClr val="C00000"/>
                </a:solidFill>
                <a:latin typeface="Arial" panose="020B0604020202020204" pitchFamily="34" charset="0"/>
                <a:cs typeface="Arial" panose="020B0604020202020204" pitchFamily="34" charset="0"/>
              </a:defRPr>
            </a:lvl1pPr>
          </a:lstStyle>
          <a:p>
            <a:r>
              <a:rPr lang="cs-CZ" dirty="0"/>
              <a:t>Nadpis</a:t>
            </a:r>
          </a:p>
        </p:txBody>
      </p:sp>
      <p:sp>
        <p:nvSpPr>
          <p:cNvPr id="11" name="Zástupný obsah 2">
            <a:extLst>
              <a:ext uri="{FF2B5EF4-FFF2-40B4-BE49-F238E27FC236}">
                <a16:creationId xmlns:a16="http://schemas.microsoft.com/office/drawing/2014/main" id="{CC8B3D67-369B-4F24-8897-F0919A3E54BD}"/>
              </a:ext>
            </a:extLst>
          </p:cNvPr>
          <p:cNvSpPr>
            <a:spLocks noGrp="1"/>
          </p:cNvSpPr>
          <p:nvPr>
            <p:ph idx="1"/>
          </p:nvPr>
        </p:nvSpPr>
        <p:spPr>
          <a:xfrm>
            <a:off x="352147" y="1652595"/>
            <a:ext cx="11487705" cy="4409893"/>
          </a:xfrm>
        </p:spPr>
        <p:txBody>
          <a:bodyPr/>
          <a:lstStyle>
            <a:lvl1pPr marL="2286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1pPr>
            <a:lvl2pPr marL="6858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2pPr>
            <a:lvl3pPr marL="11430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3pPr>
            <a:lvl4pPr marL="16002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4pPr>
            <a:lvl5pPr marL="20574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cxnSp>
        <p:nvCxnSpPr>
          <p:cNvPr id="12" name="Přímá spojnice 11">
            <a:extLst>
              <a:ext uri="{FF2B5EF4-FFF2-40B4-BE49-F238E27FC236}">
                <a16:creationId xmlns:a16="http://schemas.microsoft.com/office/drawing/2014/main" id="{569EDE3C-273C-4A62-8AE9-D7C37796420F}"/>
              </a:ext>
            </a:extLst>
          </p:cNvPr>
          <p:cNvCxnSpPr/>
          <p:nvPr userDrawn="1"/>
        </p:nvCxnSpPr>
        <p:spPr>
          <a:xfrm flipV="1">
            <a:off x="0" y="896493"/>
            <a:ext cx="10218057" cy="1"/>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Přímá spojnice 12">
            <a:extLst>
              <a:ext uri="{FF2B5EF4-FFF2-40B4-BE49-F238E27FC236}">
                <a16:creationId xmlns:a16="http://schemas.microsoft.com/office/drawing/2014/main" id="{DD8FE222-C5DA-489E-A8D2-33FE8FCEBFB9}"/>
              </a:ext>
            </a:extLst>
          </p:cNvPr>
          <p:cNvCxnSpPr/>
          <p:nvPr userDrawn="1"/>
        </p:nvCxnSpPr>
        <p:spPr>
          <a:xfrm>
            <a:off x="11826903" y="896492"/>
            <a:ext cx="365097" cy="0"/>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4" name="Obrázek 13">
            <a:extLst>
              <a:ext uri="{FF2B5EF4-FFF2-40B4-BE49-F238E27FC236}">
                <a16:creationId xmlns:a16="http://schemas.microsoft.com/office/drawing/2014/main" id="{89115CFD-E318-44F9-9C3F-F0D1DFB0851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8781" y="226273"/>
            <a:ext cx="1340438" cy="1340438"/>
          </a:xfrm>
          <a:prstGeom prst="rect">
            <a:avLst/>
          </a:prstGeom>
          <a:effectLst>
            <a:outerShdw blurRad="177800" dist="63500" dir="2700000" algn="tl" rotWithShape="0">
              <a:prstClr val="black">
                <a:alpha val="40000"/>
              </a:prstClr>
            </a:outerShdw>
          </a:effectLst>
        </p:spPr>
      </p:pic>
      <p:sp>
        <p:nvSpPr>
          <p:cNvPr id="15" name="Obdélník 14">
            <a:extLst>
              <a:ext uri="{FF2B5EF4-FFF2-40B4-BE49-F238E27FC236}">
                <a16:creationId xmlns:a16="http://schemas.microsoft.com/office/drawing/2014/main" id="{C76277FD-5BED-487E-A934-D1523A7642AC}"/>
              </a:ext>
            </a:extLst>
          </p:cNvPr>
          <p:cNvSpPr/>
          <p:nvPr userDrawn="1"/>
        </p:nvSpPr>
        <p:spPr>
          <a:xfrm>
            <a:off x="0" y="6407192"/>
            <a:ext cx="12192000" cy="450808"/>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grpSp>
        <p:nvGrpSpPr>
          <p:cNvPr id="3" name="Skupina 2">
            <a:extLst>
              <a:ext uri="{FF2B5EF4-FFF2-40B4-BE49-F238E27FC236}">
                <a16:creationId xmlns:a16="http://schemas.microsoft.com/office/drawing/2014/main" id="{447D9C5A-7FE9-3A4D-8ADB-213088003C1A}"/>
              </a:ext>
            </a:extLst>
          </p:cNvPr>
          <p:cNvGrpSpPr/>
          <p:nvPr userDrawn="1"/>
        </p:nvGrpSpPr>
        <p:grpSpPr>
          <a:xfrm>
            <a:off x="7979502" y="6403341"/>
            <a:ext cx="3607259" cy="503999"/>
            <a:chOff x="7979502" y="6403341"/>
            <a:chExt cx="3607259" cy="503999"/>
          </a:xfrm>
        </p:grpSpPr>
        <p:pic>
          <p:nvPicPr>
            <p:cNvPr id="17" name="Grafický objekt 16">
              <a:extLst>
                <a:ext uri="{FF2B5EF4-FFF2-40B4-BE49-F238E27FC236}">
                  <a16:creationId xmlns:a16="http://schemas.microsoft.com/office/drawing/2014/main" id="{CC8969BD-C246-CA42-B13C-EE47BC3DCA3C}"/>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842115" y="6403341"/>
              <a:ext cx="744646" cy="503999"/>
            </a:xfrm>
            <a:prstGeom prst="rect">
              <a:avLst/>
            </a:prstGeom>
          </p:spPr>
        </p:pic>
        <p:pic>
          <p:nvPicPr>
            <p:cNvPr id="20" name="Grafický objekt 19">
              <a:extLst>
                <a:ext uri="{FF2B5EF4-FFF2-40B4-BE49-F238E27FC236}">
                  <a16:creationId xmlns:a16="http://schemas.microsoft.com/office/drawing/2014/main" id="{E0BADCCC-4F74-4F0A-A7EF-44B904712FC5}"/>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79502" y="6515641"/>
              <a:ext cx="2758663" cy="234543"/>
            </a:xfrm>
            <a:prstGeom prst="rect">
              <a:avLst/>
            </a:prstGeom>
          </p:spPr>
        </p:pic>
      </p:grpSp>
    </p:spTree>
    <p:extLst>
      <p:ext uri="{BB962C8B-B14F-4D97-AF65-F5344CB8AC3E}">
        <p14:creationId xmlns:p14="http://schemas.microsoft.com/office/powerpoint/2010/main" val="115676201"/>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758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A295-0C6A-400D-AC20-90ED7D6D3C96}"/>
              </a:ext>
            </a:extLst>
          </p:cNvPr>
          <p:cNvSpPr>
            <a:spLocks noGrp="1"/>
          </p:cNvSpPr>
          <p:nvPr>
            <p:ph type="title"/>
          </p:nvPr>
        </p:nvSpPr>
        <p:spPr/>
        <p:txBody>
          <a:bodyPr/>
          <a:lstStyle/>
          <a:p>
            <a:r>
              <a:rPr lang="en-US"/>
              <a:t>Click to edit Master title style</a:t>
            </a:r>
            <a:endParaRPr lang="cs-CZ"/>
          </a:p>
        </p:txBody>
      </p:sp>
      <p:sp>
        <p:nvSpPr>
          <p:cNvPr id="3" name="Date Placeholder 2">
            <a:extLst>
              <a:ext uri="{FF2B5EF4-FFF2-40B4-BE49-F238E27FC236}">
                <a16:creationId xmlns:a16="http://schemas.microsoft.com/office/drawing/2014/main" id="{2D9328C9-4230-49B1-96AE-6828B2D0346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CB4D6FA-768F-46ED-8EE5-68EEDA8A753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1CF19649-51CA-447C-92C7-139673C3D6A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55091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D5272-8A1F-47C9-9F72-D750D6193E8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0C24208-EDF0-4AC7-918C-14DBF5269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FFBB15F-958A-489F-8D5E-AE51FF0EB7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155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7104-5F5A-48BF-8F1C-2512FC482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Content Placeholder 2">
            <a:extLst>
              <a:ext uri="{FF2B5EF4-FFF2-40B4-BE49-F238E27FC236}">
                <a16:creationId xmlns:a16="http://schemas.microsoft.com/office/drawing/2014/main" id="{DBD9FF1B-98C2-4B86-BE1B-CFEB2105E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Text Placeholder 3">
            <a:extLst>
              <a:ext uri="{FF2B5EF4-FFF2-40B4-BE49-F238E27FC236}">
                <a16:creationId xmlns:a16="http://schemas.microsoft.com/office/drawing/2014/main" id="{EE1FFF5D-6844-436F-9EB9-03D03EBA2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31352-6286-4234-9179-CEE9E16BA74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4D74CF46-A376-42E1-B58C-3FEB8407D3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42730FE8-8F9C-472D-9441-975DA03844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CEBF-587F-4FCA-B912-52AA74777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Picture Placeholder 2">
            <a:extLst>
              <a:ext uri="{FF2B5EF4-FFF2-40B4-BE49-F238E27FC236}">
                <a16:creationId xmlns:a16="http://schemas.microsoft.com/office/drawing/2014/main" id="{85089BE9-E83A-4915-8B58-49579A23E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Text Placeholder 3">
            <a:extLst>
              <a:ext uri="{FF2B5EF4-FFF2-40B4-BE49-F238E27FC236}">
                <a16:creationId xmlns:a16="http://schemas.microsoft.com/office/drawing/2014/main" id="{BC490D4A-B1EB-4E0F-B046-C79440911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3ADA9-083B-49AA-8D2C-520EE4F55C4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A4DF203-BE4D-4FBA-9511-DD6B7EB3567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3BA07A47-AF88-4D6C-B7A4-47B4424D7C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8369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E19C-275D-4815-B111-B9E627F64691}"/>
              </a:ext>
            </a:extLst>
          </p:cNvPr>
          <p:cNvSpPr>
            <a:spLocks noGrp="1"/>
          </p:cNvSpPr>
          <p:nvPr>
            <p:ph type="title"/>
          </p:nvPr>
        </p:nvSpPr>
        <p:spPr/>
        <p:txBody>
          <a:bodyPr/>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FF5D1869-CF2C-4605-A2D0-B2FF1A0F3B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19EE69E2-43F9-4A68-9572-EE80CBA787F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8AF432D-DBB6-4517-89F4-5AE668AB7BF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9A92ABC-732F-4E6E-8072-74D75700D7E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8581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5BEF72-EF5B-47ED-B1AF-0C552ABB05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3C9AFF00-5600-43A1-96D3-EFB6CE5BB2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FDECF071-93D5-4021-AB20-65709FAA15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367CEB7-1EA9-4F8B-88BD-B5DF11E7D1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A5EC400-B874-46D9-8A2B-A5C43319575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51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ouze nadpis minimální">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4F31B8D1-4DDF-4FB2-AC58-4A1374AC35A4}"/>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Nadpis 1">
            <a:extLst>
              <a:ext uri="{FF2B5EF4-FFF2-40B4-BE49-F238E27FC236}">
                <a16:creationId xmlns:a16="http://schemas.microsoft.com/office/drawing/2014/main" id="{4DAA469B-B863-447B-ABF4-3B7AFDB736F9}"/>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spTree>
    <p:extLst>
      <p:ext uri="{BB962C8B-B14F-4D97-AF65-F5344CB8AC3E}">
        <p14:creationId xmlns:p14="http://schemas.microsoft.com/office/powerpoint/2010/main" val="23123697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7149-65B5-40C0-A148-5C0780A20B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cs-CZ"/>
          </a:p>
        </p:txBody>
      </p:sp>
      <p:sp>
        <p:nvSpPr>
          <p:cNvPr id="3" name="Subtitle 2">
            <a:extLst>
              <a:ext uri="{FF2B5EF4-FFF2-40B4-BE49-F238E27FC236}">
                <a16:creationId xmlns:a16="http://schemas.microsoft.com/office/drawing/2014/main" id="{4F4BE70A-7F29-4223-A3CA-61E551FDD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cs-CZ"/>
          </a:p>
        </p:txBody>
      </p:sp>
      <p:sp>
        <p:nvSpPr>
          <p:cNvPr id="4" name="Date Placeholder 3">
            <a:extLst>
              <a:ext uri="{FF2B5EF4-FFF2-40B4-BE49-F238E27FC236}">
                <a16:creationId xmlns:a16="http://schemas.microsoft.com/office/drawing/2014/main" id="{C1652B65-704D-45EB-9963-4141CB90532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C2A396D-ED3C-40A7-A84A-FA6B1A083A8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32B84A6-BF36-4830-9DEB-D538717EC5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03811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312C-16C5-4EC5-BFB5-CC5C632C0B6A}"/>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B729715A-0CFC-4C2E-9068-7DF48BB7A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1BF4618D-F07C-4AA8-B8B3-F2AB8B22C4B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9A87515-7F99-4E50-8332-483C5E8B4BC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AD35ACF-FB41-49E3-92DE-4820036A1D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9185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2F51-B53B-457A-A6AF-28D267CF30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cs-CZ"/>
          </a:p>
        </p:txBody>
      </p:sp>
      <p:sp>
        <p:nvSpPr>
          <p:cNvPr id="3" name="Text Placeholder 2">
            <a:extLst>
              <a:ext uri="{FF2B5EF4-FFF2-40B4-BE49-F238E27FC236}">
                <a16:creationId xmlns:a16="http://schemas.microsoft.com/office/drawing/2014/main" id="{68FE44A6-E02C-4130-9FDD-3C159AA62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BAF497-906E-4C9E-89F1-966198E1FEC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EF1F17D-B3E7-445C-8A01-FD1EF60A0A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3DFA466-2841-42D8-BCE2-B1B5CDEDDA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809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9" name="Nadpis 1">
            <a:extLst>
              <a:ext uri="{FF2B5EF4-FFF2-40B4-BE49-F238E27FC236}">
                <a16:creationId xmlns:a16="http://schemas.microsoft.com/office/drawing/2014/main" id="{6BECE3A1-9B13-4F1D-A61E-AF2067EC3CE8}"/>
              </a:ext>
            </a:extLst>
          </p:cNvPr>
          <p:cNvSpPr>
            <a:spLocks noGrp="1"/>
          </p:cNvSpPr>
          <p:nvPr>
            <p:ph type="title" hasCustomPrompt="1"/>
          </p:nvPr>
        </p:nvSpPr>
        <p:spPr>
          <a:xfrm>
            <a:off x="332819" y="1"/>
            <a:ext cx="9885238" cy="896492"/>
          </a:xfrm>
        </p:spPr>
        <p:txBody>
          <a:bodyPr>
            <a:noAutofit/>
          </a:bodyPr>
          <a:lstStyle>
            <a:lvl1pPr>
              <a:defRPr sz="2400" b="1">
                <a:solidFill>
                  <a:srgbClr val="C00000"/>
                </a:solidFill>
                <a:latin typeface="Arial" panose="020B0604020202020204" pitchFamily="34" charset="0"/>
                <a:cs typeface="Arial" panose="020B0604020202020204" pitchFamily="34" charset="0"/>
              </a:defRPr>
            </a:lvl1pPr>
          </a:lstStyle>
          <a:p>
            <a:r>
              <a:rPr lang="cs-CZ" dirty="0"/>
              <a:t>Nadpis</a:t>
            </a:r>
          </a:p>
        </p:txBody>
      </p:sp>
      <p:cxnSp>
        <p:nvCxnSpPr>
          <p:cNvPr id="11" name="Přímá spojnice 10">
            <a:extLst>
              <a:ext uri="{FF2B5EF4-FFF2-40B4-BE49-F238E27FC236}">
                <a16:creationId xmlns:a16="http://schemas.microsoft.com/office/drawing/2014/main" id="{49F50076-713F-4EFA-BEB6-E92A7CA2E9D8}"/>
              </a:ext>
            </a:extLst>
          </p:cNvPr>
          <p:cNvCxnSpPr/>
          <p:nvPr userDrawn="1"/>
        </p:nvCxnSpPr>
        <p:spPr>
          <a:xfrm flipV="1">
            <a:off x="0" y="896493"/>
            <a:ext cx="10218057" cy="1"/>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2" name="Přímá spojnice 11">
            <a:extLst>
              <a:ext uri="{FF2B5EF4-FFF2-40B4-BE49-F238E27FC236}">
                <a16:creationId xmlns:a16="http://schemas.microsoft.com/office/drawing/2014/main" id="{91C1F1F5-9E1B-45D1-B8A7-385438BD57F0}"/>
              </a:ext>
            </a:extLst>
          </p:cNvPr>
          <p:cNvCxnSpPr/>
          <p:nvPr userDrawn="1"/>
        </p:nvCxnSpPr>
        <p:spPr>
          <a:xfrm>
            <a:off x="11826903" y="896492"/>
            <a:ext cx="365097" cy="0"/>
          </a:xfrm>
          <a:prstGeom prst="line">
            <a:avLst/>
          </a:prstGeom>
          <a:ln w="3810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13" name="Obrázek 12">
            <a:extLst>
              <a:ext uri="{FF2B5EF4-FFF2-40B4-BE49-F238E27FC236}">
                <a16:creationId xmlns:a16="http://schemas.microsoft.com/office/drawing/2014/main" id="{5110A526-5ED1-4270-B431-200E8EA05C0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8781" y="226273"/>
            <a:ext cx="1340438" cy="1340438"/>
          </a:xfrm>
          <a:prstGeom prst="rect">
            <a:avLst/>
          </a:prstGeom>
          <a:effectLst>
            <a:outerShdw blurRad="177800" dist="63500" dir="2700000" algn="tl" rotWithShape="0">
              <a:prstClr val="black">
                <a:alpha val="40000"/>
              </a:prstClr>
            </a:outerShdw>
          </a:effectLst>
        </p:spPr>
      </p:pic>
      <p:sp>
        <p:nvSpPr>
          <p:cNvPr id="14" name="Obdélník 13">
            <a:extLst>
              <a:ext uri="{FF2B5EF4-FFF2-40B4-BE49-F238E27FC236}">
                <a16:creationId xmlns:a16="http://schemas.microsoft.com/office/drawing/2014/main" id="{E07EC997-097D-4BDE-970B-3BD77460A79F}"/>
              </a:ext>
            </a:extLst>
          </p:cNvPr>
          <p:cNvSpPr/>
          <p:nvPr userDrawn="1"/>
        </p:nvSpPr>
        <p:spPr>
          <a:xfrm>
            <a:off x="0" y="6407192"/>
            <a:ext cx="12192000" cy="450808"/>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grpSp>
        <p:nvGrpSpPr>
          <p:cNvPr id="20" name="Skupina 19">
            <a:extLst>
              <a:ext uri="{FF2B5EF4-FFF2-40B4-BE49-F238E27FC236}">
                <a16:creationId xmlns:a16="http://schemas.microsoft.com/office/drawing/2014/main" id="{20E63B92-56D5-F945-8613-CB3F227EB275}"/>
              </a:ext>
            </a:extLst>
          </p:cNvPr>
          <p:cNvGrpSpPr/>
          <p:nvPr userDrawn="1"/>
        </p:nvGrpSpPr>
        <p:grpSpPr>
          <a:xfrm>
            <a:off x="7979502" y="6403341"/>
            <a:ext cx="3607259" cy="503999"/>
            <a:chOff x="7979502" y="6403341"/>
            <a:chExt cx="3607259" cy="503999"/>
          </a:xfrm>
        </p:grpSpPr>
        <p:pic>
          <p:nvPicPr>
            <p:cNvPr id="21" name="Grafický objekt 20">
              <a:extLst>
                <a:ext uri="{FF2B5EF4-FFF2-40B4-BE49-F238E27FC236}">
                  <a16:creationId xmlns:a16="http://schemas.microsoft.com/office/drawing/2014/main" id="{8251C239-9A82-3C4F-8A6F-8FDEBACFEFD5}"/>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842115" y="6403341"/>
              <a:ext cx="744646" cy="503999"/>
            </a:xfrm>
            <a:prstGeom prst="rect">
              <a:avLst/>
            </a:prstGeom>
          </p:spPr>
        </p:pic>
        <p:pic>
          <p:nvPicPr>
            <p:cNvPr id="22" name="Grafický objekt 21">
              <a:extLst>
                <a:ext uri="{FF2B5EF4-FFF2-40B4-BE49-F238E27FC236}">
                  <a16:creationId xmlns:a16="http://schemas.microsoft.com/office/drawing/2014/main" id="{D9D13083-7433-7A41-9812-10A926FB1B64}"/>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79502" y="6515641"/>
              <a:ext cx="2758663" cy="234543"/>
            </a:xfrm>
            <a:prstGeom prst="rect">
              <a:avLst/>
            </a:prstGeom>
          </p:spPr>
        </p:pic>
      </p:grpSp>
    </p:spTree>
    <p:extLst>
      <p:ext uri="{BB962C8B-B14F-4D97-AF65-F5344CB8AC3E}">
        <p14:creationId xmlns:p14="http://schemas.microsoft.com/office/powerpoint/2010/main" val="1684137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8A46-C80B-4BB2-A239-0C10C8454636}"/>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9D87DB0E-EFEB-4E51-A2C8-81905B8A6F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Content Placeholder 3">
            <a:extLst>
              <a:ext uri="{FF2B5EF4-FFF2-40B4-BE49-F238E27FC236}">
                <a16:creationId xmlns:a16="http://schemas.microsoft.com/office/drawing/2014/main" id="{E0E6D96F-ABEB-4929-A377-663E4B122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Date Placeholder 4">
            <a:extLst>
              <a:ext uri="{FF2B5EF4-FFF2-40B4-BE49-F238E27FC236}">
                <a16:creationId xmlns:a16="http://schemas.microsoft.com/office/drawing/2014/main" id="{861F07FB-D56E-4E33-A81C-905BD0C4C84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6D83F511-1976-4B8E-98FC-0395B51EC53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78DFDC02-60AB-4F63-9D6E-DB9D0B5123B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812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EAFA-0B56-4B9F-9CCC-4C485BCFE001}"/>
              </a:ext>
            </a:extLst>
          </p:cNvPr>
          <p:cNvSpPr>
            <a:spLocks noGrp="1"/>
          </p:cNvSpPr>
          <p:nvPr>
            <p:ph type="title"/>
          </p:nvPr>
        </p:nvSpPr>
        <p:spPr>
          <a:xfrm>
            <a:off x="839788" y="365125"/>
            <a:ext cx="10515600" cy="1325563"/>
          </a:xfrm>
        </p:spPr>
        <p:txBody>
          <a:bodyPr/>
          <a:lstStyle/>
          <a:p>
            <a:r>
              <a:rPr lang="en-US"/>
              <a:t>Click to edit Master title style</a:t>
            </a:r>
            <a:endParaRPr lang="cs-CZ"/>
          </a:p>
        </p:txBody>
      </p:sp>
      <p:sp>
        <p:nvSpPr>
          <p:cNvPr id="3" name="Text Placeholder 2">
            <a:extLst>
              <a:ext uri="{FF2B5EF4-FFF2-40B4-BE49-F238E27FC236}">
                <a16:creationId xmlns:a16="http://schemas.microsoft.com/office/drawing/2014/main" id="{4EBE7AC3-0A1D-431D-A6D2-6746C564A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A6C4D-35C7-4157-9F39-8B684B0EA4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Text Placeholder 4">
            <a:extLst>
              <a:ext uri="{FF2B5EF4-FFF2-40B4-BE49-F238E27FC236}">
                <a16:creationId xmlns:a16="http://schemas.microsoft.com/office/drawing/2014/main" id="{C5C5FE6C-9A5C-4C77-AB2B-9D56959A6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0EE7EE-79CB-4CD9-A2A6-4E1745ECA8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7" name="Date Placeholder 6">
            <a:extLst>
              <a:ext uri="{FF2B5EF4-FFF2-40B4-BE49-F238E27FC236}">
                <a16:creationId xmlns:a16="http://schemas.microsoft.com/office/drawing/2014/main" id="{394F10D9-D330-4D79-838E-8A2FB338CBE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CD5BC18B-9753-47A0-A6DE-E4F8F59830F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0C104369-AB2C-4D6F-BB1F-DCBF27C19B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72984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A295-0C6A-400D-AC20-90ED7D6D3C96}"/>
              </a:ext>
            </a:extLst>
          </p:cNvPr>
          <p:cNvSpPr>
            <a:spLocks noGrp="1"/>
          </p:cNvSpPr>
          <p:nvPr>
            <p:ph type="title"/>
          </p:nvPr>
        </p:nvSpPr>
        <p:spPr/>
        <p:txBody>
          <a:bodyPr/>
          <a:lstStyle/>
          <a:p>
            <a:r>
              <a:rPr lang="en-US"/>
              <a:t>Click to edit Master title style</a:t>
            </a:r>
            <a:endParaRPr lang="cs-CZ"/>
          </a:p>
        </p:txBody>
      </p:sp>
      <p:sp>
        <p:nvSpPr>
          <p:cNvPr id="3" name="Date Placeholder 2">
            <a:extLst>
              <a:ext uri="{FF2B5EF4-FFF2-40B4-BE49-F238E27FC236}">
                <a16:creationId xmlns:a16="http://schemas.microsoft.com/office/drawing/2014/main" id="{2D9328C9-4230-49B1-96AE-6828B2D0346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CB4D6FA-768F-46ED-8EE5-68EEDA8A753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1CF19649-51CA-447C-92C7-139673C3D6A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7191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D5272-8A1F-47C9-9F72-D750D6193E8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0C24208-EDF0-4AC7-918C-14DBF5269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FFBB15F-958A-489F-8D5E-AE51FF0EB7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39332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7104-5F5A-48BF-8F1C-2512FC482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Content Placeholder 2">
            <a:extLst>
              <a:ext uri="{FF2B5EF4-FFF2-40B4-BE49-F238E27FC236}">
                <a16:creationId xmlns:a16="http://schemas.microsoft.com/office/drawing/2014/main" id="{DBD9FF1B-98C2-4B86-BE1B-CFEB2105E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Text Placeholder 3">
            <a:extLst>
              <a:ext uri="{FF2B5EF4-FFF2-40B4-BE49-F238E27FC236}">
                <a16:creationId xmlns:a16="http://schemas.microsoft.com/office/drawing/2014/main" id="{EE1FFF5D-6844-436F-9EB9-03D03EBA2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31352-6286-4234-9179-CEE9E16BA74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4D74CF46-A376-42E1-B58C-3FEB8407D3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42730FE8-8F9C-472D-9441-975DA03844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35553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CEBF-587F-4FCA-B912-52AA74777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Picture Placeholder 2">
            <a:extLst>
              <a:ext uri="{FF2B5EF4-FFF2-40B4-BE49-F238E27FC236}">
                <a16:creationId xmlns:a16="http://schemas.microsoft.com/office/drawing/2014/main" id="{85089BE9-E83A-4915-8B58-49579A23E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Text Placeholder 3">
            <a:extLst>
              <a:ext uri="{FF2B5EF4-FFF2-40B4-BE49-F238E27FC236}">
                <a16:creationId xmlns:a16="http://schemas.microsoft.com/office/drawing/2014/main" id="{BC490D4A-B1EB-4E0F-B046-C79440911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3ADA9-083B-49AA-8D2C-520EE4F55C4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A4DF203-BE4D-4FBA-9511-DD6B7EB3567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3BA07A47-AF88-4D6C-B7A4-47B4424D7C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24743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E19C-275D-4815-B111-B9E627F64691}"/>
              </a:ext>
            </a:extLst>
          </p:cNvPr>
          <p:cNvSpPr>
            <a:spLocks noGrp="1"/>
          </p:cNvSpPr>
          <p:nvPr>
            <p:ph type="title"/>
          </p:nvPr>
        </p:nvSpPr>
        <p:spPr/>
        <p:txBody>
          <a:bodyPr/>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FF5D1869-CF2C-4605-A2D0-B2FF1A0F3B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19EE69E2-43F9-4A68-9572-EE80CBA787F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8AF432D-DBB6-4517-89F4-5AE668AB7BF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9A92ABC-732F-4E6E-8072-74D75700D7E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33999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5BEF72-EF5B-47ED-B1AF-0C552ABB05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3C9AFF00-5600-43A1-96D3-EFB6CE5BB2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FDECF071-93D5-4021-AB20-65709FAA15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367CEB7-1EA9-4F8B-88BD-B5DF11E7D1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A5EC400-B874-46D9-8A2B-A5C43319575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74209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ouze nadpis minimální">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4F31B8D1-4DDF-4FB2-AC58-4A1374AC35A4}"/>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Nadpis 1">
            <a:extLst>
              <a:ext uri="{FF2B5EF4-FFF2-40B4-BE49-F238E27FC236}">
                <a16:creationId xmlns:a16="http://schemas.microsoft.com/office/drawing/2014/main" id="{4DAA469B-B863-447B-ABF4-3B7AFDB736F9}"/>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spTree>
    <p:extLst>
      <p:ext uri="{BB962C8B-B14F-4D97-AF65-F5344CB8AC3E}">
        <p14:creationId xmlns:p14="http://schemas.microsoft.com/office/powerpoint/2010/main" val="2763272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7149-65B5-40C0-A148-5C0780A20B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cs-CZ"/>
          </a:p>
        </p:txBody>
      </p:sp>
      <p:sp>
        <p:nvSpPr>
          <p:cNvPr id="3" name="Subtitle 2">
            <a:extLst>
              <a:ext uri="{FF2B5EF4-FFF2-40B4-BE49-F238E27FC236}">
                <a16:creationId xmlns:a16="http://schemas.microsoft.com/office/drawing/2014/main" id="{4F4BE70A-7F29-4223-A3CA-61E551FDD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cs-CZ"/>
          </a:p>
        </p:txBody>
      </p:sp>
      <p:sp>
        <p:nvSpPr>
          <p:cNvPr id="4" name="Date Placeholder 3">
            <a:extLst>
              <a:ext uri="{FF2B5EF4-FFF2-40B4-BE49-F238E27FC236}">
                <a16:creationId xmlns:a16="http://schemas.microsoft.com/office/drawing/2014/main" id="{C1652B65-704D-45EB-9963-4141CB90532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C2A396D-ED3C-40A7-A84A-FA6B1A083A8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32B84A6-BF36-4830-9DEB-D538717EC5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735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7789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312C-16C5-4EC5-BFB5-CC5C632C0B6A}"/>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B729715A-0CFC-4C2E-9068-7DF48BB7A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1BF4618D-F07C-4AA8-B8B3-F2AB8B22C4B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9A87515-7F99-4E50-8332-483C5E8B4BC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AD35ACF-FB41-49E3-92DE-4820036A1D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25313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2F51-B53B-457A-A6AF-28D267CF30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cs-CZ"/>
          </a:p>
        </p:txBody>
      </p:sp>
      <p:sp>
        <p:nvSpPr>
          <p:cNvPr id="3" name="Text Placeholder 2">
            <a:extLst>
              <a:ext uri="{FF2B5EF4-FFF2-40B4-BE49-F238E27FC236}">
                <a16:creationId xmlns:a16="http://schemas.microsoft.com/office/drawing/2014/main" id="{68FE44A6-E02C-4130-9FDD-3C159AA62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BAF497-906E-4C9E-89F1-966198E1FEC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EF1F17D-B3E7-445C-8A01-FD1EF60A0A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3DFA466-2841-42D8-BCE2-B1B5CDEDDA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57141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8A46-C80B-4BB2-A239-0C10C8454636}"/>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9D87DB0E-EFEB-4E51-A2C8-81905B8A6F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Content Placeholder 3">
            <a:extLst>
              <a:ext uri="{FF2B5EF4-FFF2-40B4-BE49-F238E27FC236}">
                <a16:creationId xmlns:a16="http://schemas.microsoft.com/office/drawing/2014/main" id="{E0E6D96F-ABEB-4929-A377-663E4B122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Date Placeholder 4">
            <a:extLst>
              <a:ext uri="{FF2B5EF4-FFF2-40B4-BE49-F238E27FC236}">
                <a16:creationId xmlns:a16="http://schemas.microsoft.com/office/drawing/2014/main" id="{861F07FB-D56E-4E33-A81C-905BD0C4C84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6D83F511-1976-4B8E-98FC-0395B51EC53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78DFDC02-60AB-4F63-9D6E-DB9D0B5123B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6582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EAFA-0B56-4B9F-9CCC-4C485BCFE001}"/>
              </a:ext>
            </a:extLst>
          </p:cNvPr>
          <p:cNvSpPr>
            <a:spLocks noGrp="1"/>
          </p:cNvSpPr>
          <p:nvPr>
            <p:ph type="title"/>
          </p:nvPr>
        </p:nvSpPr>
        <p:spPr>
          <a:xfrm>
            <a:off x="839788" y="365125"/>
            <a:ext cx="10515600" cy="1325563"/>
          </a:xfrm>
        </p:spPr>
        <p:txBody>
          <a:bodyPr/>
          <a:lstStyle/>
          <a:p>
            <a:r>
              <a:rPr lang="en-US"/>
              <a:t>Click to edit Master title style</a:t>
            </a:r>
            <a:endParaRPr lang="cs-CZ"/>
          </a:p>
        </p:txBody>
      </p:sp>
      <p:sp>
        <p:nvSpPr>
          <p:cNvPr id="3" name="Text Placeholder 2">
            <a:extLst>
              <a:ext uri="{FF2B5EF4-FFF2-40B4-BE49-F238E27FC236}">
                <a16:creationId xmlns:a16="http://schemas.microsoft.com/office/drawing/2014/main" id="{4EBE7AC3-0A1D-431D-A6D2-6746C564A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A6C4D-35C7-4157-9F39-8B684B0EA4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Text Placeholder 4">
            <a:extLst>
              <a:ext uri="{FF2B5EF4-FFF2-40B4-BE49-F238E27FC236}">
                <a16:creationId xmlns:a16="http://schemas.microsoft.com/office/drawing/2014/main" id="{C5C5FE6C-9A5C-4C77-AB2B-9D56959A6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0EE7EE-79CB-4CD9-A2A6-4E1745ECA8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7" name="Date Placeholder 6">
            <a:extLst>
              <a:ext uri="{FF2B5EF4-FFF2-40B4-BE49-F238E27FC236}">
                <a16:creationId xmlns:a16="http://schemas.microsoft.com/office/drawing/2014/main" id="{394F10D9-D330-4D79-838E-8A2FB338CBE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CD5BC18B-9753-47A0-A6DE-E4F8F59830F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0C104369-AB2C-4D6F-BB1F-DCBF27C19B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0630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A295-0C6A-400D-AC20-90ED7D6D3C96}"/>
              </a:ext>
            </a:extLst>
          </p:cNvPr>
          <p:cNvSpPr>
            <a:spLocks noGrp="1"/>
          </p:cNvSpPr>
          <p:nvPr>
            <p:ph type="title"/>
          </p:nvPr>
        </p:nvSpPr>
        <p:spPr/>
        <p:txBody>
          <a:bodyPr/>
          <a:lstStyle/>
          <a:p>
            <a:r>
              <a:rPr lang="en-US"/>
              <a:t>Click to edit Master title style</a:t>
            </a:r>
            <a:endParaRPr lang="cs-CZ"/>
          </a:p>
        </p:txBody>
      </p:sp>
      <p:sp>
        <p:nvSpPr>
          <p:cNvPr id="3" name="Date Placeholder 2">
            <a:extLst>
              <a:ext uri="{FF2B5EF4-FFF2-40B4-BE49-F238E27FC236}">
                <a16:creationId xmlns:a16="http://schemas.microsoft.com/office/drawing/2014/main" id="{2D9328C9-4230-49B1-96AE-6828B2D0346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CB4D6FA-768F-46ED-8EE5-68EEDA8A753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1CF19649-51CA-447C-92C7-139673C3D6A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9088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D5272-8A1F-47C9-9F72-D750D6193E8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0C24208-EDF0-4AC7-918C-14DBF5269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FFBB15F-958A-489F-8D5E-AE51FF0EB7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79532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7104-5F5A-48BF-8F1C-2512FC482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Content Placeholder 2">
            <a:extLst>
              <a:ext uri="{FF2B5EF4-FFF2-40B4-BE49-F238E27FC236}">
                <a16:creationId xmlns:a16="http://schemas.microsoft.com/office/drawing/2014/main" id="{DBD9FF1B-98C2-4B86-BE1B-CFEB2105E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Text Placeholder 3">
            <a:extLst>
              <a:ext uri="{FF2B5EF4-FFF2-40B4-BE49-F238E27FC236}">
                <a16:creationId xmlns:a16="http://schemas.microsoft.com/office/drawing/2014/main" id="{EE1FFF5D-6844-436F-9EB9-03D03EBA2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31352-6286-4234-9179-CEE9E16BA74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4D74CF46-A376-42E1-B58C-3FEB8407D3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42730FE8-8F9C-472D-9441-975DA03844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15615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CEBF-587F-4FCA-B912-52AA74777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Picture Placeholder 2">
            <a:extLst>
              <a:ext uri="{FF2B5EF4-FFF2-40B4-BE49-F238E27FC236}">
                <a16:creationId xmlns:a16="http://schemas.microsoft.com/office/drawing/2014/main" id="{85089BE9-E83A-4915-8B58-49579A23E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Text Placeholder 3">
            <a:extLst>
              <a:ext uri="{FF2B5EF4-FFF2-40B4-BE49-F238E27FC236}">
                <a16:creationId xmlns:a16="http://schemas.microsoft.com/office/drawing/2014/main" id="{BC490D4A-B1EB-4E0F-B046-C79440911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3ADA9-083B-49AA-8D2C-520EE4F55C4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A4DF203-BE4D-4FBA-9511-DD6B7EB3567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3BA07A47-AF88-4D6C-B7A4-47B4424D7C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30107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E19C-275D-4815-B111-B9E627F64691}"/>
              </a:ext>
            </a:extLst>
          </p:cNvPr>
          <p:cNvSpPr>
            <a:spLocks noGrp="1"/>
          </p:cNvSpPr>
          <p:nvPr>
            <p:ph type="title"/>
          </p:nvPr>
        </p:nvSpPr>
        <p:spPr/>
        <p:txBody>
          <a:bodyPr/>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FF5D1869-CF2C-4605-A2D0-B2FF1A0F3B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19EE69E2-43F9-4A68-9572-EE80CBA787F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8AF432D-DBB6-4517-89F4-5AE668AB7BF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9A92ABC-732F-4E6E-8072-74D75700D7E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50511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5BEF72-EF5B-47ED-B1AF-0C552ABB05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3C9AFF00-5600-43A1-96D3-EFB6CE5BB2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FDECF071-93D5-4021-AB20-65709FAA15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367CEB7-1EA9-4F8B-88BD-B5DF11E7D1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A5EC400-B874-46D9-8A2B-A5C43319575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5695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ředělovací smínek">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B6EE3335-4CFA-4F78-ACC9-DCDA0C61E0E3}"/>
              </a:ext>
            </a:extLst>
          </p:cNvPr>
          <p:cNvSpPr/>
          <p:nvPr userDrawn="1"/>
        </p:nvSpPr>
        <p:spPr>
          <a:xfrm>
            <a:off x="0" y="2503486"/>
            <a:ext cx="12192000" cy="4354514"/>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7" name="Nadpis 1">
            <a:extLst>
              <a:ext uri="{FF2B5EF4-FFF2-40B4-BE49-F238E27FC236}">
                <a16:creationId xmlns:a16="http://schemas.microsoft.com/office/drawing/2014/main" id="{B4AA1ACA-170D-42E8-8323-B664F9958C46}"/>
              </a:ext>
            </a:extLst>
          </p:cNvPr>
          <p:cNvSpPr>
            <a:spLocks noGrp="1"/>
          </p:cNvSpPr>
          <p:nvPr>
            <p:ph type="ctrTitle" hasCustomPrompt="1"/>
          </p:nvPr>
        </p:nvSpPr>
        <p:spPr>
          <a:xfrm>
            <a:off x="1524000" y="2503487"/>
            <a:ext cx="9144000" cy="1189622"/>
          </a:xfrm>
        </p:spPr>
        <p:txBody>
          <a:bodyPr anchor="b">
            <a:noAutofit/>
          </a:bodyPr>
          <a:lstStyle>
            <a:lvl1pPr algn="ctr">
              <a:defRPr sz="4500" b="1">
                <a:solidFill>
                  <a:schemeClr val="bg1"/>
                </a:solidFill>
                <a:latin typeface="Arial" panose="020B0604020202020204" pitchFamily="34" charset="0"/>
                <a:cs typeface="Arial" panose="020B0604020202020204" pitchFamily="34" charset="0"/>
              </a:defRPr>
            </a:lvl1pPr>
          </a:lstStyle>
          <a:p>
            <a:r>
              <a:rPr lang="cs-CZ" dirty="0"/>
              <a:t>Nadpis</a:t>
            </a:r>
          </a:p>
        </p:txBody>
      </p:sp>
      <p:sp>
        <p:nvSpPr>
          <p:cNvPr id="8" name="Podnadpis 2">
            <a:extLst>
              <a:ext uri="{FF2B5EF4-FFF2-40B4-BE49-F238E27FC236}">
                <a16:creationId xmlns:a16="http://schemas.microsoft.com/office/drawing/2014/main" id="{3E1FB666-EF45-45A1-80A5-B759B741F878}"/>
              </a:ext>
            </a:extLst>
          </p:cNvPr>
          <p:cNvSpPr>
            <a:spLocks noGrp="1"/>
          </p:cNvSpPr>
          <p:nvPr>
            <p:ph type="subTitle" idx="1" hasCustomPrompt="1"/>
          </p:nvPr>
        </p:nvSpPr>
        <p:spPr>
          <a:xfrm>
            <a:off x="1524000" y="3693110"/>
            <a:ext cx="9144000" cy="1564690"/>
          </a:xfrm>
        </p:spPr>
        <p:txBody>
          <a:bodyPr anchor="ct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a:t>
            </a:r>
          </a:p>
        </p:txBody>
      </p:sp>
      <p:pic>
        <p:nvPicPr>
          <p:cNvPr id="5" name="Obrázek 4">
            <a:extLst>
              <a:ext uri="{FF2B5EF4-FFF2-40B4-BE49-F238E27FC236}">
                <a16:creationId xmlns:a16="http://schemas.microsoft.com/office/drawing/2014/main" id="{0206028A-BD57-470C-9B71-297203A5788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283579"/>
            <a:ext cx="1984694" cy="1984694"/>
          </a:xfrm>
          <a:prstGeom prst="rect">
            <a:avLst/>
          </a:prstGeom>
          <a:effectLst>
            <a:outerShdw blurRad="177800" dist="63500" dir="2700000" algn="tl" rotWithShape="0">
              <a:prstClr val="black">
                <a:alpha val="40000"/>
              </a:prstClr>
            </a:outerShdw>
          </a:effectLst>
        </p:spPr>
      </p:pic>
      <p:pic>
        <p:nvPicPr>
          <p:cNvPr id="11" name="Grafický objekt 10">
            <a:extLst>
              <a:ext uri="{FF2B5EF4-FFF2-40B4-BE49-F238E27FC236}">
                <a16:creationId xmlns:a16="http://schemas.microsoft.com/office/drawing/2014/main" id="{9500876C-494A-AE40-BB68-202F9D2E433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12" name="Grafický objekt 11">
            <a:extLst>
              <a:ext uri="{FF2B5EF4-FFF2-40B4-BE49-F238E27FC236}">
                <a16:creationId xmlns:a16="http://schemas.microsoft.com/office/drawing/2014/main" id="{17B44333-A92B-1F45-947C-508903C71A16}"/>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12445817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Pouze nadpis minimální">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4F31B8D1-4DDF-4FB2-AC58-4A1374AC35A4}"/>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Nadpis 1">
            <a:extLst>
              <a:ext uri="{FF2B5EF4-FFF2-40B4-BE49-F238E27FC236}">
                <a16:creationId xmlns:a16="http://schemas.microsoft.com/office/drawing/2014/main" id="{4DAA469B-B863-447B-ABF4-3B7AFDB736F9}"/>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spTree>
    <p:extLst>
      <p:ext uri="{BB962C8B-B14F-4D97-AF65-F5344CB8AC3E}">
        <p14:creationId xmlns:p14="http://schemas.microsoft.com/office/powerpoint/2010/main" val="208794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ředělovací smínek">
    <p:spTree>
      <p:nvGrpSpPr>
        <p:cNvPr id="1" name=""/>
        <p:cNvGrpSpPr/>
        <p:nvPr/>
      </p:nvGrpSpPr>
      <p:grpSpPr>
        <a:xfrm>
          <a:off x="0" y="0"/>
          <a:ext cx="0" cy="0"/>
          <a:chOff x="0" y="0"/>
          <a:chExt cx="0" cy="0"/>
        </a:xfrm>
      </p:grpSpPr>
      <p:sp>
        <p:nvSpPr>
          <p:cNvPr id="14" name="Obdélník 13">
            <a:extLst>
              <a:ext uri="{FF2B5EF4-FFF2-40B4-BE49-F238E27FC236}">
                <a16:creationId xmlns:a16="http://schemas.microsoft.com/office/drawing/2014/main" id="{E4590B06-0543-4571-8850-63C8D7437710}"/>
              </a:ext>
            </a:extLst>
          </p:cNvPr>
          <p:cNvSpPr/>
          <p:nvPr userDrawn="1"/>
        </p:nvSpPr>
        <p:spPr>
          <a:xfrm>
            <a:off x="0" y="2503486"/>
            <a:ext cx="12192000" cy="4354514"/>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3" name="Obdélník 2">
            <a:extLst>
              <a:ext uri="{FF2B5EF4-FFF2-40B4-BE49-F238E27FC236}">
                <a16:creationId xmlns:a16="http://schemas.microsoft.com/office/drawing/2014/main" id="{D939BFE6-5AA9-48F7-9C79-C28DD31BA5CC}"/>
              </a:ext>
            </a:extLst>
          </p:cNvPr>
          <p:cNvSpPr/>
          <p:nvPr userDrawn="1"/>
        </p:nvSpPr>
        <p:spPr>
          <a:xfrm>
            <a:off x="4221769" y="4075589"/>
            <a:ext cx="3748462" cy="523220"/>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800" b="0" i="0" u="none" strike="noStrike" kern="1200" cap="none" spc="300" normalizeH="0" baseline="0" noProof="0" dirty="0">
                <a:ln>
                  <a:noFill/>
                </a:ln>
                <a:solidFill>
                  <a:prstClr val="white"/>
                </a:solidFill>
                <a:effectLst/>
                <a:uLnTx/>
                <a:uFillTx/>
                <a:latin typeface="+mn-lt"/>
                <a:ea typeface="+mn-ea"/>
                <a:cs typeface="+mn-cs"/>
              </a:rPr>
              <a:t>#</a:t>
            </a:r>
            <a:r>
              <a:rPr kumimoji="0" lang="cs-CZ" sz="2800" b="0" i="0" u="none" strike="noStrike" kern="1200" cap="none" spc="300" normalizeH="0" baseline="0" noProof="0" dirty="0" err="1">
                <a:ln>
                  <a:noFill/>
                </a:ln>
                <a:solidFill>
                  <a:prstClr val="white"/>
                </a:solidFill>
                <a:effectLst/>
                <a:uLnTx/>
                <a:uFillTx/>
                <a:latin typeface="+mn-lt"/>
                <a:ea typeface="+mn-ea"/>
                <a:cs typeface="+mn-cs"/>
              </a:rPr>
              <a:t>covidneversleeps</a:t>
            </a:r>
            <a:endParaRPr kumimoji="0" lang="cs-CZ" sz="2800" b="0" i="0" u="none" strike="noStrike" kern="1200" cap="none" spc="300" normalizeH="0" baseline="0" noProof="0" dirty="0">
              <a:ln>
                <a:noFill/>
              </a:ln>
              <a:solidFill>
                <a:prstClr val="white"/>
              </a:solidFill>
              <a:effectLst/>
              <a:uLnTx/>
              <a:uFillTx/>
              <a:latin typeface="Segoe UI"/>
              <a:ea typeface="+mn-ea"/>
              <a:cs typeface="+mn-cs"/>
            </a:endParaRPr>
          </a:p>
        </p:txBody>
      </p:sp>
      <p:pic>
        <p:nvPicPr>
          <p:cNvPr id="10" name="Obrázek 9">
            <a:extLst>
              <a:ext uri="{FF2B5EF4-FFF2-40B4-BE49-F238E27FC236}">
                <a16:creationId xmlns:a16="http://schemas.microsoft.com/office/drawing/2014/main" id="{6E93BC90-CA18-4B4A-BD99-CD309B767FB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3653" y="283579"/>
            <a:ext cx="1984694" cy="1984694"/>
          </a:xfrm>
          <a:prstGeom prst="rect">
            <a:avLst/>
          </a:prstGeom>
          <a:effectLst>
            <a:outerShdw blurRad="177800" dist="63500" dir="2700000" algn="tl" rotWithShape="0">
              <a:prstClr val="black">
                <a:alpha val="40000"/>
              </a:prstClr>
            </a:outerShdw>
          </a:effectLst>
        </p:spPr>
      </p:pic>
      <p:pic>
        <p:nvPicPr>
          <p:cNvPr id="9" name="Grafický objekt 8">
            <a:extLst>
              <a:ext uri="{FF2B5EF4-FFF2-40B4-BE49-F238E27FC236}">
                <a16:creationId xmlns:a16="http://schemas.microsoft.com/office/drawing/2014/main" id="{A9EE4D8D-F381-054C-B05F-C0F073A786D0}"/>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026056" y="6170912"/>
            <a:ext cx="4642915" cy="394742"/>
          </a:xfrm>
          <a:prstGeom prst="rect">
            <a:avLst/>
          </a:prstGeom>
        </p:spPr>
      </p:pic>
      <p:pic>
        <p:nvPicPr>
          <p:cNvPr id="11" name="Grafický objekt 10">
            <a:extLst>
              <a:ext uri="{FF2B5EF4-FFF2-40B4-BE49-F238E27FC236}">
                <a16:creationId xmlns:a16="http://schemas.microsoft.com/office/drawing/2014/main" id="{4E187FAC-8385-4A41-BD8D-043AE215E17A}"/>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944381" y="5820174"/>
            <a:ext cx="1619635" cy="1096217"/>
          </a:xfrm>
          <a:prstGeom prst="rect">
            <a:avLst/>
          </a:prstGeom>
        </p:spPr>
      </p:pic>
    </p:spTree>
    <p:extLst>
      <p:ext uri="{BB962C8B-B14F-4D97-AF65-F5344CB8AC3E}">
        <p14:creationId xmlns:p14="http://schemas.microsoft.com/office/powerpoint/2010/main" val="74883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ouze nadpis minimální">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4F31B8D1-4DDF-4FB2-AC58-4A1374AC35A4}"/>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0" name="Nadpis 1">
            <a:extLst>
              <a:ext uri="{FF2B5EF4-FFF2-40B4-BE49-F238E27FC236}">
                <a16:creationId xmlns:a16="http://schemas.microsoft.com/office/drawing/2014/main" id="{4DAA469B-B863-447B-ABF4-3B7AFDB736F9}"/>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spTree>
    <p:extLst>
      <p:ext uri="{BB962C8B-B14F-4D97-AF65-F5344CB8AC3E}">
        <p14:creationId xmlns:p14="http://schemas.microsoft.com/office/powerpoint/2010/main" val="2218921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pic>
        <p:nvPicPr>
          <p:cNvPr id="36" name="Obrázek 3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Obdélník 24"/>
          <p:cNvSpPr/>
          <p:nvPr userDrawn="1"/>
        </p:nvSpPr>
        <p:spPr>
          <a:xfrm>
            <a:off x="0" y="0"/>
            <a:ext cx="12192000" cy="6858000"/>
          </a:xfrm>
          <a:prstGeom prst="rect">
            <a:avLst/>
          </a:prstGeom>
          <a:gradFill flip="none" rotWithShape="1">
            <a:gsLst>
              <a:gs pos="0">
                <a:schemeClr val="accent3">
                  <a:lumMod val="5000"/>
                  <a:lumOff val="95000"/>
                </a:schemeClr>
              </a:gs>
              <a:gs pos="74000">
                <a:schemeClr val="accent3">
                  <a:lumMod val="45000"/>
                  <a:lumOff val="55000"/>
                  <a:alpha val="90000"/>
                </a:schemeClr>
              </a:gs>
              <a:gs pos="83000">
                <a:schemeClr val="accent3">
                  <a:lumMod val="45000"/>
                  <a:lumOff val="55000"/>
                  <a:alpha val="90000"/>
                </a:schemeClr>
              </a:gs>
              <a:gs pos="100000">
                <a:schemeClr val="accent3">
                  <a:lumMod val="30000"/>
                  <a:lumOff val="70000"/>
                  <a:alpha val="9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 name="Nadpis 1"/>
          <p:cNvSpPr>
            <a:spLocks noGrp="1"/>
          </p:cNvSpPr>
          <p:nvPr>
            <p:ph type="ctrTitle"/>
          </p:nvPr>
        </p:nvSpPr>
        <p:spPr>
          <a:xfrm>
            <a:off x="1364343" y="3700284"/>
            <a:ext cx="9144000" cy="1315225"/>
          </a:xfrm>
        </p:spPr>
        <p:txBody>
          <a:bodyPr anchor="b">
            <a:normAutofit/>
          </a:bodyPr>
          <a:lstStyle>
            <a:lvl1pPr algn="ctr">
              <a:defRPr sz="4400">
                <a:solidFill>
                  <a:srgbClr val="BA2C1C"/>
                </a:solidFill>
                <a:latin typeface="Arial Black" panose="020B0A04020102020204" pitchFamily="34" charset="0"/>
              </a:defRPr>
            </a:lvl1pPr>
          </a:lstStyle>
          <a:p>
            <a:r>
              <a:rPr lang="cs-CZ" dirty="0"/>
              <a:t>Kliknutím lze upravit styl.</a:t>
            </a:r>
          </a:p>
        </p:txBody>
      </p:sp>
      <p:sp>
        <p:nvSpPr>
          <p:cNvPr id="3" name="Podnadpis 2"/>
          <p:cNvSpPr>
            <a:spLocks noGrp="1"/>
          </p:cNvSpPr>
          <p:nvPr>
            <p:ph type="subTitle" idx="1"/>
          </p:nvPr>
        </p:nvSpPr>
        <p:spPr>
          <a:xfrm>
            <a:off x="1364341" y="5107060"/>
            <a:ext cx="9144000" cy="99882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lze upravit styl předlohy.</a:t>
            </a:r>
          </a:p>
        </p:txBody>
      </p:sp>
      <p:cxnSp>
        <p:nvCxnSpPr>
          <p:cNvPr id="7" name="Přímá spojnice 6"/>
          <p:cNvCxnSpPr/>
          <p:nvPr userDrawn="1"/>
        </p:nvCxnSpPr>
        <p:spPr>
          <a:xfrm>
            <a:off x="20409" y="2311382"/>
            <a:ext cx="4910366" cy="0"/>
          </a:xfrm>
          <a:prstGeom prst="line">
            <a:avLst/>
          </a:prstGeom>
          <a:ln w="38100" cap="sq">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4" name="Zástupný symbol pro datum 3"/>
          <p:cNvSpPr>
            <a:spLocks noGrp="1"/>
          </p:cNvSpPr>
          <p:nvPr>
            <p:ph type="dt" sz="half" idx="10"/>
          </p:nvPr>
        </p:nvSpPr>
        <p:spPr>
          <a:xfrm>
            <a:off x="10220324" y="0"/>
            <a:ext cx="1971675" cy="365125"/>
          </a:xfrm>
          <a:noFill/>
        </p:spPr>
        <p:txBody>
          <a:bodyPr/>
          <a:lstStyle>
            <a:lvl1pPr algn="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22" name="Přímá spojnice 21"/>
          <p:cNvCxnSpPr/>
          <p:nvPr userDrawn="1"/>
        </p:nvCxnSpPr>
        <p:spPr>
          <a:xfrm>
            <a:off x="7264966" y="2311382"/>
            <a:ext cx="4910366" cy="0"/>
          </a:xfrm>
          <a:prstGeom prst="line">
            <a:avLst/>
          </a:prstGeom>
          <a:ln w="38100" cap="sq">
            <a:solidFill>
              <a:srgbClr val="BA2C1C"/>
            </a:solidFill>
            <a:round/>
          </a:ln>
        </p:spPr>
        <p:style>
          <a:lnRef idx="1">
            <a:schemeClr val="accent1"/>
          </a:lnRef>
          <a:fillRef idx="0">
            <a:schemeClr val="accent1"/>
          </a:fillRef>
          <a:effectRef idx="0">
            <a:schemeClr val="accent1"/>
          </a:effectRef>
          <a:fontRef idx="minor">
            <a:schemeClr val="tx1"/>
          </a:fontRef>
        </p:style>
      </p:cxnSp>
      <p:pic>
        <p:nvPicPr>
          <p:cNvPr id="40" name="Obrázek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3653" y="1319035"/>
            <a:ext cx="1984694" cy="1984694"/>
          </a:xfrm>
          <a:prstGeom prst="rect">
            <a:avLst/>
          </a:prstGeom>
        </p:spPr>
      </p:pic>
      <p:sp>
        <p:nvSpPr>
          <p:cNvPr id="6" name="Kosoúhelník 5"/>
          <p:cNvSpPr/>
          <p:nvPr userDrawn="1"/>
        </p:nvSpPr>
        <p:spPr>
          <a:xfrm rot="10800000">
            <a:off x="1503900" y="-12894"/>
            <a:ext cx="2438400" cy="900000"/>
          </a:xfrm>
          <a:prstGeom prst="parallelogram">
            <a:avLst>
              <a:gd name="adj" fmla="val 86251"/>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6667" y="-12894"/>
            <a:ext cx="2801962" cy="900000"/>
          </a:xfrm>
          <a:prstGeom prst="rect">
            <a:avLst/>
          </a:prstGeom>
        </p:spPr>
      </p:pic>
    </p:spTree>
    <p:extLst>
      <p:ext uri="{BB962C8B-B14F-4D97-AF65-F5344CB8AC3E}">
        <p14:creationId xmlns:p14="http://schemas.microsoft.com/office/powerpoint/2010/main" val="636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838200" y="165100"/>
            <a:ext cx="9379857" cy="908050"/>
          </a:xfrm>
        </p:spPr>
        <p:txBody>
          <a:bodyPr>
            <a:normAutofit/>
          </a:bodyPr>
          <a:lstStyle>
            <a:lvl1pPr>
              <a:defRPr sz="3200">
                <a:latin typeface="Arial Black" panose="020B0A04020102020204" pitchFamily="34" charset="0"/>
                <a:cs typeface="Arial" panose="020B0604020202020204" pitchFamily="34" charset="0"/>
              </a:defRPr>
            </a:lvl1pPr>
          </a:lstStyle>
          <a:p>
            <a:r>
              <a:rPr lang="cs-CZ" dirty="0"/>
              <a:t>Kliknutím lze upravit styl.</a:t>
            </a:r>
          </a:p>
        </p:txBody>
      </p:sp>
      <p:sp>
        <p:nvSpPr>
          <p:cNvPr id="3" name="Zástupný symbol pro obsah 2"/>
          <p:cNvSpPr>
            <a:spLocks noGrp="1"/>
          </p:cNvSpPr>
          <p:nvPr>
            <p:ph idx="1"/>
          </p:nvPr>
        </p:nvSpPr>
        <p:spPr>
          <a:xfrm>
            <a:off x="838200" y="1755396"/>
            <a:ext cx="10375900" cy="4351338"/>
          </a:xfrm>
        </p:spPr>
        <p:txBody>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cxnSp>
        <p:nvCxnSpPr>
          <p:cNvPr id="8" name="Přímá spojnice 7"/>
          <p:cNvCxnSpPr/>
          <p:nvPr userDrawn="1"/>
        </p:nvCxnSpPr>
        <p:spPr>
          <a:xfrm flipV="1">
            <a:off x="0" y="1085178"/>
            <a:ext cx="10218057" cy="1"/>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9" name="Obdélník 8"/>
          <p:cNvSpPr/>
          <p:nvPr userDrawn="1"/>
        </p:nvSpPr>
        <p:spPr>
          <a:xfrm>
            <a:off x="11760000" y="6426000"/>
            <a:ext cx="432000" cy="432000"/>
          </a:xfrm>
          <a:prstGeom prst="rect">
            <a:avLst/>
          </a:prstGeom>
          <a:gradFill flip="none" rotWithShape="1">
            <a:gsLst>
              <a:gs pos="0">
                <a:srgbClr val="BA2C1C">
                  <a:shade val="30000"/>
                  <a:satMod val="115000"/>
                </a:srgbClr>
              </a:gs>
              <a:gs pos="50000">
                <a:srgbClr val="BA2C1C">
                  <a:shade val="67500"/>
                  <a:satMod val="115000"/>
                </a:srgbClr>
              </a:gs>
              <a:gs pos="100000">
                <a:srgbClr val="BA2C1C">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Zástupný symbol pro číslo snímku 5"/>
          <p:cNvSpPr>
            <a:spLocks noGrp="1"/>
          </p:cNvSpPr>
          <p:nvPr>
            <p:ph type="sldNum" sz="quarter" idx="12"/>
          </p:nvPr>
        </p:nvSpPr>
        <p:spPr>
          <a:xfrm>
            <a:off x="11760000" y="6426000"/>
            <a:ext cx="432000" cy="432000"/>
          </a:xfrm>
        </p:spPr>
        <p:txBody>
          <a:bodyPr/>
          <a:lstStyle>
            <a:lvl1pPr algn="ct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12" name="Přímá spojnice 11"/>
          <p:cNvCxnSpPr/>
          <p:nvPr userDrawn="1"/>
        </p:nvCxnSpPr>
        <p:spPr>
          <a:xfrm>
            <a:off x="11826903" y="1085177"/>
            <a:ext cx="365097" cy="0"/>
          </a:xfrm>
          <a:prstGeom prst="line">
            <a:avLst/>
          </a:prstGeom>
          <a:ln w="38100" cap="rnd">
            <a:solidFill>
              <a:srgbClr val="BA2C1C"/>
            </a:solidFill>
            <a:round/>
          </a:ln>
        </p:spPr>
        <p:style>
          <a:lnRef idx="1">
            <a:schemeClr val="accent1"/>
          </a:lnRef>
          <a:fillRef idx="0">
            <a:schemeClr val="accent1"/>
          </a:fillRef>
          <a:effectRef idx="0">
            <a:schemeClr val="accent1"/>
          </a:effectRef>
          <a:fontRef idx="minor">
            <a:schemeClr val="tx1"/>
          </a:fontRef>
        </p:style>
      </p:cxnSp>
      <p:sp>
        <p:nvSpPr>
          <p:cNvPr id="10" name="Obdélník 9"/>
          <p:cNvSpPr/>
          <p:nvPr userDrawn="1"/>
        </p:nvSpPr>
        <p:spPr>
          <a:xfrm>
            <a:off x="1104900" y="6426000"/>
            <a:ext cx="10655100" cy="432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1" name="Obráze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6424417"/>
            <a:ext cx="1257300" cy="433583"/>
          </a:xfrm>
          <a:prstGeom prst="rect">
            <a:avLst/>
          </a:prstGeom>
        </p:spPr>
      </p:pic>
      <p:pic>
        <p:nvPicPr>
          <p:cNvPr id="15" name="Obráze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8781" y="414958"/>
            <a:ext cx="1340438" cy="1340438"/>
          </a:xfrm>
          <a:prstGeom prst="rect">
            <a:avLst/>
          </a:prstGeom>
        </p:spPr>
      </p:pic>
    </p:spTree>
    <p:extLst>
      <p:ext uri="{BB962C8B-B14F-4D97-AF65-F5344CB8AC3E}">
        <p14:creationId xmlns:p14="http://schemas.microsoft.com/office/powerpoint/2010/main" val="131670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9E29F1E6-ED0B-46BA-8E34-71ED3EB59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text 2">
            <a:extLst>
              <a:ext uri="{FF2B5EF4-FFF2-40B4-BE49-F238E27FC236}">
                <a16:creationId xmlns:a16="http://schemas.microsoft.com/office/drawing/2014/main" id="{7438496F-B824-41C1-AA93-D9881432A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364256536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61" r:id="rId4"/>
    <p:sldLayoutId id="2147483658" r:id="rId5"/>
    <p:sldLayoutId id="2147483662" r:id="rId6"/>
    <p:sldLayoutId id="2147483760" r:id="rId7"/>
  </p:sldLayoutIdLst>
  <p:hf sldNum="0" hdr="0" ft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26623203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64EC2-A2EC-4DE5-85B7-53077A78B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cs-CZ"/>
          </a:p>
        </p:txBody>
      </p:sp>
      <p:sp>
        <p:nvSpPr>
          <p:cNvPr id="3" name="Text Placeholder 2">
            <a:extLst>
              <a:ext uri="{FF2B5EF4-FFF2-40B4-BE49-F238E27FC236}">
                <a16:creationId xmlns:a16="http://schemas.microsoft.com/office/drawing/2014/main" id="{BDA035FA-16EA-48E9-A4CF-24D03D0A8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53058C2A-3294-4D93-B6D3-CD4C09A39B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0B6E0E2-ED72-462D-A571-FDF80829A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8AE22D9-ED75-49B2-874D-6B9FC81E11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3043905"/>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64EC2-A2EC-4DE5-85B7-53077A78B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cs-CZ"/>
          </a:p>
        </p:txBody>
      </p:sp>
      <p:sp>
        <p:nvSpPr>
          <p:cNvPr id="3" name="Text Placeholder 2">
            <a:extLst>
              <a:ext uri="{FF2B5EF4-FFF2-40B4-BE49-F238E27FC236}">
                <a16:creationId xmlns:a16="http://schemas.microsoft.com/office/drawing/2014/main" id="{BDA035FA-16EA-48E9-A4CF-24D03D0A8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53058C2A-3294-4D93-B6D3-CD4C09A39B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0B6E0E2-ED72-462D-A571-FDF80829A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8AE22D9-ED75-49B2-874D-6B9FC81E11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605155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64EC2-A2EC-4DE5-85B7-53077A78B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cs-CZ"/>
          </a:p>
        </p:txBody>
      </p:sp>
      <p:sp>
        <p:nvSpPr>
          <p:cNvPr id="3" name="Text Placeholder 2">
            <a:extLst>
              <a:ext uri="{FF2B5EF4-FFF2-40B4-BE49-F238E27FC236}">
                <a16:creationId xmlns:a16="http://schemas.microsoft.com/office/drawing/2014/main" id="{BDA035FA-16EA-48E9-A4CF-24D03D0A8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53058C2A-3294-4D93-B6D3-CD4C09A39B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8DA3A0F-9B2E-4AAE-BF10-3AD84EB845DD}" type="datetimeFigureOut">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24.11.2021</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0B6E0E2-ED72-462D-A571-FDF80829A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8AE22D9-ED75-49B2-874D-6B9FC81E11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F98F3B7-169A-4902-9743-55F496AD09B8}" type="slidenum">
              <a:rPr kumimoji="0" lang="cs-CZ"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cs-CZ"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113203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chart" Target="../charts/chart1.xml"/><Relationship Id="rId4"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chart" Target="../charts/chart2.xml"/><Relationship Id="rId4"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chart" Target="../charts/chart3.xml"/><Relationship Id="rId4"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chart" Target="../charts/chart4.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slideLayout" Target="../slideLayouts/slideLayout38.xml"/><Relationship Id="rId5" Type="http://schemas.openxmlformats.org/officeDocument/2006/relationships/tags" Target="../tags/tag14.xml"/><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s>
</file>

<file path=ppt/slides/_rels/slide9.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chart" Target="../charts/chart5.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notesSlide" Target="../notesSlides/notesSlide3.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slideLayout" Target="../slideLayouts/slideLayout38.xml"/><Relationship Id="rId5" Type="http://schemas.openxmlformats.org/officeDocument/2006/relationships/tags" Target="../tags/tag24.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číslo snímku 3"/>
          <p:cNvSpPr>
            <a:spLocks noGrp="1"/>
          </p:cNvSpPr>
          <p:nvPr>
            <p:ph type="sldNum" sz="quarter" idx="4294967295"/>
          </p:nvPr>
        </p:nvSpPr>
        <p:spPr>
          <a:xfrm>
            <a:off x="11771313" y="6443663"/>
            <a:ext cx="420687"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D0DFD3D-3A9B-46F9-B57F-E98436FEBC69}" type="slidenum">
              <a:rPr kumimoji="0" lang="cs-CZ" sz="1200" b="0"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cs-CZ"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Nadpis 1"/>
          <p:cNvSpPr>
            <a:spLocks noGrp="1"/>
          </p:cNvSpPr>
          <p:nvPr>
            <p:ph type="ctrTitle"/>
          </p:nvPr>
        </p:nvSpPr>
        <p:spPr>
          <a:xfrm>
            <a:off x="1368547" y="3690851"/>
            <a:ext cx="9842263" cy="1829090"/>
          </a:xfrm>
        </p:spPr>
        <p:txBody>
          <a:bodyPr>
            <a:normAutofit fontScale="90000"/>
          </a:bodyPr>
          <a:lstStyle/>
          <a:p>
            <a:r>
              <a:rPr lang="cs-CZ" b="1" dirty="0" smtClean="0">
                <a:latin typeface="Arial" panose="020B0604020202020204" pitchFamily="34" charset="0"/>
                <a:ea typeface="Times New Roman" panose="02020603050405020304" pitchFamily="18" charset="0"/>
                <a:cs typeface="Times New Roman" panose="02020603050405020304" pitchFamily="18" charset="0"/>
              </a:rPr>
              <a:t>Operační briefing ICŘT </a:t>
            </a:r>
            <a:br>
              <a:rPr lang="cs-CZ" b="1" dirty="0" smtClean="0">
                <a:latin typeface="Arial" panose="020B0604020202020204" pitchFamily="34" charset="0"/>
                <a:ea typeface="Times New Roman" panose="02020603050405020304" pitchFamily="18" charset="0"/>
                <a:cs typeface="Times New Roman" panose="02020603050405020304" pitchFamily="18" charset="0"/>
              </a:rPr>
            </a:br>
            <a:r>
              <a:rPr lang="cs-CZ" b="1" dirty="0" smtClean="0">
                <a:latin typeface="Arial" panose="020B0604020202020204" pitchFamily="34" charset="0"/>
                <a:ea typeface="Times New Roman" panose="02020603050405020304" pitchFamily="18" charset="0"/>
                <a:cs typeface="Times New Roman" panose="02020603050405020304" pitchFamily="18" charset="0"/>
              </a:rPr>
              <a:t/>
            </a:r>
            <a:br>
              <a:rPr lang="cs-CZ" b="1" dirty="0" smtClean="0">
                <a:latin typeface="Arial" panose="020B0604020202020204" pitchFamily="34" charset="0"/>
                <a:ea typeface="Times New Roman" panose="02020603050405020304" pitchFamily="18" charset="0"/>
                <a:cs typeface="Times New Roman" panose="02020603050405020304" pitchFamily="18" charset="0"/>
              </a:rPr>
            </a:br>
            <a:r>
              <a:rPr lang="cs-CZ" b="1" i="1" dirty="0" smtClean="0">
                <a:latin typeface="Arial" panose="020B0604020202020204" pitchFamily="34" charset="0"/>
                <a:ea typeface="Times New Roman" panose="02020603050405020304" pitchFamily="18" charset="0"/>
                <a:cs typeface="Times New Roman" panose="02020603050405020304" pitchFamily="18" charset="0"/>
              </a:rPr>
              <a:t>Národní dispečink lůžkové péče</a:t>
            </a:r>
            <a:r>
              <a:rPr lang="cs-CZ" b="1" dirty="0" smtClean="0">
                <a:latin typeface="Arial" panose="020B0604020202020204" pitchFamily="34" charset="0"/>
                <a:ea typeface="Times New Roman" panose="02020603050405020304" pitchFamily="18" charset="0"/>
                <a:cs typeface="Times New Roman" panose="02020603050405020304" pitchFamily="18" charset="0"/>
              </a:rPr>
              <a:t> </a:t>
            </a:r>
            <a:endParaRPr lang="cs-CZ" b="1" i="1"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9" name="Podnadpis 2"/>
          <p:cNvSpPr>
            <a:spLocks noGrp="1"/>
          </p:cNvSpPr>
          <p:nvPr>
            <p:ph type="subTitle" idx="1"/>
          </p:nvPr>
        </p:nvSpPr>
        <p:spPr>
          <a:xfrm>
            <a:off x="1659489" y="6344687"/>
            <a:ext cx="9144000" cy="513313"/>
          </a:xfrm>
        </p:spPr>
        <p:txBody>
          <a:bodyPr>
            <a:normAutofit/>
          </a:bodyPr>
          <a:lstStyle/>
          <a:p>
            <a:r>
              <a:rPr lang="cs-CZ" b="1" dirty="0" smtClean="0"/>
              <a:t>24. listopadu 2021</a:t>
            </a:r>
            <a:endParaRPr lang="cs-CZ" b="1" dirty="0"/>
          </a:p>
        </p:txBody>
      </p:sp>
    </p:spTree>
    <p:extLst>
      <p:ext uri="{BB962C8B-B14F-4D97-AF65-F5344CB8AC3E}">
        <p14:creationId xmlns:p14="http://schemas.microsoft.com/office/powerpoint/2010/main" val="138472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92141" y="92597"/>
            <a:ext cx="9885238" cy="896492"/>
          </a:xfrm>
        </p:spPr>
        <p:txBody>
          <a:bodyPr/>
          <a:lstStyle/>
          <a:p>
            <a:r>
              <a:rPr lang="cs-CZ" dirty="0" smtClean="0"/>
              <a:t>Trend zátěže nemocnic </a:t>
            </a:r>
            <a:endParaRPr lang="cs-CZ" dirty="0"/>
          </a:p>
        </p:txBody>
      </p:sp>
      <p:sp>
        <p:nvSpPr>
          <p:cNvPr id="5" name="TextovéPole 4"/>
          <p:cNvSpPr txBox="1"/>
          <p:nvPr/>
        </p:nvSpPr>
        <p:spPr>
          <a:xfrm>
            <a:off x="571500" y="1120974"/>
            <a:ext cx="10102361" cy="6186309"/>
          </a:xfrm>
          <a:prstGeom prst="rect">
            <a:avLst/>
          </a:prstGeom>
          <a:noFill/>
        </p:spPr>
        <p:txBody>
          <a:bodyPr wrap="square" rtlCol="0">
            <a:spAutoFit/>
          </a:bodyPr>
          <a:lstStyle/>
          <a:p>
            <a:r>
              <a:rPr lang="cs-CZ" b="1" dirty="0"/>
              <a:t>Po </a:t>
            </a:r>
            <a:r>
              <a:rPr lang="cs-CZ" b="1" dirty="0" smtClean="0"/>
              <a:t>víkendu </a:t>
            </a:r>
            <a:r>
              <a:rPr lang="cs-CZ" b="1" dirty="0"/>
              <a:t>došlo k významnému navýšení počtu hospitalizací</a:t>
            </a:r>
            <a:r>
              <a:rPr lang="cs-CZ" dirty="0"/>
              <a:t>, včetně </a:t>
            </a:r>
            <a:r>
              <a:rPr lang="cs-CZ" dirty="0" smtClean="0"/>
              <a:t>obsazenosti </a:t>
            </a:r>
            <a:r>
              <a:rPr lang="cs-CZ" dirty="0"/>
              <a:t>vysoce intenzivní péče.</a:t>
            </a:r>
            <a:r>
              <a:rPr lang="cs-CZ" b="1" dirty="0"/>
              <a:t> </a:t>
            </a:r>
            <a:r>
              <a:rPr lang="cs-CZ" dirty="0"/>
              <a:t>Denně do prevalence přibývá již více než 1 400 </a:t>
            </a:r>
            <a:r>
              <a:rPr lang="cs-CZ" b="1" dirty="0"/>
              <a:t>nově nakažených a potenciálně zranitelných pacientů, dlouhodobě nemocných a </a:t>
            </a:r>
            <a:r>
              <a:rPr lang="cs-CZ" b="1" dirty="0" smtClean="0"/>
              <a:t>seniorů.</a:t>
            </a:r>
          </a:p>
          <a:p>
            <a:endParaRPr lang="cs-CZ" dirty="0" smtClean="0"/>
          </a:p>
          <a:p>
            <a:pPr fontAlgn="base"/>
            <a:r>
              <a:rPr lang="cs-CZ" dirty="0"/>
              <a:t>R</a:t>
            </a:r>
            <a:r>
              <a:rPr lang="cs-CZ" dirty="0" smtClean="0"/>
              <a:t>izikové </a:t>
            </a:r>
            <a:r>
              <a:rPr lang="cs-CZ" dirty="0"/>
              <a:t>predikce tak ukazují na konci měsíce na vysoce pravděpodobnou týdenní zátěž </a:t>
            </a:r>
            <a:r>
              <a:rPr lang="cs-CZ" dirty="0" smtClean="0"/>
              <a:t>nemocnic ve </a:t>
            </a:r>
            <a:r>
              <a:rPr lang="cs-CZ" dirty="0"/>
              <a:t>výši &gt; 1 100 nových případů za týden na 100 tis. o</a:t>
            </a:r>
            <a:r>
              <a:rPr lang="cs-CZ" dirty="0" smtClean="0"/>
              <a:t>byvatel.</a:t>
            </a:r>
            <a:r>
              <a:rPr lang="cs-CZ" dirty="0"/>
              <a:t/>
            </a:r>
            <a:br>
              <a:rPr lang="cs-CZ" dirty="0"/>
            </a:br>
            <a:endParaRPr lang="cs-CZ" dirty="0"/>
          </a:p>
          <a:p>
            <a:pPr fontAlgn="base"/>
            <a:r>
              <a:rPr lang="cs-CZ" b="1" dirty="0" smtClean="0"/>
              <a:t>Při současném vývoji lze </a:t>
            </a:r>
            <a:r>
              <a:rPr lang="cs-CZ" b="1" dirty="0"/>
              <a:t>ke konci měsíce očekávat více než 6 000 hospitalizací v jeden </a:t>
            </a:r>
            <a:r>
              <a:rPr lang="cs-CZ" b="1" dirty="0" smtClean="0"/>
              <a:t>den a </a:t>
            </a:r>
            <a:r>
              <a:rPr lang="cs-CZ" b="1" dirty="0"/>
              <a:t>na JIP až 1 100 pacientů, což je zátěž, která významně omezí "</a:t>
            </a:r>
            <a:r>
              <a:rPr lang="cs-CZ" b="1" dirty="0" err="1"/>
              <a:t>necovidovou</a:t>
            </a:r>
            <a:r>
              <a:rPr lang="cs-CZ" b="1" dirty="0"/>
              <a:t>" </a:t>
            </a:r>
            <a:r>
              <a:rPr lang="cs-CZ" b="1" dirty="0" smtClean="0"/>
              <a:t>péči.</a:t>
            </a:r>
            <a:r>
              <a:rPr lang="cs-CZ" dirty="0"/>
              <a:t/>
            </a:r>
            <a:br>
              <a:rPr lang="cs-CZ" dirty="0"/>
            </a:br>
            <a:endParaRPr lang="cs-CZ" dirty="0"/>
          </a:p>
          <a:p>
            <a:pPr fontAlgn="base"/>
            <a:r>
              <a:rPr lang="cs-CZ" b="1" dirty="0" smtClean="0"/>
              <a:t>Maximální </a:t>
            </a:r>
            <a:r>
              <a:rPr lang="cs-CZ" b="1" dirty="0"/>
              <a:t>odhady rizikového vývoje v prosinci ukazují na více než 10 000 - 11 000 hospitalizací celkem a více než 1 600 těžkých případů na JIP v jeden den</a:t>
            </a:r>
            <a:r>
              <a:rPr lang="cs-CZ" dirty="0"/>
              <a:t> - ale i tyto hodnoty mohou být s určitou pravděpodobností překonány (v populaci stále existuje velký potenciál k šíření nákazy a k zdravotním dopadům</a:t>
            </a:r>
            <a:r>
              <a:rPr lang="cs-CZ" dirty="0" smtClean="0"/>
              <a:t>).</a:t>
            </a:r>
          </a:p>
          <a:p>
            <a:endParaRPr lang="cs-CZ" dirty="0"/>
          </a:p>
          <a:p>
            <a:r>
              <a:rPr lang="cs-CZ" b="1" dirty="0" smtClean="0"/>
              <a:t>Velmi </a:t>
            </a:r>
            <a:r>
              <a:rPr lang="cs-CZ" b="1" dirty="0"/>
              <a:t>rizikový vývoj je patrný v </a:t>
            </a:r>
            <a:r>
              <a:rPr lang="cs-CZ" b="1" dirty="0" smtClean="0"/>
              <a:t>moravských </a:t>
            </a:r>
            <a:r>
              <a:rPr lang="cs-CZ" b="1" dirty="0"/>
              <a:t>krajích</a:t>
            </a:r>
            <a:r>
              <a:rPr lang="cs-CZ" dirty="0"/>
              <a:t>, i když zatím stále platí, že přírůstky zátěže na JIP jsou nižší než růst celkového počtu hospitalizací a celkové zátěže v </a:t>
            </a:r>
            <a:r>
              <a:rPr lang="cs-CZ" dirty="0" smtClean="0"/>
              <a:t>populaci.</a:t>
            </a:r>
            <a:endParaRPr lang="cs-CZ" dirty="0"/>
          </a:p>
          <a:p>
            <a:pPr fontAlgn="base"/>
            <a:r>
              <a:rPr lang="cs-CZ" dirty="0"/>
              <a:t/>
            </a:r>
            <a:br>
              <a:rPr lang="cs-CZ" dirty="0"/>
            </a:br>
            <a:endParaRPr lang="cs-CZ" dirty="0"/>
          </a:p>
          <a:p>
            <a:r>
              <a:rPr lang="cs-CZ" dirty="0"/>
              <a:t/>
            </a:r>
            <a:br>
              <a:rPr lang="cs-CZ" dirty="0"/>
            </a:br>
            <a:endParaRPr lang="cs-CZ" dirty="0" smtClean="0"/>
          </a:p>
          <a:p>
            <a:r>
              <a:rPr lang="cs-CZ" dirty="0" smtClean="0"/>
              <a:t> </a:t>
            </a:r>
            <a:endParaRPr lang="cs-CZ" dirty="0"/>
          </a:p>
        </p:txBody>
      </p:sp>
    </p:spTree>
    <p:extLst>
      <p:ext uri="{BB962C8B-B14F-4D97-AF65-F5344CB8AC3E}">
        <p14:creationId xmlns:p14="http://schemas.microsoft.com/office/powerpoint/2010/main" val="1787671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64DB608-673A-46BD-8E5E-BDC00F478473}"/>
              </a:ext>
            </a:extLst>
          </p:cNvPr>
          <p:cNvSpPr>
            <a:spLocks noGrp="1"/>
          </p:cNvSpPr>
          <p:nvPr>
            <p:ph type="title"/>
          </p:nvPr>
        </p:nvSpPr>
        <p:spPr>
          <a:xfrm>
            <a:off x="306442" y="88247"/>
            <a:ext cx="9885238" cy="896492"/>
          </a:xfrm>
        </p:spPr>
        <p:txBody>
          <a:bodyPr>
            <a:normAutofit fontScale="90000"/>
          </a:bodyPr>
          <a:lstStyle/>
          <a:p>
            <a:r>
              <a:rPr lang="cs-CZ" dirty="0"/>
              <a:t>VÝVOJ POČTU HOSPITALIZACÍ – CELKOVÉ A JIP – OD BŘEZNA 2020</a:t>
            </a:r>
            <a:br>
              <a:rPr lang="cs-CZ" dirty="0"/>
            </a:br>
            <a:r>
              <a:rPr kumimoji="0" lang="cs-CZ"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cs typeface="+mj-cs"/>
              </a:rPr>
              <a:t>zdroj: ÚZIS,</a:t>
            </a:r>
            <a:r>
              <a:rPr kumimoji="0" lang="nl-NL" sz="2000" b="0" i="0" u="none" strike="noStrike" kern="1200" cap="all" spc="100" normalizeH="0" baseline="0" noProof="0" dirty="0">
                <a:ln>
                  <a:noFill/>
                </a:ln>
                <a:solidFill>
                  <a:prstClr val="black">
                    <a:lumMod val="95000"/>
                    <a:lumOff val="5000"/>
                  </a:prstClr>
                </a:solidFill>
                <a:effectLst/>
                <a:uLnTx/>
                <a:uFillTx/>
                <a:latin typeface="Tw Cen MT Condensed" panose="020B0606020104020203"/>
                <a:cs typeface="+mj-cs"/>
              </a:rPr>
              <a:t> ISIN / COVID-19 - Informační systém </a:t>
            </a:r>
            <a:r>
              <a:rPr kumimoji="0" lang="nl-NL" sz="2000" b="0" i="0" u="none" strike="noStrike" kern="1200" cap="all" spc="100" normalizeH="0" baseline="0" noProof="0" dirty="0" smtClean="0">
                <a:ln>
                  <a:noFill/>
                </a:ln>
                <a:solidFill>
                  <a:prstClr val="black">
                    <a:lumMod val="95000"/>
                    <a:lumOff val="5000"/>
                  </a:prstClr>
                </a:solidFill>
                <a:effectLst/>
                <a:uLnTx/>
                <a:uFillTx/>
                <a:latin typeface="Tw Cen MT Condensed" panose="020B0606020104020203"/>
                <a:cs typeface="+mj-cs"/>
              </a:rPr>
              <a:t>infekční</a:t>
            </a:r>
            <a:r>
              <a:rPr kumimoji="0" lang="cs-CZ" sz="2000" b="0" i="0" u="none" strike="noStrike" kern="1200" cap="all" spc="100" normalizeH="0" baseline="0" noProof="0" dirty="0" smtClean="0">
                <a:ln>
                  <a:noFill/>
                </a:ln>
                <a:solidFill>
                  <a:prstClr val="black">
                    <a:lumMod val="95000"/>
                    <a:lumOff val="5000"/>
                  </a:prstClr>
                </a:solidFill>
                <a:effectLst/>
                <a:uLnTx/>
                <a:uFillTx/>
                <a:latin typeface="Tw Cen MT Condensed" panose="020B0606020104020203"/>
                <a:cs typeface="+mj-cs"/>
              </a:rPr>
              <a:t>ch</a:t>
            </a:r>
            <a:r>
              <a:rPr kumimoji="0" lang="nl-NL" sz="2000" b="0" i="0" u="none" strike="noStrike" kern="1200" cap="all" spc="100" normalizeH="0" baseline="0" noProof="0" dirty="0" smtClean="0">
                <a:ln>
                  <a:noFill/>
                </a:ln>
                <a:solidFill>
                  <a:prstClr val="black">
                    <a:lumMod val="95000"/>
                    <a:lumOff val="5000"/>
                  </a:prstClr>
                </a:solidFill>
                <a:effectLst/>
                <a:uLnTx/>
                <a:uFillTx/>
                <a:latin typeface="Tw Cen MT Condensed" panose="020B0606020104020203"/>
                <a:cs typeface="+mj-cs"/>
              </a:rPr>
              <a:t> nemoc</a:t>
            </a:r>
            <a:r>
              <a:rPr kumimoji="0" lang="cs-CZ" sz="2000" b="0" i="0" u="none" strike="noStrike" kern="1200" cap="all" spc="100" normalizeH="0" baseline="0" noProof="0" dirty="0" smtClean="0">
                <a:ln>
                  <a:noFill/>
                </a:ln>
                <a:solidFill>
                  <a:prstClr val="black">
                    <a:lumMod val="95000"/>
                    <a:lumOff val="5000"/>
                  </a:prstClr>
                </a:solidFill>
                <a:effectLst/>
                <a:uLnTx/>
                <a:uFillTx/>
                <a:latin typeface="Tw Cen MT Condensed" panose="020B0606020104020203"/>
                <a:cs typeface="+mj-cs"/>
              </a:rPr>
              <a:t>í</a:t>
            </a:r>
            <a:endParaRPr lang="cs-CZ" sz="2000" b="0" cap="all" spc="100" dirty="0">
              <a:solidFill>
                <a:prstClr val="black">
                  <a:lumMod val="95000"/>
                  <a:lumOff val="5000"/>
                </a:prstClr>
              </a:solidFill>
              <a:latin typeface="Tw Cen MT Condensed" panose="020B0606020104020203"/>
              <a:cs typeface="+mj-cs"/>
            </a:endParaRPr>
          </a:p>
        </p:txBody>
      </p:sp>
      <p:graphicFrame>
        <p:nvGraphicFramePr>
          <p:cNvPr id="7" name="Tabulka 7">
            <a:extLst>
              <a:ext uri="{FF2B5EF4-FFF2-40B4-BE49-F238E27FC236}">
                <a16:creationId xmlns:a16="http://schemas.microsoft.com/office/drawing/2014/main" id="{E4305667-7252-438B-B0A2-AF7DB9A9EDF0}"/>
              </a:ext>
            </a:extLst>
          </p:cNvPr>
          <p:cNvGraphicFramePr>
            <a:graphicFrameLocks noGrp="1"/>
          </p:cNvGraphicFramePr>
          <p:nvPr>
            <p:extLst>
              <p:ext uri="{D42A27DB-BD31-4B8C-83A1-F6EECF244321}">
                <p14:modId xmlns:p14="http://schemas.microsoft.com/office/powerpoint/2010/main" val="2392028361"/>
              </p:ext>
            </p:extLst>
          </p:nvPr>
        </p:nvGraphicFramePr>
        <p:xfrm>
          <a:off x="8663882" y="3136993"/>
          <a:ext cx="3311505" cy="1112520"/>
        </p:xfrm>
        <a:graphic>
          <a:graphicData uri="http://schemas.openxmlformats.org/drawingml/2006/table">
            <a:tbl>
              <a:tblPr firstRow="1" bandRow="1">
                <a:tableStyleId>{5C22544A-7EE6-4342-B048-85BDC9FD1C3A}</a:tableStyleId>
              </a:tblPr>
              <a:tblGrid>
                <a:gridCol w="1113329">
                  <a:extLst>
                    <a:ext uri="{9D8B030D-6E8A-4147-A177-3AD203B41FA5}">
                      <a16:colId xmlns:a16="http://schemas.microsoft.com/office/drawing/2014/main" val="1970852530"/>
                    </a:ext>
                  </a:extLst>
                </a:gridCol>
                <a:gridCol w="1087037">
                  <a:extLst>
                    <a:ext uri="{9D8B030D-6E8A-4147-A177-3AD203B41FA5}">
                      <a16:colId xmlns:a16="http://schemas.microsoft.com/office/drawing/2014/main" val="667889362"/>
                    </a:ext>
                  </a:extLst>
                </a:gridCol>
                <a:gridCol w="1111139">
                  <a:extLst>
                    <a:ext uri="{9D8B030D-6E8A-4147-A177-3AD203B41FA5}">
                      <a16:colId xmlns:a16="http://schemas.microsoft.com/office/drawing/2014/main" val="240875392"/>
                    </a:ext>
                  </a:extLst>
                </a:gridCol>
              </a:tblGrid>
              <a:tr h="370840">
                <a:tc>
                  <a:txBody>
                    <a:bodyPr/>
                    <a:lstStyle/>
                    <a:p>
                      <a:pPr algn="ctr"/>
                      <a:endParaRPr lang="cs-CZ" sz="1300" dirty="0">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dirty="0" smtClean="0">
                          <a:solidFill>
                            <a:schemeClr val="tx1"/>
                          </a:solidFill>
                          <a:latin typeface="Calibri" panose="020F0502020204030204" pitchFamily="34" charset="0"/>
                          <a:cs typeface="Calibri" panose="020F0502020204030204" pitchFamily="34" charset="0"/>
                        </a:rPr>
                        <a:t>21.10.2020</a:t>
                      </a:r>
                      <a:endParaRPr lang="cs-CZ" sz="1300" dirty="0">
                        <a:solidFill>
                          <a:schemeClr val="tx1"/>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kumimoji="0" lang="cs-CZ" sz="1300" b="1" i="0" u="none" strike="noStrike" kern="1200" cap="none" spc="0" normalizeH="0" baseline="0" noProof="0" dirty="0" smtClean="0">
                          <a:ln>
                            <a:noFill/>
                          </a:ln>
                          <a:solidFill>
                            <a:prstClr val="black">
                              <a:lumMod val="95000"/>
                              <a:lumOff val="5000"/>
                            </a:prstClr>
                          </a:solidFill>
                          <a:effectLst/>
                          <a:uLnTx/>
                          <a:uFillTx/>
                          <a:latin typeface="Calibri" panose="020F0502020204030204" pitchFamily="34" charset="0"/>
                          <a:ea typeface="+mn-ea"/>
                          <a:cs typeface="Calibri" panose="020F0502020204030204" pitchFamily="34" charset="0"/>
                        </a:rPr>
                        <a:t>21</a:t>
                      </a:r>
                      <a:r>
                        <a:rPr kumimoji="0" lang="cs-CZ" sz="1300" b="1" i="0" u="none" strike="noStrike" kern="1200" cap="all" spc="100" normalizeH="0" baseline="0" noProof="0" dirty="0" smtClean="0">
                          <a:ln>
                            <a:noFill/>
                          </a:ln>
                          <a:solidFill>
                            <a:prstClr val="black">
                              <a:lumMod val="95000"/>
                              <a:lumOff val="5000"/>
                            </a:prstClr>
                          </a:solidFill>
                          <a:effectLst/>
                          <a:uLnTx/>
                          <a:uFillTx/>
                          <a:latin typeface="Calibri" panose="020F0502020204030204" pitchFamily="34" charset="0"/>
                          <a:ea typeface="+mn-ea"/>
                          <a:cs typeface="Calibri" panose="020F0502020204030204" pitchFamily="34" charset="0"/>
                        </a:rPr>
                        <a:t>.11.2021</a:t>
                      </a:r>
                      <a:endParaRPr lang="cs-CZ" sz="1300" b="1" dirty="0">
                        <a:solidFill>
                          <a:schemeClr val="tx1"/>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91278547"/>
                  </a:ext>
                </a:extLst>
              </a:tr>
              <a:tr h="370840">
                <a:tc>
                  <a:txBody>
                    <a:bodyPr/>
                    <a:lstStyle/>
                    <a:p>
                      <a:pPr algn="ctr"/>
                      <a:r>
                        <a:rPr lang="cs-CZ" sz="1300" b="1" dirty="0">
                          <a:latin typeface="Calibri" panose="020F0502020204030204" pitchFamily="34" charset="0"/>
                          <a:cs typeface="Calibri" panose="020F0502020204030204" pitchFamily="34" charset="0"/>
                        </a:rPr>
                        <a:t>Hospitalizace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400" dirty="0">
                          <a:latin typeface="Calibri" panose="020F0502020204030204" pitchFamily="34" charset="0"/>
                          <a:cs typeface="Calibri" panose="020F0502020204030204" pitchFamily="34" charset="0"/>
                        </a:rPr>
                        <a:t>5 726</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cs-CZ" sz="1400" dirty="0">
                          <a:latin typeface="Calibri" panose="020F0502020204030204" pitchFamily="34" charset="0"/>
                          <a:cs typeface="Calibri" panose="020F0502020204030204" pitchFamily="34" charset="0"/>
                        </a:rPr>
                        <a:t>5 434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6097706"/>
                  </a:ext>
                </a:extLst>
              </a:tr>
              <a:tr h="370840">
                <a:tc>
                  <a:txBody>
                    <a:bodyPr/>
                    <a:lstStyle/>
                    <a:p>
                      <a:pPr algn="ctr"/>
                      <a:r>
                        <a:rPr lang="cs-CZ" sz="1300" b="1" dirty="0">
                          <a:latin typeface="Calibri" panose="020F0502020204030204" pitchFamily="34" charset="0"/>
                          <a:cs typeface="Calibri" panose="020F0502020204030204" pitchFamily="34" charset="0"/>
                        </a:rPr>
                        <a:t>JIP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400" dirty="0">
                          <a:latin typeface="Calibri" panose="020F0502020204030204" pitchFamily="34" charset="0"/>
                          <a:cs typeface="Calibri" panose="020F0502020204030204" pitchFamily="34" charset="0"/>
                        </a:rPr>
                        <a:t>906</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cs-CZ" sz="1400" dirty="0">
                          <a:latin typeface="Calibri" panose="020F0502020204030204" pitchFamily="34" charset="0"/>
                          <a:cs typeface="Calibri" panose="020F0502020204030204" pitchFamily="34" charset="0"/>
                        </a:rPr>
                        <a:t>721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6070508"/>
                  </a:ext>
                </a:extLst>
              </a:tr>
            </a:tbl>
          </a:graphicData>
        </a:graphic>
      </p:graphicFrame>
      <p:sp>
        <p:nvSpPr>
          <p:cNvPr id="3" name="Obdélník 2"/>
          <p:cNvSpPr/>
          <p:nvPr/>
        </p:nvSpPr>
        <p:spPr>
          <a:xfrm>
            <a:off x="8663618" y="1734499"/>
            <a:ext cx="3311769" cy="1200329"/>
          </a:xfrm>
          <a:prstGeom prst="rect">
            <a:avLst/>
          </a:prstGeom>
        </p:spPr>
        <p:txBody>
          <a:bodyPr wrap="square">
            <a:spAutoFit/>
          </a:bodyPr>
          <a:lstStyle/>
          <a:p>
            <a:pPr algn="ctr"/>
            <a:r>
              <a:rPr lang="cs-CZ" dirty="0"/>
              <a:t>Data k </a:t>
            </a:r>
            <a:r>
              <a:rPr lang="cs-CZ" b="1" dirty="0" smtClean="0"/>
              <a:t>22.11.2021</a:t>
            </a:r>
            <a:endParaRPr lang="cs-CZ" b="1" dirty="0"/>
          </a:p>
          <a:p>
            <a:pPr algn="ctr"/>
            <a:r>
              <a:rPr lang="cs-CZ" dirty="0"/>
              <a:t>odpovídají ve srovnání s loňským podzimem datům z </a:t>
            </a:r>
            <a:r>
              <a:rPr lang="cs-CZ" b="1" dirty="0" smtClean="0"/>
              <a:t>21.10.2020</a:t>
            </a:r>
            <a:endParaRPr lang="cs-CZ" b="1" dirty="0"/>
          </a:p>
        </p:txBody>
      </p:sp>
      <p:pic>
        <p:nvPicPr>
          <p:cNvPr id="8" name="Zástupný obsah 9">
            <a:extLst>
              <a:ext uri="{FF2B5EF4-FFF2-40B4-BE49-F238E27FC236}">
                <a16:creationId xmlns:a16="http://schemas.microsoft.com/office/drawing/2014/main" id="{9D282E34-3E77-461A-8058-F0DBB7A7F6A1}"/>
              </a:ext>
            </a:extLst>
          </p:cNvPr>
          <p:cNvPicPr>
            <a:picLocks noChangeAspect="1"/>
          </p:cNvPicPr>
          <p:nvPr/>
        </p:nvPicPr>
        <p:blipFill>
          <a:blip r:embed="rId2"/>
          <a:stretch>
            <a:fillRect/>
          </a:stretch>
        </p:blipFill>
        <p:spPr>
          <a:xfrm>
            <a:off x="204161" y="984739"/>
            <a:ext cx="8298265" cy="5417029"/>
          </a:xfrm>
          <a:prstGeom prst="rect">
            <a:avLst/>
          </a:prstGeom>
        </p:spPr>
      </p:pic>
      <p:graphicFrame>
        <p:nvGraphicFramePr>
          <p:cNvPr id="6" name="Tabulka 5">
            <a:extLst>
              <a:ext uri="{FF2B5EF4-FFF2-40B4-BE49-F238E27FC236}">
                <a16:creationId xmlns:a16="http://schemas.microsoft.com/office/drawing/2014/main" id="{E4305667-7252-438B-B0A2-AF7DB9A9EDF0}"/>
              </a:ext>
            </a:extLst>
          </p:cNvPr>
          <p:cNvGraphicFramePr>
            <a:graphicFrameLocks noGrp="1"/>
          </p:cNvGraphicFramePr>
          <p:nvPr>
            <p:extLst>
              <p:ext uri="{D42A27DB-BD31-4B8C-83A1-F6EECF244321}">
                <p14:modId xmlns:p14="http://schemas.microsoft.com/office/powerpoint/2010/main" val="1808265525"/>
              </p:ext>
            </p:extLst>
          </p:nvPr>
        </p:nvGraphicFramePr>
        <p:xfrm>
          <a:off x="9219319" y="4593432"/>
          <a:ext cx="2200366" cy="1112520"/>
        </p:xfrm>
        <a:graphic>
          <a:graphicData uri="http://schemas.openxmlformats.org/drawingml/2006/table">
            <a:tbl>
              <a:tblPr firstRow="1" bandRow="1">
                <a:tableStyleId>{5C22544A-7EE6-4342-B048-85BDC9FD1C3A}</a:tableStyleId>
              </a:tblPr>
              <a:tblGrid>
                <a:gridCol w="1113329">
                  <a:extLst>
                    <a:ext uri="{9D8B030D-6E8A-4147-A177-3AD203B41FA5}">
                      <a16:colId xmlns:a16="http://schemas.microsoft.com/office/drawing/2014/main" val="1970852530"/>
                    </a:ext>
                  </a:extLst>
                </a:gridCol>
                <a:gridCol w="1087037">
                  <a:extLst>
                    <a:ext uri="{9D8B030D-6E8A-4147-A177-3AD203B41FA5}">
                      <a16:colId xmlns:a16="http://schemas.microsoft.com/office/drawing/2014/main" val="667889362"/>
                    </a:ext>
                  </a:extLst>
                </a:gridCol>
              </a:tblGrid>
              <a:tr h="370840">
                <a:tc>
                  <a:txBody>
                    <a:bodyPr/>
                    <a:lstStyle/>
                    <a:p>
                      <a:pPr algn="ctr"/>
                      <a:r>
                        <a:rPr lang="cs-CZ" sz="1300" dirty="0" smtClean="0">
                          <a:solidFill>
                            <a:schemeClr val="tx1"/>
                          </a:solidFill>
                          <a:latin typeface="Calibri" panose="020F0502020204030204" pitchFamily="34" charset="0"/>
                          <a:cs typeface="Calibri" panose="020F0502020204030204" pitchFamily="34" charset="0"/>
                        </a:rPr>
                        <a:t>Max. počet</a:t>
                      </a:r>
                      <a:endParaRPr lang="cs-CZ" sz="1300" dirty="0">
                        <a:solidFill>
                          <a:schemeClr val="tx1"/>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300" dirty="0" smtClean="0">
                          <a:solidFill>
                            <a:schemeClr val="tx1"/>
                          </a:solidFill>
                          <a:latin typeface="Calibri" panose="020F0502020204030204" pitchFamily="34" charset="0"/>
                          <a:cs typeface="Calibri" panose="020F0502020204030204" pitchFamily="34" charset="0"/>
                        </a:rPr>
                        <a:t>15.3.2021</a:t>
                      </a:r>
                      <a:endParaRPr lang="cs-CZ" sz="1300" dirty="0">
                        <a:solidFill>
                          <a:schemeClr val="tx1"/>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91278547"/>
                  </a:ext>
                </a:extLst>
              </a:tr>
              <a:tr h="370840">
                <a:tc>
                  <a:txBody>
                    <a:bodyPr/>
                    <a:lstStyle/>
                    <a:p>
                      <a:pPr algn="ctr"/>
                      <a:r>
                        <a:rPr lang="cs-CZ" sz="1300" b="1" dirty="0">
                          <a:latin typeface="Calibri" panose="020F0502020204030204" pitchFamily="34" charset="0"/>
                          <a:cs typeface="Calibri" panose="020F0502020204030204" pitchFamily="34" charset="0"/>
                        </a:rPr>
                        <a:t>Hospitalizace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400" b="0" i="0" kern="1200" dirty="0" smtClean="0">
                          <a:solidFill>
                            <a:schemeClr val="dk1"/>
                          </a:solidFill>
                          <a:effectLst/>
                          <a:latin typeface="Calibri" panose="020F0502020204030204" pitchFamily="34" charset="0"/>
                          <a:ea typeface="+mn-ea"/>
                          <a:cs typeface="Calibri" panose="020F0502020204030204" pitchFamily="34" charset="0"/>
                        </a:rPr>
                        <a:t>9 551</a:t>
                      </a:r>
                      <a:endParaRPr lang="cs-CZ" sz="1400" dirty="0">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6097706"/>
                  </a:ext>
                </a:extLst>
              </a:tr>
              <a:tr h="370840">
                <a:tc>
                  <a:txBody>
                    <a:bodyPr/>
                    <a:lstStyle/>
                    <a:p>
                      <a:pPr algn="ctr"/>
                      <a:r>
                        <a:rPr lang="cs-CZ" sz="1300" b="1" dirty="0">
                          <a:latin typeface="Calibri" panose="020F0502020204030204" pitchFamily="34" charset="0"/>
                          <a:cs typeface="Calibri" panose="020F0502020204030204" pitchFamily="34" charset="0"/>
                        </a:rPr>
                        <a:t>JIP</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400" b="0" i="0" kern="1200" dirty="0" smtClean="0">
                          <a:solidFill>
                            <a:schemeClr val="dk1"/>
                          </a:solidFill>
                          <a:effectLst/>
                          <a:latin typeface="Calibri" panose="020F0502020204030204" pitchFamily="34" charset="0"/>
                          <a:ea typeface="+mn-ea"/>
                          <a:cs typeface="Calibri" panose="020F0502020204030204" pitchFamily="34" charset="0"/>
                        </a:rPr>
                        <a:t>1 886</a:t>
                      </a:r>
                      <a:endParaRPr lang="cs-CZ" sz="1400" dirty="0">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6070508"/>
                  </a:ext>
                </a:extLst>
              </a:tr>
            </a:tbl>
          </a:graphicData>
        </a:graphic>
      </p:graphicFrame>
    </p:spTree>
    <p:extLst>
      <p:ext uri="{BB962C8B-B14F-4D97-AF65-F5344CB8AC3E}">
        <p14:creationId xmlns:p14="http://schemas.microsoft.com/office/powerpoint/2010/main" val="344223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88857" y="237394"/>
            <a:ext cx="9885238" cy="896492"/>
          </a:xfrm>
        </p:spPr>
        <p:txBody>
          <a:bodyPr/>
          <a:lstStyle/>
          <a:p>
            <a:r>
              <a:rPr lang="cs-CZ" dirty="0"/>
              <a:t>Risk </a:t>
            </a:r>
            <a:r>
              <a:rPr lang="cs-CZ" dirty="0" err="1" smtClean="0"/>
              <a:t>mapping</a:t>
            </a:r>
            <a:r>
              <a:rPr lang="cs-CZ" dirty="0" smtClean="0"/>
              <a:t> – zdroj UZIS</a:t>
            </a:r>
            <a:r>
              <a:rPr lang="cs-CZ" sz="2800" b="0" dirty="0">
                <a:solidFill>
                  <a:srgbClr val="000000"/>
                </a:solidFill>
                <a:latin typeface="Calibri" panose="020F0502020204030204" pitchFamily="34" charset="0"/>
              </a:rPr>
              <a:t/>
            </a:r>
            <a:br>
              <a:rPr lang="cs-CZ" sz="2800" b="0" dirty="0">
                <a:solidFill>
                  <a:srgbClr val="000000"/>
                </a:solidFill>
                <a:latin typeface="Calibri" panose="020F0502020204030204" pitchFamily="34" charset="0"/>
              </a:rPr>
            </a:br>
            <a:endParaRPr lang="cs-CZ" sz="2800" dirty="0"/>
          </a:p>
        </p:txBody>
      </p:sp>
      <p:sp>
        <p:nvSpPr>
          <p:cNvPr id="4" name="TextovéPole 3"/>
          <p:cNvSpPr txBox="1"/>
          <p:nvPr/>
        </p:nvSpPr>
        <p:spPr>
          <a:xfrm>
            <a:off x="175952" y="887701"/>
            <a:ext cx="9998143" cy="646331"/>
          </a:xfrm>
          <a:prstGeom prst="rect">
            <a:avLst/>
          </a:prstGeom>
          <a:noFill/>
        </p:spPr>
        <p:txBody>
          <a:bodyPr wrap="square" rtlCol="0">
            <a:spAutoFit/>
          </a:bodyPr>
          <a:lstStyle/>
          <a:p>
            <a:r>
              <a:rPr lang="cs-CZ" dirty="0" smtClean="0"/>
              <a:t>Predikce počtu nově hospitalizovaných </a:t>
            </a:r>
            <a:r>
              <a:rPr lang="cs-CZ" dirty="0"/>
              <a:t>s COVID-19 v následujících </a:t>
            </a:r>
            <a:r>
              <a:rPr lang="cs-CZ" dirty="0" smtClean="0"/>
              <a:t>10 dnech z aktuálního prevalenčního poolu.</a:t>
            </a:r>
            <a:endParaRPr lang="cs-CZ" dirty="0"/>
          </a:p>
        </p:txBody>
      </p:sp>
      <p:graphicFrame>
        <p:nvGraphicFramePr>
          <p:cNvPr id="7" name="Tabulka 6"/>
          <p:cNvGraphicFramePr>
            <a:graphicFrameLocks noGrp="1"/>
          </p:cNvGraphicFramePr>
          <p:nvPr>
            <p:extLst>
              <p:ext uri="{D42A27DB-BD31-4B8C-83A1-F6EECF244321}">
                <p14:modId xmlns:p14="http://schemas.microsoft.com/office/powerpoint/2010/main" val="2406257482"/>
              </p:ext>
            </p:extLst>
          </p:nvPr>
        </p:nvGraphicFramePr>
        <p:xfrm>
          <a:off x="3222484" y="1538202"/>
          <a:ext cx="4919192" cy="4765469"/>
        </p:xfrm>
        <a:graphic>
          <a:graphicData uri="http://schemas.openxmlformats.org/drawingml/2006/table">
            <a:tbl>
              <a:tblPr/>
              <a:tblGrid>
                <a:gridCol w="2175798">
                  <a:extLst>
                    <a:ext uri="{9D8B030D-6E8A-4147-A177-3AD203B41FA5}">
                      <a16:colId xmlns:a16="http://schemas.microsoft.com/office/drawing/2014/main" val="2283760119"/>
                    </a:ext>
                  </a:extLst>
                </a:gridCol>
                <a:gridCol w="2743394">
                  <a:extLst>
                    <a:ext uri="{9D8B030D-6E8A-4147-A177-3AD203B41FA5}">
                      <a16:colId xmlns:a16="http://schemas.microsoft.com/office/drawing/2014/main" val="1182091541"/>
                    </a:ext>
                  </a:extLst>
                </a:gridCol>
              </a:tblGrid>
              <a:tr h="964994">
                <a:tc>
                  <a:txBody>
                    <a:bodyPr/>
                    <a:lstStyle/>
                    <a:p>
                      <a:pPr algn="ctr" fontAlgn="ctr"/>
                      <a:r>
                        <a:rPr lang="cs-CZ" sz="1300" b="1" i="0" u="none" strike="noStrike" dirty="0">
                          <a:solidFill>
                            <a:srgbClr val="000000"/>
                          </a:solidFill>
                          <a:effectLst/>
                          <a:latin typeface="Calibri" panose="020F0502020204030204" pitchFamily="34" charset="0"/>
                        </a:rPr>
                        <a:t>Kraj</a:t>
                      </a:r>
                    </a:p>
                  </a:txBody>
                  <a:tcPr marL="9103" marR="9103" marT="91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ctr"/>
                      <a:r>
                        <a:rPr lang="cs-CZ" sz="1300" b="1" i="0" u="none" strike="noStrike" dirty="0">
                          <a:solidFill>
                            <a:srgbClr val="FFFFFF"/>
                          </a:solidFill>
                          <a:effectLst/>
                          <a:latin typeface="Calibri" panose="020F0502020204030204" pitchFamily="34" charset="0"/>
                        </a:rPr>
                        <a:t>Odhad počtu nově hospitalizovaných z nově pozitivních za posledních 14 dní (do 10 dnů od hodnoceného data, odečteni již hospitalizovaní)</a:t>
                      </a:r>
                    </a:p>
                  </a:txBody>
                  <a:tcPr marL="9103" marR="9103" marT="91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089274775"/>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Hlavní město Praha</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1 011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136355"/>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Středočeský kraj</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902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852109"/>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Jihočeský kraj</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476</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8135392"/>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Plzeňský kraj</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408</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9613277"/>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Karlovarský kraj</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78</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9550469"/>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Ústecký kraj</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425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5614860"/>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Liberecký kraj</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187</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4459839"/>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Královéhradecký kraj</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312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802972"/>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Pardubický kraj</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384</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479038"/>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Kraj Vysočina</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311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4906426"/>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Jihomoravský kraj</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1 059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0855839"/>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Olomoucký kraj</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672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7665130"/>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Zlínský kraj</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509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9472455"/>
                  </a:ext>
                </a:extLst>
              </a:tr>
              <a:tr h="241361">
                <a:tc>
                  <a:txBody>
                    <a:bodyPr/>
                    <a:lstStyle/>
                    <a:p>
                      <a:pPr lvl="0" algn="l" rtl="0" fontAlgn="t"/>
                      <a:r>
                        <a:rPr lang="cs-CZ" sz="1300" b="0" i="0" u="none" strike="noStrike" dirty="0">
                          <a:solidFill>
                            <a:srgbClr val="000000"/>
                          </a:solidFill>
                          <a:effectLst/>
                          <a:latin typeface="Calibri" panose="020F0502020204030204" pitchFamily="34" charset="0"/>
                        </a:rPr>
                        <a:t>Moravskoslezský kraj</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cs-CZ" sz="1300" b="0" i="0" u="none" strike="noStrike" dirty="0">
                          <a:solidFill>
                            <a:srgbClr val="000000"/>
                          </a:solidFill>
                          <a:effectLst/>
                          <a:latin typeface="Calibri" panose="020F0502020204030204" pitchFamily="34" charset="0"/>
                        </a:rPr>
                        <a:t>1 072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5416366"/>
                  </a:ext>
                </a:extLst>
              </a:tr>
              <a:tr h="241361">
                <a:tc>
                  <a:txBody>
                    <a:bodyPr/>
                    <a:lstStyle/>
                    <a:p>
                      <a:pPr algn="l" rtl="0" fontAlgn="t"/>
                      <a:r>
                        <a:rPr lang="cs-CZ" sz="1300" b="1" i="0" u="none" strike="noStrike" dirty="0">
                          <a:solidFill>
                            <a:srgbClr val="000000"/>
                          </a:solidFill>
                          <a:effectLst/>
                          <a:latin typeface="Calibri" panose="020F0502020204030204" pitchFamily="34" charset="0"/>
                        </a:rPr>
                        <a:t>Celkem</a:t>
                      </a:r>
                    </a:p>
                  </a:txBody>
                  <a:tcPr marL="108000" marR="9525" marT="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cs-CZ" sz="1300" b="1" i="0" u="none" strike="noStrike" dirty="0">
                          <a:solidFill>
                            <a:srgbClr val="FF0000"/>
                          </a:solidFill>
                          <a:effectLst/>
                          <a:latin typeface="Calibri" panose="020F0502020204030204" pitchFamily="34" charset="0"/>
                        </a:rPr>
                        <a:t>7 810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8913107"/>
                  </a:ext>
                </a:extLst>
              </a:tr>
            </a:tbl>
          </a:graphicData>
        </a:graphic>
      </p:graphicFrame>
      <p:sp>
        <p:nvSpPr>
          <p:cNvPr id="6" name="TextovéPole 5"/>
          <p:cNvSpPr txBox="1"/>
          <p:nvPr/>
        </p:nvSpPr>
        <p:spPr>
          <a:xfrm>
            <a:off x="8617671" y="4968723"/>
            <a:ext cx="2329962" cy="646331"/>
          </a:xfrm>
          <a:prstGeom prst="rect">
            <a:avLst/>
          </a:prstGeom>
          <a:noFill/>
        </p:spPr>
        <p:txBody>
          <a:bodyPr wrap="square" rtlCol="0">
            <a:spAutoFit/>
          </a:bodyPr>
          <a:lstStyle/>
          <a:p>
            <a:pPr algn="ctr"/>
            <a:r>
              <a:rPr lang="cs-CZ" dirty="0" smtClean="0">
                <a:solidFill>
                  <a:srgbClr val="FF0000"/>
                </a:solidFill>
                <a:latin typeface="Arial" panose="020B0604020202020204" pitchFamily="34" charset="0"/>
                <a:cs typeface="Arial" panose="020B0604020202020204" pitchFamily="34" charset="0"/>
              </a:rPr>
              <a:t>Údaje jsou aktuální k 23.11.2021 0:36</a:t>
            </a:r>
            <a:endParaRPr lang="cs-CZ"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5789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200760" y="-5332"/>
            <a:ext cx="7440022" cy="576000"/>
          </a:xfrm>
        </p:spPr>
        <p:txBody>
          <a:bodyPr/>
          <a:lstStyle/>
          <a:p>
            <a:r>
              <a:rPr lang="cs-CZ" dirty="0"/>
              <a:t>Hodnocení situace v krajích od KKIP</a:t>
            </a:r>
            <a:endParaRPr lang="cs-CZ" dirty="0">
              <a:solidFill>
                <a:srgbClr val="00FF00"/>
              </a:solidFill>
            </a:endParaRPr>
          </a:p>
        </p:txBody>
      </p:sp>
      <p:graphicFrame>
        <p:nvGraphicFramePr>
          <p:cNvPr id="7" name="Tabulka 6"/>
          <p:cNvGraphicFramePr>
            <a:graphicFrameLocks noGrp="1"/>
          </p:cNvGraphicFramePr>
          <p:nvPr>
            <p:extLst>
              <p:ext uri="{D42A27DB-BD31-4B8C-83A1-F6EECF244321}">
                <p14:modId xmlns:p14="http://schemas.microsoft.com/office/powerpoint/2010/main" val="4077430819"/>
              </p:ext>
            </p:extLst>
          </p:nvPr>
        </p:nvGraphicFramePr>
        <p:xfrm>
          <a:off x="359022" y="963978"/>
          <a:ext cx="11405086" cy="5253083"/>
        </p:xfrm>
        <a:graphic>
          <a:graphicData uri="http://schemas.openxmlformats.org/drawingml/2006/table">
            <a:tbl>
              <a:tblPr firstRow="1" firstCol="1" bandRow="1"/>
              <a:tblGrid>
                <a:gridCol w="1399893">
                  <a:extLst>
                    <a:ext uri="{9D8B030D-6E8A-4147-A177-3AD203B41FA5}">
                      <a16:colId xmlns:a16="http://schemas.microsoft.com/office/drawing/2014/main" val="139736479"/>
                    </a:ext>
                  </a:extLst>
                </a:gridCol>
                <a:gridCol w="2170199">
                  <a:extLst>
                    <a:ext uri="{9D8B030D-6E8A-4147-A177-3AD203B41FA5}">
                      <a16:colId xmlns:a16="http://schemas.microsoft.com/office/drawing/2014/main" val="1590847519"/>
                    </a:ext>
                  </a:extLst>
                </a:gridCol>
                <a:gridCol w="2420126">
                  <a:extLst>
                    <a:ext uri="{9D8B030D-6E8A-4147-A177-3AD203B41FA5}">
                      <a16:colId xmlns:a16="http://schemas.microsoft.com/office/drawing/2014/main" val="2576979814"/>
                    </a:ext>
                  </a:extLst>
                </a:gridCol>
                <a:gridCol w="2079315">
                  <a:extLst>
                    <a:ext uri="{9D8B030D-6E8A-4147-A177-3AD203B41FA5}">
                      <a16:colId xmlns:a16="http://schemas.microsoft.com/office/drawing/2014/main" val="2056688962"/>
                    </a:ext>
                  </a:extLst>
                </a:gridCol>
                <a:gridCol w="3335553">
                  <a:extLst>
                    <a:ext uri="{9D8B030D-6E8A-4147-A177-3AD203B41FA5}">
                      <a16:colId xmlns:a16="http://schemas.microsoft.com/office/drawing/2014/main" val="573671383"/>
                    </a:ext>
                  </a:extLst>
                </a:gridCol>
              </a:tblGrid>
              <a:tr h="722286">
                <a:tc>
                  <a:txBody>
                    <a:bodyPr/>
                    <a:lstStyle/>
                    <a:p>
                      <a:pPr algn="ctr">
                        <a:lnSpc>
                          <a:spcPct val="107000"/>
                        </a:lnSpc>
                        <a:spcAft>
                          <a:spcPts val="0"/>
                        </a:spcAft>
                      </a:pPr>
                      <a:r>
                        <a:rPr lang="cs-CZ" sz="1300" b="1" dirty="0">
                          <a:effectLst/>
                          <a:latin typeface="Calibri" panose="020F0502020204030204" pitchFamily="34" charset="0"/>
                          <a:ea typeface="Calibri" panose="020F0502020204030204" pitchFamily="34" charset="0"/>
                          <a:cs typeface="Calibri" panose="020F0502020204030204" pitchFamily="34" charset="0"/>
                        </a:rPr>
                        <a:t>KRAJ</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cs-CZ" sz="1300" b="1" dirty="0">
                          <a:effectLst/>
                          <a:latin typeface="Calibri" panose="020F0502020204030204" pitchFamily="34" charset="0"/>
                          <a:ea typeface="Calibri" panose="020F0502020204030204" pitchFamily="34" charset="0"/>
                          <a:cs typeface="Calibri" panose="020F0502020204030204" pitchFamily="34" charset="0"/>
                        </a:rPr>
                        <a:t>Poslední aktualizace:</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extLst>
                  <a:ext uri="{0D108BD9-81ED-4DB2-BD59-A6C34878D82A}">
                    <a16:rowId xmlns:a16="http://schemas.microsoft.com/office/drawing/2014/main" val="2400206147"/>
                  </a:ext>
                </a:extLst>
              </a:tr>
              <a:tr h="969013">
                <a:tc>
                  <a:txBody>
                    <a:bodyPr/>
                    <a:lstStyle/>
                    <a:p>
                      <a:pPr>
                        <a:lnSpc>
                          <a:spcPct val="107000"/>
                        </a:lnSpc>
                        <a:spcAft>
                          <a:spcPts val="0"/>
                        </a:spcAft>
                      </a:pPr>
                      <a:r>
                        <a:rPr lang="cs-CZ" sz="1300" b="1" dirty="0">
                          <a:effectLst/>
                          <a:latin typeface="Calibri" panose="020F0502020204030204" pitchFamily="34" charset="0"/>
                          <a:ea typeface="Calibri" panose="020F0502020204030204" pitchFamily="34" charset="0"/>
                          <a:cs typeface="Calibri" panose="020F0502020204030204" pitchFamily="34" charset="0"/>
                        </a:rPr>
                        <a:t>Hl. m. Praha</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cs-CZ" sz="1300" b="1" dirty="0" smtClean="0">
                          <a:effectLst/>
                          <a:latin typeface="Calibri" panose="020F0502020204030204" pitchFamily="34" charset="0"/>
                          <a:ea typeface="Calibri" panose="020F0502020204030204" pitchFamily="34" charset="0"/>
                          <a:cs typeface="Calibri" panose="020F0502020204030204" pitchFamily="34" charset="0"/>
                        </a:rPr>
                        <a:t>24.11.21</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C - dochází k omezení fungování oddělení ve prospěch </a:t>
                      </a:r>
                      <a:r>
                        <a:rPr lang="cs-CZ" sz="1300" dirty="0" err="1">
                          <a:effectLst/>
                          <a:latin typeface="Calibri" panose="020F0502020204030204" pitchFamily="34" charset="0"/>
                          <a:ea typeface="Calibri" panose="020F0502020204030204" pitchFamily="34" charset="0"/>
                          <a:cs typeface="Calibri" panose="020F0502020204030204" pitchFamily="34" charset="0"/>
                        </a:rPr>
                        <a:t>kovidových</a:t>
                      </a:r>
                      <a:r>
                        <a:rPr lang="cs-CZ" sz="1300" dirty="0">
                          <a:effectLst/>
                          <a:latin typeface="Calibri" panose="020F0502020204030204" pitchFamily="34" charset="0"/>
                          <a:ea typeface="Calibri" panose="020F0502020204030204" pitchFamily="34" charset="0"/>
                          <a:cs typeface="Calibri" panose="020F0502020204030204" pitchFamily="34" charset="0"/>
                        </a:rPr>
                        <a:t> jednotek, omezení </a:t>
                      </a:r>
                      <a:r>
                        <a:rPr lang="cs-CZ" sz="1300" dirty="0" err="1">
                          <a:effectLst/>
                          <a:latin typeface="Calibri" panose="020F0502020204030204" pitchFamily="34" charset="0"/>
                          <a:ea typeface="Calibri" panose="020F0502020204030204" pitchFamily="34" charset="0"/>
                          <a:cs typeface="Calibri" panose="020F0502020204030204" pitchFamily="34" charset="0"/>
                        </a:rPr>
                        <a:t>elektivy</a:t>
                      </a:r>
                      <a:r>
                        <a:rPr lang="cs-CZ" sz="1300" dirty="0">
                          <a:effectLst/>
                          <a:latin typeface="Calibri" panose="020F0502020204030204" pitchFamily="34" charset="0"/>
                          <a:ea typeface="Calibri" panose="020F0502020204030204" pitchFamily="34" charset="0"/>
                          <a:cs typeface="Calibri" panose="020F0502020204030204" pitchFamily="34" charset="0"/>
                        </a:rPr>
                        <a:t> do 20%</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kern="1200" dirty="0"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t>Setrvale kapacitní problémy FTN a</a:t>
                      </a:r>
                      <a:br>
                        <a:rPr lang="cs-CZ" sz="1300" kern="1200" dirty="0"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cs-CZ" sz="1300" kern="1200" dirty="0"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t>FNKV, ostatní navyšují kapacity dle potřeby, snaha o maximální zachování</a:t>
                      </a:r>
                      <a:br>
                        <a:rPr lang="cs-CZ" sz="1300" kern="1200" dirty="0"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cs-CZ" sz="1300" kern="1200" dirty="0" err="1"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t>elektivy</a:t>
                      </a:r>
                      <a:r>
                        <a:rPr lang="cs-CZ" sz="1300" kern="1200" dirty="0"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cs-CZ" sz="13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1312754"/>
                  </a:ext>
                </a:extLst>
              </a:tr>
              <a:tr h="1635369">
                <a:tc>
                  <a:txBody>
                    <a:bodyPr/>
                    <a:lstStyle/>
                    <a:p>
                      <a:pPr>
                        <a:lnSpc>
                          <a:spcPct val="107000"/>
                        </a:lnSpc>
                        <a:spcAft>
                          <a:spcPts val="0"/>
                        </a:spcAft>
                      </a:pPr>
                      <a:r>
                        <a:rPr lang="cs-CZ" sz="1300" b="1" dirty="0">
                          <a:effectLst/>
                          <a:latin typeface="Calibri" panose="020F0502020204030204" pitchFamily="34" charset="0"/>
                          <a:ea typeface="Calibri" panose="020F0502020204030204" pitchFamily="34" charset="0"/>
                          <a:cs typeface="Calibri" panose="020F0502020204030204" pitchFamily="34" charset="0"/>
                        </a:rPr>
                        <a:t>Pardubický</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cs-CZ" sz="1300" b="1" dirty="0">
                          <a:effectLst/>
                          <a:latin typeface="Calibri" panose="020F0502020204030204" pitchFamily="34" charset="0"/>
                          <a:ea typeface="Calibri" panose="020F0502020204030204" pitchFamily="34" charset="0"/>
                          <a:cs typeface="Calibri" panose="020F0502020204030204" pitchFamily="34" charset="0"/>
                        </a:rPr>
                        <a:t>16.11.21</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C - dochází k omezení fungování oddělení ve prospěch kovidových jednotek, omezení elektivy do 20%</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Zatím snaha zachovat co nejvyšší elektivní provoz. Situace se ale lineárně zhoršuje. Zatím je větší zátěž na úrovni standardních oddělení, kde nutno dále navyšovat kapacity. Přesah do IP, která zatím jen s menším kapacitním navýšením, prakticky pouze u neočkované populace.</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9805074"/>
                  </a:ext>
                </a:extLst>
              </a:tr>
              <a:tr h="1204129">
                <a:tc>
                  <a:txBody>
                    <a:bodyPr/>
                    <a:lstStyle/>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Královéhradecký</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18.11.21</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C -  D</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B69"/>
                    </a:solidFill>
                  </a:tcPr>
                </a:tc>
                <a:tc>
                  <a:txBody>
                    <a:bodyPr/>
                    <a:lstStyle/>
                    <a:p>
                      <a:pPr>
                        <a:lnSpc>
                          <a:spcPct val="107000"/>
                        </a:lnSpc>
                        <a:spcAft>
                          <a:spcPts val="0"/>
                        </a:spcAft>
                      </a:pPr>
                      <a:r>
                        <a:rPr lang="cs-CZ" sz="1300">
                          <a:solidFill>
                            <a:srgbClr val="000000"/>
                          </a:solidFill>
                          <a:effectLst/>
                          <a:latin typeface="Calibri" panose="020F0502020204030204" pitchFamily="34" charset="0"/>
                          <a:ea typeface="Calibri" panose="020F0502020204030204" pitchFamily="34" charset="0"/>
                          <a:cs typeface="Calibri" panose="020F0502020204030204" pitchFamily="34" charset="0"/>
                        </a:rPr>
                        <a:t>Predikce pro náš region ukazují, že bychom za cca 2 týdny měli překročit</a:t>
                      </a:r>
                      <a:br>
                        <a:rPr lang="cs-CZ" sz="130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cs-CZ" sz="1300">
                          <a:solidFill>
                            <a:srgbClr val="000000"/>
                          </a:solidFill>
                          <a:effectLst/>
                          <a:latin typeface="Calibri" panose="020F0502020204030204" pitchFamily="34" charset="0"/>
                          <a:ea typeface="Calibri" panose="020F0502020204030204" pitchFamily="34" charset="0"/>
                          <a:cs typeface="Calibri" panose="020F0502020204030204" pitchFamily="34" charset="0"/>
                        </a:rPr>
                        <a:t>naše jarní maximum, při kterém jsme již nebyli schopni péči v rámci kraje</a:t>
                      </a:r>
                      <a:br>
                        <a:rPr lang="cs-CZ" sz="130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cs-CZ" sz="1300">
                          <a:solidFill>
                            <a:srgbClr val="000000"/>
                          </a:solidFill>
                          <a:effectLst/>
                          <a:latin typeface="Calibri" panose="020F0502020204030204" pitchFamily="34" charset="0"/>
                          <a:ea typeface="Calibri" panose="020F0502020204030204" pitchFamily="34" charset="0"/>
                          <a:cs typeface="Calibri" panose="020F0502020204030204" pitchFamily="34" charset="0"/>
                        </a:rPr>
                        <a:t>zajistit.</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2850101"/>
                  </a:ext>
                </a:extLst>
              </a:tr>
              <a:tr h="722286">
                <a:tc>
                  <a:txBody>
                    <a:bodyPr/>
                    <a:lstStyle/>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Moravskoslezský</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18.11.21</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mírně krizová, je v silách KKIP vyřešit</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je zásadně omezená elektivní operativa (o více než 50%</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Lok</a:t>
                      </a:r>
                      <a:r>
                        <a:rPr lang="cs-CZ" sz="1300" dirty="0" smtClean="0">
                          <a:effectLst/>
                          <a:latin typeface="Calibri" panose="020F0502020204030204" pitchFamily="34" charset="0"/>
                          <a:ea typeface="Calibri" panose="020F0502020204030204" pitchFamily="34" charset="0"/>
                          <a:cs typeface="Calibri" panose="020F0502020204030204" pitchFamily="34" charset="0"/>
                        </a:rPr>
                        <a:t>. hodnocení </a:t>
                      </a:r>
                      <a:r>
                        <a:rPr lang="cs-CZ" sz="1300" dirty="0">
                          <a:effectLst/>
                          <a:latin typeface="Calibri" panose="020F0502020204030204" pitchFamily="34" charset="0"/>
                          <a:ea typeface="Calibri" panose="020F0502020204030204" pitchFamily="34" charset="0"/>
                          <a:cs typeface="Calibri" panose="020F0502020204030204" pitchFamily="34" charset="0"/>
                        </a:rPr>
                        <a:t>odpovídá mezi C-D Další </a:t>
                      </a:r>
                      <a:r>
                        <a:rPr lang="cs-CZ" sz="1300" dirty="0" smtClean="0">
                          <a:effectLst/>
                          <a:latin typeface="Calibri" panose="020F0502020204030204" pitchFamily="34" charset="0"/>
                          <a:ea typeface="Calibri" panose="020F0502020204030204" pitchFamily="34" charset="0"/>
                          <a:cs typeface="Calibri" panose="020F0502020204030204" pitchFamily="34" charset="0"/>
                        </a:rPr>
                        <a:t>prognózy </a:t>
                      </a:r>
                      <a:r>
                        <a:rPr lang="cs-CZ" sz="1300" dirty="0">
                          <a:effectLst/>
                          <a:latin typeface="Calibri" panose="020F0502020204030204" pitchFamily="34" charset="0"/>
                          <a:ea typeface="Calibri" panose="020F0502020204030204" pitchFamily="34" charset="0"/>
                          <a:cs typeface="Calibri" panose="020F0502020204030204" pitchFamily="34" charset="0"/>
                        </a:rPr>
                        <a:t>neradostné</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1050" marR="61050" marT="897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736280"/>
                  </a:ext>
                </a:extLst>
              </a:tr>
            </a:tbl>
          </a:graphicData>
        </a:graphic>
      </p:graphicFrame>
    </p:spTree>
    <p:extLst>
      <p:ext uri="{BB962C8B-B14F-4D97-AF65-F5344CB8AC3E}">
        <p14:creationId xmlns:p14="http://schemas.microsoft.com/office/powerpoint/2010/main" val="858066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200760" y="-5332"/>
            <a:ext cx="7440022" cy="576000"/>
          </a:xfrm>
        </p:spPr>
        <p:txBody>
          <a:bodyPr/>
          <a:lstStyle/>
          <a:p>
            <a:r>
              <a:rPr lang="cs-CZ" dirty="0"/>
              <a:t>Hodnocení situace v krajích od KKIP</a:t>
            </a:r>
            <a:endParaRPr lang="cs-CZ" dirty="0">
              <a:solidFill>
                <a:srgbClr val="00FF00"/>
              </a:solidFill>
            </a:endParaRPr>
          </a:p>
        </p:txBody>
      </p:sp>
      <p:graphicFrame>
        <p:nvGraphicFramePr>
          <p:cNvPr id="4" name="Tabulka 3"/>
          <p:cNvGraphicFramePr>
            <a:graphicFrameLocks noGrp="1"/>
          </p:cNvGraphicFramePr>
          <p:nvPr>
            <p:extLst>
              <p:ext uri="{D42A27DB-BD31-4B8C-83A1-F6EECF244321}">
                <p14:modId xmlns:p14="http://schemas.microsoft.com/office/powerpoint/2010/main" val="430012904"/>
              </p:ext>
            </p:extLst>
          </p:nvPr>
        </p:nvGraphicFramePr>
        <p:xfrm>
          <a:off x="332644" y="881602"/>
          <a:ext cx="11587543" cy="5742267"/>
        </p:xfrm>
        <a:graphic>
          <a:graphicData uri="http://schemas.openxmlformats.org/drawingml/2006/table">
            <a:tbl>
              <a:tblPr firstRow="1" firstCol="1" bandRow="1"/>
              <a:tblGrid>
                <a:gridCol w="1422287">
                  <a:extLst>
                    <a:ext uri="{9D8B030D-6E8A-4147-A177-3AD203B41FA5}">
                      <a16:colId xmlns:a16="http://schemas.microsoft.com/office/drawing/2014/main" val="2516720382"/>
                    </a:ext>
                  </a:extLst>
                </a:gridCol>
                <a:gridCol w="2204916">
                  <a:extLst>
                    <a:ext uri="{9D8B030D-6E8A-4147-A177-3AD203B41FA5}">
                      <a16:colId xmlns:a16="http://schemas.microsoft.com/office/drawing/2014/main" val="2538168158"/>
                    </a:ext>
                  </a:extLst>
                </a:gridCol>
                <a:gridCol w="2458844">
                  <a:extLst>
                    <a:ext uri="{9D8B030D-6E8A-4147-A177-3AD203B41FA5}">
                      <a16:colId xmlns:a16="http://schemas.microsoft.com/office/drawing/2014/main" val="1374489751"/>
                    </a:ext>
                  </a:extLst>
                </a:gridCol>
                <a:gridCol w="2112580">
                  <a:extLst>
                    <a:ext uri="{9D8B030D-6E8A-4147-A177-3AD203B41FA5}">
                      <a16:colId xmlns:a16="http://schemas.microsoft.com/office/drawing/2014/main" val="2988357666"/>
                    </a:ext>
                  </a:extLst>
                </a:gridCol>
                <a:gridCol w="3388916">
                  <a:extLst>
                    <a:ext uri="{9D8B030D-6E8A-4147-A177-3AD203B41FA5}">
                      <a16:colId xmlns:a16="http://schemas.microsoft.com/office/drawing/2014/main" val="3364315349"/>
                    </a:ext>
                  </a:extLst>
                </a:gridCol>
              </a:tblGrid>
              <a:tr h="441677">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KRAJ</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Poslední aktualizace:</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dirty="0">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extLst>
                  <a:ext uri="{0D108BD9-81ED-4DB2-BD59-A6C34878D82A}">
                    <a16:rowId xmlns:a16="http://schemas.microsoft.com/office/drawing/2014/main" val="2115793804"/>
                  </a:ext>
                </a:extLst>
              </a:tr>
              <a:tr h="700518">
                <a:tc>
                  <a:txBody>
                    <a:bodyPr/>
                    <a:lstStyle/>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Liberecký</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22.11.21</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C - dochází k omezení fungování oddělení ve prospěch kovidových jednotek, omezení elektivy do 20%</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A - bez omezení</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Během týdne dojde k výraznému omezení kapacity pro noncovid. Pacienty v int.péči.</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838243"/>
                  </a:ext>
                </a:extLst>
              </a:tr>
              <a:tr h="1161191">
                <a:tc>
                  <a:txBody>
                    <a:bodyPr/>
                    <a:lstStyle/>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Olomoucký </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19.11.21</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D - mírně krizová, je v silách KKIP vyřešit</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je zásadně omezená elektivní operativa (cca na 50%)</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dirty="0" err="1">
                          <a:effectLst/>
                          <a:latin typeface="Calibri" panose="020F0502020204030204" pitchFamily="34" charset="0"/>
                          <a:ea typeface="Calibri" panose="020F0502020204030204" pitchFamily="34" charset="0"/>
                          <a:cs typeface="Calibri" panose="020F0502020204030204" pitchFamily="34" charset="0"/>
                        </a:rPr>
                        <a:t>Elektiva</a:t>
                      </a:r>
                      <a:r>
                        <a:rPr lang="cs-CZ" sz="1300" dirty="0">
                          <a:effectLst/>
                          <a:latin typeface="Calibri" panose="020F0502020204030204" pitchFamily="34" charset="0"/>
                          <a:ea typeface="Calibri" panose="020F0502020204030204" pitchFamily="34" charset="0"/>
                          <a:cs typeface="Calibri" panose="020F0502020204030204" pitchFamily="34" charset="0"/>
                        </a:rPr>
                        <a:t> omezená cca 40-50%, situace se denně mění, hrozí další restrikce elektivní péče a pouze akutní provoz, začíná být velký problém nedostatek kvalifikovaného personálu v IP (lékaři i NLZP).</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932507"/>
                  </a:ext>
                </a:extLst>
              </a:tr>
              <a:tr h="2382715">
                <a:tc>
                  <a:txBody>
                    <a:bodyPr/>
                    <a:lstStyle/>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Plzeňský </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18.11.21</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D - mírně krizová, je v silách KKIP vyřešit</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je zásadně omezená elektivní operativa (o více než 50%)</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V kraji je lineární nárůst cca 10 pacientů denně, dochází k navýšení počtu pacientů jdoucích rovnou z terénu na JIP – v minulém týdnu cca </a:t>
                      </a:r>
                      <a:r>
                        <a:rPr lang="cs-CZ" sz="1300" dirty="0" smtClean="0">
                          <a:effectLst/>
                          <a:latin typeface="Calibri" panose="020F0502020204030204" pitchFamily="34" charset="0"/>
                          <a:ea typeface="Calibri" panose="020F0502020204030204" pitchFamily="34" charset="0"/>
                          <a:cs typeface="Calibri" panose="020F0502020204030204" pitchFamily="34" charset="0"/>
                        </a:rPr>
                        <a:t>1hosp/denně</a:t>
                      </a:r>
                      <a:r>
                        <a:rPr lang="cs-CZ" sz="1300" dirty="0">
                          <a:effectLst/>
                          <a:latin typeface="Calibri" panose="020F0502020204030204" pitchFamily="34" charset="0"/>
                          <a:ea typeface="Calibri" panose="020F0502020204030204" pitchFamily="34" charset="0"/>
                          <a:cs typeface="Calibri" panose="020F0502020204030204" pitchFamily="34" charset="0"/>
                        </a:rPr>
                        <a:t>, nyní 3 </a:t>
                      </a:r>
                      <a:r>
                        <a:rPr lang="cs-CZ" sz="1300" dirty="0" err="1" smtClean="0">
                          <a:effectLst/>
                          <a:latin typeface="Calibri" panose="020F0502020204030204" pitchFamily="34" charset="0"/>
                          <a:ea typeface="Calibri" panose="020F0502020204030204" pitchFamily="34" charset="0"/>
                          <a:cs typeface="Calibri" panose="020F0502020204030204" pitchFamily="34" charset="0"/>
                        </a:rPr>
                        <a:t>hodsp</a:t>
                      </a:r>
                      <a:r>
                        <a:rPr lang="cs-CZ" sz="1300" dirty="0" smtClean="0">
                          <a:effectLst/>
                          <a:latin typeface="Calibri" panose="020F0502020204030204" pitchFamily="34" charset="0"/>
                          <a:ea typeface="Calibri" panose="020F0502020204030204" pitchFamily="34" charset="0"/>
                          <a:cs typeface="Calibri" panose="020F0502020204030204" pitchFamily="34" charset="0"/>
                        </a:rPr>
                        <a:t>/den.</a:t>
                      </a:r>
                    </a:p>
                    <a:p>
                      <a:pPr>
                        <a:lnSpc>
                          <a:spcPct val="107000"/>
                        </a:lnSpc>
                        <a:spcAft>
                          <a:spcPts val="0"/>
                        </a:spcAft>
                      </a:pPr>
                      <a:r>
                        <a:rPr lang="cs-CZ" sz="1300" dirty="0" smtClean="0">
                          <a:effectLst/>
                          <a:latin typeface="Calibri" panose="020F0502020204030204" pitchFamily="34" charset="0"/>
                          <a:ea typeface="Calibri" panose="020F0502020204030204" pitchFamily="34" charset="0"/>
                          <a:cs typeface="Calibri" panose="020F0502020204030204" pitchFamily="34" charset="0"/>
                        </a:rPr>
                        <a:t>Problém </a:t>
                      </a:r>
                      <a:r>
                        <a:rPr lang="cs-CZ" sz="1300" dirty="0">
                          <a:effectLst/>
                          <a:latin typeface="Calibri" panose="020F0502020204030204" pitchFamily="34" charset="0"/>
                          <a:ea typeface="Calibri" panose="020F0502020204030204" pitchFamily="34" charset="0"/>
                          <a:cs typeface="Calibri" panose="020F0502020204030204" pitchFamily="34" charset="0"/>
                        </a:rPr>
                        <a:t>personálu je ve všech zařízeních – extrémní v </a:t>
                      </a:r>
                      <a:r>
                        <a:rPr lang="cs-CZ" sz="1300" dirty="0" err="1">
                          <a:effectLst/>
                          <a:latin typeface="Calibri" panose="020F0502020204030204" pitchFamily="34" charset="0"/>
                          <a:ea typeface="Calibri" panose="020F0502020204030204" pitchFamily="34" charset="0"/>
                          <a:cs typeface="Calibri" panose="020F0502020204030204" pitchFamily="34" charset="0"/>
                        </a:rPr>
                        <a:t>nem</a:t>
                      </a:r>
                      <a:r>
                        <a:rPr lang="cs-CZ" sz="1300" dirty="0" smtClean="0">
                          <a:effectLst/>
                          <a:latin typeface="Calibri" panose="020F0502020204030204" pitchFamily="34" charset="0"/>
                          <a:ea typeface="Calibri" panose="020F0502020204030204" pitchFamily="34" charset="0"/>
                          <a:cs typeface="Calibri" panose="020F0502020204030204" pitchFamily="34" charset="0"/>
                        </a:rPr>
                        <a:t>. Sušice</a:t>
                      </a:r>
                      <a:r>
                        <a:rPr lang="cs-CZ" sz="1300" dirty="0">
                          <a:effectLst/>
                          <a:latin typeface="Calibri" panose="020F0502020204030204" pitchFamily="34" charset="0"/>
                          <a:ea typeface="Calibri" panose="020F0502020204030204" pitchFamily="34" charset="0"/>
                          <a:cs typeface="Calibri" panose="020F0502020204030204" pitchFamily="34" charset="0"/>
                        </a:rPr>
                        <a:t>, </a:t>
                      </a:r>
                      <a:r>
                        <a:rPr lang="cs-CZ" sz="1300" dirty="0" smtClean="0">
                          <a:effectLst/>
                          <a:latin typeface="Calibri" panose="020F0502020204030204" pitchFamily="34" charset="0"/>
                          <a:ea typeface="Calibri" panose="020F0502020204030204" pitchFamily="34" charset="0"/>
                          <a:cs typeface="Calibri" panose="020F0502020204030204" pitchFamily="34" charset="0"/>
                        </a:rPr>
                        <a:t>Stod.</a:t>
                      </a:r>
                    </a:p>
                    <a:p>
                      <a:pPr>
                        <a:lnSpc>
                          <a:spcPct val="107000"/>
                        </a:lnSpc>
                        <a:spcAft>
                          <a:spcPts val="0"/>
                        </a:spcAft>
                      </a:pPr>
                      <a:r>
                        <a:rPr lang="cs-CZ" sz="1300" dirty="0" smtClean="0">
                          <a:effectLst/>
                          <a:latin typeface="Calibri" panose="020F0502020204030204" pitchFamily="34" charset="0"/>
                          <a:ea typeface="Calibri" panose="020F0502020204030204" pitchFamily="34" charset="0"/>
                          <a:cs typeface="Calibri" panose="020F0502020204030204" pitchFamily="34" charset="0"/>
                        </a:rPr>
                        <a:t>Při </a:t>
                      </a:r>
                      <a:r>
                        <a:rPr lang="cs-CZ" sz="1300" dirty="0">
                          <a:effectLst/>
                          <a:latin typeface="Calibri" panose="020F0502020204030204" pitchFamily="34" charset="0"/>
                          <a:ea typeface="Calibri" panose="020F0502020204030204" pitchFamily="34" charset="0"/>
                          <a:cs typeface="Calibri" panose="020F0502020204030204" pitchFamily="34" charset="0"/>
                        </a:rPr>
                        <a:t>absenci nouzového stavu a hromadného postižení osob nelze dobře rekrutovat pomocnou sílu do nemocnic a mnohem více zohledňovat edukaci a počet zdravotníků s ohledem na „normální“ provozní </a:t>
                      </a:r>
                      <a:r>
                        <a:rPr lang="cs-CZ" sz="1300" dirty="0" smtClean="0">
                          <a:effectLst/>
                          <a:latin typeface="Calibri" panose="020F0502020204030204" pitchFamily="34" charset="0"/>
                          <a:ea typeface="Calibri" panose="020F0502020204030204" pitchFamily="34" charset="0"/>
                          <a:cs typeface="Calibri" panose="020F0502020204030204" pitchFamily="34" charset="0"/>
                        </a:rPr>
                        <a:t>podmínky.</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078052"/>
                  </a:ext>
                </a:extLst>
              </a:tr>
              <a:tr h="767623">
                <a:tc>
                  <a:txBody>
                    <a:bodyPr/>
                    <a:lstStyle/>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Vysočina</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18.11.21</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je zásadně omezená elektivní operativa (o více než 50%)</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V přímo řízených nemocnicích kraje (Jihlava, Pelhřimov, </a:t>
                      </a:r>
                      <a:r>
                        <a:rPr lang="cs-CZ" sz="1300" dirty="0" err="1">
                          <a:effectLst/>
                          <a:latin typeface="Calibri" panose="020F0502020204030204" pitchFamily="34" charset="0"/>
                          <a:ea typeface="Calibri" panose="020F0502020204030204" pitchFamily="34" charset="0"/>
                          <a:cs typeface="Calibri" panose="020F0502020204030204" pitchFamily="34" charset="0"/>
                        </a:rPr>
                        <a:t>Havl</a:t>
                      </a:r>
                      <a:r>
                        <a:rPr lang="cs-CZ" sz="1300" dirty="0">
                          <a:effectLst/>
                          <a:latin typeface="Calibri" panose="020F0502020204030204" pitchFamily="34" charset="0"/>
                          <a:ea typeface="Calibri" panose="020F0502020204030204" pitchFamily="34" charset="0"/>
                          <a:cs typeface="Calibri" panose="020F0502020204030204" pitchFamily="34" charset="0"/>
                        </a:rPr>
                        <a:t>. Brod, Třebíč, Nové Město n/M)</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Situace obdobná, zatím bez překladů v rámci kraje.</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7947" marR="47947" marT="705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8719508"/>
                  </a:ext>
                </a:extLst>
              </a:tr>
            </a:tbl>
          </a:graphicData>
        </a:graphic>
      </p:graphicFrame>
    </p:spTree>
    <p:extLst>
      <p:ext uri="{BB962C8B-B14F-4D97-AF65-F5344CB8AC3E}">
        <p14:creationId xmlns:p14="http://schemas.microsoft.com/office/powerpoint/2010/main" val="55989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200760" y="-5332"/>
            <a:ext cx="7440022" cy="576000"/>
          </a:xfrm>
        </p:spPr>
        <p:txBody>
          <a:bodyPr/>
          <a:lstStyle/>
          <a:p>
            <a:r>
              <a:rPr lang="cs-CZ" dirty="0"/>
              <a:t>Hodnocení situace v krajích od KKIP</a:t>
            </a:r>
            <a:endParaRPr lang="cs-CZ" dirty="0">
              <a:solidFill>
                <a:srgbClr val="00FF00"/>
              </a:solidFill>
            </a:endParaRPr>
          </a:p>
        </p:txBody>
      </p:sp>
      <p:graphicFrame>
        <p:nvGraphicFramePr>
          <p:cNvPr id="4" name="Tabulka 3"/>
          <p:cNvGraphicFramePr>
            <a:graphicFrameLocks noGrp="1"/>
          </p:cNvGraphicFramePr>
          <p:nvPr>
            <p:extLst>
              <p:ext uri="{D42A27DB-BD31-4B8C-83A1-F6EECF244321}">
                <p14:modId xmlns:p14="http://schemas.microsoft.com/office/powerpoint/2010/main" val="1074416634"/>
              </p:ext>
            </p:extLst>
          </p:nvPr>
        </p:nvGraphicFramePr>
        <p:xfrm>
          <a:off x="359021" y="849024"/>
          <a:ext cx="11519385" cy="5306227"/>
        </p:xfrm>
        <a:graphic>
          <a:graphicData uri="http://schemas.openxmlformats.org/drawingml/2006/table">
            <a:tbl>
              <a:tblPr firstRow="1" firstCol="1" bandRow="1"/>
              <a:tblGrid>
                <a:gridCol w="1413921">
                  <a:extLst>
                    <a:ext uri="{9D8B030D-6E8A-4147-A177-3AD203B41FA5}">
                      <a16:colId xmlns:a16="http://schemas.microsoft.com/office/drawing/2014/main" val="3772522195"/>
                    </a:ext>
                  </a:extLst>
                </a:gridCol>
                <a:gridCol w="2191947">
                  <a:extLst>
                    <a:ext uri="{9D8B030D-6E8A-4147-A177-3AD203B41FA5}">
                      <a16:colId xmlns:a16="http://schemas.microsoft.com/office/drawing/2014/main" val="842899262"/>
                    </a:ext>
                  </a:extLst>
                </a:gridCol>
                <a:gridCol w="2444381">
                  <a:extLst>
                    <a:ext uri="{9D8B030D-6E8A-4147-A177-3AD203B41FA5}">
                      <a16:colId xmlns:a16="http://schemas.microsoft.com/office/drawing/2014/main" val="105783194"/>
                    </a:ext>
                  </a:extLst>
                </a:gridCol>
                <a:gridCol w="2100154">
                  <a:extLst>
                    <a:ext uri="{9D8B030D-6E8A-4147-A177-3AD203B41FA5}">
                      <a16:colId xmlns:a16="http://schemas.microsoft.com/office/drawing/2014/main" val="3894075409"/>
                    </a:ext>
                  </a:extLst>
                </a:gridCol>
                <a:gridCol w="3368982">
                  <a:extLst>
                    <a:ext uri="{9D8B030D-6E8A-4147-A177-3AD203B41FA5}">
                      <a16:colId xmlns:a16="http://schemas.microsoft.com/office/drawing/2014/main" val="2922963808"/>
                    </a:ext>
                  </a:extLst>
                </a:gridCol>
              </a:tblGrid>
              <a:tr h="654866">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KRAJ</a:t>
                      </a:r>
                      <a:endParaRPr lang="cs-CZ" sz="1300">
                        <a:effectLst/>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Poslední aktualizace:</a:t>
                      </a:r>
                      <a:endParaRPr lang="cs-CZ" sz="1300">
                        <a:effectLst/>
                        <a:latin typeface="Calibri" panose="020F0502020204030204" pitchFamily="34" charset="0"/>
                        <a:ea typeface="Calibri" panose="020F0502020204030204" pitchFamily="34" charset="0"/>
                        <a:cs typeface="Calibri" panose="020F0502020204030204" pitchFamily="34" charset="0"/>
                      </a:endParaRPr>
                    </a:p>
                  </a:txBody>
                  <a:tcPr marL="52363" marR="52363" marT="7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300">
                        <a:effectLst/>
                        <a:latin typeface="Calibri" panose="020F0502020204030204" pitchFamily="34" charset="0"/>
                        <a:ea typeface="Calibri" panose="020F0502020204030204" pitchFamily="34" charset="0"/>
                        <a:cs typeface="Calibri" panose="020F0502020204030204" pitchFamily="34" charset="0"/>
                      </a:endParaRPr>
                    </a:p>
                  </a:txBody>
                  <a:tcPr marL="52363" marR="52363" marT="7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300">
                        <a:effectLst/>
                        <a:latin typeface="Calibri" panose="020F0502020204030204" pitchFamily="34" charset="0"/>
                        <a:ea typeface="Calibri" panose="020F0502020204030204" pitchFamily="34" charset="0"/>
                        <a:cs typeface="Calibri" panose="020F0502020204030204" pitchFamily="34" charset="0"/>
                      </a:endParaRPr>
                    </a:p>
                  </a:txBody>
                  <a:tcPr marL="52363" marR="52363" marT="7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dirty="0">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300" dirty="0">
                        <a:effectLst/>
                        <a:latin typeface="Calibri" panose="020F0502020204030204" pitchFamily="34" charset="0"/>
                        <a:ea typeface="Calibri" panose="020F0502020204030204" pitchFamily="34" charset="0"/>
                        <a:cs typeface="Calibri" panose="020F0502020204030204" pitchFamily="34" charset="0"/>
                      </a:endParaRPr>
                    </a:p>
                  </a:txBody>
                  <a:tcPr marL="52363" marR="52363" marT="7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300">
                        <a:effectLst/>
                        <a:latin typeface="Calibri" panose="020F0502020204030204" pitchFamily="34" charset="0"/>
                        <a:ea typeface="Calibri" panose="020F0502020204030204" pitchFamily="34" charset="0"/>
                        <a:cs typeface="Calibri" panose="020F0502020204030204" pitchFamily="34" charset="0"/>
                      </a:endParaRPr>
                    </a:p>
                  </a:txBody>
                  <a:tcPr marL="52363" marR="52363" marT="7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extLst>
                  <a:ext uri="{0D108BD9-81ED-4DB2-BD59-A6C34878D82A}">
                    <a16:rowId xmlns:a16="http://schemas.microsoft.com/office/drawing/2014/main" val="1508164548"/>
                  </a:ext>
                </a:extLst>
              </a:tr>
              <a:tr h="762557">
                <a:tc>
                  <a:txBody>
                    <a:bodyPr/>
                    <a:lstStyle/>
                    <a:p>
                      <a:pPr>
                        <a:lnSpc>
                          <a:spcPct val="107000"/>
                        </a:lnSpc>
                        <a:spcAft>
                          <a:spcPts val="0"/>
                        </a:spcAft>
                      </a:pPr>
                      <a:r>
                        <a:rPr lang="cs-CZ" sz="1300" b="1" dirty="0">
                          <a:effectLst/>
                          <a:latin typeface="Calibri" panose="020F0502020204030204" pitchFamily="34" charset="0"/>
                          <a:ea typeface="Calibri" panose="020F0502020204030204" pitchFamily="34" charset="0"/>
                          <a:cs typeface="Calibri" panose="020F0502020204030204" pitchFamily="34" charset="0"/>
                        </a:rPr>
                        <a:t>Karlovarský</a:t>
                      </a:r>
                      <a:endParaRPr lang="cs-CZ" sz="13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cs-CZ" sz="1300" b="1" dirty="0">
                          <a:effectLst/>
                          <a:latin typeface="Calibri" panose="020F0502020204030204" pitchFamily="34" charset="0"/>
                          <a:ea typeface="Calibri" panose="020F0502020204030204" pitchFamily="34" charset="0"/>
                          <a:cs typeface="Calibri" panose="020F0502020204030204" pitchFamily="34" charset="0"/>
                        </a:rPr>
                        <a:t>18.11.21</a:t>
                      </a:r>
                      <a:endParaRPr lang="cs-CZ" sz="1300" dirty="0">
                        <a:effectLst/>
                        <a:latin typeface="Calibri" panose="020F0502020204030204" pitchFamily="34" charset="0"/>
                        <a:ea typeface="Calibri" panose="020F0502020204030204" pitchFamily="34" charset="0"/>
                        <a:cs typeface="Calibri" panose="020F0502020204030204" pitchFamily="34" charset="0"/>
                      </a:endParaRP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B - dochází k restrukturalizaci provozů, bez omezení jejich normální funkce</a:t>
                      </a: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Schůzka se všemi nemocnicemi proběhla, snaha co nejdéle udržet elektivní péči. Před ev. omezením elektivní péče budeme informovat</a:t>
                      </a: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287979"/>
                  </a:ext>
                </a:extLst>
              </a:tr>
              <a:tr h="1001994">
                <a:tc>
                  <a:txBody>
                    <a:bodyPr/>
                    <a:lstStyle/>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Jihočeský</a:t>
                      </a:r>
                      <a:endParaRPr lang="cs-CZ" sz="130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13.11.21</a:t>
                      </a:r>
                      <a:endParaRPr lang="cs-CZ" sz="1300">
                        <a:effectLst/>
                        <a:latin typeface="Calibri" panose="020F0502020204030204" pitchFamily="34" charset="0"/>
                        <a:ea typeface="Calibri" panose="020F0502020204030204" pitchFamily="34" charset="0"/>
                        <a:cs typeface="Calibri" panose="020F0502020204030204" pitchFamily="34" charset="0"/>
                      </a:endParaRP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C - dochází k omezení fungování oddělení ve prospěch </a:t>
                      </a:r>
                      <a:r>
                        <a:rPr lang="cs-CZ" sz="1300" dirty="0" err="1">
                          <a:effectLst/>
                          <a:latin typeface="Calibri" panose="020F0502020204030204" pitchFamily="34" charset="0"/>
                          <a:ea typeface="Calibri" panose="020F0502020204030204" pitchFamily="34" charset="0"/>
                          <a:cs typeface="Calibri" panose="020F0502020204030204" pitchFamily="34" charset="0"/>
                        </a:rPr>
                        <a:t>kovidových</a:t>
                      </a:r>
                      <a:r>
                        <a:rPr lang="cs-CZ" sz="1300" dirty="0">
                          <a:effectLst/>
                          <a:latin typeface="Calibri" panose="020F0502020204030204" pitchFamily="34" charset="0"/>
                          <a:ea typeface="Calibri" panose="020F0502020204030204" pitchFamily="34" charset="0"/>
                          <a:cs typeface="Calibri" panose="020F0502020204030204" pitchFamily="34" charset="0"/>
                        </a:rPr>
                        <a:t> jednotek, omezení </a:t>
                      </a:r>
                      <a:r>
                        <a:rPr lang="cs-CZ" sz="1300" dirty="0" err="1">
                          <a:effectLst/>
                          <a:latin typeface="Calibri" panose="020F0502020204030204" pitchFamily="34" charset="0"/>
                          <a:ea typeface="Calibri" panose="020F0502020204030204" pitchFamily="34" charset="0"/>
                          <a:cs typeface="Calibri" panose="020F0502020204030204" pitchFamily="34" charset="0"/>
                        </a:rPr>
                        <a:t>elektivy</a:t>
                      </a:r>
                      <a:r>
                        <a:rPr lang="cs-CZ" sz="1300" dirty="0">
                          <a:effectLst/>
                          <a:latin typeface="Calibri" panose="020F0502020204030204" pitchFamily="34" charset="0"/>
                          <a:ea typeface="Calibri" panose="020F0502020204030204" pitchFamily="34" charset="0"/>
                          <a:cs typeface="Calibri" panose="020F0502020204030204" pitchFamily="34" charset="0"/>
                        </a:rPr>
                        <a:t> do 20%</a:t>
                      </a: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pPr>
                      <a:endParaRPr lang="cs-CZ" sz="1300">
                        <a:effectLst/>
                        <a:latin typeface="Calibri" panose="020F0502020204030204" pitchFamily="34" charset="0"/>
                        <a:cs typeface="Calibri" panose="020F0502020204030204" pitchFamily="34" charset="0"/>
                      </a:endParaRP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6967152"/>
                  </a:ext>
                </a:extLst>
              </a:tr>
              <a:tr h="1584913">
                <a:tc>
                  <a:txBody>
                    <a:bodyPr/>
                    <a:lstStyle/>
                    <a:p>
                      <a:pPr>
                        <a:lnSpc>
                          <a:spcPct val="107000"/>
                        </a:lnSpc>
                        <a:spcAft>
                          <a:spcPts val="0"/>
                        </a:spcAft>
                      </a:pPr>
                      <a:r>
                        <a:rPr lang="cs-CZ" sz="1300" b="1" dirty="0" smtClean="0">
                          <a:effectLst/>
                          <a:latin typeface="Calibri" panose="020F0502020204030204" pitchFamily="34" charset="0"/>
                          <a:ea typeface="Calibri" panose="020F0502020204030204" pitchFamily="34" charset="0"/>
                          <a:cs typeface="Calibri" panose="020F0502020204030204" pitchFamily="34" charset="0"/>
                        </a:rPr>
                        <a:t>Středočeský</a:t>
                      </a:r>
                    </a:p>
                    <a:p>
                      <a:pPr marL="0" marR="0" indent="0" algn="l" defTabSz="914400" rtl="0" eaLnBrk="1" fontAlgn="auto" latinLnBrk="0" hangingPunct="1">
                        <a:lnSpc>
                          <a:spcPct val="107000"/>
                        </a:lnSpc>
                        <a:spcBef>
                          <a:spcPts val="0"/>
                        </a:spcBef>
                        <a:spcAft>
                          <a:spcPts val="0"/>
                        </a:spcAft>
                        <a:buClrTx/>
                        <a:buSzTx/>
                        <a:buFontTx/>
                        <a:buNone/>
                        <a:tabLst/>
                        <a:defRPr/>
                      </a:pPr>
                      <a:r>
                        <a:rPr lang="cs-CZ" sz="1300" b="1" dirty="0" smtClean="0">
                          <a:effectLst/>
                          <a:latin typeface="Calibri" panose="020F0502020204030204" pitchFamily="34" charset="0"/>
                          <a:ea typeface="Calibri" panose="020F0502020204030204" pitchFamily="34" charset="0"/>
                          <a:cs typeface="Calibri" panose="020F0502020204030204" pitchFamily="34" charset="0"/>
                        </a:rPr>
                        <a:t>18.11.21</a:t>
                      </a:r>
                      <a:endParaRPr lang="cs-CZ" sz="1300" dirty="0" smtClean="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endParaRPr lang="cs-CZ" sz="1300" dirty="0">
                        <a:effectLst/>
                        <a:latin typeface="Calibri" panose="020F0502020204030204" pitchFamily="34" charset="0"/>
                        <a:ea typeface="Calibri" panose="020F0502020204030204" pitchFamily="34" charset="0"/>
                        <a:cs typeface="Calibri" panose="020F0502020204030204" pitchFamily="34" charset="0"/>
                      </a:endParaRP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C - zásadně zhoršená, zvládnutelná lokálně</a:t>
                      </a: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C - dochází k omezení fungování oddělení ve prospěch kovidových jednotek, omezení elektivy do 20%</a:t>
                      </a: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V posledních dnech překlady pac. IP mezi ZZ v rámci kraje zejména z Kolínska.</a:t>
                      </a:r>
                    </a:p>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Oproti jarní vlně epidemie je zde dalším faktorem vyhoření zdravotníků generující další problémy.</a:t>
                      </a:r>
                    </a:p>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U menších ZZ je jakákoli transformace na </a:t>
                      </a:r>
                      <a:r>
                        <a:rPr lang="cs-CZ" sz="1300" dirty="0" err="1">
                          <a:effectLst/>
                          <a:latin typeface="Calibri" panose="020F0502020204030204" pitchFamily="34" charset="0"/>
                          <a:ea typeface="Calibri" panose="020F0502020204030204" pitchFamily="34" charset="0"/>
                          <a:cs typeface="Calibri" panose="020F0502020204030204" pitchFamily="34" charset="0"/>
                        </a:rPr>
                        <a:t>covid</a:t>
                      </a:r>
                      <a:r>
                        <a:rPr lang="cs-CZ" sz="1300" dirty="0">
                          <a:effectLst/>
                          <a:latin typeface="Calibri" panose="020F0502020204030204" pitchFamily="34" charset="0"/>
                          <a:ea typeface="Calibri" panose="020F0502020204030204" pitchFamily="34" charset="0"/>
                          <a:cs typeface="Calibri" panose="020F0502020204030204" pitchFamily="34" charset="0"/>
                        </a:rPr>
                        <a:t> jednotku spojená s omezením jiné péče.</a:t>
                      </a: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9623958"/>
                  </a:ext>
                </a:extLst>
              </a:tr>
              <a:tr h="1301897">
                <a:tc>
                  <a:txBody>
                    <a:bodyPr/>
                    <a:lstStyle/>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Jihomoravský</a:t>
                      </a:r>
                      <a:endParaRPr lang="cs-CZ" sz="130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18.11.21</a:t>
                      </a:r>
                      <a:endParaRPr lang="cs-CZ" sz="1300">
                        <a:effectLst/>
                        <a:latin typeface="Calibri" panose="020F0502020204030204" pitchFamily="34" charset="0"/>
                        <a:ea typeface="Calibri" panose="020F0502020204030204" pitchFamily="34" charset="0"/>
                        <a:cs typeface="Calibri" panose="020F0502020204030204" pitchFamily="34" charset="0"/>
                      </a:endParaRP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mírně krizová, je v silách KKIP vyřešit</a:t>
                      </a: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E - nemocnice v regionu na hraně svých kapacit, elektivní péče v podstatě zastavena, </a:t>
                      </a:r>
                      <a:r>
                        <a:rPr lang="cs-CZ" sz="1300" dirty="0" err="1">
                          <a:effectLst/>
                          <a:latin typeface="Calibri" panose="020F0502020204030204" pitchFamily="34" charset="0"/>
                          <a:ea typeface="Calibri" panose="020F0502020204030204" pitchFamily="34" charset="0"/>
                          <a:cs typeface="Calibri" panose="020F0502020204030204" pitchFamily="34" charset="0"/>
                        </a:rPr>
                        <a:t>JIPy</a:t>
                      </a:r>
                      <a:r>
                        <a:rPr lang="cs-CZ" sz="1300" dirty="0">
                          <a:effectLst/>
                          <a:latin typeface="Calibri" panose="020F0502020204030204" pitchFamily="34" charset="0"/>
                          <a:ea typeface="Calibri" panose="020F0502020204030204" pitchFamily="34" charset="0"/>
                          <a:cs typeface="Calibri" panose="020F0502020204030204" pitchFamily="34" charset="0"/>
                        </a:rPr>
                        <a:t> </a:t>
                      </a:r>
                      <a:r>
                        <a:rPr lang="cs-CZ" sz="1300" dirty="0" smtClean="0">
                          <a:effectLst/>
                          <a:latin typeface="Calibri" panose="020F0502020204030204" pitchFamily="34" charset="0"/>
                          <a:ea typeface="Calibri" panose="020F0502020204030204" pitchFamily="34" charset="0"/>
                          <a:cs typeface="Calibri" panose="020F0502020204030204" pitchFamily="34" charset="0"/>
                        </a:rPr>
                        <a:t>plné</a:t>
                      </a:r>
                    </a:p>
                    <a:p>
                      <a:pPr>
                        <a:lnSpc>
                          <a:spcPct val="107000"/>
                        </a:lnSpc>
                        <a:spcAft>
                          <a:spcPts val="0"/>
                        </a:spcAft>
                      </a:pPr>
                      <a:endParaRPr lang="cs-CZ" sz="1300" dirty="0" smtClean="0">
                        <a:effectLst/>
                        <a:latin typeface="Calibri" panose="020F0502020204030204" pitchFamily="34" charset="0"/>
                        <a:ea typeface="Calibri" panose="020F0502020204030204" pitchFamily="34" charset="0"/>
                        <a:cs typeface="Calibri" panose="020F0502020204030204" pitchFamily="34" charset="0"/>
                      </a:endParaRP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575"/>
                    </a:solidFill>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E - vyčerpány lidské i materiální zdroje</a:t>
                      </a: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575"/>
                    </a:solidFill>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Odlišná situace v různých okresech – nejhorší v Blansku a Vyškově.</a:t>
                      </a:r>
                    </a:p>
                    <a:p>
                      <a:pPr>
                        <a:lnSpc>
                          <a:spcPct val="107000"/>
                        </a:lnSpc>
                        <a:spcAft>
                          <a:spcPts val="0"/>
                        </a:spcAft>
                      </a:pPr>
                      <a:r>
                        <a:rPr lang="cs-CZ" sz="13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Jak předvídají prognózy, při setrvalém trendu vyčerpáme kapacitu si navzájem v kraji pomoci, a to hlavně u nejtěžších nemocných (JIP a UPV), do několika málo dní.</a:t>
                      </a:r>
                      <a:endParaRPr lang="cs-CZ" sz="1300" dirty="0">
                        <a:effectLst/>
                        <a:latin typeface="Calibri" panose="020F0502020204030204" pitchFamily="34" charset="0"/>
                        <a:ea typeface="Calibri" panose="020F0502020204030204" pitchFamily="34" charset="0"/>
                        <a:cs typeface="Calibri" panose="020F0502020204030204" pitchFamily="34" charset="0"/>
                      </a:endParaRPr>
                    </a:p>
                  </a:txBody>
                  <a:tcPr marL="52363" marR="52363" marT="7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02855"/>
                  </a:ext>
                </a:extLst>
              </a:tr>
            </a:tbl>
          </a:graphicData>
        </a:graphic>
      </p:graphicFrame>
    </p:spTree>
    <p:extLst>
      <p:ext uri="{BB962C8B-B14F-4D97-AF65-F5344CB8AC3E}">
        <p14:creationId xmlns:p14="http://schemas.microsoft.com/office/powerpoint/2010/main" val="3859395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200760" y="-5332"/>
            <a:ext cx="7440022" cy="576000"/>
          </a:xfrm>
        </p:spPr>
        <p:txBody>
          <a:bodyPr/>
          <a:lstStyle/>
          <a:p>
            <a:r>
              <a:rPr lang="cs-CZ" dirty="0"/>
              <a:t>Hodnocení situace v krajích od KKIP</a:t>
            </a:r>
            <a:endParaRPr lang="cs-CZ" dirty="0">
              <a:solidFill>
                <a:srgbClr val="00FF00"/>
              </a:solidFill>
            </a:endParaRPr>
          </a:p>
        </p:txBody>
      </p:sp>
      <p:graphicFrame>
        <p:nvGraphicFramePr>
          <p:cNvPr id="4" name="Tabulka 3"/>
          <p:cNvGraphicFramePr>
            <a:graphicFrameLocks noGrp="1"/>
          </p:cNvGraphicFramePr>
          <p:nvPr>
            <p:extLst>
              <p:ext uri="{D42A27DB-BD31-4B8C-83A1-F6EECF244321}">
                <p14:modId xmlns:p14="http://schemas.microsoft.com/office/powerpoint/2010/main" val="2671447793"/>
              </p:ext>
            </p:extLst>
          </p:nvPr>
        </p:nvGraphicFramePr>
        <p:xfrm>
          <a:off x="328905" y="842803"/>
          <a:ext cx="11435203" cy="4332054"/>
        </p:xfrm>
        <a:graphic>
          <a:graphicData uri="http://schemas.openxmlformats.org/drawingml/2006/table">
            <a:tbl>
              <a:tblPr firstRow="1" firstCol="1" bandRow="1"/>
              <a:tblGrid>
                <a:gridCol w="1403588">
                  <a:extLst>
                    <a:ext uri="{9D8B030D-6E8A-4147-A177-3AD203B41FA5}">
                      <a16:colId xmlns:a16="http://schemas.microsoft.com/office/drawing/2014/main" val="3544378427"/>
                    </a:ext>
                  </a:extLst>
                </a:gridCol>
                <a:gridCol w="2175930">
                  <a:extLst>
                    <a:ext uri="{9D8B030D-6E8A-4147-A177-3AD203B41FA5}">
                      <a16:colId xmlns:a16="http://schemas.microsoft.com/office/drawing/2014/main" val="2335077237"/>
                    </a:ext>
                  </a:extLst>
                </a:gridCol>
                <a:gridCol w="2426518">
                  <a:extLst>
                    <a:ext uri="{9D8B030D-6E8A-4147-A177-3AD203B41FA5}">
                      <a16:colId xmlns:a16="http://schemas.microsoft.com/office/drawing/2014/main" val="1383355635"/>
                    </a:ext>
                  </a:extLst>
                </a:gridCol>
                <a:gridCol w="2084806">
                  <a:extLst>
                    <a:ext uri="{9D8B030D-6E8A-4147-A177-3AD203B41FA5}">
                      <a16:colId xmlns:a16="http://schemas.microsoft.com/office/drawing/2014/main" val="142418389"/>
                    </a:ext>
                  </a:extLst>
                </a:gridCol>
                <a:gridCol w="3344361">
                  <a:extLst>
                    <a:ext uri="{9D8B030D-6E8A-4147-A177-3AD203B41FA5}">
                      <a16:colId xmlns:a16="http://schemas.microsoft.com/office/drawing/2014/main" val="413358982"/>
                    </a:ext>
                  </a:extLst>
                </a:gridCol>
              </a:tblGrid>
              <a:tr h="624294">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KRAJ</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Poslední aktualizace:</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CELKOVÉ HODNOCENÍ SITUACE</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LOKÁLNÍ HODNOCENÍ SITUACE</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PERSONÁLNÍ A MATERIÁLNÍ VYBAVENÍ</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DALŠÍ POPIS SITUACE</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extLst>
                  <a:ext uri="{0D108BD9-81ED-4DB2-BD59-A6C34878D82A}">
                    <a16:rowId xmlns:a16="http://schemas.microsoft.com/office/drawing/2014/main" val="3378208484"/>
                  </a:ext>
                </a:extLst>
              </a:tr>
              <a:tr h="2644773">
                <a:tc>
                  <a:txBody>
                    <a:bodyPr/>
                    <a:lstStyle/>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Ústecký</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18.11.21</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D - mírně krizová, je v silách KKIP vyřešit</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C - dochází k omezení fungování oddělení ve prospěch </a:t>
                      </a:r>
                      <a:r>
                        <a:rPr lang="cs-CZ" sz="1300" dirty="0" err="1">
                          <a:effectLst/>
                          <a:latin typeface="Calibri" panose="020F0502020204030204" pitchFamily="34" charset="0"/>
                          <a:ea typeface="Calibri" panose="020F0502020204030204" pitchFamily="34" charset="0"/>
                          <a:cs typeface="Calibri" panose="020F0502020204030204" pitchFamily="34" charset="0"/>
                        </a:rPr>
                        <a:t>kovidových</a:t>
                      </a:r>
                      <a:r>
                        <a:rPr lang="cs-CZ" sz="1300" dirty="0">
                          <a:effectLst/>
                          <a:latin typeface="Calibri" panose="020F0502020204030204" pitchFamily="34" charset="0"/>
                          <a:ea typeface="Calibri" panose="020F0502020204030204" pitchFamily="34" charset="0"/>
                          <a:cs typeface="Calibri" panose="020F0502020204030204" pitchFamily="34" charset="0"/>
                        </a:rPr>
                        <a:t> jednotek, omezení </a:t>
                      </a:r>
                      <a:r>
                        <a:rPr lang="cs-CZ" sz="1300" dirty="0" err="1">
                          <a:effectLst/>
                          <a:latin typeface="Calibri" panose="020F0502020204030204" pitchFamily="34" charset="0"/>
                          <a:ea typeface="Calibri" panose="020F0502020204030204" pitchFamily="34" charset="0"/>
                          <a:cs typeface="Calibri" panose="020F0502020204030204" pitchFamily="34" charset="0"/>
                        </a:rPr>
                        <a:t>elektivy</a:t>
                      </a:r>
                      <a:r>
                        <a:rPr lang="cs-CZ" sz="1300" dirty="0">
                          <a:effectLst/>
                          <a:latin typeface="Calibri" panose="020F0502020204030204" pitchFamily="34" charset="0"/>
                          <a:ea typeface="Calibri" panose="020F0502020204030204" pitchFamily="34" charset="0"/>
                          <a:cs typeface="Calibri" panose="020F0502020204030204" pitchFamily="34" charset="0"/>
                        </a:rPr>
                        <a:t> do 20%</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Trvá nárůst C19 hospitalizací, výrazněji standard než JIP. </a:t>
                      </a:r>
                      <a:endParaRPr lang="cs-CZ" sz="1300" dirty="0" smtClean="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cs-CZ" sz="1300" dirty="0" smtClean="0">
                          <a:effectLst/>
                          <a:latin typeface="Calibri" panose="020F0502020204030204" pitchFamily="34" charset="0"/>
                          <a:ea typeface="Calibri" panose="020F0502020204030204" pitchFamily="34" charset="0"/>
                          <a:cs typeface="Calibri" panose="020F0502020204030204" pitchFamily="34" charset="0"/>
                        </a:rPr>
                        <a:t>Některé </a:t>
                      </a:r>
                      <a:r>
                        <a:rPr lang="cs-CZ" sz="1300" dirty="0">
                          <a:effectLst/>
                          <a:latin typeface="Calibri" panose="020F0502020204030204" pitchFamily="34" charset="0"/>
                          <a:ea typeface="Calibri" panose="020F0502020204030204" pitchFamily="34" charset="0"/>
                          <a:cs typeface="Calibri" panose="020F0502020204030204" pitchFamily="34" charset="0"/>
                        </a:rPr>
                        <a:t>nemocnice jsou na stropu personální kapacity (Litoměřice), ostatní poskytují péči ve výrazně </a:t>
                      </a:r>
                      <a:r>
                        <a:rPr lang="cs-CZ" sz="1300" dirty="0" err="1">
                          <a:effectLst/>
                          <a:latin typeface="Calibri" panose="020F0502020204030204" pitchFamily="34" charset="0"/>
                          <a:ea typeface="Calibri" panose="020F0502020204030204" pitchFamily="34" charset="0"/>
                          <a:cs typeface="Calibri" panose="020F0502020204030204" pitchFamily="34" charset="0"/>
                        </a:rPr>
                        <a:t>suboptimálním</a:t>
                      </a:r>
                      <a:r>
                        <a:rPr lang="cs-CZ" sz="1300" dirty="0">
                          <a:effectLst/>
                          <a:latin typeface="Calibri" panose="020F0502020204030204" pitchFamily="34" charset="0"/>
                          <a:ea typeface="Calibri" panose="020F0502020204030204" pitchFamily="34" charset="0"/>
                          <a:cs typeface="Calibri" panose="020F0502020204030204" pitchFamily="34" charset="0"/>
                        </a:rPr>
                        <a:t> personálním zajištění (zejména NLZP), pro další rozšíření péče je klíčové personální posílení. </a:t>
                      </a:r>
                      <a:endParaRPr lang="cs-CZ" sz="1300" dirty="0" smtClean="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cs-CZ" sz="1300" dirty="0" err="1" smtClean="0">
                          <a:effectLst/>
                          <a:latin typeface="Calibri" panose="020F0502020204030204" pitchFamily="34" charset="0"/>
                          <a:ea typeface="Calibri" panose="020F0502020204030204" pitchFamily="34" charset="0"/>
                          <a:cs typeface="Calibri" panose="020F0502020204030204" pitchFamily="34" charset="0"/>
                        </a:rPr>
                        <a:t>Limitovaně</a:t>
                      </a:r>
                      <a:r>
                        <a:rPr lang="cs-CZ" sz="1300" dirty="0" smtClean="0">
                          <a:effectLst/>
                          <a:latin typeface="Calibri" panose="020F0502020204030204" pitchFamily="34" charset="0"/>
                          <a:ea typeface="Calibri" panose="020F0502020204030204" pitchFamily="34" charset="0"/>
                          <a:cs typeface="Calibri" panose="020F0502020204030204" pitchFamily="34" charset="0"/>
                        </a:rPr>
                        <a:t> </a:t>
                      </a:r>
                      <a:r>
                        <a:rPr lang="cs-CZ" sz="1300" dirty="0">
                          <a:effectLst/>
                          <a:latin typeface="Calibri" panose="020F0502020204030204" pitchFamily="34" charset="0"/>
                          <a:ea typeface="Calibri" panose="020F0502020204030204" pitchFamily="34" charset="0"/>
                          <a:cs typeface="Calibri" panose="020F0502020204030204" pitchFamily="34" charset="0"/>
                        </a:rPr>
                        <a:t>lze zajistit v redistribucí v rámci nemocnic, s předpokladem dalšího nárůstu počtů pacientů je potřeba i externího posílení alespoň pomocným personálem (AČR, HZS, studenti).</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712985"/>
                  </a:ext>
                </a:extLst>
              </a:tr>
              <a:tr h="1041867">
                <a:tc>
                  <a:txBody>
                    <a:bodyPr/>
                    <a:lstStyle/>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Zlínský</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cs-CZ" sz="1300" b="1">
                          <a:effectLst/>
                          <a:latin typeface="Calibri" panose="020F0502020204030204" pitchFamily="34" charset="0"/>
                          <a:ea typeface="Calibri" panose="020F0502020204030204" pitchFamily="34" charset="0"/>
                          <a:cs typeface="Calibri" panose="020F0502020204030204" pitchFamily="34" charset="0"/>
                        </a:rPr>
                        <a:t>18.11.21</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mírně krizová, je v silách KKIP vyřešit</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D - je zásadně omezená elektivní operativa (o více než 50%)</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a:effectLst/>
                          <a:latin typeface="Calibri" panose="020F0502020204030204" pitchFamily="34" charset="0"/>
                          <a:ea typeface="Calibri" panose="020F0502020204030204" pitchFamily="34" charset="0"/>
                          <a:cs typeface="Calibri" panose="020F0502020204030204" pitchFamily="34" charset="0"/>
                        </a:rPr>
                        <a:t>D - chybí personál, při jeho navýšení je možné provozovat další lůžka</a:t>
                      </a:r>
                      <a:endParaRPr lang="cs-CZ" sz="130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nSpc>
                          <a:spcPct val="107000"/>
                        </a:lnSpc>
                        <a:spcAft>
                          <a:spcPts val="0"/>
                        </a:spcAft>
                      </a:pPr>
                      <a:r>
                        <a:rPr lang="cs-CZ" sz="1300" dirty="0">
                          <a:effectLst/>
                          <a:latin typeface="Calibri" panose="020F0502020204030204" pitchFamily="34" charset="0"/>
                          <a:ea typeface="Calibri" panose="020F0502020204030204" pitchFamily="34" charset="0"/>
                          <a:cs typeface="Calibri" panose="020F0502020204030204" pitchFamily="34" charset="0"/>
                        </a:rPr>
                        <a:t>Situace riziková, zatím klidná, bez překladů v rámci kraje. Připravujeme se na prediktivní hodnoty zatížení JIP a standardu v prosinci, tato čísla nejsme schopni zvládnout</a:t>
                      </a:r>
                      <a:endParaRPr lang="cs-CZ"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4770" marR="6477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4531413"/>
                  </a:ext>
                </a:extLst>
              </a:tr>
            </a:tbl>
          </a:graphicData>
        </a:graphic>
      </p:graphicFrame>
      <p:sp>
        <p:nvSpPr>
          <p:cNvPr id="6" name="TextovéPole 5"/>
          <p:cNvSpPr txBox="1"/>
          <p:nvPr/>
        </p:nvSpPr>
        <p:spPr>
          <a:xfrm>
            <a:off x="650631" y="5583114"/>
            <a:ext cx="7482254" cy="1015663"/>
          </a:xfrm>
          <a:prstGeom prst="rect">
            <a:avLst/>
          </a:prstGeom>
          <a:noFill/>
        </p:spPr>
        <p:txBody>
          <a:bodyPr wrap="square" rtlCol="0">
            <a:spAutoFit/>
          </a:bodyPr>
          <a:lstStyle/>
          <a:p>
            <a:pPr marL="285750" indent="-285750">
              <a:buFont typeface="Arial" panose="020B0604020202020204" pitchFamily="34" charset="0"/>
              <a:buChar char="•"/>
            </a:pPr>
            <a:r>
              <a:rPr lang="cs-CZ" sz="20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JHM - Kyjovská nemocnice rozhodla o aktivaci HPO</a:t>
            </a:r>
          </a:p>
          <a:p>
            <a:r>
              <a:rPr lang="cs-CZ" sz="20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FN Brno omezuje ambulantní péči – nedostatek personálu</a:t>
            </a:r>
            <a:endParaRPr lang="cs-CZ"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endParaRPr lang="cs-CZ" sz="2000" dirty="0"/>
          </a:p>
        </p:txBody>
      </p:sp>
    </p:spTree>
    <p:extLst>
      <p:ext uri="{BB962C8B-B14F-4D97-AF65-F5344CB8AC3E}">
        <p14:creationId xmlns:p14="http://schemas.microsoft.com/office/powerpoint/2010/main" val="341942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32818" y="1"/>
            <a:ext cx="11038993" cy="896492"/>
          </a:xfrm>
        </p:spPr>
        <p:txBody>
          <a:bodyPr/>
          <a:lstStyle/>
          <a:p>
            <a:r>
              <a:rPr lang="cs-CZ" sz="2800" dirty="0"/>
              <a:t>Národní dispečink lůžkové péče</a:t>
            </a:r>
          </a:p>
        </p:txBody>
      </p:sp>
      <p:sp>
        <p:nvSpPr>
          <p:cNvPr id="7" name="TextovéPole 6"/>
          <p:cNvSpPr txBox="1"/>
          <p:nvPr/>
        </p:nvSpPr>
        <p:spPr>
          <a:xfrm>
            <a:off x="8966003" y="2798855"/>
            <a:ext cx="2923309" cy="1785104"/>
          </a:xfrm>
          <a:prstGeom prst="rect">
            <a:avLst/>
          </a:prstGeom>
          <a:noFill/>
        </p:spPr>
        <p:txBody>
          <a:bodyPr wrap="square" rtlCol="0">
            <a:spAutoFit/>
          </a:bodyPr>
          <a:lstStyle/>
          <a:p>
            <a:pPr algn="ctr"/>
            <a:r>
              <a:rPr lang="cs-CZ" b="1" dirty="0" smtClean="0"/>
              <a:t>Obsazená lůžka IP C+ pacienty k </a:t>
            </a:r>
          </a:p>
          <a:p>
            <a:pPr algn="ctr"/>
            <a:r>
              <a:rPr lang="cs-CZ" b="1" dirty="0" smtClean="0"/>
              <a:t>24.11.2021 00:34</a:t>
            </a:r>
          </a:p>
          <a:p>
            <a:pPr algn="ctr"/>
            <a:endParaRPr lang="cs-CZ" b="1" dirty="0"/>
          </a:p>
          <a:p>
            <a:pPr algn="ctr"/>
            <a:r>
              <a:rPr lang="cs-CZ" b="1" dirty="0" smtClean="0"/>
              <a:t>809</a:t>
            </a:r>
          </a:p>
          <a:p>
            <a:pPr algn="ctr"/>
            <a:endParaRPr lang="cs-CZ" sz="2000" b="1" dirty="0"/>
          </a:p>
        </p:txBody>
      </p:sp>
      <p:graphicFrame>
        <p:nvGraphicFramePr>
          <p:cNvPr id="4" name="Tabulka 3"/>
          <p:cNvGraphicFramePr>
            <a:graphicFrameLocks noGrp="1"/>
          </p:cNvGraphicFramePr>
          <p:nvPr>
            <p:extLst>
              <p:ext uri="{D42A27DB-BD31-4B8C-83A1-F6EECF244321}">
                <p14:modId xmlns:p14="http://schemas.microsoft.com/office/powerpoint/2010/main" val="1521583020"/>
              </p:ext>
            </p:extLst>
          </p:nvPr>
        </p:nvGraphicFramePr>
        <p:xfrm>
          <a:off x="332817" y="989599"/>
          <a:ext cx="8705674" cy="5365397"/>
        </p:xfrm>
        <a:graphic>
          <a:graphicData uri="http://schemas.openxmlformats.org/drawingml/2006/table">
            <a:tbl>
              <a:tblPr/>
              <a:tblGrid>
                <a:gridCol w="1894499">
                  <a:extLst>
                    <a:ext uri="{9D8B030D-6E8A-4147-A177-3AD203B41FA5}">
                      <a16:colId xmlns:a16="http://schemas.microsoft.com/office/drawing/2014/main" val="2980663729"/>
                    </a:ext>
                  </a:extLst>
                </a:gridCol>
                <a:gridCol w="1159898">
                  <a:extLst>
                    <a:ext uri="{9D8B030D-6E8A-4147-A177-3AD203B41FA5}">
                      <a16:colId xmlns:a16="http://schemas.microsoft.com/office/drawing/2014/main" val="2976846468"/>
                    </a:ext>
                  </a:extLst>
                </a:gridCol>
                <a:gridCol w="1072906">
                  <a:extLst>
                    <a:ext uri="{9D8B030D-6E8A-4147-A177-3AD203B41FA5}">
                      <a16:colId xmlns:a16="http://schemas.microsoft.com/office/drawing/2014/main" val="1917328477"/>
                    </a:ext>
                  </a:extLst>
                </a:gridCol>
                <a:gridCol w="1069683">
                  <a:extLst>
                    <a:ext uri="{9D8B030D-6E8A-4147-A177-3AD203B41FA5}">
                      <a16:colId xmlns:a16="http://schemas.microsoft.com/office/drawing/2014/main" val="2899124724"/>
                    </a:ext>
                  </a:extLst>
                </a:gridCol>
                <a:gridCol w="1108347">
                  <a:extLst>
                    <a:ext uri="{9D8B030D-6E8A-4147-A177-3AD203B41FA5}">
                      <a16:colId xmlns:a16="http://schemas.microsoft.com/office/drawing/2014/main" val="2408502384"/>
                    </a:ext>
                  </a:extLst>
                </a:gridCol>
                <a:gridCol w="1111568">
                  <a:extLst>
                    <a:ext uri="{9D8B030D-6E8A-4147-A177-3AD203B41FA5}">
                      <a16:colId xmlns:a16="http://schemas.microsoft.com/office/drawing/2014/main" val="3006037618"/>
                    </a:ext>
                  </a:extLst>
                </a:gridCol>
                <a:gridCol w="1288773">
                  <a:extLst>
                    <a:ext uri="{9D8B030D-6E8A-4147-A177-3AD203B41FA5}">
                      <a16:colId xmlns:a16="http://schemas.microsoft.com/office/drawing/2014/main" val="510721899"/>
                    </a:ext>
                  </a:extLst>
                </a:gridCol>
              </a:tblGrid>
              <a:tr h="192838">
                <a:tc gridSpan="6">
                  <a:txBody>
                    <a:bodyPr/>
                    <a:lstStyle/>
                    <a:p>
                      <a:pPr algn="ctr" fontAlgn="ctr"/>
                      <a:r>
                        <a:rPr lang="cs-CZ" sz="1300" b="1" i="0" u="none" strike="noStrike">
                          <a:solidFill>
                            <a:srgbClr val="000000"/>
                          </a:solidFill>
                          <a:effectLst/>
                          <a:latin typeface="Calibri" panose="020F0502020204030204" pitchFamily="34" charset="0"/>
                        </a:rPr>
                        <a:t>Neinfekční oddělení</a:t>
                      </a:r>
                    </a:p>
                  </a:txBody>
                  <a:tcPr marL="6106" marR="6106" marT="6106" marB="0" anchor="ctr">
                    <a:lnL>
                      <a:noFill/>
                    </a:lnL>
                    <a:lnR>
                      <a:noFill/>
                    </a:lnR>
                    <a:lnT>
                      <a:noFill/>
                    </a:lnT>
                    <a:lnB>
                      <a:noFill/>
                    </a:lnB>
                    <a:solidFill>
                      <a:srgbClr val="BDD7EE"/>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extLst>
                  <a:ext uri="{0D108BD9-81ED-4DB2-BD59-A6C34878D82A}">
                    <a16:rowId xmlns:a16="http://schemas.microsoft.com/office/drawing/2014/main" val="1515533146"/>
                  </a:ext>
                </a:extLst>
              </a:tr>
              <a:tr h="192838">
                <a:tc gridSpan="6">
                  <a:txBody>
                    <a:bodyPr/>
                    <a:lstStyle/>
                    <a:p>
                      <a:pPr algn="l" fontAlgn="ctr"/>
                      <a:r>
                        <a:rPr lang="cs-CZ" sz="1300" b="1" i="0" u="none" strike="noStrike">
                          <a:solidFill>
                            <a:srgbClr val="000000"/>
                          </a:solidFill>
                          <a:effectLst/>
                          <a:latin typeface="Calibri" panose="020F0502020204030204" pitchFamily="34" charset="0"/>
                        </a:rPr>
                        <a:t>Přehled kapacit lůžek IP (ARO + JIP) v ČR k 24.11. 2021, 11:00 h</a:t>
                      </a:r>
                    </a:p>
                  </a:txBody>
                  <a:tcPr marL="6106" marR="6106" marT="6106"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ctr" fontAlgn="ctr"/>
                      <a:endParaRPr lang="cs-CZ" sz="1300" b="1"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extLst>
                  <a:ext uri="{0D108BD9-81ED-4DB2-BD59-A6C34878D82A}">
                    <a16:rowId xmlns:a16="http://schemas.microsoft.com/office/drawing/2014/main" val="172607678"/>
                  </a:ext>
                </a:extLst>
              </a:tr>
              <a:tr h="192838">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extLst>
                  <a:ext uri="{0D108BD9-81ED-4DB2-BD59-A6C34878D82A}">
                    <a16:rowId xmlns:a16="http://schemas.microsoft.com/office/drawing/2014/main" val="4019471851"/>
                  </a:ext>
                </a:extLst>
              </a:tr>
              <a:tr h="192838">
                <a:tc rowSpan="2">
                  <a:txBody>
                    <a:bodyPr/>
                    <a:lstStyle/>
                    <a:p>
                      <a:pPr algn="ctr" fontAlgn="ctr"/>
                      <a:r>
                        <a:rPr lang="cs-CZ" sz="1300" b="1" i="0" u="none" strike="noStrike">
                          <a:solidFill>
                            <a:srgbClr val="000000"/>
                          </a:solidFill>
                          <a:effectLst/>
                          <a:latin typeface="Calibri" panose="020F0502020204030204" pitchFamily="34" charset="0"/>
                        </a:rPr>
                        <a:t>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gridSpan="5">
                  <a:txBody>
                    <a:bodyPr/>
                    <a:lstStyle/>
                    <a:p>
                      <a:pPr algn="ctr" fontAlgn="ctr"/>
                      <a:r>
                        <a:rPr lang="cs-CZ" sz="1300" b="1" i="0" u="none" strike="noStrike">
                          <a:solidFill>
                            <a:srgbClr val="000000"/>
                          </a:solidFill>
                          <a:effectLst/>
                          <a:latin typeface="Calibri" panose="020F0502020204030204" pitchFamily="34" charset="0"/>
                        </a:rPr>
                        <a:t> Lůžka IP</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04066758"/>
                  </a:ext>
                </a:extLst>
              </a:tr>
              <a:tr h="668199">
                <a:tc vMerge="1">
                  <a:txBody>
                    <a:bodyPr/>
                    <a:lstStyle/>
                    <a:p>
                      <a:endParaRPr lang="cs-CZ"/>
                    </a:p>
                  </a:txBody>
                  <a:tcPr/>
                </a:tc>
                <a:tc>
                  <a:txBody>
                    <a:bodyPr/>
                    <a:lstStyle/>
                    <a:p>
                      <a:pPr algn="ctr" fontAlgn="ctr"/>
                      <a:r>
                        <a:rPr lang="cs-CZ" sz="1300" b="1" i="0" u="none" strike="noStrike" dirty="0">
                          <a:solidFill>
                            <a:srgbClr val="000000"/>
                          </a:solidFill>
                          <a:effectLst/>
                          <a:latin typeface="Calibri" panose="020F0502020204030204" pitchFamily="34" charset="0"/>
                        </a:rPr>
                        <a:t>Celková kapacita IP lůžek</a:t>
                      </a:r>
                      <a:br>
                        <a:rPr lang="cs-CZ" sz="1300" b="1" i="0" u="none" strike="noStrike" dirty="0">
                          <a:solidFill>
                            <a:srgbClr val="000000"/>
                          </a:solidFill>
                          <a:effectLst/>
                          <a:latin typeface="Calibri" panose="020F0502020204030204" pitchFamily="34" charset="0"/>
                        </a:rPr>
                      </a:br>
                      <a:r>
                        <a:rPr lang="cs-CZ" sz="1300" b="1" i="0" u="none" strike="noStrike" dirty="0">
                          <a:solidFill>
                            <a:srgbClr val="000000"/>
                          </a:solidFill>
                          <a:effectLst/>
                          <a:latin typeface="Calibri" panose="020F0502020204030204" pitchFamily="34" charset="0"/>
                        </a:rPr>
                        <a:t>(HFNO+UPV)</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dirty="0">
                          <a:solidFill>
                            <a:srgbClr val="000000"/>
                          </a:solidFill>
                          <a:effectLst/>
                          <a:latin typeface="Calibri" panose="020F0502020204030204" pitchFamily="34" charset="0"/>
                        </a:rPr>
                        <a:t>Volná lůžka HFNO</a:t>
                      </a:r>
                      <a:br>
                        <a:rPr lang="cs-CZ" sz="1300" b="1" i="0" u="none" strike="noStrike" dirty="0">
                          <a:solidFill>
                            <a:srgbClr val="000000"/>
                          </a:solidFill>
                          <a:effectLst/>
                          <a:latin typeface="Calibri" panose="020F0502020204030204" pitchFamily="34" charset="0"/>
                        </a:rPr>
                      </a:br>
                      <a:r>
                        <a:rPr lang="cs-CZ" sz="1300" b="1" i="0" u="none" strike="noStrike" dirty="0">
                          <a:solidFill>
                            <a:srgbClr val="000000"/>
                          </a:solidFill>
                          <a:effectLst/>
                          <a:latin typeface="Calibri" panose="020F0502020204030204" pitchFamily="34" charset="0"/>
                        </a:rPr>
                        <a:t>(JIP)</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HFNO pro Covid+</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Volná lůžka UPV</a:t>
                      </a:r>
                      <a:br>
                        <a:rPr lang="cs-CZ" sz="1300" b="1" i="0" u="none" strike="noStrike">
                          <a:solidFill>
                            <a:srgbClr val="000000"/>
                          </a:solidFill>
                          <a:effectLst/>
                          <a:latin typeface="Calibri" panose="020F0502020204030204" pitchFamily="34" charset="0"/>
                        </a:rPr>
                      </a:br>
                      <a:r>
                        <a:rPr lang="cs-CZ" sz="1300" b="1" i="0" u="none" strike="noStrike">
                          <a:solidFill>
                            <a:srgbClr val="000000"/>
                          </a:solidFill>
                          <a:effectLst/>
                          <a:latin typeface="Calibri" panose="020F0502020204030204" pitchFamily="34" charset="0"/>
                        </a:rPr>
                        <a:t>(ARO)</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UPV pro Covid+</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59590703"/>
                  </a:ext>
                </a:extLst>
              </a:tr>
              <a:tr h="192838">
                <a:tc>
                  <a:txBody>
                    <a:bodyPr/>
                    <a:lstStyle/>
                    <a:p>
                      <a:pPr algn="ctr" fontAlgn="ctr"/>
                      <a:r>
                        <a:rPr lang="cs-CZ" sz="1300" b="1" i="0" u="none" strike="noStrike">
                          <a:solidFill>
                            <a:srgbClr val="000000"/>
                          </a:solidFill>
                          <a:effectLst/>
                          <a:latin typeface="Calibri" panose="020F0502020204030204" pitchFamily="34" charset="0"/>
                        </a:rPr>
                        <a:t>Hl. m. Praha </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785</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72</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dirty="0">
                          <a:solidFill>
                            <a:srgbClr val="000000"/>
                          </a:solidFill>
                          <a:effectLst/>
                          <a:latin typeface="Calibri" panose="020F0502020204030204" pitchFamily="34" charset="0"/>
                        </a:rPr>
                        <a:t>14</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36</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8</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95412350"/>
                  </a:ext>
                </a:extLst>
              </a:tr>
              <a:tr h="192838">
                <a:tc>
                  <a:txBody>
                    <a:bodyPr/>
                    <a:lstStyle/>
                    <a:p>
                      <a:pPr algn="ctr" fontAlgn="ctr"/>
                      <a:r>
                        <a:rPr lang="cs-CZ" sz="1300" b="1" i="0" u="none" strike="noStrike">
                          <a:solidFill>
                            <a:srgbClr val="000000"/>
                          </a:solidFill>
                          <a:effectLst/>
                          <a:latin typeface="Calibri" panose="020F0502020204030204" pitchFamily="34" charset="0"/>
                        </a:rPr>
                        <a:t>Středočeský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236</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69</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34</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24</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11</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14853379"/>
                  </a:ext>
                </a:extLst>
              </a:tr>
              <a:tr h="192838">
                <a:tc>
                  <a:txBody>
                    <a:bodyPr/>
                    <a:lstStyle/>
                    <a:p>
                      <a:pPr algn="ctr" fontAlgn="ctr"/>
                      <a:r>
                        <a:rPr lang="cs-CZ" sz="1300" b="1" i="0" u="none" strike="noStrike">
                          <a:solidFill>
                            <a:srgbClr val="000000"/>
                          </a:solidFill>
                          <a:effectLst/>
                          <a:latin typeface="Calibri" panose="020F0502020204030204" pitchFamily="34" charset="0"/>
                        </a:rPr>
                        <a:t>Jihočeský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147</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23</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17</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21</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11</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97488984"/>
                  </a:ext>
                </a:extLst>
              </a:tr>
              <a:tr h="192838">
                <a:tc>
                  <a:txBody>
                    <a:bodyPr/>
                    <a:lstStyle/>
                    <a:p>
                      <a:pPr algn="ctr" fontAlgn="ctr"/>
                      <a:r>
                        <a:rPr lang="cs-CZ" sz="1300" b="1" i="0" u="none" strike="noStrike">
                          <a:solidFill>
                            <a:srgbClr val="000000"/>
                          </a:solidFill>
                          <a:effectLst/>
                          <a:latin typeface="Calibri" panose="020F0502020204030204" pitchFamily="34" charset="0"/>
                        </a:rPr>
                        <a:t>Plzeňský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237</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41</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33</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21</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0" i="0" u="none" strike="noStrike">
                          <a:solidFill>
                            <a:srgbClr val="000000"/>
                          </a:solidFill>
                          <a:effectLst/>
                          <a:latin typeface="Calibri" panose="020F0502020204030204" pitchFamily="34" charset="0"/>
                        </a:rPr>
                        <a:t>6</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73827609"/>
                  </a:ext>
                </a:extLst>
              </a:tr>
              <a:tr h="192838">
                <a:tc>
                  <a:txBody>
                    <a:bodyPr/>
                    <a:lstStyle/>
                    <a:p>
                      <a:pPr algn="ctr" fontAlgn="ctr"/>
                      <a:r>
                        <a:rPr lang="cs-CZ" sz="1300" b="1" i="0" u="none" strike="noStrike">
                          <a:solidFill>
                            <a:srgbClr val="000000"/>
                          </a:solidFill>
                          <a:effectLst/>
                          <a:latin typeface="Calibri" panose="020F0502020204030204" pitchFamily="34" charset="0"/>
                        </a:rPr>
                        <a:t>Karlovarský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83</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9</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8</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5</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300" b="0" i="0" u="none" strike="noStrike">
                          <a:solidFill>
                            <a:srgbClr val="000000"/>
                          </a:solidFill>
                          <a:effectLst/>
                          <a:latin typeface="Calibri" panose="020F0502020204030204" pitchFamily="34" charset="0"/>
                        </a:rPr>
                        <a:t>2</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64686724"/>
                  </a:ext>
                </a:extLst>
              </a:tr>
              <a:tr h="192838">
                <a:tc>
                  <a:txBody>
                    <a:bodyPr/>
                    <a:lstStyle/>
                    <a:p>
                      <a:pPr algn="ctr" fontAlgn="ctr"/>
                      <a:r>
                        <a:rPr lang="cs-CZ" sz="1300" b="1" i="0" u="none" strike="noStrike">
                          <a:solidFill>
                            <a:srgbClr val="000000"/>
                          </a:solidFill>
                          <a:effectLst/>
                          <a:latin typeface="Calibri" panose="020F0502020204030204" pitchFamily="34" charset="0"/>
                        </a:rPr>
                        <a:t>Ústecký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258</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33</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9</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30</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11</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59613002"/>
                  </a:ext>
                </a:extLst>
              </a:tr>
              <a:tr h="192838">
                <a:tc>
                  <a:txBody>
                    <a:bodyPr/>
                    <a:lstStyle/>
                    <a:p>
                      <a:pPr algn="ctr" fontAlgn="ctr"/>
                      <a:r>
                        <a:rPr lang="cs-CZ" sz="1300" b="1" i="0" u="none" strike="noStrike">
                          <a:solidFill>
                            <a:srgbClr val="000000"/>
                          </a:solidFill>
                          <a:effectLst/>
                          <a:latin typeface="Calibri" panose="020F0502020204030204" pitchFamily="34" charset="0"/>
                        </a:rPr>
                        <a:t>Liberecký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99</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11</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5</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16</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7</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31208600"/>
                  </a:ext>
                </a:extLst>
              </a:tr>
              <a:tr h="192838">
                <a:tc>
                  <a:txBody>
                    <a:bodyPr/>
                    <a:lstStyle/>
                    <a:p>
                      <a:pPr algn="ctr" fontAlgn="ctr"/>
                      <a:r>
                        <a:rPr lang="cs-CZ" sz="1300" b="1" i="0" u="none" strike="noStrike">
                          <a:solidFill>
                            <a:srgbClr val="000000"/>
                          </a:solidFill>
                          <a:effectLst/>
                          <a:latin typeface="Calibri" panose="020F0502020204030204" pitchFamily="34" charset="0"/>
                        </a:rPr>
                        <a:t>Královéhradecký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230</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63</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28</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25</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12</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91480128"/>
                  </a:ext>
                </a:extLst>
              </a:tr>
              <a:tr h="192838">
                <a:tc>
                  <a:txBody>
                    <a:bodyPr/>
                    <a:lstStyle/>
                    <a:p>
                      <a:pPr algn="ctr" fontAlgn="ctr"/>
                      <a:r>
                        <a:rPr lang="cs-CZ" sz="1300" b="1" i="0" u="none" strike="noStrike">
                          <a:solidFill>
                            <a:srgbClr val="000000"/>
                          </a:solidFill>
                          <a:effectLst/>
                          <a:latin typeface="Calibri" panose="020F0502020204030204" pitchFamily="34" charset="0"/>
                        </a:rPr>
                        <a:t>Pardubický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131</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34</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17</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17</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8</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629933473"/>
                  </a:ext>
                </a:extLst>
              </a:tr>
              <a:tr h="192838">
                <a:tc>
                  <a:txBody>
                    <a:bodyPr/>
                    <a:lstStyle/>
                    <a:p>
                      <a:pPr algn="ctr" fontAlgn="ctr"/>
                      <a:r>
                        <a:rPr lang="cs-CZ" sz="1300" b="1" i="0" u="none" strike="noStrike">
                          <a:solidFill>
                            <a:srgbClr val="000000"/>
                          </a:solidFill>
                          <a:effectLst/>
                          <a:latin typeface="Calibri" panose="020F0502020204030204" pitchFamily="34" charset="0"/>
                        </a:rPr>
                        <a:t>Kraj Vysočina</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99</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26</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13</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29</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10</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29924499"/>
                  </a:ext>
                </a:extLst>
              </a:tr>
              <a:tr h="192838">
                <a:tc>
                  <a:txBody>
                    <a:bodyPr/>
                    <a:lstStyle/>
                    <a:p>
                      <a:pPr algn="ctr" fontAlgn="ctr"/>
                      <a:r>
                        <a:rPr lang="cs-CZ" sz="1300" b="1" i="0" u="none" strike="noStrike">
                          <a:solidFill>
                            <a:srgbClr val="000000"/>
                          </a:solidFill>
                          <a:effectLst/>
                          <a:latin typeface="Calibri" panose="020F0502020204030204" pitchFamily="34" charset="0"/>
                        </a:rPr>
                        <a:t>Jihomoravský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396</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92</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45</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69</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21</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17598458"/>
                  </a:ext>
                </a:extLst>
              </a:tr>
              <a:tr h="192838">
                <a:tc>
                  <a:txBody>
                    <a:bodyPr/>
                    <a:lstStyle/>
                    <a:p>
                      <a:pPr algn="ctr" fontAlgn="ctr"/>
                      <a:r>
                        <a:rPr lang="cs-CZ" sz="1300" b="1" i="0" u="none" strike="noStrike">
                          <a:solidFill>
                            <a:srgbClr val="000000"/>
                          </a:solidFill>
                          <a:effectLst/>
                          <a:latin typeface="Calibri" panose="020F0502020204030204" pitchFamily="34" charset="0"/>
                        </a:rPr>
                        <a:t>Olomoucký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197</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23</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8</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40</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9</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89409402"/>
                  </a:ext>
                </a:extLst>
              </a:tr>
              <a:tr h="192838">
                <a:tc>
                  <a:txBody>
                    <a:bodyPr/>
                    <a:lstStyle/>
                    <a:p>
                      <a:pPr algn="ctr" fontAlgn="ctr"/>
                      <a:r>
                        <a:rPr lang="cs-CZ" sz="1300" b="1" i="0" u="none" strike="noStrike">
                          <a:solidFill>
                            <a:srgbClr val="000000"/>
                          </a:solidFill>
                          <a:effectLst/>
                          <a:latin typeface="Calibri" panose="020F0502020204030204" pitchFamily="34" charset="0"/>
                        </a:rPr>
                        <a:t>Zlínský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176</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28</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18</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26</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9</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57728904"/>
                  </a:ext>
                </a:extLst>
              </a:tr>
              <a:tr h="192838">
                <a:tc>
                  <a:txBody>
                    <a:bodyPr/>
                    <a:lstStyle/>
                    <a:p>
                      <a:pPr algn="ctr" fontAlgn="ctr"/>
                      <a:r>
                        <a:rPr lang="cs-CZ" sz="1300" b="1" i="0" u="none" strike="noStrike">
                          <a:solidFill>
                            <a:srgbClr val="000000"/>
                          </a:solidFill>
                          <a:effectLst/>
                          <a:latin typeface="Calibri" panose="020F0502020204030204" pitchFamily="34" charset="0"/>
                        </a:rPr>
                        <a:t>Moravskoslezský kraj</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505</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87</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51</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65</a:t>
                      </a:r>
                    </a:p>
                  </a:txBody>
                  <a:tcPr marL="6106" marR="6106" marT="6106"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21</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82089865"/>
                  </a:ext>
                </a:extLst>
              </a:tr>
              <a:tr h="192838">
                <a:tc>
                  <a:txBody>
                    <a:bodyPr/>
                    <a:lstStyle/>
                    <a:p>
                      <a:pPr algn="ctr" fontAlgn="ctr"/>
                      <a:r>
                        <a:rPr lang="cs-CZ" sz="1300" b="1" i="0" u="none" strike="noStrike">
                          <a:solidFill>
                            <a:srgbClr val="000000"/>
                          </a:solidFill>
                          <a:effectLst/>
                          <a:latin typeface="Calibri" panose="020F0502020204030204" pitchFamily="34" charset="0"/>
                        </a:rPr>
                        <a:t>Celkové kapacity ČR</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3 579</a:t>
                      </a:r>
                    </a:p>
                  </a:txBody>
                  <a:tcPr marL="6106" marR="6106" marT="610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611</a:t>
                      </a:r>
                    </a:p>
                  </a:txBody>
                  <a:tcPr marL="6106" marR="6106" marT="610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1" i="0" u="none" strike="noStrike">
                          <a:solidFill>
                            <a:srgbClr val="000000"/>
                          </a:solidFill>
                          <a:effectLst/>
                          <a:latin typeface="Calibri" panose="020F0502020204030204" pitchFamily="34" charset="0"/>
                        </a:rPr>
                        <a:t>300</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424</a:t>
                      </a:r>
                    </a:p>
                  </a:txBody>
                  <a:tcPr marL="6106" marR="6106" marT="61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1" i="0" u="none" strike="noStrike">
                          <a:solidFill>
                            <a:srgbClr val="000000"/>
                          </a:solidFill>
                          <a:effectLst/>
                          <a:latin typeface="Calibri" panose="020F0502020204030204" pitchFamily="34" charset="0"/>
                        </a:rPr>
                        <a:t>146</a:t>
                      </a:r>
                    </a:p>
                  </a:txBody>
                  <a:tcPr marL="6106" marR="6106" marT="610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12784125"/>
                  </a:ext>
                </a:extLst>
              </a:tr>
              <a:tr h="192838">
                <a:tc gridSpan="6">
                  <a:txBody>
                    <a:bodyPr/>
                    <a:lstStyle/>
                    <a:p>
                      <a:pPr algn="r" fontAlgn="ctr"/>
                      <a:r>
                        <a:rPr lang="cs-CZ" sz="1300" b="1" i="0" u="none" strike="noStrike">
                          <a:solidFill>
                            <a:srgbClr val="000000"/>
                          </a:solidFill>
                          <a:effectLst/>
                          <a:latin typeface="Calibri" panose="020F0502020204030204" pitchFamily="34" charset="0"/>
                        </a:rPr>
                        <a:t>                  Zdroj: Online databáze NDLP ÚZIS </a:t>
                      </a:r>
                    </a:p>
                  </a:txBody>
                  <a:tcPr marL="6106" marR="6106" marT="6106"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r" fontAlgn="ctr"/>
                      <a:endParaRPr lang="cs-CZ" sz="1300" b="1"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extLst>
                  <a:ext uri="{0D108BD9-81ED-4DB2-BD59-A6C34878D82A}">
                    <a16:rowId xmlns:a16="http://schemas.microsoft.com/office/drawing/2014/main" val="4133870441"/>
                  </a:ext>
                </a:extLst>
              </a:tr>
              <a:tr h="192838">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extLst>
                  <a:ext uri="{0D108BD9-81ED-4DB2-BD59-A6C34878D82A}">
                    <a16:rowId xmlns:a16="http://schemas.microsoft.com/office/drawing/2014/main" val="3273989958"/>
                  </a:ext>
                </a:extLst>
              </a:tr>
              <a:tr h="192838">
                <a:tc>
                  <a:txBody>
                    <a:bodyPr/>
                    <a:lstStyle/>
                    <a:p>
                      <a:pPr algn="r" fontAlgn="ctr"/>
                      <a:r>
                        <a:rPr lang="cs-CZ" sz="1300" b="1" i="0" u="none" strike="noStrike">
                          <a:solidFill>
                            <a:srgbClr val="000000"/>
                          </a:solidFill>
                          <a:effectLst/>
                          <a:latin typeface="Calibri" panose="020F0502020204030204" pitchFamily="34" charset="0"/>
                        </a:rPr>
                        <a:t>Legenda:  </a:t>
                      </a:r>
                    </a:p>
                  </a:txBody>
                  <a:tcPr marL="6106" marR="6106" marT="6106" marB="0" anchor="ctr">
                    <a:lnL>
                      <a:noFill/>
                    </a:lnL>
                    <a:lnR>
                      <a:noFill/>
                    </a:lnR>
                    <a:lnT>
                      <a:noFill/>
                    </a:lnT>
                    <a:lnB>
                      <a:noFill/>
                    </a:lnB>
                  </a:tcPr>
                </a:tc>
                <a:tc>
                  <a:txBody>
                    <a:bodyPr/>
                    <a:lstStyle/>
                    <a:p>
                      <a:pPr algn="ctr" fontAlgn="ctr"/>
                      <a:r>
                        <a:rPr lang="cs-CZ" sz="1300" b="1" i="0" u="none" strike="noStrike">
                          <a:solidFill>
                            <a:srgbClr val="000000"/>
                          </a:solidFill>
                          <a:effectLst/>
                          <a:latin typeface="Calibri" panose="020F0502020204030204" pitchFamily="34" charset="0"/>
                        </a:rPr>
                        <a:t>100 - 50,1 %</a:t>
                      </a:r>
                    </a:p>
                  </a:txBody>
                  <a:tcPr marL="6106" marR="6106" marT="6106" marB="0" anchor="ctr">
                    <a:lnL>
                      <a:noFill/>
                    </a:lnL>
                    <a:lnR>
                      <a:noFill/>
                    </a:lnR>
                    <a:lnT>
                      <a:noFill/>
                    </a:lnT>
                    <a:lnB>
                      <a:noFill/>
                    </a:lnB>
                    <a:solidFill>
                      <a:srgbClr val="00B050"/>
                    </a:solidFill>
                  </a:tcPr>
                </a:tc>
                <a:tc>
                  <a:txBody>
                    <a:bodyPr/>
                    <a:lstStyle/>
                    <a:p>
                      <a:pPr algn="ctr" fontAlgn="ctr"/>
                      <a:r>
                        <a:rPr lang="cs-CZ" sz="1300" b="1" i="0" u="none" strike="noStrike">
                          <a:solidFill>
                            <a:srgbClr val="000000"/>
                          </a:solidFill>
                          <a:effectLst/>
                          <a:latin typeface="Calibri" panose="020F0502020204030204" pitchFamily="34" charset="0"/>
                        </a:rPr>
                        <a:t>50 - 30,1 %</a:t>
                      </a:r>
                    </a:p>
                  </a:txBody>
                  <a:tcPr marL="6106" marR="6106" marT="6106" marB="0" anchor="ctr">
                    <a:lnL>
                      <a:noFill/>
                    </a:lnL>
                    <a:lnR>
                      <a:noFill/>
                    </a:lnR>
                    <a:lnT>
                      <a:noFill/>
                    </a:lnT>
                    <a:lnB>
                      <a:noFill/>
                    </a:lnB>
                    <a:solidFill>
                      <a:srgbClr val="A9D08E"/>
                    </a:solidFill>
                  </a:tcPr>
                </a:tc>
                <a:tc>
                  <a:txBody>
                    <a:bodyPr/>
                    <a:lstStyle/>
                    <a:p>
                      <a:pPr algn="ctr" fontAlgn="ctr"/>
                      <a:r>
                        <a:rPr lang="cs-CZ" sz="1300" b="1" i="0" u="none" strike="noStrike">
                          <a:solidFill>
                            <a:srgbClr val="000000"/>
                          </a:solidFill>
                          <a:effectLst/>
                          <a:latin typeface="Calibri" panose="020F0502020204030204" pitchFamily="34" charset="0"/>
                        </a:rPr>
                        <a:t>30 - 20,1 %</a:t>
                      </a:r>
                    </a:p>
                  </a:txBody>
                  <a:tcPr marL="6106" marR="6106" marT="6106" marB="0" anchor="ctr">
                    <a:lnL>
                      <a:noFill/>
                    </a:lnL>
                    <a:lnR>
                      <a:noFill/>
                    </a:lnR>
                    <a:lnT>
                      <a:noFill/>
                    </a:lnT>
                    <a:lnB>
                      <a:noFill/>
                    </a:lnB>
                    <a:solidFill>
                      <a:srgbClr val="FFD966"/>
                    </a:solidFill>
                  </a:tcPr>
                </a:tc>
                <a:tc>
                  <a:txBody>
                    <a:bodyPr/>
                    <a:lstStyle/>
                    <a:p>
                      <a:pPr algn="ctr" fontAlgn="ctr"/>
                      <a:r>
                        <a:rPr lang="cs-CZ" sz="1300" b="1" i="0" u="none" strike="noStrike">
                          <a:solidFill>
                            <a:srgbClr val="000000"/>
                          </a:solidFill>
                          <a:effectLst/>
                          <a:latin typeface="Calibri" panose="020F0502020204030204" pitchFamily="34" charset="0"/>
                        </a:rPr>
                        <a:t>20 - 10,1 %</a:t>
                      </a:r>
                    </a:p>
                  </a:txBody>
                  <a:tcPr marL="6106" marR="6106" marT="6106" marB="0" anchor="ctr">
                    <a:lnL>
                      <a:noFill/>
                    </a:lnL>
                    <a:lnR>
                      <a:noFill/>
                    </a:lnR>
                    <a:lnT>
                      <a:noFill/>
                    </a:lnT>
                    <a:lnB>
                      <a:noFill/>
                    </a:lnB>
                    <a:solidFill>
                      <a:srgbClr val="FA8976"/>
                    </a:solidFill>
                  </a:tcPr>
                </a:tc>
                <a:tc>
                  <a:txBody>
                    <a:bodyPr/>
                    <a:lstStyle/>
                    <a:p>
                      <a:pPr algn="ctr" fontAlgn="ctr"/>
                      <a:r>
                        <a:rPr lang="cs-CZ" sz="1300" b="1" i="0" u="none" strike="noStrike">
                          <a:solidFill>
                            <a:srgbClr val="000000"/>
                          </a:solidFill>
                          <a:effectLst/>
                          <a:latin typeface="Calibri" panose="020F0502020204030204" pitchFamily="34" charset="0"/>
                        </a:rPr>
                        <a:t>10 - 0 %</a:t>
                      </a:r>
                    </a:p>
                  </a:txBody>
                  <a:tcPr marL="6106" marR="6106" marT="6106" marB="0" anchor="ctr">
                    <a:lnL>
                      <a:noFill/>
                    </a:lnL>
                    <a:lnR>
                      <a:noFill/>
                    </a:lnR>
                    <a:lnT>
                      <a:noFill/>
                    </a:lnT>
                    <a:lnB>
                      <a:noFill/>
                    </a:lnB>
                    <a:solidFill>
                      <a:srgbClr val="FF0000"/>
                    </a:solidFill>
                  </a:tcPr>
                </a:tc>
                <a:tc>
                  <a:txBody>
                    <a:bodyPr/>
                    <a:lstStyle/>
                    <a:p>
                      <a:pPr algn="l" fontAlgn="ctr"/>
                      <a:r>
                        <a:rPr lang="cs-CZ" sz="1300" b="1" i="0" u="none" strike="noStrike">
                          <a:solidFill>
                            <a:srgbClr val="000000"/>
                          </a:solidFill>
                          <a:effectLst/>
                          <a:latin typeface="Calibri" panose="020F0502020204030204" pitchFamily="34" charset="0"/>
                        </a:rPr>
                        <a:t> celkových kapacit</a:t>
                      </a:r>
                    </a:p>
                  </a:txBody>
                  <a:tcPr marL="6106" marR="6106" marT="6106" marB="0" anchor="ctr">
                    <a:lnL>
                      <a:noFill/>
                    </a:lnL>
                    <a:lnR>
                      <a:noFill/>
                    </a:lnR>
                    <a:lnT>
                      <a:noFill/>
                    </a:lnT>
                    <a:lnB>
                      <a:noFill/>
                    </a:lnB>
                  </a:tcPr>
                </a:tc>
                <a:extLst>
                  <a:ext uri="{0D108BD9-81ED-4DB2-BD59-A6C34878D82A}">
                    <a16:rowId xmlns:a16="http://schemas.microsoft.com/office/drawing/2014/main" val="1009351918"/>
                  </a:ext>
                </a:extLst>
              </a:tr>
              <a:tr h="192838">
                <a:tc gridSpan="3">
                  <a:txBody>
                    <a:bodyPr/>
                    <a:lstStyle/>
                    <a:p>
                      <a:pPr algn="r" fontAlgn="ctr"/>
                      <a:r>
                        <a:rPr lang="pl-PL" sz="1300" b="1" i="0" u="none" strike="noStrike">
                          <a:solidFill>
                            <a:srgbClr val="000000"/>
                          </a:solidFill>
                          <a:effectLst/>
                          <a:latin typeface="Calibri" panose="020F0502020204030204" pitchFamily="34" charset="0"/>
                        </a:rPr>
                        <a:t> Nemocnice s aktualizací starší 48 hod.: </a:t>
                      </a:r>
                    </a:p>
                  </a:txBody>
                  <a:tcPr marL="6106" marR="6106" marT="6106"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300" b="1" i="0" u="none" strike="noStrike">
                          <a:solidFill>
                            <a:srgbClr val="000000"/>
                          </a:solidFill>
                          <a:effectLst/>
                          <a:latin typeface="Calibri" panose="020F0502020204030204" pitchFamily="34" charset="0"/>
                        </a:rPr>
                        <a:t>0x</a:t>
                      </a: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tc>
                  <a:txBody>
                    <a:bodyPr/>
                    <a:lstStyle/>
                    <a:p>
                      <a:pPr algn="l" fontAlgn="ctr"/>
                      <a:endParaRPr lang="cs-CZ" sz="1300" b="0" i="0" u="none" strike="noStrike" dirty="0">
                        <a:solidFill>
                          <a:srgbClr val="000000"/>
                        </a:solidFill>
                        <a:effectLst/>
                        <a:latin typeface="Calibri" panose="020F0502020204030204" pitchFamily="34" charset="0"/>
                      </a:endParaRPr>
                    </a:p>
                  </a:txBody>
                  <a:tcPr marL="6106" marR="6106" marT="6106" marB="0" anchor="ctr">
                    <a:lnL>
                      <a:noFill/>
                    </a:lnL>
                    <a:lnR>
                      <a:noFill/>
                    </a:lnR>
                    <a:lnT>
                      <a:noFill/>
                    </a:lnT>
                    <a:lnB>
                      <a:noFill/>
                    </a:lnB>
                  </a:tcPr>
                </a:tc>
                <a:extLst>
                  <a:ext uri="{0D108BD9-81ED-4DB2-BD59-A6C34878D82A}">
                    <a16:rowId xmlns:a16="http://schemas.microsoft.com/office/drawing/2014/main" val="3294887158"/>
                  </a:ext>
                </a:extLst>
              </a:tr>
            </a:tbl>
          </a:graphicData>
        </a:graphic>
      </p:graphicFrame>
    </p:spTree>
    <p:extLst>
      <p:ext uri="{BB962C8B-B14F-4D97-AF65-F5344CB8AC3E}">
        <p14:creationId xmlns:p14="http://schemas.microsoft.com/office/powerpoint/2010/main" val="158571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z="2800" dirty="0" smtClean="0"/>
              <a:t>Národní dispečink lůžkové péče</a:t>
            </a:r>
            <a:endParaRPr lang="cs-CZ" sz="2800" dirty="0"/>
          </a:p>
        </p:txBody>
      </p:sp>
      <p:sp>
        <p:nvSpPr>
          <p:cNvPr id="5" name="TextovéPole 4"/>
          <p:cNvSpPr txBox="1"/>
          <p:nvPr/>
        </p:nvSpPr>
        <p:spPr>
          <a:xfrm>
            <a:off x="9001173" y="3130491"/>
            <a:ext cx="2923309" cy="830997"/>
          </a:xfrm>
          <a:prstGeom prst="rect">
            <a:avLst/>
          </a:prstGeom>
          <a:noFill/>
        </p:spPr>
        <p:txBody>
          <a:bodyPr wrap="square" rtlCol="0">
            <a:spAutoFit/>
          </a:bodyPr>
          <a:lstStyle/>
          <a:p>
            <a:pPr algn="ctr"/>
            <a:r>
              <a:rPr lang="cs-CZ" sz="1600" b="1" dirty="0"/>
              <a:t>* Izolační </a:t>
            </a:r>
            <a:r>
              <a:rPr lang="cs-CZ" sz="1600" b="1" dirty="0" smtClean="0"/>
              <a:t>lůžka </a:t>
            </a:r>
            <a:r>
              <a:rPr lang="cs-CZ" sz="1600" b="1" dirty="0"/>
              <a:t>IP jsou umístěna na neinfekčních odděleních IP.</a:t>
            </a:r>
          </a:p>
        </p:txBody>
      </p:sp>
      <p:graphicFrame>
        <p:nvGraphicFramePr>
          <p:cNvPr id="4" name="Tabulka 3"/>
          <p:cNvGraphicFramePr>
            <a:graphicFrameLocks noGrp="1"/>
          </p:cNvGraphicFramePr>
          <p:nvPr>
            <p:extLst>
              <p:ext uri="{D42A27DB-BD31-4B8C-83A1-F6EECF244321}">
                <p14:modId xmlns:p14="http://schemas.microsoft.com/office/powerpoint/2010/main" val="2776391638"/>
              </p:ext>
            </p:extLst>
          </p:nvPr>
        </p:nvGraphicFramePr>
        <p:xfrm>
          <a:off x="332820" y="1034316"/>
          <a:ext cx="8767217" cy="5322322"/>
        </p:xfrm>
        <a:graphic>
          <a:graphicData uri="http://schemas.openxmlformats.org/drawingml/2006/table">
            <a:tbl>
              <a:tblPr/>
              <a:tblGrid>
                <a:gridCol w="1907892">
                  <a:extLst>
                    <a:ext uri="{9D8B030D-6E8A-4147-A177-3AD203B41FA5}">
                      <a16:colId xmlns:a16="http://schemas.microsoft.com/office/drawing/2014/main" val="3113196380"/>
                    </a:ext>
                  </a:extLst>
                </a:gridCol>
                <a:gridCol w="1168097">
                  <a:extLst>
                    <a:ext uri="{9D8B030D-6E8A-4147-A177-3AD203B41FA5}">
                      <a16:colId xmlns:a16="http://schemas.microsoft.com/office/drawing/2014/main" val="1109304604"/>
                    </a:ext>
                  </a:extLst>
                </a:gridCol>
                <a:gridCol w="1080490">
                  <a:extLst>
                    <a:ext uri="{9D8B030D-6E8A-4147-A177-3AD203B41FA5}">
                      <a16:colId xmlns:a16="http://schemas.microsoft.com/office/drawing/2014/main" val="2906538758"/>
                    </a:ext>
                  </a:extLst>
                </a:gridCol>
                <a:gridCol w="1077243">
                  <a:extLst>
                    <a:ext uri="{9D8B030D-6E8A-4147-A177-3AD203B41FA5}">
                      <a16:colId xmlns:a16="http://schemas.microsoft.com/office/drawing/2014/main" val="2704458595"/>
                    </a:ext>
                  </a:extLst>
                </a:gridCol>
                <a:gridCol w="1116183">
                  <a:extLst>
                    <a:ext uri="{9D8B030D-6E8A-4147-A177-3AD203B41FA5}">
                      <a16:colId xmlns:a16="http://schemas.microsoft.com/office/drawing/2014/main" val="1316075260"/>
                    </a:ext>
                  </a:extLst>
                </a:gridCol>
                <a:gridCol w="1119426">
                  <a:extLst>
                    <a:ext uri="{9D8B030D-6E8A-4147-A177-3AD203B41FA5}">
                      <a16:colId xmlns:a16="http://schemas.microsoft.com/office/drawing/2014/main" val="3624179589"/>
                    </a:ext>
                  </a:extLst>
                </a:gridCol>
                <a:gridCol w="1297886">
                  <a:extLst>
                    <a:ext uri="{9D8B030D-6E8A-4147-A177-3AD203B41FA5}">
                      <a16:colId xmlns:a16="http://schemas.microsoft.com/office/drawing/2014/main" val="3467605515"/>
                    </a:ext>
                  </a:extLst>
                </a:gridCol>
              </a:tblGrid>
              <a:tr h="164225">
                <a:tc gridSpan="6">
                  <a:txBody>
                    <a:bodyPr/>
                    <a:lstStyle/>
                    <a:p>
                      <a:pPr algn="ctr" fontAlgn="ctr"/>
                      <a:r>
                        <a:rPr lang="cs-CZ" sz="1300" b="1" i="0" u="none" strike="noStrike">
                          <a:solidFill>
                            <a:srgbClr val="000000"/>
                          </a:solidFill>
                          <a:effectLst/>
                          <a:latin typeface="Calibri" panose="020F0502020204030204" pitchFamily="34" charset="0"/>
                        </a:rPr>
                        <a:t>Infekční oddělení</a:t>
                      </a:r>
                    </a:p>
                  </a:txBody>
                  <a:tcPr marL="6174" marR="6174" marT="6174" marB="0" anchor="ctr">
                    <a:lnL>
                      <a:noFill/>
                    </a:lnL>
                    <a:lnR>
                      <a:noFill/>
                    </a:lnR>
                    <a:lnT>
                      <a:noFill/>
                    </a:lnT>
                    <a:lnB>
                      <a:noFill/>
                    </a:lnB>
                    <a:solidFill>
                      <a:srgbClr val="FF7171"/>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extLst>
                  <a:ext uri="{0D108BD9-81ED-4DB2-BD59-A6C34878D82A}">
                    <a16:rowId xmlns:a16="http://schemas.microsoft.com/office/drawing/2014/main" val="3796082505"/>
                  </a:ext>
                </a:extLst>
              </a:tr>
              <a:tr h="172868">
                <a:tc gridSpan="7">
                  <a:txBody>
                    <a:bodyPr/>
                    <a:lstStyle/>
                    <a:p>
                      <a:pPr algn="l" fontAlgn="ctr"/>
                      <a:r>
                        <a:rPr lang="cs-CZ" sz="1300" b="1" i="0" u="none" strike="noStrike">
                          <a:solidFill>
                            <a:srgbClr val="000000"/>
                          </a:solidFill>
                          <a:effectLst/>
                          <a:latin typeface="Calibri" panose="020F0502020204030204" pitchFamily="34" charset="0"/>
                        </a:rPr>
                        <a:t>Přehled kapacit lůžek IP na Infekčním oddělení (ARO + JIP) v ČR k 24.11. 2021, 11:00 h</a:t>
                      </a:r>
                    </a:p>
                  </a:txBody>
                  <a:tcPr marL="6174" marR="6174" marT="6174"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669163580"/>
                  </a:ext>
                </a:extLst>
              </a:tr>
              <a:tr h="160520">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extLst>
                  <a:ext uri="{0D108BD9-81ED-4DB2-BD59-A6C34878D82A}">
                    <a16:rowId xmlns:a16="http://schemas.microsoft.com/office/drawing/2014/main" val="3797924015"/>
                  </a:ext>
                </a:extLst>
              </a:tr>
              <a:tr h="160520">
                <a:tc rowSpan="2">
                  <a:txBody>
                    <a:bodyPr/>
                    <a:lstStyle/>
                    <a:p>
                      <a:pPr algn="ctr" fontAlgn="ctr"/>
                      <a:r>
                        <a:rPr lang="cs-CZ" sz="1300" b="1" i="0" u="none" strike="noStrike">
                          <a:solidFill>
                            <a:srgbClr val="000000"/>
                          </a:solidFill>
                          <a:effectLst/>
                          <a:latin typeface="Calibri" panose="020F0502020204030204" pitchFamily="34" charset="0"/>
                        </a:rPr>
                        <a:t>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gridSpan="5">
                  <a:txBody>
                    <a:bodyPr/>
                    <a:lstStyle/>
                    <a:p>
                      <a:pPr algn="ctr" fontAlgn="ctr"/>
                      <a:r>
                        <a:rPr lang="cs-CZ" sz="1300" b="1" i="0" u="none" strike="noStrike">
                          <a:solidFill>
                            <a:srgbClr val="000000"/>
                          </a:solidFill>
                          <a:effectLst/>
                          <a:latin typeface="Calibri" panose="020F0502020204030204" pitchFamily="34" charset="0"/>
                        </a:rPr>
                        <a:t>Lůžka IP na Infekčním oddělení</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58420272"/>
                  </a:ext>
                </a:extLst>
              </a:tr>
              <a:tr h="623560">
                <a:tc vMerge="1">
                  <a:txBody>
                    <a:bodyPr/>
                    <a:lstStyle/>
                    <a:p>
                      <a:endParaRPr lang="cs-CZ"/>
                    </a:p>
                  </a:txBody>
                  <a:tcPr/>
                </a:tc>
                <a:tc>
                  <a:txBody>
                    <a:bodyPr/>
                    <a:lstStyle/>
                    <a:p>
                      <a:pPr algn="ctr" fontAlgn="ctr"/>
                      <a:r>
                        <a:rPr lang="cs-CZ" sz="1300" b="1" i="0" u="none" strike="noStrike">
                          <a:solidFill>
                            <a:srgbClr val="000000"/>
                          </a:solidFill>
                          <a:effectLst/>
                          <a:latin typeface="Calibri" panose="020F0502020204030204" pitchFamily="34" charset="0"/>
                        </a:rPr>
                        <a:t>Celková kapacita IP lůžek</a:t>
                      </a:r>
                      <a:br>
                        <a:rPr lang="cs-CZ" sz="1300" b="1" i="0" u="none" strike="noStrike">
                          <a:solidFill>
                            <a:srgbClr val="000000"/>
                          </a:solidFill>
                          <a:effectLst/>
                          <a:latin typeface="Calibri" panose="020F0502020204030204" pitchFamily="34" charset="0"/>
                        </a:rPr>
                      </a:br>
                      <a:r>
                        <a:rPr lang="cs-CZ" sz="1300" b="1" i="0" u="none" strike="noStrike">
                          <a:solidFill>
                            <a:srgbClr val="000000"/>
                          </a:solidFill>
                          <a:effectLst/>
                          <a:latin typeface="Calibri" panose="020F0502020204030204" pitchFamily="34" charset="0"/>
                        </a:rPr>
                        <a:t>(HFNO+UPV)</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1" i="0" u="none" strike="noStrike" dirty="0">
                          <a:solidFill>
                            <a:srgbClr val="000000"/>
                          </a:solidFill>
                          <a:effectLst/>
                          <a:latin typeface="Calibri" panose="020F0502020204030204" pitchFamily="34" charset="0"/>
                        </a:rPr>
                        <a:t>Volná lůžka HFNO</a:t>
                      </a:r>
                      <a:br>
                        <a:rPr lang="cs-CZ" sz="1300" b="1" i="0" u="none" strike="noStrike" dirty="0">
                          <a:solidFill>
                            <a:srgbClr val="000000"/>
                          </a:solidFill>
                          <a:effectLst/>
                          <a:latin typeface="Calibri" panose="020F0502020204030204" pitchFamily="34" charset="0"/>
                        </a:rPr>
                      </a:br>
                      <a:r>
                        <a:rPr lang="cs-CZ" sz="1300" b="1" i="0" u="none" strike="noStrike" dirty="0">
                          <a:solidFill>
                            <a:srgbClr val="000000"/>
                          </a:solidFill>
                          <a:effectLst/>
                          <a:latin typeface="Calibri" panose="020F0502020204030204" pitchFamily="34" charset="0"/>
                        </a:rPr>
                        <a:t>(JIP)</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B8B"/>
                    </a:solidFill>
                  </a:tcPr>
                </a:tc>
                <a:tc>
                  <a:txBody>
                    <a:bodyPr/>
                    <a:lstStyle/>
                    <a:p>
                      <a:pPr algn="ctr" fontAlgn="ctr"/>
                      <a:r>
                        <a:rPr lang="cs-CZ" sz="1300" b="1" i="0" u="none" strike="noStrike">
                          <a:solidFill>
                            <a:srgbClr val="000000"/>
                          </a:solidFill>
                          <a:effectLst/>
                          <a:latin typeface="Calibri" panose="020F0502020204030204" pitchFamily="34" charset="0"/>
                        </a:rPr>
                        <a:t>HFNO pro Covid+</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1" i="0" u="none" strike="noStrike">
                          <a:solidFill>
                            <a:srgbClr val="000000"/>
                          </a:solidFill>
                          <a:effectLst/>
                          <a:latin typeface="Calibri" panose="020F0502020204030204" pitchFamily="34" charset="0"/>
                        </a:rPr>
                        <a:t>Volná lůžka UPV</a:t>
                      </a:r>
                      <a:br>
                        <a:rPr lang="cs-CZ" sz="1300" b="1" i="0" u="none" strike="noStrike">
                          <a:solidFill>
                            <a:srgbClr val="000000"/>
                          </a:solidFill>
                          <a:effectLst/>
                          <a:latin typeface="Calibri" panose="020F0502020204030204" pitchFamily="34" charset="0"/>
                        </a:rPr>
                      </a:br>
                      <a:r>
                        <a:rPr lang="cs-CZ" sz="1300" b="1" i="0" u="none" strike="noStrike">
                          <a:solidFill>
                            <a:srgbClr val="000000"/>
                          </a:solidFill>
                          <a:effectLst/>
                          <a:latin typeface="Calibri" panose="020F0502020204030204" pitchFamily="34" charset="0"/>
                        </a:rPr>
                        <a:t>(ARO)</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1" i="0" u="none" strike="noStrike">
                          <a:solidFill>
                            <a:srgbClr val="000000"/>
                          </a:solidFill>
                          <a:effectLst/>
                          <a:latin typeface="Calibri" panose="020F0502020204030204" pitchFamily="34" charset="0"/>
                        </a:rPr>
                        <a:t>UPV pro Covid+</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669319469"/>
                  </a:ext>
                </a:extLst>
              </a:tr>
              <a:tr h="154347">
                <a:tc>
                  <a:txBody>
                    <a:bodyPr/>
                    <a:lstStyle/>
                    <a:p>
                      <a:pPr algn="ctr" fontAlgn="ctr"/>
                      <a:r>
                        <a:rPr lang="cs-CZ" sz="1300" b="1" i="0" u="none" strike="noStrike">
                          <a:solidFill>
                            <a:srgbClr val="000000"/>
                          </a:solidFill>
                          <a:effectLst/>
                          <a:latin typeface="Calibri" panose="020F0502020204030204" pitchFamily="34" charset="0"/>
                        </a:rPr>
                        <a:t>Hl. m. Praha </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75</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12</a:t>
                      </a:r>
                    </a:p>
                  </a:txBody>
                  <a:tcPr marL="6174" marR="6174" marT="61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797"/>
                    </a:solidFill>
                  </a:tcPr>
                </a:tc>
                <a:tc>
                  <a:txBody>
                    <a:bodyPr/>
                    <a:lstStyle/>
                    <a:p>
                      <a:pPr algn="ctr" fontAlgn="ctr"/>
                      <a:r>
                        <a:rPr lang="cs-CZ" sz="1300" b="0" i="0" u="none" strike="noStrike">
                          <a:solidFill>
                            <a:srgbClr val="000000"/>
                          </a:solidFill>
                          <a:effectLst/>
                          <a:latin typeface="Calibri" panose="020F0502020204030204" pitchFamily="34" charset="0"/>
                        </a:rPr>
                        <a:t>10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0</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20961966"/>
                  </a:ext>
                </a:extLst>
              </a:tr>
              <a:tr h="154347">
                <a:tc>
                  <a:txBody>
                    <a:bodyPr/>
                    <a:lstStyle/>
                    <a:p>
                      <a:pPr algn="ctr" fontAlgn="ctr"/>
                      <a:r>
                        <a:rPr lang="cs-CZ" sz="1300" b="1" i="0" u="none" strike="noStrike">
                          <a:solidFill>
                            <a:srgbClr val="000000"/>
                          </a:solidFill>
                          <a:effectLst/>
                          <a:latin typeface="Calibri" panose="020F0502020204030204" pitchFamily="34" charset="0"/>
                        </a:rPr>
                        <a:t>Středočeský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15</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4</a:t>
                      </a:r>
                    </a:p>
                  </a:txBody>
                  <a:tcPr marL="6174" marR="6174" marT="61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4</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3</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3</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19994770"/>
                  </a:ext>
                </a:extLst>
              </a:tr>
              <a:tr h="154347">
                <a:tc>
                  <a:txBody>
                    <a:bodyPr/>
                    <a:lstStyle/>
                    <a:p>
                      <a:pPr algn="ctr" fontAlgn="ctr"/>
                      <a:r>
                        <a:rPr lang="cs-CZ" sz="1300" b="1" i="0" u="none" strike="noStrike">
                          <a:solidFill>
                            <a:srgbClr val="000000"/>
                          </a:solidFill>
                          <a:effectLst/>
                          <a:latin typeface="Calibri" panose="020F0502020204030204" pitchFamily="34" charset="0"/>
                        </a:rPr>
                        <a:t>Jihočeský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31</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8</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8</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82427877"/>
                  </a:ext>
                </a:extLst>
              </a:tr>
              <a:tr h="154347">
                <a:tc>
                  <a:txBody>
                    <a:bodyPr/>
                    <a:lstStyle/>
                    <a:p>
                      <a:pPr algn="ctr" fontAlgn="ctr"/>
                      <a:r>
                        <a:rPr lang="cs-CZ" sz="1300" b="1" i="0" u="none" strike="noStrike">
                          <a:solidFill>
                            <a:srgbClr val="000000"/>
                          </a:solidFill>
                          <a:effectLst/>
                          <a:latin typeface="Calibri" panose="020F0502020204030204" pitchFamily="34" charset="0"/>
                        </a:rPr>
                        <a:t>Plzeňský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6</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4</a:t>
                      </a:r>
                    </a:p>
                  </a:txBody>
                  <a:tcPr marL="6174" marR="6174" marT="617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4</a:t>
                      </a:r>
                    </a:p>
                  </a:txBody>
                  <a:tcPr marL="6174" marR="6174" marT="6174"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16191952"/>
                  </a:ext>
                </a:extLst>
              </a:tr>
              <a:tr h="154347">
                <a:tc>
                  <a:txBody>
                    <a:bodyPr/>
                    <a:lstStyle/>
                    <a:p>
                      <a:pPr algn="ctr" fontAlgn="ctr"/>
                      <a:r>
                        <a:rPr lang="cs-CZ" sz="1300" b="1" i="0" u="none" strike="noStrike">
                          <a:solidFill>
                            <a:srgbClr val="000000"/>
                          </a:solidFill>
                          <a:effectLst/>
                          <a:latin typeface="Calibri" panose="020F0502020204030204" pitchFamily="34" charset="0"/>
                        </a:rPr>
                        <a:t>Karlovarský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63431058"/>
                  </a:ext>
                </a:extLst>
              </a:tr>
              <a:tr h="154347">
                <a:tc>
                  <a:txBody>
                    <a:bodyPr/>
                    <a:lstStyle/>
                    <a:p>
                      <a:pPr algn="ctr" fontAlgn="ctr"/>
                      <a:r>
                        <a:rPr lang="cs-CZ" sz="1300" b="1" i="0" u="none" strike="noStrike">
                          <a:solidFill>
                            <a:srgbClr val="000000"/>
                          </a:solidFill>
                          <a:effectLst/>
                          <a:latin typeface="Calibri" panose="020F0502020204030204" pitchFamily="34" charset="0"/>
                        </a:rPr>
                        <a:t>Ústecký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10</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0" i="0" u="none" strike="noStrike" dirty="0">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1</a:t>
                      </a:r>
                    </a:p>
                  </a:txBody>
                  <a:tcPr marL="6174" marR="6174" marT="617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1</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67879306"/>
                  </a:ext>
                </a:extLst>
              </a:tr>
              <a:tr h="154347">
                <a:tc>
                  <a:txBody>
                    <a:bodyPr/>
                    <a:lstStyle/>
                    <a:p>
                      <a:pPr algn="ctr" fontAlgn="ctr"/>
                      <a:r>
                        <a:rPr lang="cs-CZ" sz="1300" b="1" i="0" u="none" strike="noStrike">
                          <a:solidFill>
                            <a:srgbClr val="000000"/>
                          </a:solidFill>
                          <a:effectLst/>
                          <a:latin typeface="Calibri" panose="020F0502020204030204" pitchFamily="34" charset="0"/>
                        </a:rPr>
                        <a:t>Liberecký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79584026"/>
                  </a:ext>
                </a:extLst>
              </a:tr>
              <a:tr h="154347">
                <a:tc>
                  <a:txBody>
                    <a:bodyPr/>
                    <a:lstStyle/>
                    <a:p>
                      <a:pPr algn="ctr" fontAlgn="ctr"/>
                      <a:r>
                        <a:rPr lang="cs-CZ" sz="1300" b="1" i="0" u="none" strike="noStrike">
                          <a:solidFill>
                            <a:srgbClr val="000000"/>
                          </a:solidFill>
                          <a:effectLst/>
                          <a:latin typeface="Calibri" panose="020F0502020204030204" pitchFamily="34" charset="0"/>
                        </a:rPr>
                        <a:t>Královéhradecký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8</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1</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797"/>
                    </a:solidFill>
                  </a:tcPr>
                </a:tc>
                <a:tc>
                  <a:txBody>
                    <a:bodyPr/>
                    <a:lstStyle/>
                    <a:p>
                      <a:pPr algn="ctr" fontAlgn="ctr"/>
                      <a:r>
                        <a:rPr lang="cs-CZ" sz="1300" b="0" i="0" u="none" strike="noStrike">
                          <a:solidFill>
                            <a:srgbClr val="000000"/>
                          </a:solidFill>
                          <a:effectLst/>
                          <a:latin typeface="Calibri" panose="020F0502020204030204" pitchFamily="34" charset="0"/>
                        </a:rPr>
                        <a:t>1</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72120416"/>
                  </a:ext>
                </a:extLst>
              </a:tr>
              <a:tr h="154347">
                <a:tc>
                  <a:txBody>
                    <a:bodyPr/>
                    <a:lstStyle/>
                    <a:p>
                      <a:pPr algn="ctr" fontAlgn="ctr"/>
                      <a:r>
                        <a:rPr lang="cs-CZ" sz="1300" b="1" i="0" u="none" strike="noStrike">
                          <a:solidFill>
                            <a:srgbClr val="000000"/>
                          </a:solidFill>
                          <a:effectLst/>
                          <a:latin typeface="Calibri" panose="020F0502020204030204" pitchFamily="34" charset="0"/>
                        </a:rPr>
                        <a:t>Pardubický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23</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11</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cs-CZ" sz="1300" b="0" i="0" u="none" strike="noStrike">
                          <a:solidFill>
                            <a:srgbClr val="000000"/>
                          </a:solidFill>
                          <a:effectLst/>
                          <a:latin typeface="Calibri" panose="020F0502020204030204" pitchFamily="34" charset="0"/>
                        </a:rPr>
                        <a:t>11</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3</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39112452"/>
                  </a:ext>
                </a:extLst>
              </a:tr>
              <a:tr h="154347">
                <a:tc>
                  <a:txBody>
                    <a:bodyPr/>
                    <a:lstStyle/>
                    <a:p>
                      <a:pPr algn="ctr" fontAlgn="ctr"/>
                      <a:r>
                        <a:rPr lang="cs-CZ" sz="1300" b="1" i="0" u="none" strike="noStrike">
                          <a:solidFill>
                            <a:srgbClr val="000000"/>
                          </a:solidFill>
                          <a:effectLst/>
                          <a:latin typeface="Calibri" panose="020F0502020204030204" pitchFamily="34" charset="0"/>
                        </a:rPr>
                        <a:t>Kraj Vysočina</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4</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0</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0</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68804255"/>
                  </a:ext>
                </a:extLst>
              </a:tr>
              <a:tr h="154347">
                <a:tc>
                  <a:txBody>
                    <a:bodyPr/>
                    <a:lstStyle/>
                    <a:p>
                      <a:pPr algn="ctr" fontAlgn="ctr"/>
                      <a:r>
                        <a:rPr lang="cs-CZ" sz="1300" b="1" i="0" u="none" strike="noStrike">
                          <a:solidFill>
                            <a:srgbClr val="000000"/>
                          </a:solidFill>
                          <a:effectLst/>
                          <a:latin typeface="Calibri" panose="020F0502020204030204" pitchFamily="34" charset="0"/>
                        </a:rPr>
                        <a:t>Jihomoravský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29</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12</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cs-CZ" sz="1300" b="0" i="0" u="none" strike="noStrike">
                          <a:solidFill>
                            <a:srgbClr val="000000"/>
                          </a:solidFill>
                          <a:effectLst/>
                          <a:latin typeface="Calibri" panose="020F0502020204030204" pitchFamily="34" charset="0"/>
                        </a:rPr>
                        <a:t>12</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0</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0</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77231068"/>
                  </a:ext>
                </a:extLst>
              </a:tr>
              <a:tr h="154347">
                <a:tc>
                  <a:txBody>
                    <a:bodyPr/>
                    <a:lstStyle/>
                    <a:p>
                      <a:pPr algn="ctr" fontAlgn="ctr"/>
                      <a:r>
                        <a:rPr lang="cs-CZ" sz="1300" b="1" i="0" u="none" strike="noStrike">
                          <a:solidFill>
                            <a:srgbClr val="000000"/>
                          </a:solidFill>
                          <a:effectLst/>
                          <a:latin typeface="Calibri" panose="020F0502020204030204" pitchFamily="34" charset="0"/>
                        </a:rPr>
                        <a:t>Olomoucký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23</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2</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2</a:t>
                      </a:r>
                    </a:p>
                  </a:txBody>
                  <a:tcPr marL="6174" marR="6174" marT="61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2</a:t>
                      </a:r>
                    </a:p>
                  </a:txBody>
                  <a:tcPr marL="6174" marR="6174" marT="61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797"/>
                    </a:solidFill>
                  </a:tcPr>
                </a:tc>
                <a:tc>
                  <a:txBody>
                    <a:bodyPr/>
                    <a:lstStyle/>
                    <a:p>
                      <a:pPr algn="ctr" fontAlgn="ctr"/>
                      <a:r>
                        <a:rPr lang="cs-CZ" sz="1300" b="0" i="0" u="none" strike="noStrike">
                          <a:solidFill>
                            <a:srgbClr val="000000"/>
                          </a:solidFill>
                          <a:effectLst/>
                          <a:latin typeface="Calibri" panose="020F0502020204030204" pitchFamily="34" charset="0"/>
                        </a:rPr>
                        <a:t>2</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12699774"/>
                  </a:ext>
                </a:extLst>
              </a:tr>
              <a:tr h="154347">
                <a:tc>
                  <a:txBody>
                    <a:bodyPr/>
                    <a:lstStyle/>
                    <a:p>
                      <a:pPr algn="ctr" fontAlgn="ctr"/>
                      <a:r>
                        <a:rPr lang="cs-CZ" sz="1300" b="1" i="0" u="none" strike="noStrike">
                          <a:solidFill>
                            <a:srgbClr val="000000"/>
                          </a:solidFill>
                          <a:effectLst/>
                          <a:latin typeface="Calibri" panose="020F0502020204030204" pitchFamily="34" charset="0"/>
                        </a:rPr>
                        <a:t>Zlínský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64</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18</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18</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03307203"/>
                  </a:ext>
                </a:extLst>
              </a:tr>
              <a:tr h="160520">
                <a:tc>
                  <a:txBody>
                    <a:bodyPr/>
                    <a:lstStyle/>
                    <a:p>
                      <a:pPr algn="ctr" fontAlgn="ctr"/>
                      <a:r>
                        <a:rPr lang="cs-CZ" sz="1300" b="1" i="0" u="none" strike="noStrike">
                          <a:solidFill>
                            <a:srgbClr val="000000"/>
                          </a:solidFill>
                          <a:effectLst/>
                          <a:latin typeface="Calibri" panose="020F0502020204030204" pitchFamily="34" charset="0"/>
                        </a:rPr>
                        <a:t>Moravskoslezský kraj</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0" i="0" u="none" strike="noStrike">
                          <a:solidFill>
                            <a:srgbClr val="000000"/>
                          </a:solidFill>
                          <a:effectLst/>
                          <a:latin typeface="Calibri" panose="020F0502020204030204" pitchFamily="34" charset="0"/>
                        </a:rPr>
                        <a:t>18</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2</a:t>
                      </a:r>
                    </a:p>
                  </a:txBody>
                  <a:tcPr marL="6174" marR="6174" marT="61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7E7E"/>
                    </a:solidFill>
                  </a:tcPr>
                </a:tc>
                <a:tc>
                  <a:txBody>
                    <a:bodyPr/>
                    <a:lstStyle/>
                    <a:p>
                      <a:pPr algn="ctr" fontAlgn="ctr"/>
                      <a:r>
                        <a:rPr lang="cs-CZ" sz="1300" b="0" i="0" u="none" strike="noStrike">
                          <a:solidFill>
                            <a:srgbClr val="000000"/>
                          </a:solidFill>
                          <a:effectLst/>
                          <a:latin typeface="Calibri" panose="020F0502020204030204" pitchFamily="34" charset="0"/>
                        </a:rPr>
                        <a:t>2</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1</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49139983"/>
                  </a:ext>
                </a:extLst>
              </a:tr>
              <a:tr h="166694">
                <a:tc>
                  <a:txBody>
                    <a:bodyPr/>
                    <a:lstStyle/>
                    <a:p>
                      <a:pPr algn="ctr" fontAlgn="ctr"/>
                      <a:r>
                        <a:rPr lang="cs-CZ" sz="1300" b="1" i="0" u="none" strike="noStrike">
                          <a:solidFill>
                            <a:srgbClr val="000000"/>
                          </a:solidFill>
                          <a:effectLst/>
                          <a:latin typeface="Calibri" panose="020F0502020204030204" pitchFamily="34" charset="0"/>
                        </a:rPr>
                        <a:t>Celkové kapacity ČR</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306</a:t>
                      </a:r>
                    </a:p>
                  </a:txBody>
                  <a:tcPr marL="6174" marR="6174" marT="617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74</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1" i="0" u="none" strike="noStrike">
                          <a:solidFill>
                            <a:srgbClr val="000000"/>
                          </a:solidFill>
                          <a:effectLst/>
                          <a:latin typeface="Calibri" panose="020F0502020204030204" pitchFamily="34" charset="0"/>
                        </a:rPr>
                        <a:t>72</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10</a:t>
                      </a:r>
                    </a:p>
                  </a:txBody>
                  <a:tcPr marL="6174" marR="6174" marT="617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797"/>
                    </a:solidFill>
                  </a:tcPr>
                </a:tc>
                <a:tc>
                  <a:txBody>
                    <a:bodyPr/>
                    <a:lstStyle/>
                    <a:p>
                      <a:pPr algn="ctr" fontAlgn="ctr"/>
                      <a:r>
                        <a:rPr lang="cs-CZ" sz="1300" b="1" i="0" u="none" strike="noStrike">
                          <a:solidFill>
                            <a:srgbClr val="000000"/>
                          </a:solidFill>
                          <a:effectLst/>
                          <a:latin typeface="Calibri" panose="020F0502020204030204" pitchFamily="34" charset="0"/>
                        </a:rPr>
                        <a:t>7</a:t>
                      </a:r>
                    </a:p>
                  </a:txBody>
                  <a:tcPr marL="6174" marR="6174" marT="617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50955440"/>
                  </a:ext>
                </a:extLst>
              </a:tr>
              <a:tr h="154347">
                <a:tc gridSpan="6">
                  <a:txBody>
                    <a:bodyPr/>
                    <a:lstStyle/>
                    <a:p>
                      <a:pPr algn="r" fontAlgn="ctr"/>
                      <a:r>
                        <a:rPr lang="cs-CZ" sz="1300" b="1" i="0" u="none" strike="noStrike">
                          <a:solidFill>
                            <a:srgbClr val="000000"/>
                          </a:solidFill>
                          <a:effectLst/>
                          <a:latin typeface="Calibri" panose="020F0502020204030204" pitchFamily="34" charset="0"/>
                        </a:rPr>
                        <a:t>                  Zdroj: Online databáze NDLP ÚZIS </a:t>
                      </a:r>
                    </a:p>
                  </a:txBody>
                  <a:tcPr marL="6174" marR="6174" marT="6174"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r" fontAlgn="ctr"/>
                      <a:endParaRPr lang="cs-CZ" sz="1300" b="1"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extLst>
                  <a:ext uri="{0D108BD9-81ED-4DB2-BD59-A6C34878D82A}">
                    <a16:rowId xmlns:a16="http://schemas.microsoft.com/office/drawing/2014/main" val="2010393755"/>
                  </a:ext>
                </a:extLst>
              </a:tr>
              <a:tr h="144468">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extLst>
                  <a:ext uri="{0D108BD9-81ED-4DB2-BD59-A6C34878D82A}">
                    <a16:rowId xmlns:a16="http://schemas.microsoft.com/office/drawing/2014/main" val="3133683248"/>
                  </a:ext>
                </a:extLst>
              </a:tr>
              <a:tr h="153812">
                <a:tc>
                  <a:txBody>
                    <a:bodyPr/>
                    <a:lstStyle/>
                    <a:p>
                      <a:pPr algn="r" fontAlgn="ctr"/>
                      <a:r>
                        <a:rPr lang="cs-CZ" sz="1300" b="1" i="0" u="none" strike="noStrike">
                          <a:solidFill>
                            <a:srgbClr val="000000"/>
                          </a:solidFill>
                          <a:effectLst/>
                          <a:latin typeface="Calibri" panose="020F0502020204030204" pitchFamily="34" charset="0"/>
                        </a:rPr>
                        <a:t>Legenda:  </a:t>
                      </a:r>
                    </a:p>
                  </a:txBody>
                  <a:tcPr marL="6174" marR="6174" marT="6174" marB="0" anchor="ctr">
                    <a:lnL>
                      <a:noFill/>
                    </a:lnL>
                    <a:lnR>
                      <a:noFill/>
                    </a:lnR>
                    <a:lnT>
                      <a:noFill/>
                    </a:lnT>
                    <a:lnB>
                      <a:noFill/>
                    </a:lnB>
                  </a:tcPr>
                </a:tc>
                <a:tc>
                  <a:txBody>
                    <a:bodyPr/>
                    <a:lstStyle/>
                    <a:p>
                      <a:pPr algn="ctr" fontAlgn="ctr"/>
                      <a:r>
                        <a:rPr lang="cs-CZ" sz="1300" b="1" i="0" u="none" strike="noStrike">
                          <a:solidFill>
                            <a:srgbClr val="000000"/>
                          </a:solidFill>
                          <a:effectLst/>
                          <a:latin typeface="Calibri" panose="020F0502020204030204" pitchFamily="34" charset="0"/>
                        </a:rPr>
                        <a:t>100 - 50,1 %</a:t>
                      </a:r>
                    </a:p>
                  </a:txBody>
                  <a:tcPr marL="6174" marR="6174" marT="6174" marB="0" anchor="ctr">
                    <a:lnL>
                      <a:noFill/>
                    </a:lnL>
                    <a:lnR>
                      <a:noFill/>
                    </a:lnR>
                    <a:lnT>
                      <a:noFill/>
                    </a:lnT>
                    <a:lnB>
                      <a:noFill/>
                    </a:lnB>
                    <a:solidFill>
                      <a:srgbClr val="00B050"/>
                    </a:solidFill>
                  </a:tcPr>
                </a:tc>
                <a:tc>
                  <a:txBody>
                    <a:bodyPr/>
                    <a:lstStyle/>
                    <a:p>
                      <a:pPr algn="ctr" fontAlgn="ctr"/>
                      <a:r>
                        <a:rPr lang="cs-CZ" sz="1300" b="1" i="0" u="none" strike="noStrike">
                          <a:solidFill>
                            <a:srgbClr val="000000"/>
                          </a:solidFill>
                          <a:effectLst/>
                          <a:latin typeface="Calibri" panose="020F0502020204030204" pitchFamily="34" charset="0"/>
                        </a:rPr>
                        <a:t>50 - 30,1 %</a:t>
                      </a:r>
                    </a:p>
                  </a:txBody>
                  <a:tcPr marL="6174" marR="6174" marT="6174" marB="0" anchor="ctr">
                    <a:lnL>
                      <a:noFill/>
                    </a:lnL>
                    <a:lnR>
                      <a:noFill/>
                    </a:lnR>
                    <a:lnT>
                      <a:noFill/>
                    </a:lnT>
                    <a:lnB>
                      <a:noFill/>
                    </a:lnB>
                    <a:solidFill>
                      <a:srgbClr val="A9D08E"/>
                    </a:solidFill>
                  </a:tcPr>
                </a:tc>
                <a:tc>
                  <a:txBody>
                    <a:bodyPr/>
                    <a:lstStyle/>
                    <a:p>
                      <a:pPr algn="ctr" fontAlgn="ctr"/>
                      <a:r>
                        <a:rPr lang="cs-CZ" sz="1300" b="1" i="0" u="none" strike="noStrike">
                          <a:solidFill>
                            <a:srgbClr val="000000"/>
                          </a:solidFill>
                          <a:effectLst/>
                          <a:latin typeface="Calibri" panose="020F0502020204030204" pitchFamily="34" charset="0"/>
                        </a:rPr>
                        <a:t>30 - 20,1 %</a:t>
                      </a:r>
                    </a:p>
                  </a:txBody>
                  <a:tcPr marL="6174" marR="6174" marT="6174" marB="0" anchor="ctr">
                    <a:lnL>
                      <a:noFill/>
                    </a:lnL>
                    <a:lnR>
                      <a:noFill/>
                    </a:lnR>
                    <a:lnT>
                      <a:noFill/>
                    </a:lnT>
                    <a:lnB>
                      <a:noFill/>
                    </a:lnB>
                    <a:solidFill>
                      <a:srgbClr val="FFD966"/>
                    </a:solidFill>
                  </a:tcPr>
                </a:tc>
                <a:tc>
                  <a:txBody>
                    <a:bodyPr/>
                    <a:lstStyle/>
                    <a:p>
                      <a:pPr algn="ctr" fontAlgn="ctr"/>
                      <a:r>
                        <a:rPr lang="cs-CZ" sz="1300" b="1" i="0" u="none" strike="noStrike" dirty="0">
                          <a:solidFill>
                            <a:srgbClr val="000000"/>
                          </a:solidFill>
                          <a:effectLst/>
                          <a:latin typeface="Calibri" panose="020F0502020204030204" pitchFamily="34" charset="0"/>
                        </a:rPr>
                        <a:t>20 - 10,1 %</a:t>
                      </a:r>
                    </a:p>
                  </a:txBody>
                  <a:tcPr marL="6174" marR="6174" marT="6174" marB="0" anchor="ctr">
                    <a:lnL>
                      <a:noFill/>
                    </a:lnL>
                    <a:lnR>
                      <a:noFill/>
                    </a:lnR>
                    <a:lnT>
                      <a:noFill/>
                    </a:lnT>
                    <a:lnB>
                      <a:noFill/>
                    </a:lnB>
                    <a:solidFill>
                      <a:srgbClr val="FA8976"/>
                    </a:solidFill>
                  </a:tcPr>
                </a:tc>
                <a:tc>
                  <a:txBody>
                    <a:bodyPr/>
                    <a:lstStyle/>
                    <a:p>
                      <a:pPr algn="ctr" fontAlgn="ctr"/>
                      <a:r>
                        <a:rPr lang="cs-CZ" sz="1300" b="1" i="0" u="none" strike="noStrike">
                          <a:solidFill>
                            <a:srgbClr val="000000"/>
                          </a:solidFill>
                          <a:effectLst/>
                          <a:latin typeface="Calibri" panose="020F0502020204030204" pitchFamily="34" charset="0"/>
                        </a:rPr>
                        <a:t>10 - 0 %</a:t>
                      </a:r>
                    </a:p>
                  </a:txBody>
                  <a:tcPr marL="6174" marR="6174" marT="6174" marB="0" anchor="ctr">
                    <a:lnL>
                      <a:noFill/>
                    </a:lnL>
                    <a:lnR>
                      <a:noFill/>
                    </a:lnR>
                    <a:lnT>
                      <a:noFill/>
                    </a:lnT>
                    <a:lnB>
                      <a:noFill/>
                    </a:lnB>
                    <a:solidFill>
                      <a:srgbClr val="FF0000"/>
                    </a:solidFill>
                  </a:tcPr>
                </a:tc>
                <a:tc>
                  <a:txBody>
                    <a:bodyPr/>
                    <a:lstStyle/>
                    <a:p>
                      <a:pPr algn="l" fontAlgn="ctr"/>
                      <a:r>
                        <a:rPr lang="cs-CZ" sz="1300" b="1" i="0" u="none" strike="noStrike">
                          <a:solidFill>
                            <a:srgbClr val="000000"/>
                          </a:solidFill>
                          <a:effectLst/>
                          <a:latin typeface="Calibri" panose="020F0502020204030204" pitchFamily="34" charset="0"/>
                        </a:rPr>
                        <a:t> celkových kapacit</a:t>
                      </a:r>
                    </a:p>
                  </a:txBody>
                  <a:tcPr marL="6174" marR="6174" marT="6174" marB="0" anchor="ctr">
                    <a:lnL>
                      <a:noFill/>
                    </a:lnL>
                    <a:lnR>
                      <a:noFill/>
                    </a:lnR>
                    <a:lnT>
                      <a:noFill/>
                    </a:lnT>
                    <a:lnB>
                      <a:noFill/>
                    </a:lnB>
                  </a:tcPr>
                </a:tc>
                <a:extLst>
                  <a:ext uri="{0D108BD9-81ED-4DB2-BD59-A6C34878D82A}">
                    <a16:rowId xmlns:a16="http://schemas.microsoft.com/office/drawing/2014/main" val="3290917039"/>
                  </a:ext>
                </a:extLst>
              </a:tr>
              <a:tr h="154347">
                <a:tc gridSpan="3">
                  <a:txBody>
                    <a:bodyPr/>
                    <a:lstStyle/>
                    <a:p>
                      <a:pPr algn="r" fontAlgn="ctr"/>
                      <a:r>
                        <a:rPr lang="pl-PL" sz="1300" b="1" i="0" u="none" strike="noStrike">
                          <a:solidFill>
                            <a:srgbClr val="000000"/>
                          </a:solidFill>
                          <a:effectLst/>
                          <a:latin typeface="Calibri" panose="020F0502020204030204" pitchFamily="34" charset="0"/>
                        </a:rPr>
                        <a:t> Nemocnice s aktualizací starší 48 hod.: </a:t>
                      </a:r>
                    </a:p>
                  </a:txBody>
                  <a:tcPr marL="6174" marR="6174" marT="6174"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300" b="1" i="0" u="none" strike="noStrike">
                          <a:solidFill>
                            <a:srgbClr val="000000"/>
                          </a:solidFill>
                          <a:effectLst/>
                          <a:latin typeface="Calibri" panose="020F0502020204030204" pitchFamily="34" charset="0"/>
                        </a:rPr>
                        <a:t>0x</a:t>
                      </a: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tc>
                  <a:txBody>
                    <a:bodyPr/>
                    <a:lstStyle/>
                    <a:p>
                      <a:pPr algn="l" fontAlgn="ctr"/>
                      <a:endParaRPr lang="cs-CZ" sz="1300" b="0" i="0" u="none" strike="noStrike" dirty="0">
                        <a:solidFill>
                          <a:srgbClr val="000000"/>
                        </a:solidFill>
                        <a:effectLst/>
                        <a:latin typeface="Calibri" panose="020F0502020204030204" pitchFamily="34" charset="0"/>
                      </a:endParaRPr>
                    </a:p>
                  </a:txBody>
                  <a:tcPr marL="6174" marR="6174" marT="6174" marB="0" anchor="ctr">
                    <a:lnL>
                      <a:noFill/>
                    </a:lnL>
                    <a:lnR>
                      <a:noFill/>
                    </a:lnR>
                    <a:lnT>
                      <a:noFill/>
                    </a:lnT>
                    <a:lnB>
                      <a:noFill/>
                    </a:lnB>
                  </a:tcPr>
                </a:tc>
                <a:extLst>
                  <a:ext uri="{0D108BD9-81ED-4DB2-BD59-A6C34878D82A}">
                    <a16:rowId xmlns:a16="http://schemas.microsoft.com/office/drawing/2014/main" val="3422608147"/>
                  </a:ext>
                </a:extLst>
              </a:tr>
            </a:tbl>
          </a:graphicData>
        </a:graphic>
      </p:graphicFrame>
    </p:spTree>
    <p:extLst>
      <p:ext uri="{BB962C8B-B14F-4D97-AF65-F5344CB8AC3E}">
        <p14:creationId xmlns:p14="http://schemas.microsoft.com/office/powerpoint/2010/main" val="268123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32818" y="0"/>
            <a:ext cx="9885238" cy="896492"/>
          </a:xfrm>
        </p:spPr>
        <p:txBody>
          <a:bodyPr/>
          <a:lstStyle/>
          <a:p>
            <a:r>
              <a:rPr lang="cs-CZ" sz="2800" dirty="0"/>
              <a:t>Národní dispečink lůžkové péče</a:t>
            </a:r>
          </a:p>
        </p:txBody>
      </p:sp>
      <p:sp>
        <p:nvSpPr>
          <p:cNvPr id="8" name="TextovéPole 7"/>
          <p:cNvSpPr txBox="1"/>
          <p:nvPr/>
        </p:nvSpPr>
        <p:spPr>
          <a:xfrm>
            <a:off x="9326849" y="2138810"/>
            <a:ext cx="2786020" cy="1477328"/>
          </a:xfrm>
          <a:prstGeom prst="rect">
            <a:avLst/>
          </a:prstGeom>
          <a:noFill/>
        </p:spPr>
        <p:txBody>
          <a:bodyPr wrap="square" rtlCol="0">
            <a:spAutoFit/>
          </a:bodyPr>
          <a:lstStyle/>
          <a:p>
            <a:pPr algn="ctr"/>
            <a:r>
              <a:rPr lang="cs-CZ" b="1" dirty="0"/>
              <a:t>Obsazená standardní</a:t>
            </a:r>
          </a:p>
          <a:p>
            <a:pPr algn="ctr"/>
            <a:r>
              <a:rPr lang="cs-CZ" b="1" dirty="0"/>
              <a:t> lůžka C+ </a:t>
            </a:r>
            <a:r>
              <a:rPr lang="cs-CZ" b="1" dirty="0" smtClean="0"/>
              <a:t>pacienty k 24.11.2021 00:34</a:t>
            </a:r>
          </a:p>
          <a:p>
            <a:pPr algn="ctr"/>
            <a:endParaRPr lang="cs-CZ" b="1" dirty="0"/>
          </a:p>
          <a:p>
            <a:pPr algn="ctr"/>
            <a:r>
              <a:rPr lang="cs-CZ" b="1" dirty="0"/>
              <a:t>4 843</a:t>
            </a:r>
            <a:endParaRPr lang="cs-CZ" sz="2000" b="1" dirty="0"/>
          </a:p>
        </p:txBody>
      </p:sp>
      <p:sp>
        <p:nvSpPr>
          <p:cNvPr id="3" name="TextovéPole 2"/>
          <p:cNvSpPr txBox="1"/>
          <p:nvPr/>
        </p:nvSpPr>
        <p:spPr>
          <a:xfrm>
            <a:off x="9486005" y="4019099"/>
            <a:ext cx="2467708" cy="1077218"/>
          </a:xfrm>
          <a:prstGeom prst="rect">
            <a:avLst/>
          </a:prstGeom>
          <a:noFill/>
        </p:spPr>
        <p:txBody>
          <a:bodyPr wrap="square" rtlCol="0">
            <a:spAutoFit/>
          </a:bodyPr>
          <a:lstStyle/>
          <a:p>
            <a:pPr algn="ctr"/>
            <a:r>
              <a:rPr lang="cs-CZ" sz="1600" b="1" dirty="0"/>
              <a:t>* Izolační </a:t>
            </a:r>
            <a:r>
              <a:rPr lang="cs-CZ" sz="1600" b="1" dirty="0" smtClean="0"/>
              <a:t>lůžka </a:t>
            </a:r>
            <a:r>
              <a:rPr lang="cs-CZ" sz="1600" b="1" dirty="0"/>
              <a:t>s kyslíkem jsou umístěna na standardních odděleních.</a:t>
            </a:r>
          </a:p>
        </p:txBody>
      </p:sp>
      <p:graphicFrame>
        <p:nvGraphicFramePr>
          <p:cNvPr id="5" name="Tabulka 4"/>
          <p:cNvGraphicFramePr>
            <a:graphicFrameLocks noGrp="1"/>
          </p:cNvGraphicFramePr>
          <p:nvPr>
            <p:extLst>
              <p:ext uri="{D42A27DB-BD31-4B8C-83A1-F6EECF244321}">
                <p14:modId xmlns:p14="http://schemas.microsoft.com/office/powerpoint/2010/main" val="3436253709"/>
              </p:ext>
            </p:extLst>
          </p:nvPr>
        </p:nvGraphicFramePr>
        <p:xfrm>
          <a:off x="332819" y="1016735"/>
          <a:ext cx="8608957" cy="5303976"/>
        </p:xfrm>
        <a:graphic>
          <a:graphicData uri="http://schemas.openxmlformats.org/drawingml/2006/table">
            <a:tbl>
              <a:tblPr/>
              <a:tblGrid>
                <a:gridCol w="1836744">
                  <a:extLst>
                    <a:ext uri="{9D8B030D-6E8A-4147-A177-3AD203B41FA5}">
                      <a16:colId xmlns:a16="http://schemas.microsoft.com/office/drawing/2014/main" val="2834914542"/>
                    </a:ext>
                  </a:extLst>
                </a:gridCol>
                <a:gridCol w="1124537">
                  <a:extLst>
                    <a:ext uri="{9D8B030D-6E8A-4147-A177-3AD203B41FA5}">
                      <a16:colId xmlns:a16="http://schemas.microsoft.com/office/drawing/2014/main" val="2369208878"/>
                    </a:ext>
                  </a:extLst>
                </a:gridCol>
                <a:gridCol w="1040196">
                  <a:extLst>
                    <a:ext uri="{9D8B030D-6E8A-4147-A177-3AD203B41FA5}">
                      <a16:colId xmlns:a16="http://schemas.microsoft.com/office/drawing/2014/main" val="2622423982"/>
                    </a:ext>
                  </a:extLst>
                </a:gridCol>
                <a:gridCol w="1037073">
                  <a:extLst>
                    <a:ext uri="{9D8B030D-6E8A-4147-A177-3AD203B41FA5}">
                      <a16:colId xmlns:a16="http://schemas.microsoft.com/office/drawing/2014/main" val="491781668"/>
                    </a:ext>
                  </a:extLst>
                </a:gridCol>
                <a:gridCol w="1074557">
                  <a:extLst>
                    <a:ext uri="{9D8B030D-6E8A-4147-A177-3AD203B41FA5}">
                      <a16:colId xmlns:a16="http://schemas.microsoft.com/office/drawing/2014/main" val="2361847581"/>
                    </a:ext>
                  </a:extLst>
                </a:gridCol>
                <a:gridCol w="1249486">
                  <a:extLst>
                    <a:ext uri="{9D8B030D-6E8A-4147-A177-3AD203B41FA5}">
                      <a16:colId xmlns:a16="http://schemas.microsoft.com/office/drawing/2014/main" val="3275745620"/>
                    </a:ext>
                  </a:extLst>
                </a:gridCol>
                <a:gridCol w="1246364">
                  <a:extLst>
                    <a:ext uri="{9D8B030D-6E8A-4147-A177-3AD203B41FA5}">
                      <a16:colId xmlns:a16="http://schemas.microsoft.com/office/drawing/2014/main" val="3956280695"/>
                    </a:ext>
                  </a:extLst>
                </a:gridCol>
              </a:tblGrid>
              <a:tr h="178334">
                <a:tc gridSpan="7">
                  <a:txBody>
                    <a:bodyPr/>
                    <a:lstStyle/>
                    <a:p>
                      <a:pPr algn="ctr" fontAlgn="ctr"/>
                      <a:r>
                        <a:rPr lang="cs-CZ" sz="1300" b="1" i="0" u="none" strike="noStrike">
                          <a:solidFill>
                            <a:srgbClr val="000000"/>
                          </a:solidFill>
                          <a:effectLst/>
                          <a:latin typeface="Calibri" panose="020F0502020204030204" pitchFamily="34" charset="0"/>
                        </a:rPr>
                        <a:t>Neinfekční a infekční oddělení</a:t>
                      </a:r>
                    </a:p>
                  </a:txBody>
                  <a:tcPr marL="6369" marR="6369" marT="6369" marB="0" anchor="ctr">
                    <a:lnL>
                      <a:noFill/>
                    </a:lnL>
                    <a:lnR>
                      <a:noFill/>
                    </a:lnR>
                    <a:lnT>
                      <a:noFill/>
                    </a:lnT>
                    <a:lnB>
                      <a:noFill/>
                    </a:lnB>
                    <a:solidFill>
                      <a:srgbClr val="FFE699"/>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2124797435"/>
                  </a:ext>
                </a:extLst>
              </a:tr>
              <a:tr h="178334">
                <a:tc gridSpan="6">
                  <a:txBody>
                    <a:bodyPr/>
                    <a:lstStyle/>
                    <a:p>
                      <a:pPr algn="l" fontAlgn="ctr"/>
                      <a:r>
                        <a:rPr lang="cs-CZ" sz="1300" b="1" i="0" u="none" strike="noStrike">
                          <a:solidFill>
                            <a:srgbClr val="000000"/>
                          </a:solidFill>
                          <a:effectLst/>
                          <a:latin typeface="Calibri" panose="020F0502020204030204" pitchFamily="34" charset="0"/>
                        </a:rPr>
                        <a:t>Přehled kapacit standardních lůžek s přívodem kyslíku v ČR k 24.11. 2021, 11:00 h</a:t>
                      </a:r>
                    </a:p>
                  </a:txBody>
                  <a:tcPr marL="6369" marR="6369" marT="6369" marB="0" anchor="ctr">
                    <a:lnL>
                      <a:noFill/>
                    </a:lnL>
                    <a:lnR>
                      <a:noFill/>
                    </a:lnR>
                    <a:lnT>
                      <a:noFill/>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ctr" fontAlgn="ctr"/>
                      <a:endParaRPr lang="cs-CZ" sz="1300" b="1"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extLst>
                  <a:ext uri="{0D108BD9-81ED-4DB2-BD59-A6C34878D82A}">
                    <a16:rowId xmlns:a16="http://schemas.microsoft.com/office/drawing/2014/main" val="32098278"/>
                  </a:ext>
                </a:extLst>
              </a:tr>
              <a:tr h="165595">
                <a:tc>
                  <a:txBody>
                    <a:bodyPr/>
                    <a:lstStyle/>
                    <a:p>
                      <a:pPr algn="l" fontAlgn="ctr"/>
                      <a:r>
                        <a:rPr lang="cs-CZ" sz="1300" b="0" i="0" u="none" strike="noStrike">
                          <a:solidFill>
                            <a:srgbClr val="000000"/>
                          </a:solidFill>
                          <a:effectLst/>
                          <a:latin typeface="Calibri" panose="020F0502020204030204" pitchFamily="34" charset="0"/>
                        </a:rPr>
                        <a:t> </a:t>
                      </a: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7658390"/>
                  </a:ext>
                </a:extLst>
              </a:tr>
              <a:tr h="178334">
                <a:tc rowSpan="2">
                  <a:txBody>
                    <a:bodyPr/>
                    <a:lstStyle/>
                    <a:p>
                      <a:pPr algn="ctr" fontAlgn="ctr"/>
                      <a:r>
                        <a:rPr lang="cs-CZ" sz="1300" b="1" i="0" u="none" strike="noStrike">
                          <a:solidFill>
                            <a:srgbClr val="000000"/>
                          </a:solidFill>
                          <a:effectLst/>
                          <a:latin typeface="Calibri" panose="020F0502020204030204" pitchFamily="34" charset="0"/>
                        </a:rPr>
                        <a:t>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gridSpan="3">
                  <a:txBody>
                    <a:bodyPr/>
                    <a:lstStyle/>
                    <a:p>
                      <a:pPr algn="ctr" fontAlgn="ctr"/>
                      <a:r>
                        <a:rPr lang="cs-CZ" sz="1300" b="1" i="0" u="none" strike="noStrike">
                          <a:solidFill>
                            <a:srgbClr val="000000"/>
                          </a:solidFill>
                          <a:effectLst/>
                          <a:latin typeface="Calibri" panose="020F0502020204030204" pitchFamily="34" charset="0"/>
                        </a:rPr>
                        <a:t>Standardní lůžka s O</a:t>
                      </a:r>
                      <a:r>
                        <a:rPr lang="cs-CZ" sz="1300" b="1" i="0" u="none" strike="noStrike" baseline="-25000">
                          <a:solidFill>
                            <a:srgbClr val="000000"/>
                          </a:solidFill>
                          <a:effectLst/>
                          <a:latin typeface="Calibri" panose="020F0502020204030204" pitchFamily="34" charset="0"/>
                        </a:rPr>
                        <a:t>2</a:t>
                      </a:r>
                      <a:endParaRPr lang="cs-CZ" sz="1300" b="1" i="0" u="none" strike="noStrike">
                        <a:solidFill>
                          <a:srgbClr val="000000"/>
                        </a:solidFill>
                        <a:effectLst/>
                        <a:latin typeface="Calibri" panose="020F0502020204030204" pitchFamily="34" charset="0"/>
                      </a:endParaRP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hMerge="1">
                  <a:txBody>
                    <a:bodyPr/>
                    <a:lstStyle/>
                    <a:p>
                      <a:endParaRPr lang="cs-CZ"/>
                    </a:p>
                  </a:txBody>
                  <a:tcPr/>
                </a:tc>
                <a:tc hMerge="1">
                  <a:txBody>
                    <a:bodyPr/>
                    <a:lstStyle/>
                    <a:p>
                      <a:endParaRPr lang="cs-CZ"/>
                    </a:p>
                  </a:txBody>
                  <a:tcPr/>
                </a:tc>
                <a:tc gridSpan="3">
                  <a:txBody>
                    <a:bodyPr/>
                    <a:lstStyle/>
                    <a:p>
                      <a:pPr algn="ctr" fontAlgn="ctr"/>
                      <a:r>
                        <a:rPr lang="pl-PL" sz="1300" b="1" i="0" u="none" strike="noStrike">
                          <a:solidFill>
                            <a:srgbClr val="000000"/>
                          </a:solidFill>
                          <a:effectLst/>
                          <a:latin typeface="Calibri" panose="020F0502020204030204" pitchFamily="34" charset="0"/>
                        </a:rPr>
                        <a:t>Standartní lůžka na Infekčním oddělení s O</a:t>
                      </a:r>
                      <a:r>
                        <a:rPr lang="pl-PL" sz="1300" b="1" i="0" u="none" strike="noStrike" baseline="-25000">
                          <a:solidFill>
                            <a:srgbClr val="000000"/>
                          </a:solidFill>
                          <a:effectLst/>
                          <a:latin typeface="Calibri" panose="020F0502020204030204" pitchFamily="34" charset="0"/>
                        </a:rPr>
                        <a:t>2</a:t>
                      </a:r>
                      <a:endParaRPr lang="pl-PL" sz="1300" b="1" i="0" u="none" strike="noStrike">
                        <a:solidFill>
                          <a:srgbClr val="000000"/>
                        </a:solidFill>
                        <a:effectLst/>
                        <a:latin typeface="Calibri" panose="020F0502020204030204" pitchFamily="34" charset="0"/>
                      </a:endParaRP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983908601"/>
                  </a:ext>
                </a:extLst>
              </a:tr>
              <a:tr h="484048">
                <a:tc vMerge="1">
                  <a:txBody>
                    <a:bodyPr/>
                    <a:lstStyle/>
                    <a:p>
                      <a:endParaRPr lang="cs-CZ"/>
                    </a:p>
                  </a:txBody>
                  <a:tcPr/>
                </a:tc>
                <a:tc>
                  <a:txBody>
                    <a:bodyPr/>
                    <a:lstStyle/>
                    <a:p>
                      <a:pPr algn="ctr" fontAlgn="ctr"/>
                      <a:r>
                        <a:rPr lang="cs-CZ" sz="1300" b="1" i="0" u="none" strike="noStrike">
                          <a:solidFill>
                            <a:srgbClr val="000000"/>
                          </a:solidFill>
                          <a:effectLst/>
                          <a:latin typeface="Calibri" panose="020F0502020204030204" pitchFamily="34" charset="0"/>
                        </a:rPr>
                        <a:t>Celková kapacita lůžek</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Volná standardní lůžka </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Z toho pro Covid+</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Celková kapacita lůžek</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1" i="0" u="none" strike="noStrike">
                          <a:solidFill>
                            <a:srgbClr val="000000"/>
                          </a:solidFill>
                          <a:effectLst/>
                          <a:latin typeface="Calibri" panose="020F0502020204030204" pitchFamily="34" charset="0"/>
                        </a:rPr>
                        <a:t>Volná lůžka na Infekčním oddělení</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1" i="0" u="none" strike="noStrike">
                          <a:solidFill>
                            <a:srgbClr val="000000"/>
                          </a:solidFill>
                          <a:effectLst/>
                          <a:latin typeface="Calibri" panose="020F0502020204030204" pitchFamily="34" charset="0"/>
                        </a:rPr>
                        <a:t>Z toho pro Covid+</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extLst>
                  <a:ext uri="{0D108BD9-81ED-4DB2-BD59-A6C34878D82A}">
                    <a16:rowId xmlns:a16="http://schemas.microsoft.com/office/drawing/2014/main" val="3897014214"/>
                  </a:ext>
                </a:extLst>
              </a:tr>
              <a:tr h="159226">
                <a:tc>
                  <a:txBody>
                    <a:bodyPr/>
                    <a:lstStyle/>
                    <a:p>
                      <a:pPr algn="ctr" fontAlgn="ctr"/>
                      <a:r>
                        <a:rPr lang="cs-CZ" sz="1300" b="1" i="0" u="none" strike="noStrike">
                          <a:solidFill>
                            <a:srgbClr val="000000"/>
                          </a:solidFill>
                          <a:effectLst/>
                          <a:latin typeface="Calibri" panose="020F0502020204030204" pitchFamily="34" charset="0"/>
                        </a:rPr>
                        <a:t>Hl. m. Praha </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3 139</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389</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797"/>
                    </a:solidFill>
                  </a:tcPr>
                </a:tc>
                <a:tc>
                  <a:txBody>
                    <a:bodyPr/>
                    <a:lstStyle/>
                    <a:p>
                      <a:pPr algn="ctr" fontAlgn="ctr"/>
                      <a:r>
                        <a:rPr lang="cs-CZ" sz="1300" b="0" i="0" u="none" strike="noStrike">
                          <a:solidFill>
                            <a:srgbClr val="000000"/>
                          </a:solidFill>
                          <a:effectLst/>
                          <a:latin typeface="Calibri" panose="020F0502020204030204" pitchFamily="34" charset="0"/>
                        </a:rPr>
                        <a:t>39</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135</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16</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0" i="0" u="none" strike="noStrike">
                          <a:solidFill>
                            <a:srgbClr val="000000"/>
                          </a:solidFill>
                          <a:effectLst/>
                          <a:latin typeface="Calibri" panose="020F0502020204030204" pitchFamily="34" charset="0"/>
                        </a:rPr>
                        <a:t>14</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94122471"/>
                  </a:ext>
                </a:extLst>
              </a:tr>
              <a:tr h="159226">
                <a:tc>
                  <a:txBody>
                    <a:bodyPr/>
                    <a:lstStyle/>
                    <a:p>
                      <a:pPr algn="ctr" fontAlgn="ctr"/>
                      <a:r>
                        <a:rPr lang="cs-CZ" sz="1300" b="1" i="0" u="none" strike="noStrike">
                          <a:solidFill>
                            <a:srgbClr val="000000"/>
                          </a:solidFill>
                          <a:effectLst/>
                          <a:latin typeface="Calibri" panose="020F0502020204030204" pitchFamily="34" charset="0"/>
                        </a:rPr>
                        <a:t>Středočeský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1 844</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321</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797"/>
                    </a:solidFill>
                  </a:tcPr>
                </a:tc>
                <a:tc>
                  <a:txBody>
                    <a:bodyPr/>
                    <a:lstStyle/>
                    <a:p>
                      <a:pPr algn="ctr" fontAlgn="ctr"/>
                      <a:r>
                        <a:rPr lang="cs-CZ" sz="1300" b="0" i="0" u="none" strike="noStrike">
                          <a:solidFill>
                            <a:srgbClr val="000000"/>
                          </a:solidFill>
                          <a:effectLst/>
                          <a:latin typeface="Calibri" panose="020F0502020204030204" pitchFamily="34" charset="0"/>
                        </a:rPr>
                        <a:t>89</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38</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6</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300" b="0" i="0" u="none" strike="noStrike">
                          <a:solidFill>
                            <a:srgbClr val="000000"/>
                          </a:solidFill>
                          <a:effectLst/>
                          <a:latin typeface="Calibri" panose="020F0502020204030204" pitchFamily="34" charset="0"/>
                        </a:rPr>
                        <a:t>4</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07297072"/>
                  </a:ext>
                </a:extLst>
              </a:tr>
              <a:tr h="159226">
                <a:tc>
                  <a:txBody>
                    <a:bodyPr/>
                    <a:lstStyle/>
                    <a:p>
                      <a:pPr algn="ctr" fontAlgn="ctr"/>
                      <a:r>
                        <a:rPr lang="cs-CZ" sz="1300" b="1" i="0" u="none" strike="noStrike">
                          <a:solidFill>
                            <a:srgbClr val="000000"/>
                          </a:solidFill>
                          <a:effectLst/>
                          <a:latin typeface="Calibri" panose="020F0502020204030204" pitchFamily="34" charset="0"/>
                        </a:rPr>
                        <a:t>Jihočeský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1 634</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506</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94</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92</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23</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23</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881393771"/>
                  </a:ext>
                </a:extLst>
              </a:tr>
              <a:tr h="159226">
                <a:tc>
                  <a:txBody>
                    <a:bodyPr/>
                    <a:lstStyle/>
                    <a:p>
                      <a:pPr algn="ctr" fontAlgn="ctr"/>
                      <a:r>
                        <a:rPr lang="cs-CZ" sz="1300" b="1" i="0" u="none" strike="noStrike">
                          <a:solidFill>
                            <a:srgbClr val="000000"/>
                          </a:solidFill>
                          <a:effectLst/>
                          <a:latin typeface="Calibri" panose="020F0502020204030204" pitchFamily="34" charset="0"/>
                        </a:rPr>
                        <a:t>Plzeňský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1 634</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429</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102</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32</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2</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0</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68461683"/>
                  </a:ext>
                </a:extLst>
              </a:tr>
              <a:tr h="159226">
                <a:tc>
                  <a:txBody>
                    <a:bodyPr/>
                    <a:lstStyle/>
                    <a:p>
                      <a:pPr algn="ctr" fontAlgn="ctr"/>
                      <a:r>
                        <a:rPr lang="cs-CZ" sz="1300" b="1" i="0" u="none" strike="noStrike">
                          <a:solidFill>
                            <a:srgbClr val="000000"/>
                          </a:solidFill>
                          <a:effectLst/>
                          <a:latin typeface="Calibri" panose="020F0502020204030204" pitchFamily="34" charset="0"/>
                        </a:rPr>
                        <a:t>Karlovarský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418</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70</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797"/>
                    </a:solidFill>
                  </a:tcPr>
                </a:tc>
                <a:tc>
                  <a:txBody>
                    <a:bodyPr/>
                    <a:lstStyle/>
                    <a:p>
                      <a:pPr algn="ctr" fontAlgn="ctr"/>
                      <a:r>
                        <a:rPr lang="cs-CZ" sz="1300" b="0" i="0" u="none" strike="noStrike">
                          <a:solidFill>
                            <a:srgbClr val="000000"/>
                          </a:solidFill>
                          <a:effectLst/>
                          <a:latin typeface="Calibri" panose="020F0502020204030204" pitchFamily="34" charset="0"/>
                        </a:rPr>
                        <a:t>23</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20</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7</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7</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128716996"/>
                  </a:ext>
                </a:extLst>
              </a:tr>
              <a:tr h="159226">
                <a:tc>
                  <a:txBody>
                    <a:bodyPr/>
                    <a:lstStyle/>
                    <a:p>
                      <a:pPr algn="ctr" fontAlgn="ctr"/>
                      <a:r>
                        <a:rPr lang="cs-CZ" sz="1300" b="1" i="0" u="none" strike="noStrike">
                          <a:solidFill>
                            <a:srgbClr val="000000"/>
                          </a:solidFill>
                          <a:effectLst/>
                          <a:latin typeface="Calibri" panose="020F0502020204030204" pitchFamily="34" charset="0"/>
                        </a:rPr>
                        <a:t>Ústecký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1 492</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387</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74</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59</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27</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13</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49701"/>
                  </a:ext>
                </a:extLst>
              </a:tr>
              <a:tr h="159226">
                <a:tc>
                  <a:txBody>
                    <a:bodyPr/>
                    <a:lstStyle/>
                    <a:p>
                      <a:pPr algn="ctr" fontAlgn="ctr"/>
                      <a:r>
                        <a:rPr lang="cs-CZ" sz="1300" b="1" i="0" u="none" strike="noStrike">
                          <a:solidFill>
                            <a:srgbClr val="000000"/>
                          </a:solidFill>
                          <a:effectLst/>
                          <a:latin typeface="Calibri" panose="020F0502020204030204" pitchFamily="34" charset="0"/>
                        </a:rPr>
                        <a:t>Liberecký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832</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162</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797"/>
                    </a:solidFill>
                  </a:tcPr>
                </a:tc>
                <a:tc>
                  <a:txBody>
                    <a:bodyPr/>
                    <a:lstStyle/>
                    <a:p>
                      <a:pPr algn="ctr" fontAlgn="ctr"/>
                      <a:r>
                        <a:rPr lang="cs-CZ" sz="1300" b="0" i="0" u="none" strike="noStrike">
                          <a:solidFill>
                            <a:srgbClr val="000000"/>
                          </a:solidFill>
                          <a:effectLst/>
                          <a:latin typeface="Calibri" panose="020F0502020204030204" pitchFamily="34" charset="0"/>
                        </a:rPr>
                        <a:t>23</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83194347"/>
                  </a:ext>
                </a:extLst>
              </a:tr>
              <a:tr h="159226">
                <a:tc>
                  <a:txBody>
                    <a:bodyPr/>
                    <a:lstStyle/>
                    <a:p>
                      <a:pPr algn="ctr" fontAlgn="ctr"/>
                      <a:r>
                        <a:rPr lang="cs-CZ" sz="1300" b="1" i="0" u="none" strike="noStrike">
                          <a:solidFill>
                            <a:srgbClr val="000000"/>
                          </a:solidFill>
                          <a:effectLst/>
                          <a:latin typeface="Calibri" panose="020F0502020204030204" pitchFamily="34" charset="0"/>
                        </a:rPr>
                        <a:t>Královéhradecký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1 394</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183</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797"/>
                    </a:solidFill>
                  </a:tcPr>
                </a:tc>
                <a:tc>
                  <a:txBody>
                    <a:bodyPr/>
                    <a:lstStyle/>
                    <a:p>
                      <a:pPr algn="ctr" fontAlgn="ctr"/>
                      <a:r>
                        <a:rPr lang="cs-CZ" sz="1300" b="0" i="0" u="none" strike="noStrike">
                          <a:solidFill>
                            <a:srgbClr val="000000"/>
                          </a:solidFill>
                          <a:effectLst/>
                          <a:latin typeface="Calibri" panose="020F0502020204030204" pitchFamily="34" charset="0"/>
                        </a:rPr>
                        <a:t>32</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17</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1</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1</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51967832"/>
                  </a:ext>
                </a:extLst>
              </a:tr>
              <a:tr h="159226">
                <a:tc>
                  <a:txBody>
                    <a:bodyPr/>
                    <a:lstStyle/>
                    <a:p>
                      <a:pPr algn="ctr" fontAlgn="ctr"/>
                      <a:r>
                        <a:rPr lang="cs-CZ" sz="1300" b="1" i="0" u="none" strike="noStrike">
                          <a:solidFill>
                            <a:srgbClr val="000000"/>
                          </a:solidFill>
                          <a:effectLst/>
                          <a:latin typeface="Calibri" panose="020F0502020204030204" pitchFamily="34" charset="0"/>
                        </a:rPr>
                        <a:t>Pardubický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894</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233</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38</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73</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18</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18</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304632501"/>
                  </a:ext>
                </a:extLst>
              </a:tr>
              <a:tr h="159226">
                <a:tc>
                  <a:txBody>
                    <a:bodyPr/>
                    <a:lstStyle/>
                    <a:p>
                      <a:pPr algn="ctr" fontAlgn="ctr"/>
                      <a:r>
                        <a:rPr lang="cs-CZ" sz="1300" b="1" i="0" u="none" strike="noStrike">
                          <a:solidFill>
                            <a:srgbClr val="000000"/>
                          </a:solidFill>
                          <a:effectLst/>
                          <a:latin typeface="Calibri" panose="020F0502020204030204" pitchFamily="34" charset="0"/>
                        </a:rPr>
                        <a:t>Kraj Vysočina</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1 739</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640</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65</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102</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14</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300" b="0" i="0" u="none" strike="noStrike">
                          <a:solidFill>
                            <a:srgbClr val="000000"/>
                          </a:solidFill>
                          <a:effectLst/>
                          <a:latin typeface="Calibri" panose="020F0502020204030204" pitchFamily="34" charset="0"/>
                        </a:rPr>
                        <a:t>14</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71296681"/>
                  </a:ext>
                </a:extLst>
              </a:tr>
              <a:tr h="159226">
                <a:tc>
                  <a:txBody>
                    <a:bodyPr/>
                    <a:lstStyle/>
                    <a:p>
                      <a:pPr algn="ctr" fontAlgn="ctr"/>
                      <a:r>
                        <a:rPr lang="cs-CZ" sz="1300" b="1" i="0" u="none" strike="noStrike">
                          <a:solidFill>
                            <a:srgbClr val="000000"/>
                          </a:solidFill>
                          <a:effectLst/>
                          <a:latin typeface="Calibri" panose="020F0502020204030204" pitchFamily="34" charset="0"/>
                        </a:rPr>
                        <a:t>Jihomoravský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2 559</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775</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cs-CZ" sz="1300" b="0" i="0" u="none" strike="noStrike">
                          <a:solidFill>
                            <a:srgbClr val="000000"/>
                          </a:solidFill>
                          <a:effectLst/>
                          <a:latin typeface="Calibri" panose="020F0502020204030204" pitchFamily="34" charset="0"/>
                        </a:rPr>
                        <a:t>196</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181</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46</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33</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59098925"/>
                  </a:ext>
                </a:extLst>
              </a:tr>
              <a:tr h="159226">
                <a:tc>
                  <a:txBody>
                    <a:bodyPr/>
                    <a:lstStyle/>
                    <a:p>
                      <a:pPr algn="ctr" fontAlgn="ctr"/>
                      <a:r>
                        <a:rPr lang="cs-CZ" sz="1300" b="1" i="0" u="none" strike="noStrike">
                          <a:solidFill>
                            <a:srgbClr val="000000"/>
                          </a:solidFill>
                          <a:effectLst/>
                          <a:latin typeface="Calibri" panose="020F0502020204030204" pitchFamily="34" charset="0"/>
                        </a:rPr>
                        <a:t>Olomoucký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1 497</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391</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68</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97</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16</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300" b="0" i="0" u="none" strike="noStrike">
                          <a:solidFill>
                            <a:srgbClr val="000000"/>
                          </a:solidFill>
                          <a:effectLst/>
                          <a:latin typeface="Calibri" panose="020F0502020204030204" pitchFamily="34" charset="0"/>
                        </a:rPr>
                        <a:t>16</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1446140"/>
                  </a:ext>
                </a:extLst>
              </a:tr>
              <a:tr h="159226">
                <a:tc>
                  <a:txBody>
                    <a:bodyPr/>
                    <a:lstStyle/>
                    <a:p>
                      <a:pPr algn="ctr" fontAlgn="ctr"/>
                      <a:r>
                        <a:rPr lang="cs-CZ" sz="1300" b="1" i="0" u="none" strike="noStrike">
                          <a:solidFill>
                            <a:srgbClr val="000000"/>
                          </a:solidFill>
                          <a:effectLst/>
                          <a:latin typeface="Calibri" panose="020F0502020204030204" pitchFamily="34" charset="0"/>
                        </a:rPr>
                        <a:t>Zlínský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952</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238</a:t>
                      </a:r>
                    </a:p>
                  </a:txBody>
                  <a:tcPr marL="6369" marR="6369" marT="63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25</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0" i="0" u="none" strike="noStrike">
                          <a:solidFill>
                            <a:srgbClr val="000000"/>
                          </a:solidFill>
                          <a:effectLst/>
                          <a:latin typeface="Calibri" panose="020F0502020204030204" pitchFamily="34" charset="0"/>
                        </a:rPr>
                        <a:t>57</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cs-CZ" sz="1300" b="1" i="0" u="none" strike="noStrike">
                          <a:solidFill>
                            <a:srgbClr val="000000"/>
                          </a:solidFill>
                          <a:effectLst/>
                          <a:latin typeface="Calibri" panose="020F0502020204030204" pitchFamily="34" charset="0"/>
                        </a:rPr>
                        <a:t>13</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0" i="0" u="none" strike="noStrike">
                          <a:solidFill>
                            <a:srgbClr val="000000"/>
                          </a:solidFill>
                          <a:effectLst/>
                          <a:latin typeface="Calibri" panose="020F0502020204030204" pitchFamily="34" charset="0"/>
                        </a:rPr>
                        <a:t>13</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133165306"/>
                  </a:ext>
                </a:extLst>
              </a:tr>
              <a:tr h="165595">
                <a:tc>
                  <a:txBody>
                    <a:bodyPr/>
                    <a:lstStyle/>
                    <a:p>
                      <a:pPr algn="ctr" fontAlgn="ctr"/>
                      <a:r>
                        <a:rPr lang="cs-CZ" sz="1300" b="1" i="0" u="none" strike="noStrike">
                          <a:solidFill>
                            <a:srgbClr val="000000"/>
                          </a:solidFill>
                          <a:effectLst/>
                          <a:latin typeface="Calibri" panose="020F0502020204030204" pitchFamily="34" charset="0"/>
                        </a:rPr>
                        <a:t>Moravskoslezský kraj</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2 824</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561</a:t>
                      </a:r>
                    </a:p>
                  </a:txBody>
                  <a:tcPr marL="6369" marR="6369" marT="63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B8B"/>
                    </a:solidFill>
                  </a:tcPr>
                </a:tc>
                <a:tc>
                  <a:txBody>
                    <a:bodyPr/>
                    <a:lstStyle/>
                    <a:p>
                      <a:pPr algn="ctr" fontAlgn="ctr"/>
                      <a:r>
                        <a:rPr lang="cs-CZ" sz="1300" b="0" i="0" u="none" strike="noStrike">
                          <a:solidFill>
                            <a:srgbClr val="000000"/>
                          </a:solidFill>
                          <a:effectLst/>
                          <a:latin typeface="Calibri" panose="020F0502020204030204" pitchFamily="34" charset="0"/>
                        </a:rPr>
                        <a:t>110</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0" i="0" u="none" strike="noStrike">
                          <a:solidFill>
                            <a:srgbClr val="000000"/>
                          </a:solidFill>
                          <a:effectLst/>
                          <a:latin typeface="Calibri" panose="020F0502020204030204" pitchFamily="34" charset="0"/>
                        </a:rPr>
                        <a:t>140</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11</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cs-CZ" sz="1300" b="0" i="0" u="none" strike="noStrike">
                          <a:solidFill>
                            <a:srgbClr val="000000"/>
                          </a:solidFill>
                          <a:effectLst/>
                          <a:latin typeface="Calibri" panose="020F0502020204030204" pitchFamily="34" charset="0"/>
                        </a:rPr>
                        <a:t>11</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57850109"/>
                  </a:ext>
                </a:extLst>
              </a:tr>
              <a:tr h="171964">
                <a:tc>
                  <a:txBody>
                    <a:bodyPr/>
                    <a:lstStyle/>
                    <a:p>
                      <a:pPr algn="ctr" fontAlgn="ctr"/>
                      <a:r>
                        <a:rPr lang="cs-CZ" sz="1300" b="1" i="0" u="none" strike="noStrike">
                          <a:solidFill>
                            <a:srgbClr val="000000"/>
                          </a:solidFill>
                          <a:effectLst/>
                          <a:latin typeface="Calibri" panose="020F0502020204030204" pitchFamily="34" charset="0"/>
                        </a:rPr>
                        <a:t>Celkové kapacity ČR</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4BA"/>
                    </a:solidFill>
                  </a:tcPr>
                </a:tc>
                <a:tc>
                  <a:txBody>
                    <a:bodyPr/>
                    <a:lstStyle/>
                    <a:p>
                      <a:pPr algn="ctr" fontAlgn="ctr"/>
                      <a:r>
                        <a:rPr lang="cs-CZ" sz="1300" b="1" i="0" u="none" strike="noStrike">
                          <a:solidFill>
                            <a:srgbClr val="000000"/>
                          </a:solidFill>
                          <a:effectLst/>
                          <a:latin typeface="Calibri" panose="020F0502020204030204" pitchFamily="34" charset="0"/>
                        </a:rPr>
                        <a:t>22 852</a:t>
                      </a:r>
                    </a:p>
                  </a:txBody>
                  <a:tcPr marL="6369" marR="6369" marT="63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5285</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cs-CZ" sz="1300" b="1" i="0" u="none" strike="noStrike">
                          <a:solidFill>
                            <a:srgbClr val="000000"/>
                          </a:solidFill>
                          <a:effectLst/>
                          <a:latin typeface="Calibri" panose="020F0502020204030204" pitchFamily="34" charset="0"/>
                        </a:rPr>
                        <a:t>978</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cs-CZ" sz="1300" b="1" i="0" u="none" strike="noStrike">
                          <a:solidFill>
                            <a:srgbClr val="000000"/>
                          </a:solidFill>
                          <a:effectLst/>
                          <a:latin typeface="Calibri" panose="020F0502020204030204" pitchFamily="34" charset="0"/>
                        </a:rPr>
                        <a:t>1 043</a:t>
                      </a:r>
                    </a:p>
                  </a:txBody>
                  <a:tcPr marL="6369" marR="6369" marT="636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cs-CZ" sz="1300" b="1" i="0" u="none" strike="noStrike">
                          <a:solidFill>
                            <a:srgbClr val="000000"/>
                          </a:solidFill>
                          <a:effectLst/>
                          <a:latin typeface="Calibri" panose="020F0502020204030204" pitchFamily="34" charset="0"/>
                        </a:rPr>
                        <a:t>200</a:t>
                      </a:r>
                    </a:p>
                  </a:txBody>
                  <a:tcPr marL="6369" marR="6369" marT="63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181"/>
                    </a:solidFill>
                  </a:tcPr>
                </a:tc>
                <a:tc>
                  <a:txBody>
                    <a:bodyPr/>
                    <a:lstStyle/>
                    <a:p>
                      <a:pPr algn="ctr" fontAlgn="ctr"/>
                      <a:r>
                        <a:rPr lang="cs-CZ" sz="1300" b="1" i="0" u="none" strike="noStrike">
                          <a:solidFill>
                            <a:srgbClr val="000000"/>
                          </a:solidFill>
                          <a:effectLst/>
                          <a:latin typeface="Calibri" panose="020F0502020204030204" pitchFamily="34" charset="0"/>
                        </a:rPr>
                        <a:t>167</a:t>
                      </a:r>
                    </a:p>
                  </a:txBody>
                  <a:tcPr marL="6369" marR="6369" marT="636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29421797"/>
                  </a:ext>
                </a:extLst>
              </a:tr>
              <a:tr h="159226">
                <a:tc gridSpan="7">
                  <a:txBody>
                    <a:bodyPr/>
                    <a:lstStyle/>
                    <a:p>
                      <a:pPr algn="r" fontAlgn="ctr"/>
                      <a:r>
                        <a:rPr lang="cs-CZ" sz="1300" b="1" i="0" u="none" strike="noStrike">
                          <a:solidFill>
                            <a:srgbClr val="000000"/>
                          </a:solidFill>
                          <a:effectLst/>
                          <a:latin typeface="Calibri" panose="020F0502020204030204" pitchFamily="34" charset="0"/>
                        </a:rPr>
                        <a:t>                  Zdroj: Online databáze NDLP ÚZIS </a:t>
                      </a:r>
                    </a:p>
                  </a:txBody>
                  <a:tcPr marL="6369" marR="6369" marT="6369"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617428571"/>
                  </a:ext>
                </a:extLst>
              </a:tr>
              <a:tr h="149036">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extLst>
                  <a:ext uri="{0D108BD9-81ED-4DB2-BD59-A6C34878D82A}">
                    <a16:rowId xmlns:a16="http://schemas.microsoft.com/office/drawing/2014/main" val="529020566"/>
                  </a:ext>
                </a:extLst>
              </a:tr>
              <a:tr h="0">
                <a:tc>
                  <a:txBody>
                    <a:bodyPr/>
                    <a:lstStyle/>
                    <a:p>
                      <a:pPr algn="r" fontAlgn="ctr"/>
                      <a:r>
                        <a:rPr lang="cs-CZ" sz="1300" b="1" i="0" u="none" strike="noStrike">
                          <a:solidFill>
                            <a:srgbClr val="000000"/>
                          </a:solidFill>
                          <a:effectLst/>
                          <a:latin typeface="Calibri" panose="020F0502020204030204" pitchFamily="34" charset="0"/>
                        </a:rPr>
                        <a:t>Legenda:  </a:t>
                      </a:r>
                    </a:p>
                  </a:txBody>
                  <a:tcPr marL="6369" marR="6369" marT="6369" marB="0" anchor="ctr">
                    <a:lnL>
                      <a:noFill/>
                    </a:lnL>
                    <a:lnR>
                      <a:noFill/>
                    </a:lnR>
                    <a:lnT>
                      <a:noFill/>
                    </a:lnT>
                    <a:lnB>
                      <a:noFill/>
                    </a:lnB>
                  </a:tcPr>
                </a:tc>
                <a:tc>
                  <a:txBody>
                    <a:bodyPr/>
                    <a:lstStyle/>
                    <a:p>
                      <a:pPr algn="ctr" fontAlgn="ctr"/>
                      <a:r>
                        <a:rPr lang="cs-CZ" sz="1300" b="1" i="0" u="none" strike="noStrike">
                          <a:solidFill>
                            <a:srgbClr val="000000"/>
                          </a:solidFill>
                          <a:effectLst/>
                          <a:latin typeface="Calibri" panose="020F0502020204030204" pitchFamily="34" charset="0"/>
                        </a:rPr>
                        <a:t>100 - 50,1 %</a:t>
                      </a:r>
                    </a:p>
                  </a:txBody>
                  <a:tcPr marL="6369" marR="6369" marT="6369" marB="0" anchor="ctr">
                    <a:lnL>
                      <a:noFill/>
                    </a:lnL>
                    <a:lnR>
                      <a:noFill/>
                    </a:lnR>
                    <a:lnT>
                      <a:noFill/>
                    </a:lnT>
                    <a:lnB>
                      <a:noFill/>
                    </a:lnB>
                    <a:solidFill>
                      <a:srgbClr val="00B050"/>
                    </a:solidFill>
                  </a:tcPr>
                </a:tc>
                <a:tc>
                  <a:txBody>
                    <a:bodyPr/>
                    <a:lstStyle/>
                    <a:p>
                      <a:pPr algn="ctr" fontAlgn="ctr"/>
                      <a:r>
                        <a:rPr lang="cs-CZ" sz="1300" b="1" i="0" u="none" strike="noStrike">
                          <a:solidFill>
                            <a:srgbClr val="000000"/>
                          </a:solidFill>
                          <a:effectLst/>
                          <a:latin typeface="Calibri" panose="020F0502020204030204" pitchFamily="34" charset="0"/>
                        </a:rPr>
                        <a:t>50 - 30,1 %</a:t>
                      </a:r>
                    </a:p>
                  </a:txBody>
                  <a:tcPr marL="6369" marR="6369" marT="6369" marB="0" anchor="ctr">
                    <a:lnL>
                      <a:noFill/>
                    </a:lnL>
                    <a:lnR>
                      <a:noFill/>
                    </a:lnR>
                    <a:lnT>
                      <a:noFill/>
                    </a:lnT>
                    <a:lnB>
                      <a:noFill/>
                    </a:lnB>
                    <a:solidFill>
                      <a:srgbClr val="A9D08E"/>
                    </a:solidFill>
                  </a:tcPr>
                </a:tc>
                <a:tc>
                  <a:txBody>
                    <a:bodyPr/>
                    <a:lstStyle/>
                    <a:p>
                      <a:pPr algn="ctr" fontAlgn="ctr"/>
                      <a:r>
                        <a:rPr lang="cs-CZ" sz="1300" b="1" i="0" u="none" strike="noStrike">
                          <a:solidFill>
                            <a:srgbClr val="000000"/>
                          </a:solidFill>
                          <a:effectLst/>
                          <a:latin typeface="Calibri" panose="020F0502020204030204" pitchFamily="34" charset="0"/>
                        </a:rPr>
                        <a:t>30 - 20,1 %</a:t>
                      </a:r>
                    </a:p>
                  </a:txBody>
                  <a:tcPr marL="6369" marR="6369" marT="6369" marB="0" anchor="ctr">
                    <a:lnL>
                      <a:noFill/>
                    </a:lnL>
                    <a:lnR>
                      <a:noFill/>
                    </a:lnR>
                    <a:lnT>
                      <a:noFill/>
                    </a:lnT>
                    <a:lnB>
                      <a:noFill/>
                    </a:lnB>
                    <a:solidFill>
                      <a:srgbClr val="FFD966"/>
                    </a:solidFill>
                  </a:tcPr>
                </a:tc>
                <a:tc>
                  <a:txBody>
                    <a:bodyPr/>
                    <a:lstStyle/>
                    <a:p>
                      <a:pPr algn="ctr" fontAlgn="ctr"/>
                      <a:r>
                        <a:rPr lang="cs-CZ" sz="1300" b="1" i="0" u="none" strike="noStrike">
                          <a:solidFill>
                            <a:srgbClr val="000000"/>
                          </a:solidFill>
                          <a:effectLst/>
                          <a:latin typeface="Calibri" panose="020F0502020204030204" pitchFamily="34" charset="0"/>
                        </a:rPr>
                        <a:t>20 - 10,1 %</a:t>
                      </a:r>
                    </a:p>
                  </a:txBody>
                  <a:tcPr marL="6369" marR="6369" marT="6369" marB="0" anchor="ctr">
                    <a:lnL>
                      <a:noFill/>
                    </a:lnL>
                    <a:lnR>
                      <a:noFill/>
                    </a:lnR>
                    <a:lnT>
                      <a:noFill/>
                    </a:lnT>
                    <a:lnB>
                      <a:noFill/>
                    </a:lnB>
                    <a:solidFill>
                      <a:srgbClr val="FA8976"/>
                    </a:solidFill>
                  </a:tcPr>
                </a:tc>
                <a:tc>
                  <a:txBody>
                    <a:bodyPr/>
                    <a:lstStyle/>
                    <a:p>
                      <a:pPr algn="ctr" fontAlgn="ctr"/>
                      <a:r>
                        <a:rPr lang="cs-CZ" sz="1300" b="1" i="0" u="none" strike="noStrike">
                          <a:solidFill>
                            <a:srgbClr val="000000"/>
                          </a:solidFill>
                          <a:effectLst/>
                          <a:latin typeface="Calibri" panose="020F0502020204030204" pitchFamily="34" charset="0"/>
                        </a:rPr>
                        <a:t>10 - 0 %</a:t>
                      </a:r>
                    </a:p>
                  </a:txBody>
                  <a:tcPr marL="6369" marR="6369" marT="6369" marB="0" anchor="ctr">
                    <a:lnL>
                      <a:noFill/>
                    </a:lnL>
                    <a:lnR>
                      <a:noFill/>
                    </a:lnR>
                    <a:lnT>
                      <a:noFill/>
                    </a:lnT>
                    <a:lnB>
                      <a:noFill/>
                    </a:lnB>
                    <a:solidFill>
                      <a:srgbClr val="FF0000"/>
                    </a:solidFill>
                  </a:tcPr>
                </a:tc>
                <a:tc>
                  <a:txBody>
                    <a:bodyPr/>
                    <a:lstStyle/>
                    <a:p>
                      <a:pPr algn="l" fontAlgn="ctr"/>
                      <a:r>
                        <a:rPr lang="cs-CZ" sz="1300" b="1" i="0" u="none" strike="noStrike">
                          <a:solidFill>
                            <a:srgbClr val="000000"/>
                          </a:solidFill>
                          <a:effectLst/>
                          <a:latin typeface="Calibri" panose="020F0502020204030204" pitchFamily="34" charset="0"/>
                        </a:rPr>
                        <a:t>celkových kapacit</a:t>
                      </a:r>
                    </a:p>
                  </a:txBody>
                  <a:tcPr marL="6369" marR="6369" marT="6369" marB="0" anchor="ctr">
                    <a:lnL>
                      <a:noFill/>
                    </a:lnL>
                    <a:lnR>
                      <a:noFill/>
                    </a:lnR>
                    <a:lnT>
                      <a:noFill/>
                    </a:lnT>
                    <a:lnB>
                      <a:noFill/>
                    </a:lnB>
                  </a:tcPr>
                </a:tc>
                <a:extLst>
                  <a:ext uri="{0D108BD9-81ED-4DB2-BD59-A6C34878D82A}">
                    <a16:rowId xmlns:a16="http://schemas.microsoft.com/office/drawing/2014/main" val="830664353"/>
                  </a:ext>
                </a:extLst>
              </a:tr>
              <a:tr h="159226">
                <a:tc gridSpan="3">
                  <a:txBody>
                    <a:bodyPr/>
                    <a:lstStyle/>
                    <a:p>
                      <a:pPr algn="r" fontAlgn="ctr"/>
                      <a:r>
                        <a:rPr lang="pl-PL" sz="1300" b="1" i="0" u="none" strike="noStrike">
                          <a:solidFill>
                            <a:srgbClr val="000000"/>
                          </a:solidFill>
                          <a:effectLst/>
                          <a:latin typeface="Calibri" panose="020F0502020204030204" pitchFamily="34" charset="0"/>
                        </a:rPr>
                        <a:t>Nemocnice s aktualizací starší 48 hod.: </a:t>
                      </a:r>
                    </a:p>
                  </a:txBody>
                  <a:tcPr marL="6369" marR="6369" marT="6369" marB="0" anchor="ctr">
                    <a:lnL>
                      <a:noFill/>
                    </a:lnL>
                    <a:lnR>
                      <a:noFill/>
                    </a:lnR>
                    <a:lnT>
                      <a:noFill/>
                    </a:lnT>
                    <a:lnB>
                      <a:noFill/>
                    </a:lnB>
                  </a:tcPr>
                </a:tc>
                <a:tc hMerge="1">
                  <a:txBody>
                    <a:bodyPr/>
                    <a:lstStyle/>
                    <a:p>
                      <a:endParaRPr lang="cs-CZ"/>
                    </a:p>
                  </a:txBody>
                  <a:tcPr/>
                </a:tc>
                <a:tc hMerge="1">
                  <a:txBody>
                    <a:bodyPr/>
                    <a:lstStyle/>
                    <a:p>
                      <a:endParaRPr lang="cs-CZ"/>
                    </a:p>
                  </a:txBody>
                  <a:tcPr/>
                </a:tc>
                <a:tc>
                  <a:txBody>
                    <a:bodyPr/>
                    <a:lstStyle/>
                    <a:p>
                      <a:pPr algn="ctr" fontAlgn="ctr"/>
                      <a:r>
                        <a:rPr lang="cs-CZ" sz="1300" b="1" i="0" u="none" strike="noStrike">
                          <a:solidFill>
                            <a:srgbClr val="000000"/>
                          </a:solidFill>
                          <a:effectLst/>
                          <a:latin typeface="Calibri" panose="020F0502020204030204" pitchFamily="34" charset="0"/>
                        </a:rPr>
                        <a:t>0x</a:t>
                      </a: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tc>
                  <a:txBody>
                    <a:bodyPr/>
                    <a:lstStyle/>
                    <a:p>
                      <a:pPr algn="l" fontAlgn="ctr"/>
                      <a:endParaRPr lang="cs-CZ" sz="1300" b="0" i="0" u="none" strike="noStrike" dirty="0">
                        <a:solidFill>
                          <a:srgbClr val="000000"/>
                        </a:solidFill>
                        <a:effectLst/>
                        <a:latin typeface="Calibri" panose="020F0502020204030204" pitchFamily="34" charset="0"/>
                      </a:endParaRPr>
                    </a:p>
                  </a:txBody>
                  <a:tcPr marL="6369" marR="6369" marT="6369" marB="0" anchor="ctr">
                    <a:lnL>
                      <a:noFill/>
                    </a:lnL>
                    <a:lnR>
                      <a:noFill/>
                    </a:lnR>
                    <a:lnT>
                      <a:noFill/>
                    </a:lnT>
                    <a:lnB>
                      <a:noFill/>
                    </a:lnB>
                  </a:tcPr>
                </a:tc>
                <a:extLst>
                  <a:ext uri="{0D108BD9-81ED-4DB2-BD59-A6C34878D82A}">
                    <a16:rowId xmlns:a16="http://schemas.microsoft.com/office/drawing/2014/main" val="3465663821"/>
                  </a:ext>
                </a:extLst>
              </a:tr>
            </a:tbl>
          </a:graphicData>
        </a:graphic>
      </p:graphicFrame>
    </p:spTree>
    <p:extLst>
      <p:ext uri="{BB962C8B-B14F-4D97-AF65-F5344CB8AC3E}">
        <p14:creationId xmlns:p14="http://schemas.microsoft.com/office/powerpoint/2010/main" val="3594316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a:t>
            </a:r>
            <a:r>
              <a:rPr lang="cs-CZ" dirty="0"/>
              <a:t>standartních lůžek s kyslíkem</a:t>
            </a:r>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580864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Podíl</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 (%) </a:t>
            </a:r>
            <a:r>
              <a:rPr kumimoji="0" lang="en-US" sz="1800" b="0" i="0" u="none" strike="noStrike" kern="1200" cap="none" spc="0" normalizeH="0" baseline="0" noProof="0" dirty="0" err="1">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volné</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 </a:t>
            </a:r>
            <a:r>
              <a:rPr kumimoji="0" lang="en-US" sz="1800" b="0" i="0" u="none" strike="noStrike" kern="1200" cap="none" spc="0" normalizeH="0" baseline="0" noProof="0" dirty="0" err="1">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aktuálně</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 </a:t>
            </a:r>
            <a:r>
              <a:rPr kumimoji="0" lang="en-US" sz="1800" b="0" i="0" u="none" strike="noStrike" kern="1200" cap="none" spc="0" normalizeH="0" baseline="0" noProof="0" dirty="0" err="1">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nahlášené</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 </a:t>
            </a:r>
            <a:r>
              <a:rPr kumimoji="0" lang="en-US" sz="1800" b="0" i="0" u="none" strike="noStrike" kern="1200" cap="none" spc="0" normalizeH="0" baseline="0" noProof="0" dirty="0" err="1">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kapacity</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 </a:t>
            </a:r>
            <a:r>
              <a:rPr kumimoji="0" lang="cs-CZ" sz="1800" b="0" i="0" u="none" strike="noStrike" kern="1200" cap="none" spc="0" normalizeH="0" baseline="0" noProof="0" dirty="0">
                <a:ln>
                  <a:noFill/>
                </a:ln>
                <a:solidFill>
                  <a:prstClr val="black"/>
                </a:solidFill>
                <a:effectLst/>
                <a:uLnTx/>
                <a:uFillTx/>
                <a:latin typeface="Calibri" panose="020F0502020204030204"/>
                <a:ea typeface="+mn-ea"/>
                <a:cs typeface="+mn-cs"/>
              </a:rPr>
              <a:t>lůžek s kyslíkem</a:t>
            </a:r>
            <a:endParaRPr kumimoji="0" lang="cs-CZ"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n-cs"/>
            </a:endParaRPr>
          </a:p>
        </p:txBody>
      </p:sp>
      <p:sp>
        <p:nvSpPr>
          <p:cNvPr id="6" name="TextovéPole 5"/>
          <p:cNvSpPr txBox="1"/>
          <p:nvPr/>
        </p:nvSpPr>
        <p:spPr>
          <a:xfrm>
            <a:off x="8617671" y="5469884"/>
            <a:ext cx="2329962" cy="646331"/>
          </a:xfrm>
          <a:prstGeom prst="rect">
            <a:avLst/>
          </a:prstGeom>
          <a:noFill/>
        </p:spPr>
        <p:txBody>
          <a:bodyPr wrap="square" rtlCol="0">
            <a:spAutoFit/>
          </a:bodyPr>
          <a:lstStyle/>
          <a:p>
            <a:pPr algn="ctr"/>
            <a:r>
              <a:rPr lang="cs-CZ" dirty="0" smtClean="0">
                <a:solidFill>
                  <a:srgbClr val="FF0000"/>
                </a:solidFill>
                <a:latin typeface="Arial" panose="020B0604020202020204" pitchFamily="34" charset="0"/>
                <a:cs typeface="Arial" panose="020B0604020202020204" pitchFamily="34" charset="0"/>
              </a:rPr>
              <a:t>Údaje jsou aktuální k 23.11.2021 0:36</a:t>
            </a:r>
            <a:endParaRPr lang="cs-CZ"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194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JIP</a:t>
            </a:r>
            <a:endParaRPr lang="cs-CZ" dirty="0"/>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4692118"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JIP</a:t>
            </a:r>
            <a:endParaRPr lang="cs-CZ" dirty="0">
              <a:latin typeface="Calibri" panose="020F0502020204030204" pitchFamily="34" charset="0"/>
              <a:ea typeface="Calibri" panose="020F0502020204030204" pitchFamily="34" charset="0"/>
            </a:endParaRPr>
          </a:p>
        </p:txBody>
      </p:sp>
      <p:graphicFrame>
        <p:nvGraphicFramePr>
          <p:cNvPr id="11" name="Tabulka 10"/>
          <p:cNvGraphicFramePr>
            <a:graphicFrameLocks noGrp="1"/>
          </p:cNvGraphicFramePr>
          <p:nvPr>
            <p:extLst>
              <p:ext uri="{D42A27DB-BD31-4B8C-83A1-F6EECF244321}">
                <p14:modId xmlns:p14="http://schemas.microsoft.com/office/powerpoint/2010/main" val="3720665233"/>
              </p:ext>
            </p:extLst>
          </p:nvPr>
        </p:nvGraphicFramePr>
        <p:xfrm>
          <a:off x="7842739" y="3768325"/>
          <a:ext cx="3754315" cy="100584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209585095"/>
                    </a:ext>
                  </a:extLst>
                </a:gridCol>
                <a:gridCol w="1354015">
                  <a:extLst>
                    <a:ext uri="{9D8B030D-6E8A-4147-A177-3AD203B41FA5}">
                      <a16:colId xmlns:a16="http://schemas.microsoft.com/office/drawing/2014/main" val="3513835546"/>
                    </a:ext>
                  </a:extLst>
                </a:gridCol>
              </a:tblGrid>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Celková kapacita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cs-CZ" sz="1600" b="0" i="0" u="none" strike="noStrike" dirty="0" smtClean="0">
                          <a:solidFill>
                            <a:srgbClr val="000000"/>
                          </a:solidFill>
                          <a:effectLst/>
                          <a:latin typeface="Calibri" panose="020F0502020204030204" pitchFamily="34" charset="0"/>
                        </a:rPr>
                        <a:t>3 579</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489001"/>
                  </a:ext>
                </a:extLst>
              </a:tr>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Volná kapacita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600" dirty="0" smtClean="0">
                          <a:solidFill>
                            <a:sysClr val="windowText" lastClr="000000"/>
                          </a:solidFill>
                          <a:latin typeface="Calibri" panose="020F0502020204030204" pitchFamily="34" charset="0"/>
                          <a:cs typeface="Calibri" panose="020F0502020204030204" pitchFamily="34" charset="0"/>
                        </a:rPr>
                        <a:t>29,1 %</a:t>
                      </a:r>
                      <a:endParaRPr lang="cs-CZ" sz="1600" dirty="0">
                        <a:solidFill>
                          <a:sysClr val="windowText" lastClr="000000"/>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842585"/>
                  </a:ext>
                </a:extLst>
              </a:tr>
              <a:tr h="317652">
                <a:tc>
                  <a:txBody>
                    <a:bodyPr/>
                    <a:lstStyle/>
                    <a:p>
                      <a:r>
                        <a:rPr lang="cs-CZ" sz="1600" b="1" dirty="0" smtClean="0">
                          <a:solidFill>
                            <a:sysClr val="windowText" lastClr="000000"/>
                          </a:solidFill>
                          <a:latin typeface="Calibri" panose="020F0502020204030204" pitchFamily="34" charset="0"/>
                          <a:cs typeface="Calibri" panose="020F0502020204030204" pitchFamily="34" charset="0"/>
                        </a:rPr>
                        <a:t>Obsazenost C+ pac. na JIP</a:t>
                      </a:r>
                      <a:endParaRPr lang="cs-CZ" sz="1600" b="1" dirty="0">
                        <a:solidFill>
                          <a:sysClr val="windowText" lastClr="000000"/>
                        </a:solidFill>
                        <a:latin typeface="Calibri" panose="020F0502020204030204" pitchFamily="34" charset="0"/>
                        <a:cs typeface="Calibri" panose="020F0502020204030204" pitchFamily="34"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2D050"/>
                    </a:solidFill>
                  </a:tcPr>
                </a:tc>
                <a:tc>
                  <a:txBody>
                    <a:bodyPr/>
                    <a:lstStyle/>
                    <a:p>
                      <a:pPr algn="ctr"/>
                      <a:r>
                        <a:rPr lang="cs-CZ" sz="1600" baseline="0" dirty="0" smtClean="0">
                          <a:solidFill>
                            <a:sysClr val="windowText" lastClr="000000"/>
                          </a:solidFill>
                          <a:latin typeface="Calibri" panose="020F0502020204030204" pitchFamily="34" charset="0"/>
                          <a:cs typeface="Calibri" panose="020F0502020204030204" pitchFamily="34" charset="0"/>
                        </a:rPr>
                        <a:t>22,6 %</a:t>
                      </a:r>
                      <a:endParaRPr lang="cs-CZ" sz="1600" dirty="0">
                        <a:solidFill>
                          <a:sysClr val="windowText" lastClr="000000"/>
                        </a:solidFill>
                        <a:latin typeface="Calibri" panose="020F0502020204030204" pitchFamily="34" charset="0"/>
                        <a:cs typeface="Calibri" panose="020F050202020403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753387"/>
                  </a:ext>
                </a:extLst>
              </a:tr>
            </a:tbl>
          </a:graphicData>
        </a:graphic>
      </p:graphicFrame>
      <p:sp>
        <p:nvSpPr>
          <p:cNvPr id="9" name="TextovéPole 8"/>
          <p:cNvSpPr txBox="1"/>
          <p:nvPr/>
        </p:nvSpPr>
        <p:spPr>
          <a:xfrm>
            <a:off x="8617671" y="5469884"/>
            <a:ext cx="2329962" cy="646331"/>
          </a:xfrm>
          <a:prstGeom prst="rect">
            <a:avLst/>
          </a:prstGeom>
          <a:noFill/>
        </p:spPr>
        <p:txBody>
          <a:bodyPr wrap="square" rtlCol="0">
            <a:spAutoFit/>
          </a:bodyPr>
          <a:lstStyle/>
          <a:p>
            <a:pPr algn="ctr"/>
            <a:r>
              <a:rPr lang="cs-CZ" dirty="0" smtClean="0">
                <a:solidFill>
                  <a:srgbClr val="FF0000"/>
                </a:solidFill>
                <a:latin typeface="Arial" panose="020B0604020202020204" pitchFamily="34" charset="0"/>
                <a:cs typeface="Arial" panose="020B0604020202020204" pitchFamily="34" charset="0"/>
              </a:rPr>
              <a:t>Údaje jsou aktuální k 23.11.2021 0:36</a:t>
            </a:r>
            <a:endParaRPr lang="cs-CZ"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762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FAC55-E7BE-4475-808A-CF41E61842C2}"/>
              </a:ext>
            </a:extLst>
          </p:cNvPr>
          <p:cNvSpPr>
            <a:spLocks noGrp="1"/>
          </p:cNvSpPr>
          <p:nvPr>
            <p:ph type="title"/>
            <p:custDataLst>
              <p:tags r:id="rId1"/>
            </p:custDataLst>
          </p:nvPr>
        </p:nvSpPr>
        <p:spPr>
          <a:xfrm>
            <a:off x="381739" y="2"/>
            <a:ext cx="10565894" cy="576000"/>
          </a:xfrm>
        </p:spPr>
        <p:txBody>
          <a:bodyPr/>
          <a:lstStyle/>
          <a:p>
            <a:r>
              <a:rPr lang="en-US" dirty="0" err="1"/>
              <a:t>Podíl</a:t>
            </a:r>
            <a:r>
              <a:rPr lang="en-US" dirty="0"/>
              <a:t> (%) </a:t>
            </a:r>
            <a:r>
              <a:rPr lang="en-US" dirty="0" err="1"/>
              <a:t>volné</a:t>
            </a:r>
            <a:r>
              <a:rPr lang="en-US" dirty="0"/>
              <a:t> </a:t>
            </a:r>
            <a:r>
              <a:rPr lang="en-US" dirty="0" err="1"/>
              <a:t>aktuálně</a:t>
            </a:r>
            <a:r>
              <a:rPr lang="en-US" dirty="0"/>
              <a:t> </a:t>
            </a:r>
            <a:r>
              <a:rPr lang="en-US" dirty="0" err="1"/>
              <a:t>nahlášené</a:t>
            </a:r>
            <a:r>
              <a:rPr lang="en-US" dirty="0"/>
              <a:t> </a:t>
            </a:r>
            <a:r>
              <a:rPr lang="en-US" dirty="0" err="1"/>
              <a:t>kapacity</a:t>
            </a:r>
            <a:r>
              <a:rPr lang="en-US" dirty="0"/>
              <a:t> </a:t>
            </a:r>
            <a:r>
              <a:rPr lang="cs-CZ" dirty="0"/>
              <a:t>UPV</a:t>
            </a:r>
          </a:p>
        </p:txBody>
      </p:sp>
      <p:graphicFrame>
        <p:nvGraphicFramePr>
          <p:cNvPr id="7" name="Chart 6">
            <a:extLst>
              <a:ext uri="{FF2B5EF4-FFF2-40B4-BE49-F238E27FC236}">
                <a16:creationId xmlns:a16="http://schemas.microsoft.com/office/drawing/2014/main" id="{EFD8EDC8-39AC-4878-B921-4F6635FE7621}"/>
              </a:ext>
            </a:extLst>
          </p:cNvPr>
          <p:cNvGraphicFramePr/>
          <p:nvPr>
            <p:custDataLst>
              <p:tags r:id="rId2"/>
            </p:custDataLst>
            <p:extLst/>
          </p:nvPr>
        </p:nvGraphicFramePr>
        <p:xfrm>
          <a:off x="679061" y="1186197"/>
          <a:ext cx="8128000" cy="5418667"/>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C6038F74-6802-471B-A77B-176FE0683DE0}"/>
              </a:ext>
            </a:extLst>
          </p:cNvPr>
          <p:cNvSpPr/>
          <p:nvPr>
            <p:custDataLst>
              <p:tags r:id="rId3"/>
            </p:custDataLst>
          </p:nvPr>
        </p:nvSpPr>
        <p:spPr>
          <a:xfrm>
            <a:off x="3040815" y="816865"/>
            <a:ext cx="4723729" cy="369332"/>
          </a:xfrm>
          <a:prstGeom prst="rect">
            <a:avLst/>
          </a:prstGeom>
        </p:spPr>
        <p:txBody>
          <a:bodyPr wrap="none">
            <a:spAutoFit/>
          </a:bodyPr>
          <a:lstStyle/>
          <a:p>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Podíl</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volné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aktuálně</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nahlášené</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kapacity</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cs-CZ" dirty="0">
                <a:solidFill>
                  <a:srgbClr val="000000"/>
                </a:solidFill>
                <a:latin typeface="Calibri" panose="020F0502020204030204" pitchFamily="34" charset="0"/>
                <a:ea typeface="Times New Roman" panose="02020603050405020304" pitchFamily="18" charset="0"/>
                <a:cs typeface="Calibri" panose="020F0502020204030204" pitchFamily="34" charset="0"/>
              </a:rPr>
              <a:t>UPV</a:t>
            </a:r>
            <a:endParaRPr lang="cs-CZ" dirty="0">
              <a:latin typeface="Calibri" panose="020F0502020204030204" pitchFamily="34" charset="0"/>
              <a:ea typeface="Calibri" panose="020F0502020204030204" pitchFamily="34" charset="0"/>
            </a:endParaRPr>
          </a:p>
        </p:txBody>
      </p:sp>
      <p:sp>
        <p:nvSpPr>
          <p:cNvPr id="5" name="TextovéPole 4"/>
          <p:cNvSpPr txBox="1"/>
          <p:nvPr/>
        </p:nvSpPr>
        <p:spPr>
          <a:xfrm>
            <a:off x="8617671" y="5469884"/>
            <a:ext cx="2329962" cy="646331"/>
          </a:xfrm>
          <a:prstGeom prst="rect">
            <a:avLst/>
          </a:prstGeom>
          <a:noFill/>
        </p:spPr>
        <p:txBody>
          <a:bodyPr wrap="square" rtlCol="0">
            <a:spAutoFit/>
          </a:bodyPr>
          <a:lstStyle/>
          <a:p>
            <a:pPr algn="ctr"/>
            <a:r>
              <a:rPr lang="cs-CZ" dirty="0" smtClean="0">
                <a:solidFill>
                  <a:srgbClr val="FF0000"/>
                </a:solidFill>
                <a:latin typeface="Arial" panose="020B0604020202020204" pitchFamily="34" charset="0"/>
                <a:cs typeface="Arial" panose="020B0604020202020204" pitchFamily="34" charset="0"/>
              </a:rPr>
              <a:t>Údaje jsou aktuální k 23.11.2021 0:36</a:t>
            </a:r>
            <a:endParaRPr lang="cs-CZ"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36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239746E9-FF79-425B-B52E-C36853FB28DB}"/>
              </a:ext>
            </a:extLst>
          </p:cNvPr>
          <p:cNvSpPr/>
          <p:nvPr>
            <p:custDataLst>
              <p:tags r:id="rId1"/>
            </p:custDataLst>
          </p:nvPr>
        </p:nvSpPr>
        <p:spPr>
          <a:xfrm>
            <a:off x="7478982" y="1060251"/>
            <a:ext cx="3956538" cy="738664"/>
          </a:xfrm>
          <a:prstGeom prst="rect">
            <a:avLst/>
          </a:prstGeom>
        </p:spPr>
        <p:txBody>
          <a:bodyPr wrap="square">
            <a:spAutoFit/>
          </a:bodyPr>
          <a:lstStyle/>
          <a:p>
            <a:pPr fontAlgn="b"/>
            <a:r>
              <a:rPr lang="cs-CZ" sz="1400" i="1" dirty="0">
                <a:solidFill>
                  <a:srgbClr val="000000"/>
                </a:solidFill>
              </a:rPr>
              <a:t>Predikce počtu hospitalizovaných pacientů na základě modelů při parametrech nemoci z období 10/2021–11/2021 pro různé scénáře</a:t>
            </a:r>
            <a:endParaRPr lang="cs-CZ" sz="1400" i="1" dirty="0">
              <a:solidFill>
                <a:srgbClr val="000000"/>
              </a:solidFill>
              <a:latin typeface="Calibri" panose="020F0502020204030204" pitchFamily="34" charset="0"/>
            </a:endParaRPr>
          </a:p>
        </p:txBody>
      </p:sp>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2"/>
            </p:custDataLst>
          </p:nvPr>
        </p:nvSpPr>
        <p:spPr>
          <a:xfrm>
            <a:off x="154578" y="0"/>
            <a:ext cx="7440022" cy="576000"/>
          </a:xfrm>
        </p:spPr>
        <p:txBody>
          <a:bodyPr/>
          <a:lstStyle/>
          <a:p>
            <a:r>
              <a:rPr lang="cs-CZ" sz="1800" dirty="0"/>
              <a:t>Predikce celkového počtu hospitalizací – aktuální počet léčených </a:t>
            </a:r>
            <a:endParaRPr lang="cs-CZ" sz="1800" dirty="0">
              <a:solidFill>
                <a:srgbClr val="00FF00"/>
              </a:solidFill>
            </a:endParaRPr>
          </a:p>
        </p:txBody>
      </p:sp>
      <p:sp>
        <p:nvSpPr>
          <p:cNvPr id="23" name="TextovéPole 22">
            <a:extLst>
              <a:ext uri="{FF2B5EF4-FFF2-40B4-BE49-F238E27FC236}">
                <a16:creationId xmlns:a16="http://schemas.microsoft.com/office/drawing/2014/main" id="{7254C57B-23A2-45E4-9157-3C0592F87311}"/>
              </a:ext>
            </a:extLst>
          </p:cNvPr>
          <p:cNvSpPr txBox="1"/>
          <p:nvPr>
            <p:custDataLst>
              <p:tags r:id="rId3"/>
            </p:custDataLst>
          </p:nvPr>
        </p:nvSpPr>
        <p:spPr>
          <a:xfrm>
            <a:off x="154578" y="658863"/>
            <a:ext cx="2668274" cy="369332"/>
          </a:xfrm>
          <a:prstGeom prst="rect">
            <a:avLst/>
          </a:prstGeom>
          <a:noFill/>
        </p:spPr>
        <p:txBody>
          <a:bodyPr wrap="square" rtlCol="0">
            <a:spAutoFit/>
          </a:bodyPr>
          <a:lstStyle/>
          <a:p>
            <a:r>
              <a:rPr lang="cs-CZ" b="1" i="1" dirty="0">
                <a:solidFill>
                  <a:prstClr val="black"/>
                </a:solidFill>
                <a:latin typeface="+mj-lt"/>
              </a:rPr>
              <a:t>Česká republika</a:t>
            </a:r>
          </a:p>
        </p:txBody>
      </p:sp>
      <p:sp>
        <p:nvSpPr>
          <p:cNvPr id="24" name="TextBox 14">
            <a:extLst>
              <a:ext uri="{FF2B5EF4-FFF2-40B4-BE49-F238E27FC236}">
                <a16:creationId xmlns:a16="http://schemas.microsoft.com/office/drawing/2014/main" id="{49BB1F22-BFC8-45B7-97DF-9727BFB8A6AC}"/>
              </a:ext>
            </a:extLst>
          </p:cNvPr>
          <p:cNvSpPr txBox="1"/>
          <p:nvPr>
            <p:custDataLst>
              <p:tags r:id="rId4"/>
            </p:custDataLst>
          </p:nvPr>
        </p:nvSpPr>
        <p:spPr>
          <a:xfrm rot="16200000">
            <a:off x="-1294223" y="3762664"/>
            <a:ext cx="3119765" cy="307777"/>
          </a:xfrm>
          <a:prstGeom prst="rect">
            <a:avLst/>
          </a:prstGeom>
          <a:noFill/>
        </p:spPr>
        <p:txBody>
          <a:bodyPr wrap="none" rtlCol="0">
            <a:spAutoFit/>
          </a:bodyPr>
          <a:lstStyle/>
          <a:p>
            <a:r>
              <a:rPr lang="cs-CZ" sz="1400" dirty="0">
                <a:solidFill>
                  <a:prstClr val="black"/>
                </a:solidFill>
              </a:rPr>
              <a:t>Reálný a predikovaný počet pacientů</a:t>
            </a:r>
          </a:p>
        </p:txBody>
      </p:sp>
      <p:sp>
        <p:nvSpPr>
          <p:cNvPr id="25" name="TextBox 31">
            <a:extLst>
              <a:ext uri="{FF2B5EF4-FFF2-40B4-BE49-F238E27FC236}">
                <a16:creationId xmlns:a16="http://schemas.microsoft.com/office/drawing/2014/main" id="{2B7B016C-730A-4D13-8F30-5D1F0893DC67}"/>
              </a:ext>
            </a:extLst>
          </p:cNvPr>
          <p:cNvSpPr txBox="1"/>
          <p:nvPr>
            <p:custDataLst>
              <p:tags r:id="rId5"/>
            </p:custDataLst>
          </p:nvPr>
        </p:nvSpPr>
        <p:spPr>
          <a:xfrm>
            <a:off x="265660" y="6088849"/>
            <a:ext cx="712054" cy="307777"/>
          </a:xfrm>
          <a:prstGeom prst="rect">
            <a:avLst/>
          </a:prstGeom>
          <a:noFill/>
        </p:spPr>
        <p:txBody>
          <a:bodyPr wrap="none" rtlCol="0">
            <a:spAutoFit/>
          </a:bodyPr>
          <a:lstStyle/>
          <a:p>
            <a:r>
              <a:rPr lang="cs-CZ" sz="1400" dirty="0">
                <a:solidFill>
                  <a:prstClr val="black"/>
                </a:solidFill>
                <a:latin typeface="+mj-lt"/>
              </a:rPr>
              <a:t>Datum</a:t>
            </a:r>
          </a:p>
        </p:txBody>
      </p:sp>
      <p:graphicFrame>
        <p:nvGraphicFramePr>
          <p:cNvPr id="26" name="Chart 11">
            <a:extLst>
              <a:ext uri="{FF2B5EF4-FFF2-40B4-BE49-F238E27FC236}">
                <a16:creationId xmlns:a16="http://schemas.microsoft.com/office/drawing/2014/main" id="{23D2C687-80DB-4EF0-A8E6-6F402388CF47}"/>
              </a:ext>
            </a:extLst>
          </p:cNvPr>
          <p:cNvGraphicFramePr/>
          <p:nvPr>
            <p:extLst/>
          </p:nvPr>
        </p:nvGraphicFramePr>
        <p:xfrm>
          <a:off x="386622" y="1800828"/>
          <a:ext cx="11805378" cy="4921702"/>
        </p:xfrm>
        <a:graphic>
          <a:graphicData uri="http://schemas.openxmlformats.org/drawingml/2006/chart">
            <c:chart xmlns:c="http://schemas.openxmlformats.org/drawingml/2006/chart" xmlns:r="http://schemas.openxmlformats.org/officeDocument/2006/relationships" r:id="rId12"/>
          </a:graphicData>
        </a:graphic>
      </p:graphicFrame>
      <p:grpSp>
        <p:nvGrpSpPr>
          <p:cNvPr id="34" name="Skupina 33">
            <a:extLst>
              <a:ext uri="{FF2B5EF4-FFF2-40B4-BE49-F238E27FC236}">
                <a16:creationId xmlns:a16="http://schemas.microsoft.com/office/drawing/2014/main" id="{A5D207FE-E9F1-45F3-900D-8666E5F661F4}"/>
              </a:ext>
            </a:extLst>
          </p:cNvPr>
          <p:cNvGrpSpPr/>
          <p:nvPr>
            <p:custDataLst>
              <p:tags r:id="rId6"/>
            </p:custDataLst>
          </p:nvPr>
        </p:nvGrpSpPr>
        <p:grpSpPr>
          <a:xfrm>
            <a:off x="7472080" y="1057588"/>
            <a:ext cx="3864788" cy="787521"/>
            <a:chOff x="6462419" y="1469144"/>
            <a:chExt cx="3502394" cy="513208"/>
          </a:xfrm>
        </p:grpSpPr>
        <p:cxnSp>
          <p:nvCxnSpPr>
            <p:cNvPr id="35" name="Straight Connector 33">
              <a:extLst>
                <a:ext uri="{FF2B5EF4-FFF2-40B4-BE49-F238E27FC236}">
                  <a16:creationId xmlns:a16="http://schemas.microsoft.com/office/drawing/2014/main" id="{3CECE1E3-894F-454B-9321-BB2335652640}"/>
                </a:ext>
              </a:extLst>
            </p:cNvPr>
            <p:cNvCxnSpPr>
              <a:cxnSpLocks/>
            </p:cNvCxnSpPr>
            <p:nvPr/>
          </p:nvCxnSpPr>
          <p:spPr>
            <a:xfrm flipV="1">
              <a:off x="6470103" y="1469145"/>
              <a:ext cx="0" cy="513207"/>
            </a:xfrm>
            <a:prstGeom prst="line">
              <a:avLst/>
            </a:prstGeom>
            <a:noFill/>
            <a:ln w="28575" cap="flat" cmpd="sng" algn="ctr">
              <a:solidFill>
                <a:sysClr val="windowText" lastClr="000000"/>
              </a:solidFill>
              <a:prstDash val="solid"/>
              <a:miter lim="800000"/>
            </a:ln>
            <a:effectLst/>
          </p:spPr>
        </p:cxnSp>
        <p:cxnSp>
          <p:nvCxnSpPr>
            <p:cNvPr id="36" name="Straight Connector 34">
              <a:extLst>
                <a:ext uri="{FF2B5EF4-FFF2-40B4-BE49-F238E27FC236}">
                  <a16:creationId xmlns:a16="http://schemas.microsoft.com/office/drawing/2014/main" id="{C4559F46-D26D-49B4-A30F-D5ED1BE44696}"/>
                </a:ext>
              </a:extLst>
            </p:cNvPr>
            <p:cNvCxnSpPr>
              <a:cxnSpLocks/>
            </p:cNvCxnSpPr>
            <p:nvPr/>
          </p:nvCxnSpPr>
          <p:spPr>
            <a:xfrm>
              <a:off x="6462419" y="1469144"/>
              <a:ext cx="3502394" cy="0"/>
            </a:xfrm>
            <a:prstGeom prst="line">
              <a:avLst/>
            </a:prstGeom>
            <a:noFill/>
            <a:ln w="28575" cap="flat" cmpd="sng" algn="ctr">
              <a:solidFill>
                <a:sysClr val="windowText" lastClr="000000"/>
              </a:solidFill>
              <a:prstDash val="solid"/>
              <a:miter lim="800000"/>
              <a:headEnd type="none" w="med" len="med"/>
              <a:tailEnd type="triangle" w="med" len="med"/>
            </a:ln>
            <a:effectLst/>
          </p:spPr>
        </p:cxnSp>
      </p:grpSp>
      <p:graphicFrame>
        <p:nvGraphicFramePr>
          <p:cNvPr id="27" name="Tabulka 6">
            <a:extLst>
              <a:ext uri="{FF2B5EF4-FFF2-40B4-BE49-F238E27FC236}">
                <a16:creationId xmlns:a16="http://schemas.microsoft.com/office/drawing/2014/main" id="{AD4F5B81-DEEF-420C-B58A-FBC4192C321A}"/>
              </a:ext>
            </a:extLst>
          </p:cNvPr>
          <p:cNvGraphicFramePr>
            <a:graphicFrameLocks noGrp="1"/>
          </p:cNvGraphicFramePr>
          <p:nvPr>
            <p:extLst/>
          </p:nvPr>
        </p:nvGraphicFramePr>
        <p:xfrm>
          <a:off x="1275570" y="1059502"/>
          <a:ext cx="5760000" cy="1762665"/>
        </p:xfrm>
        <a:graphic>
          <a:graphicData uri="http://schemas.openxmlformats.org/drawingml/2006/table">
            <a:tbl>
              <a:tblPr firstRow="1" bandRow="1"/>
              <a:tblGrid>
                <a:gridCol w="1152000">
                  <a:extLst>
                    <a:ext uri="{9D8B030D-6E8A-4147-A177-3AD203B41FA5}">
                      <a16:colId xmlns:a16="http://schemas.microsoft.com/office/drawing/2014/main" val="706735823"/>
                    </a:ext>
                  </a:extLst>
                </a:gridCol>
                <a:gridCol w="1152000">
                  <a:extLst>
                    <a:ext uri="{9D8B030D-6E8A-4147-A177-3AD203B41FA5}">
                      <a16:colId xmlns:a16="http://schemas.microsoft.com/office/drawing/2014/main" val="1388993239"/>
                    </a:ext>
                  </a:extLst>
                </a:gridCol>
                <a:gridCol w="432000">
                  <a:extLst>
                    <a:ext uri="{9D8B030D-6E8A-4147-A177-3AD203B41FA5}">
                      <a16:colId xmlns:a16="http://schemas.microsoft.com/office/drawing/2014/main" val="2321874019"/>
                    </a:ext>
                  </a:extLst>
                </a:gridCol>
                <a:gridCol w="720000">
                  <a:extLst>
                    <a:ext uri="{9D8B030D-6E8A-4147-A177-3AD203B41FA5}">
                      <a16:colId xmlns:a16="http://schemas.microsoft.com/office/drawing/2014/main" val="2031877599"/>
                    </a:ext>
                  </a:extLst>
                </a:gridCol>
                <a:gridCol w="432000">
                  <a:extLst>
                    <a:ext uri="{9D8B030D-6E8A-4147-A177-3AD203B41FA5}">
                      <a16:colId xmlns:a16="http://schemas.microsoft.com/office/drawing/2014/main" val="3625766292"/>
                    </a:ext>
                  </a:extLst>
                </a:gridCol>
                <a:gridCol w="720000">
                  <a:extLst>
                    <a:ext uri="{9D8B030D-6E8A-4147-A177-3AD203B41FA5}">
                      <a16:colId xmlns:a16="http://schemas.microsoft.com/office/drawing/2014/main" val="1994116185"/>
                    </a:ext>
                  </a:extLst>
                </a:gridCol>
                <a:gridCol w="432000">
                  <a:extLst>
                    <a:ext uri="{9D8B030D-6E8A-4147-A177-3AD203B41FA5}">
                      <a16:colId xmlns:a16="http://schemas.microsoft.com/office/drawing/2014/main" val="1242697102"/>
                    </a:ext>
                  </a:extLst>
                </a:gridCol>
                <a:gridCol w="720000">
                  <a:extLst>
                    <a:ext uri="{9D8B030D-6E8A-4147-A177-3AD203B41FA5}">
                      <a16:colId xmlns:a16="http://schemas.microsoft.com/office/drawing/2014/main" val="1618786126"/>
                    </a:ext>
                  </a:extLst>
                </a:gridCol>
              </a:tblGrid>
              <a:tr h="80900">
                <a:tc rowSpan="3">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ctr"/>
                      <a:r>
                        <a:rPr lang="cs-CZ" sz="1200" b="1" i="0" u="none" strike="noStrike">
                          <a:solidFill>
                            <a:schemeClr val="tx1"/>
                          </a:solidFill>
                          <a:effectLst/>
                          <a:latin typeface="+mj-lt"/>
                        </a:rPr>
                        <a:t>Měsíc</a:t>
                      </a:r>
                      <a:endParaRPr lang="cs-CZ" sz="1200" b="1" i="0" u="none" strike="noStrike" dirty="0">
                        <a:solidFill>
                          <a:schemeClr val="tx1"/>
                        </a:solidFill>
                        <a:effectLst/>
                        <a:latin typeface="+mj-lt"/>
                      </a:endParaRPr>
                    </a:p>
                  </a:txBody>
                  <a:tcPr marL="9525" marR="9525" marT="9525" marB="0" anchor="ctr">
                    <a:lnL w="952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ctr"/>
                      <a:r>
                        <a:rPr lang="cs-CZ" sz="1200" b="1" i="0" u="none" strike="noStrike">
                          <a:solidFill>
                            <a:schemeClr val="tx1"/>
                          </a:solidFill>
                          <a:effectLst/>
                          <a:latin typeface="+mj-lt"/>
                        </a:rPr>
                        <a:t>Celkem nově hospitalizo-vaných</a:t>
                      </a:r>
                      <a:endParaRPr lang="cs-CZ" sz="1200" b="1" i="0" u="none" strike="noStrike" dirty="0">
                        <a:solidFill>
                          <a:schemeClr val="tx1"/>
                        </a:solidFill>
                        <a:effectLst/>
                        <a:latin typeface="+mj-lt"/>
                      </a:endParaRP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cs-CZ" sz="1200" b="0" i="0" u="none" strike="noStrike" dirty="0">
                          <a:solidFill>
                            <a:srgbClr val="FFFFFF"/>
                          </a:solidFill>
                          <a:effectLst/>
                          <a:latin typeface="+mj-lt"/>
                        </a:rPr>
                        <a: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cs-CZ" sz="1200" b="0" i="0" u="none" strike="noStrike" dirty="0">
                          <a:solidFill>
                            <a:srgbClr val="FFFFFF"/>
                          </a:solidFill>
                          <a:effectLst/>
                          <a:latin typeface="+mj-lt"/>
                        </a:rPr>
                        <a: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cs-CZ" sz="1200" b="0" i="0" u="none" strike="noStrike" dirty="0">
                          <a:solidFill>
                            <a:srgbClr val="FFFFFF"/>
                          </a:solidFill>
                          <a:effectLst/>
                          <a:latin typeface="+mj-lt"/>
                        </a:rPr>
                        <a: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cs-CZ" sz="1200" b="0" i="0" u="none" strike="noStrike" dirty="0">
                          <a:solidFill>
                            <a:srgbClr val="FFFFFF"/>
                          </a:solidFill>
                          <a:effectLst/>
                          <a:latin typeface="+mj-lt"/>
                        </a:rPr>
                        <a: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cs-CZ" sz="1200" b="0" i="0" u="none" strike="noStrike" dirty="0">
                          <a:solidFill>
                            <a:srgbClr val="FFFFFF"/>
                          </a:solidFill>
                          <a:effectLst/>
                          <a:latin typeface="+mj-lt"/>
                        </a:rPr>
                        <a: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cs-CZ" sz="1200" b="0" i="0" u="none" strike="noStrike" dirty="0">
                          <a:solidFill>
                            <a:srgbClr val="FFFFFF"/>
                          </a:solidFill>
                          <a:effectLst/>
                          <a:latin typeface="+mj-lt"/>
                        </a:rPr>
                        <a:t> </a:t>
                      </a:r>
                    </a:p>
                  </a:txBody>
                  <a:tcPr marL="9525" marR="9525" marT="9525" marB="0" anchor="b">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1267966"/>
                  </a:ext>
                </a:extLst>
              </a:tr>
              <a:tr h="80900">
                <a:tc vMerge="1">
                  <a:txBody>
                    <a:bodyPr/>
                    <a:lstStyle/>
                    <a:p>
                      <a:endParaRPr lang="cs-CZ"/>
                    </a:p>
                  </a:txBody>
                  <a:tcPr/>
                </a:tc>
                <a:tc vMerge="1">
                  <a:txBody>
                    <a:bodyPr/>
                    <a:lstStyle/>
                    <a:p>
                      <a:endParaRPr lang="cs-CZ"/>
                    </a:p>
                  </a:txBody>
                  <a:tcPr/>
                </a:tc>
                <a:tc rowSpan="2"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cs-CZ" sz="1200" b="1" i="0" u="none" strike="noStrike">
                          <a:solidFill>
                            <a:schemeClr val="tx1"/>
                          </a:solidFill>
                          <a:effectLst/>
                          <a:latin typeface="+mj-lt"/>
                        </a:rPr>
                        <a:t>z toho 65 +</a:t>
                      </a:r>
                      <a:endParaRPr lang="cs-CZ" sz="1200" b="1" i="0" u="none" strike="noStrike" dirty="0">
                        <a:solidFill>
                          <a:schemeClr val="tx1"/>
                        </a:solidFill>
                        <a:effectLst/>
                        <a:latin typeface="+mj-lt"/>
                      </a:endParaRPr>
                    </a:p>
                  </a:txBody>
                  <a:tcPr marL="9525" marR="9525"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cs-CZ"/>
                    </a:p>
                  </a:txBody>
                  <a:tcPr/>
                </a:tc>
                <a:tc rowSpan="2"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cs-CZ" sz="1200" b="1" i="0" u="none" strike="noStrike">
                          <a:solidFill>
                            <a:schemeClr val="tx1"/>
                          </a:solidFill>
                          <a:effectLst/>
                          <a:latin typeface="+mj-lt"/>
                        </a:rPr>
                        <a:t>z toho pozitivní více jak 14 dní po ukončeném očkování</a:t>
                      </a:r>
                      <a:endParaRPr lang="cs-CZ" sz="1200" b="1" i="0" u="none" strike="noStrike" dirty="0">
                        <a:solidFill>
                          <a:schemeClr val="tx1"/>
                        </a:solidFill>
                        <a:effectLst/>
                        <a:latin typeface="+mj-lt"/>
                      </a:endParaRPr>
                    </a:p>
                  </a:txBody>
                  <a:tcPr marL="9525" marR="9525" marT="9525" marB="0" anchor="ctr">
                    <a:lnL w="6350" cap="flat" cmpd="sng" algn="ctr">
                      <a:solidFill>
                        <a:schemeClr val="tx2"/>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cs-CZ"/>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cs-CZ" sz="1200" b="0" i="0" u="none" strike="noStrike" dirty="0">
                          <a:solidFill>
                            <a:srgbClr val="FFFFFF"/>
                          </a:solidFill>
                          <a:effectLst/>
                          <a:latin typeface="+mj-lt"/>
                        </a:rPr>
                        <a:t> </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cs-CZ" sz="1200" b="0" i="0" u="none" strike="noStrike" dirty="0">
                          <a:solidFill>
                            <a:srgbClr val="FFFFFF"/>
                          </a:solidFill>
                          <a:effectLst/>
                          <a:latin typeface="+mj-lt"/>
                        </a:rPr>
                        <a:t> </a:t>
                      </a:r>
                    </a:p>
                  </a:txBody>
                  <a:tcPr marL="9525" marR="9525" marT="9525" marB="0" anchor="b">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450650"/>
                  </a:ext>
                </a:extLst>
              </a:tr>
              <a:tr h="229652">
                <a:tc vMerge="1">
                  <a:txBody>
                    <a:bodyPr/>
                    <a:lstStyle/>
                    <a:p>
                      <a:endParaRPr lang="cs-CZ"/>
                    </a:p>
                  </a:txBody>
                  <a:tcPr/>
                </a:tc>
                <a:tc vMerge="1">
                  <a:txBody>
                    <a:bodyPr/>
                    <a:lstStyle/>
                    <a:p>
                      <a:endParaRPr lang="cs-CZ"/>
                    </a:p>
                  </a:txBody>
                  <a:tcPr/>
                </a:tc>
                <a:tc gridSpan="2" vMerge="1">
                  <a:txBody>
                    <a:bodyPr/>
                    <a:lstStyle/>
                    <a:p>
                      <a:endParaRPr lang="cs-CZ"/>
                    </a:p>
                  </a:txBody>
                  <a:tcPr/>
                </a:tc>
                <a:tc hMerge="1" vMerge="1">
                  <a:txBody>
                    <a:bodyPr/>
                    <a:lstStyle/>
                    <a:p>
                      <a:endParaRPr lang="cs-CZ"/>
                    </a:p>
                  </a:txBody>
                  <a:tcPr/>
                </a:tc>
                <a:tc gridSpan="2" vMerge="1">
                  <a:txBody>
                    <a:bodyPr/>
                    <a:lstStyle/>
                    <a:p>
                      <a:pPr algn="ctr" fontAlgn="b"/>
                      <a:endParaRPr lang="cs-CZ"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vMerge="1">
                  <a:txBody>
                    <a:bodyPr/>
                    <a:lstStyle/>
                    <a:p>
                      <a:endParaRPr lang="cs-CZ"/>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cs-CZ" sz="1200" b="1" i="0" u="none" strike="noStrike">
                          <a:solidFill>
                            <a:schemeClr val="tx1"/>
                          </a:solidFill>
                          <a:effectLst/>
                          <a:latin typeface="+mj-lt"/>
                        </a:rPr>
                        <a:t>z toho 65 +</a:t>
                      </a:r>
                      <a:endParaRPr lang="cs-CZ" sz="1200" b="1" i="0" u="none" strike="noStrike" dirty="0">
                        <a:solidFill>
                          <a:schemeClr val="tx1"/>
                        </a:solidFill>
                        <a:effectLst/>
                        <a:latin typeface="+mj-lt"/>
                      </a:endParaRPr>
                    </a:p>
                  </a:txBody>
                  <a:tcPr marL="9525" marR="9525" marT="9525" marB="0" anchor="ctr">
                    <a:lnL w="6350" cap="flat" cmpd="sng" algn="ctr">
                      <a:solidFill>
                        <a:schemeClr val="tx2"/>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cs-CZ"/>
                    </a:p>
                  </a:txBody>
                  <a:tcPr/>
                </a:tc>
                <a:extLst>
                  <a:ext uri="{0D108BD9-81ED-4DB2-BD59-A6C34878D82A}">
                    <a16:rowId xmlns:a16="http://schemas.microsoft.com/office/drawing/2014/main" val="3553225763"/>
                  </a:ext>
                </a:extLst>
              </a:tr>
              <a:tr h="809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cs-CZ" sz="1200" b="0" i="0" u="none" strike="noStrike">
                          <a:solidFill>
                            <a:srgbClr val="000000"/>
                          </a:solidFill>
                          <a:effectLst/>
                          <a:latin typeface="+mj-lt"/>
                        </a:rPr>
                        <a:t>Září</a:t>
                      </a:r>
                      <a:endParaRPr lang="cs-CZ" sz="1200" b="0" i="0" u="none" strike="noStrike" dirty="0">
                        <a:solidFill>
                          <a:srgbClr val="000000"/>
                        </a:solidFill>
                        <a:effectLst/>
                        <a:latin typeface="+mj-lt"/>
                      </a:endParaRPr>
                    </a:p>
                  </a:txBody>
                  <a:tcPr marL="9525" marR="9525" marT="9525" marB="0" anchor="ctr">
                    <a:lnL w="952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604</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304</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50,3 %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177</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29,3 %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149</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84,2 %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081543"/>
                  </a:ext>
                </a:extLst>
              </a:tr>
              <a:tr h="809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cs-CZ" sz="1200" b="0" i="0" u="none" strike="noStrike">
                          <a:solidFill>
                            <a:srgbClr val="000000"/>
                          </a:solidFill>
                          <a:effectLst/>
                          <a:latin typeface="+mj-lt"/>
                        </a:rPr>
                        <a:t>Říjen</a:t>
                      </a:r>
                      <a:endParaRPr lang="cs-CZ" sz="1200" b="0" i="0" u="none" strike="noStrike" dirty="0">
                        <a:solidFill>
                          <a:srgbClr val="000000"/>
                        </a:solidFill>
                        <a:effectLst/>
                        <a:latin typeface="+mj-lt"/>
                      </a:endParaRPr>
                    </a:p>
                  </a:txBody>
                  <a:tcPr marL="9525" marR="9525" marT="9525" marB="0" anchor="ctr">
                    <a:lnL w="952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3 444</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2 043</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59,3 %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1 286</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37,3 %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1 079</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83,9 %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64075"/>
                  </a:ext>
                </a:extLst>
              </a:tr>
              <a:tr h="809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cs-CZ" sz="1200" b="0" i="0" u="none" strike="noStrike">
                          <a:solidFill>
                            <a:srgbClr val="000000"/>
                          </a:solidFill>
                          <a:effectLst/>
                          <a:latin typeface="+mj-lt"/>
                        </a:rPr>
                        <a:t>Listopad</a:t>
                      </a:r>
                      <a:endParaRPr lang="cs-CZ" sz="1200" b="0" i="0" u="none" strike="noStrike" dirty="0">
                        <a:solidFill>
                          <a:srgbClr val="000000"/>
                        </a:solidFill>
                        <a:effectLst/>
                        <a:latin typeface="+mj-lt"/>
                      </a:endParaRPr>
                    </a:p>
                  </a:txBody>
                  <a:tcPr marL="9525" marR="9525" marT="9525" marB="0" anchor="ctr">
                    <a:lnL w="952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11 396</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7 238</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63,5 %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4 834</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42,4 %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4 064</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84,1 %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9084936"/>
                  </a:ext>
                </a:extLst>
              </a:tr>
              <a:tr h="252000">
                <a:tc gridSpan="8">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cs-CZ" sz="1200" b="1" u="none" strike="noStrike">
                          <a:solidFill>
                            <a:srgbClr val="D31145"/>
                          </a:solidFill>
                          <a:effectLst/>
                          <a:latin typeface="+mj-lt"/>
                        </a:rPr>
                        <a:t>Aktuální volná kapacita lůžek s kyslíkem: 5 755</a:t>
                      </a:r>
                      <a:endParaRPr lang="cs-CZ" sz="1200" b="1" i="0" u="none" strike="noStrike" dirty="0">
                        <a:solidFill>
                          <a:srgbClr val="D31145"/>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72C4">
                        <a:lumMod val="40000"/>
                        <a:lumOff val="60000"/>
                      </a:srgbClr>
                    </a:solid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lumMod val="40000"/>
                        <a:lumOff val="60000"/>
                      </a:srgbClr>
                    </a:solid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lumMod val="40000"/>
                        <a:lumOff val="60000"/>
                      </a:srgbClr>
                    </a:solid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7D31">
                        <a:lumMod val="40000"/>
                        <a:lumOff val="60000"/>
                      </a:srgbClr>
                    </a:solid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7D31">
                        <a:lumMod val="40000"/>
                        <a:lumOff val="60000"/>
                      </a:srgbClr>
                    </a:solid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lumMod val="40000"/>
                        <a:lumOff val="60000"/>
                      </a:srgbClr>
                    </a:solid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lumMod val="40000"/>
                        <a:lumOff val="60000"/>
                      </a:srgbClr>
                    </a:solidFill>
                  </a:tcPr>
                </a:tc>
                <a:extLst>
                  <a:ext uri="{0D108BD9-81ED-4DB2-BD59-A6C34878D82A}">
                    <a16:rowId xmlns:a16="http://schemas.microsoft.com/office/drawing/2014/main" val="614935850"/>
                  </a:ext>
                </a:extLst>
              </a:tr>
            </a:tbl>
          </a:graphicData>
        </a:graphic>
      </p:graphicFrame>
      <p:sp>
        <p:nvSpPr>
          <p:cNvPr id="19" name="TextBox 9">
            <a:extLst>
              <a:ext uri="{FF2B5EF4-FFF2-40B4-BE49-F238E27FC236}">
                <a16:creationId xmlns:a16="http://schemas.microsoft.com/office/drawing/2014/main" id="{8D56B7B0-37BD-4AA9-8F59-CBA3F8B0CB41}"/>
              </a:ext>
            </a:extLst>
          </p:cNvPr>
          <p:cNvSpPr txBox="1"/>
          <p:nvPr>
            <p:custDataLst>
              <p:tags r:id="rId7"/>
            </p:custDataLst>
          </p:nvPr>
        </p:nvSpPr>
        <p:spPr>
          <a:xfrm>
            <a:off x="9803538" y="2479685"/>
            <a:ext cx="222578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Reálné počty hospitalizovaných a rozsah pravděpodobnostních predikcí </a:t>
            </a:r>
          </a:p>
        </p:txBody>
      </p:sp>
      <p:grpSp>
        <p:nvGrpSpPr>
          <p:cNvPr id="20" name="Skupina 19">
            <a:extLst>
              <a:ext uri="{FF2B5EF4-FFF2-40B4-BE49-F238E27FC236}">
                <a16:creationId xmlns:a16="http://schemas.microsoft.com/office/drawing/2014/main" id="{E876DBC7-988F-44BE-AD05-9B150284BBDB}"/>
              </a:ext>
            </a:extLst>
          </p:cNvPr>
          <p:cNvGrpSpPr/>
          <p:nvPr>
            <p:custDataLst>
              <p:tags r:id="rId8"/>
            </p:custDataLst>
          </p:nvPr>
        </p:nvGrpSpPr>
        <p:grpSpPr>
          <a:xfrm>
            <a:off x="9881260" y="3327524"/>
            <a:ext cx="2221115" cy="2677656"/>
            <a:chOff x="9993159" y="3767843"/>
            <a:chExt cx="2221115" cy="2677656"/>
          </a:xfrm>
        </p:grpSpPr>
        <p:grpSp>
          <p:nvGrpSpPr>
            <p:cNvPr id="21" name="Skupina 20">
              <a:extLst>
                <a:ext uri="{FF2B5EF4-FFF2-40B4-BE49-F238E27FC236}">
                  <a16:creationId xmlns:a16="http://schemas.microsoft.com/office/drawing/2014/main" id="{09245847-46EF-424D-AB8A-6EE135F24846}"/>
                </a:ext>
              </a:extLst>
            </p:cNvPr>
            <p:cNvGrpSpPr/>
            <p:nvPr>
              <p:custDataLst>
                <p:tags r:id="rId9"/>
              </p:custDataLst>
            </p:nvPr>
          </p:nvGrpSpPr>
          <p:grpSpPr>
            <a:xfrm>
              <a:off x="9993159" y="3767843"/>
              <a:ext cx="2221115" cy="2677656"/>
              <a:chOff x="10258697" y="3526984"/>
              <a:chExt cx="2221115" cy="2677656"/>
            </a:xfrm>
          </p:grpSpPr>
          <p:cxnSp>
            <p:nvCxnSpPr>
              <p:cNvPr id="30" name="Přímá spojnice 29">
                <a:extLst>
                  <a:ext uri="{FF2B5EF4-FFF2-40B4-BE49-F238E27FC236}">
                    <a16:creationId xmlns:a16="http://schemas.microsoft.com/office/drawing/2014/main" id="{25BA30A9-728F-4407-8B52-0A716F7F6648}"/>
                  </a:ext>
                </a:extLst>
              </p:cNvPr>
              <p:cNvCxnSpPr>
                <a:cxnSpLocks/>
              </p:cNvCxnSpPr>
              <p:nvPr/>
            </p:nvCxnSpPr>
            <p:spPr>
              <a:xfrm>
                <a:off x="10258697" y="3857019"/>
                <a:ext cx="360000" cy="0"/>
              </a:xfrm>
              <a:prstGeom prst="line">
                <a:avLst/>
              </a:prstGeom>
              <a:noFill/>
              <a:ln w="28575" cap="flat" cmpd="sng" algn="ctr">
                <a:solidFill>
                  <a:srgbClr val="690923"/>
                </a:solidFill>
                <a:prstDash val="solid"/>
                <a:miter lim="800000"/>
              </a:ln>
              <a:effectLst/>
            </p:spPr>
          </p:cxnSp>
          <p:cxnSp>
            <p:nvCxnSpPr>
              <p:cNvPr id="33" name="Přímá spojnice 32">
                <a:extLst>
                  <a:ext uri="{FF2B5EF4-FFF2-40B4-BE49-F238E27FC236}">
                    <a16:creationId xmlns:a16="http://schemas.microsoft.com/office/drawing/2014/main" id="{CEC84D62-881C-4471-9C69-71F14E68F372}"/>
                  </a:ext>
                </a:extLst>
              </p:cNvPr>
              <p:cNvCxnSpPr>
                <a:cxnSpLocks/>
              </p:cNvCxnSpPr>
              <p:nvPr/>
            </p:nvCxnSpPr>
            <p:spPr>
              <a:xfrm>
                <a:off x="10258697" y="4577775"/>
                <a:ext cx="360000" cy="0"/>
              </a:xfrm>
              <a:prstGeom prst="line">
                <a:avLst/>
              </a:prstGeom>
              <a:noFill/>
              <a:ln w="28575" cap="flat" cmpd="sng" algn="ctr">
                <a:solidFill>
                  <a:srgbClr val="C00000"/>
                </a:solidFill>
                <a:prstDash val="solid"/>
                <a:miter lim="800000"/>
              </a:ln>
              <a:effectLst/>
            </p:spPr>
          </p:cxnSp>
          <p:sp>
            <p:nvSpPr>
              <p:cNvPr id="37" name="Obdélník 36">
                <a:extLst>
                  <a:ext uri="{FF2B5EF4-FFF2-40B4-BE49-F238E27FC236}">
                    <a16:creationId xmlns:a16="http://schemas.microsoft.com/office/drawing/2014/main" id="{F80D990D-FF88-4FC5-8A0B-C137D6E84E93}"/>
                  </a:ext>
                </a:extLst>
              </p:cNvPr>
              <p:cNvSpPr/>
              <p:nvPr/>
            </p:nvSpPr>
            <p:spPr>
              <a:xfrm>
                <a:off x="10262337" y="3620519"/>
                <a:ext cx="360000" cy="130628"/>
              </a:xfrm>
              <a:prstGeom prst="rect">
                <a:avLst/>
              </a:prstGeom>
              <a:solidFill>
                <a:srgbClr val="A6A6A6"/>
              </a:solidFill>
              <a:ln w="12700" cap="flat" cmpd="sng" algn="ctr">
                <a:no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4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39" name="TextovéPole 28">
                <a:extLst>
                  <a:ext uri="{FF2B5EF4-FFF2-40B4-BE49-F238E27FC236}">
                    <a16:creationId xmlns:a16="http://schemas.microsoft.com/office/drawing/2014/main" id="{5C418FF4-F987-4FE3-BB5C-594BE788F689}"/>
                  </a:ext>
                </a:extLst>
              </p:cNvPr>
              <p:cNvSpPr txBox="1"/>
              <p:nvPr/>
            </p:nvSpPr>
            <p:spPr>
              <a:xfrm>
                <a:off x="10630650" y="3526984"/>
                <a:ext cx="1849162" cy="267765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defRPr/>
                </a:pPr>
                <a:r>
                  <a:rPr lang="cs-CZ" sz="1200" kern="0" dirty="0">
                    <a:solidFill>
                      <a:srgbClr val="000000"/>
                    </a:solidFill>
                  </a:rPr>
                  <a:t>Reálné hodnoty</a:t>
                </a:r>
              </a:p>
              <a:p>
                <a:pPr lvl="0">
                  <a:defRPr/>
                </a:pPr>
                <a:r>
                  <a:rPr lang="cs-CZ" sz="1200" dirty="0">
                    <a:solidFill>
                      <a:srgbClr val="000000"/>
                    </a:solidFill>
                  </a:rPr>
                  <a:t>Rizikový vývoj s významnými zdravotními dopady, </a:t>
                </a:r>
                <a:r>
                  <a:rPr lang="cs-CZ" sz="1200" u="sng" dirty="0">
                    <a:solidFill>
                      <a:srgbClr val="000000"/>
                    </a:solidFill>
                  </a:rPr>
                  <a:t>horní hranice predikce </a:t>
                </a:r>
                <a:r>
                  <a:rPr lang="cs-CZ" sz="1200" dirty="0">
                    <a:solidFill>
                      <a:srgbClr val="000000"/>
                    </a:solidFill>
                  </a:rPr>
                  <a:t>Rizikový vývoj s významnými zdravotními dopady, </a:t>
                </a:r>
                <a:r>
                  <a:rPr lang="cs-CZ" sz="1200" u="sng" dirty="0">
                    <a:solidFill>
                      <a:srgbClr val="000000"/>
                    </a:solidFill>
                  </a:rPr>
                  <a:t>střední hodnoty predikce</a:t>
                </a:r>
              </a:p>
              <a:p>
                <a:pPr lvl="0">
                  <a:defRPr/>
                </a:pPr>
                <a:r>
                  <a:rPr lang="cs-CZ" sz="1200" dirty="0">
                    <a:solidFill>
                      <a:srgbClr val="000000"/>
                    </a:solidFill>
                  </a:rPr>
                  <a:t>Rizikový vývoj s významnými zdravotními dopady, </a:t>
                </a:r>
                <a:r>
                  <a:rPr lang="cs-CZ" sz="1200" u="sng" dirty="0">
                    <a:solidFill>
                      <a:srgbClr val="000000"/>
                    </a:solidFill>
                  </a:rPr>
                  <a:t>spodní hranice predikce </a:t>
                </a:r>
                <a:endParaRPr lang="cs-CZ" sz="1200" u="sng" dirty="0">
                  <a:solidFill>
                    <a:srgbClr val="000000"/>
                  </a:solidFill>
                  <a:cs typeface="Calibri" panose="020F0502020204030204" pitchFamily="34" charset="0"/>
                </a:endParaRPr>
              </a:p>
              <a:p>
                <a:pPr lvl="0">
                  <a:defRPr/>
                </a:pPr>
                <a:endParaRPr lang="cs-CZ" sz="1200" u="sng" dirty="0">
                  <a:solidFill>
                    <a:srgbClr val="000000"/>
                  </a:solidFill>
                  <a:cs typeface="Calibri" panose="020F0502020204030204" pitchFamily="34" charset="0"/>
                </a:endParaRPr>
              </a:p>
            </p:txBody>
          </p:sp>
        </p:grpSp>
        <p:cxnSp>
          <p:nvCxnSpPr>
            <p:cNvPr id="22" name="Přímá spojnice 21">
              <a:extLst>
                <a:ext uri="{FF2B5EF4-FFF2-40B4-BE49-F238E27FC236}">
                  <a16:creationId xmlns:a16="http://schemas.microsoft.com/office/drawing/2014/main" id="{B49DD718-7D02-450E-828C-6AE0A49363B0}"/>
                </a:ext>
              </a:extLst>
            </p:cNvPr>
            <p:cNvCxnSpPr>
              <a:cxnSpLocks/>
            </p:cNvCxnSpPr>
            <p:nvPr>
              <p:custDataLst>
                <p:tags r:id="rId10"/>
              </p:custDataLst>
            </p:nvPr>
          </p:nvCxnSpPr>
          <p:spPr>
            <a:xfrm>
              <a:off x="9993159" y="5539090"/>
              <a:ext cx="360000" cy="0"/>
            </a:xfrm>
            <a:prstGeom prst="line">
              <a:avLst/>
            </a:prstGeom>
            <a:noFill/>
            <a:ln w="28575" cap="flat" cmpd="sng" algn="ctr">
              <a:solidFill>
                <a:srgbClr val="FF6600"/>
              </a:solidFill>
              <a:prstDash val="solid"/>
              <a:miter lim="800000"/>
            </a:ln>
            <a:effectLst/>
          </p:spPr>
        </p:cxnSp>
      </p:grpSp>
      <p:sp>
        <p:nvSpPr>
          <p:cNvPr id="28" name="TextovéPole 27"/>
          <p:cNvSpPr txBox="1"/>
          <p:nvPr/>
        </p:nvSpPr>
        <p:spPr>
          <a:xfrm>
            <a:off x="9772413" y="6129135"/>
            <a:ext cx="2329962" cy="646331"/>
          </a:xfrm>
          <a:prstGeom prst="rect">
            <a:avLst/>
          </a:prstGeom>
          <a:noFill/>
        </p:spPr>
        <p:txBody>
          <a:bodyPr wrap="square" rtlCol="0">
            <a:spAutoFit/>
          </a:bodyPr>
          <a:lstStyle/>
          <a:p>
            <a:pPr algn="ctr"/>
            <a:r>
              <a:rPr lang="cs-CZ" dirty="0" smtClean="0">
                <a:solidFill>
                  <a:srgbClr val="FF0000"/>
                </a:solidFill>
                <a:latin typeface="Arial" panose="020B0604020202020204" pitchFamily="34" charset="0"/>
                <a:cs typeface="Arial" panose="020B0604020202020204" pitchFamily="34" charset="0"/>
              </a:rPr>
              <a:t>Údaje jsou aktuální k 23.11.2021 0:36</a:t>
            </a:r>
            <a:endParaRPr lang="cs-CZ"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042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F6DB03-4533-485B-9C72-CA2C202F0D92}"/>
              </a:ext>
            </a:extLst>
          </p:cNvPr>
          <p:cNvSpPr>
            <a:spLocks noGrp="1"/>
          </p:cNvSpPr>
          <p:nvPr>
            <p:ph type="title"/>
            <p:custDataLst>
              <p:tags r:id="rId1"/>
            </p:custDataLst>
          </p:nvPr>
        </p:nvSpPr>
        <p:spPr>
          <a:xfrm>
            <a:off x="154578" y="0"/>
            <a:ext cx="7440022" cy="576000"/>
          </a:xfrm>
        </p:spPr>
        <p:txBody>
          <a:bodyPr/>
          <a:lstStyle/>
          <a:p>
            <a:r>
              <a:rPr lang="cs-CZ" sz="1800" dirty="0"/>
              <a:t>Predikce počtu pacientů na JIP – aktuální počet případů </a:t>
            </a:r>
            <a:endParaRPr lang="cs-CZ" sz="1800" dirty="0">
              <a:solidFill>
                <a:srgbClr val="00FF00"/>
              </a:solidFill>
            </a:endParaRPr>
          </a:p>
        </p:txBody>
      </p:sp>
      <p:sp>
        <p:nvSpPr>
          <p:cNvPr id="23" name="TextovéPole 22">
            <a:extLst>
              <a:ext uri="{FF2B5EF4-FFF2-40B4-BE49-F238E27FC236}">
                <a16:creationId xmlns:a16="http://schemas.microsoft.com/office/drawing/2014/main" id="{7254C57B-23A2-45E4-9157-3C0592F87311}"/>
              </a:ext>
            </a:extLst>
          </p:cNvPr>
          <p:cNvSpPr txBox="1"/>
          <p:nvPr>
            <p:custDataLst>
              <p:tags r:id="rId2"/>
            </p:custDataLst>
          </p:nvPr>
        </p:nvSpPr>
        <p:spPr>
          <a:xfrm>
            <a:off x="154578" y="658863"/>
            <a:ext cx="26682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1" u="none" strike="noStrike" kern="1200" cap="none" spc="0" normalizeH="0" baseline="0" noProof="0" dirty="0">
                <a:ln>
                  <a:noFill/>
                </a:ln>
                <a:solidFill>
                  <a:prstClr val="black"/>
                </a:solidFill>
                <a:effectLst/>
                <a:uLnTx/>
                <a:uFillTx/>
                <a:latin typeface="Arial" panose="020B0604020202020204"/>
                <a:ea typeface="+mn-ea"/>
                <a:cs typeface="+mn-cs"/>
              </a:rPr>
              <a:t>Česká republika</a:t>
            </a:r>
          </a:p>
        </p:txBody>
      </p:sp>
      <p:sp>
        <p:nvSpPr>
          <p:cNvPr id="25" name="TextBox 31">
            <a:extLst>
              <a:ext uri="{FF2B5EF4-FFF2-40B4-BE49-F238E27FC236}">
                <a16:creationId xmlns:a16="http://schemas.microsoft.com/office/drawing/2014/main" id="{2B7B016C-730A-4D13-8F30-5D1F0893DC67}"/>
              </a:ext>
            </a:extLst>
          </p:cNvPr>
          <p:cNvSpPr txBox="1"/>
          <p:nvPr>
            <p:custDataLst>
              <p:tags r:id="rId3"/>
            </p:custDataLst>
          </p:nvPr>
        </p:nvSpPr>
        <p:spPr>
          <a:xfrm>
            <a:off x="265660" y="6088849"/>
            <a:ext cx="71205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Datum</a:t>
            </a:r>
          </a:p>
        </p:txBody>
      </p:sp>
      <p:graphicFrame>
        <p:nvGraphicFramePr>
          <p:cNvPr id="26" name="Chart 11">
            <a:extLst>
              <a:ext uri="{FF2B5EF4-FFF2-40B4-BE49-F238E27FC236}">
                <a16:creationId xmlns:a16="http://schemas.microsoft.com/office/drawing/2014/main" id="{23D2C687-80DB-4EF0-A8E6-6F402388CF47}"/>
              </a:ext>
            </a:extLst>
          </p:cNvPr>
          <p:cNvGraphicFramePr/>
          <p:nvPr>
            <p:extLst/>
          </p:nvPr>
        </p:nvGraphicFramePr>
        <p:xfrm>
          <a:off x="386622" y="1800828"/>
          <a:ext cx="11805378" cy="4921702"/>
        </p:xfrm>
        <a:graphic>
          <a:graphicData uri="http://schemas.openxmlformats.org/drawingml/2006/chart">
            <c:chart xmlns:c="http://schemas.openxmlformats.org/drawingml/2006/chart" xmlns:r="http://schemas.openxmlformats.org/officeDocument/2006/relationships" r:id="rId13"/>
          </a:graphicData>
        </a:graphic>
      </p:graphicFrame>
      <p:grpSp>
        <p:nvGrpSpPr>
          <p:cNvPr id="34" name="Skupina 33">
            <a:extLst>
              <a:ext uri="{FF2B5EF4-FFF2-40B4-BE49-F238E27FC236}">
                <a16:creationId xmlns:a16="http://schemas.microsoft.com/office/drawing/2014/main" id="{A5D207FE-E9F1-45F3-900D-8666E5F661F4}"/>
              </a:ext>
            </a:extLst>
          </p:cNvPr>
          <p:cNvGrpSpPr/>
          <p:nvPr>
            <p:custDataLst>
              <p:tags r:id="rId4"/>
            </p:custDataLst>
          </p:nvPr>
        </p:nvGrpSpPr>
        <p:grpSpPr>
          <a:xfrm>
            <a:off x="7472080" y="1057588"/>
            <a:ext cx="3864788" cy="787521"/>
            <a:chOff x="6462419" y="1469144"/>
            <a:chExt cx="3502394" cy="513208"/>
          </a:xfrm>
        </p:grpSpPr>
        <p:cxnSp>
          <p:nvCxnSpPr>
            <p:cNvPr id="35" name="Straight Connector 33">
              <a:extLst>
                <a:ext uri="{FF2B5EF4-FFF2-40B4-BE49-F238E27FC236}">
                  <a16:creationId xmlns:a16="http://schemas.microsoft.com/office/drawing/2014/main" id="{3CECE1E3-894F-454B-9321-BB2335652640}"/>
                </a:ext>
              </a:extLst>
            </p:cNvPr>
            <p:cNvCxnSpPr>
              <a:cxnSpLocks/>
            </p:cNvCxnSpPr>
            <p:nvPr/>
          </p:nvCxnSpPr>
          <p:spPr>
            <a:xfrm flipV="1">
              <a:off x="6470103" y="1469145"/>
              <a:ext cx="0" cy="513207"/>
            </a:xfrm>
            <a:prstGeom prst="line">
              <a:avLst/>
            </a:prstGeom>
            <a:noFill/>
            <a:ln w="28575" cap="flat" cmpd="sng" algn="ctr">
              <a:solidFill>
                <a:sysClr val="windowText" lastClr="000000"/>
              </a:solidFill>
              <a:prstDash val="solid"/>
              <a:miter lim="800000"/>
            </a:ln>
            <a:effectLst/>
          </p:spPr>
        </p:cxnSp>
        <p:cxnSp>
          <p:nvCxnSpPr>
            <p:cNvPr id="36" name="Straight Connector 34">
              <a:extLst>
                <a:ext uri="{FF2B5EF4-FFF2-40B4-BE49-F238E27FC236}">
                  <a16:creationId xmlns:a16="http://schemas.microsoft.com/office/drawing/2014/main" id="{C4559F46-D26D-49B4-A30F-D5ED1BE44696}"/>
                </a:ext>
              </a:extLst>
            </p:cNvPr>
            <p:cNvCxnSpPr>
              <a:cxnSpLocks/>
            </p:cNvCxnSpPr>
            <p:nvPr/>
          </p:nvCxnSpPr>
          <p:spPr>
            <a:xfrm>
              <a:off x="6462419" y="1469144"/>
              <a:ext cx="3502394" cy="0"/>
            </a:xfrm>
            <a:prstGeom prst="line">
              <a:avLst/>
            </a:prstGeom>
            <a:noFill/>
            <a:ln w="28575" cap="flat" cmpd="sng" algn="ctr">
              <a:solidFill>
                <a:sysClr val="windowText" lastClr="000000"/>
              </a:solidFill>
              <a:prstDash val="solid"/>
              <a:miter lim="800000"/>
              <a:headEnd type="none" w="med" len="med"/>
              <a:tailEnd type="triangle" w="med" len="med"/>
            </a:ln>
            <a:effectLst/>
          </p:spPr>
        </p:cxnSp>
      </p:grpSp>
      <p:sp>
        <p:nvSpPr>
          <p:cNvPr id="3" name="Obdélník 2">
            <a:extLst>
              <a:ext uri="{FF2B5EF4-FFF2-40B4-BE49-F238E27FC236}">
                <a16:creationId xmlns:a16="http://schemas.microsoft.com/office/drawing/2014/main" id="{239746E9-FF79-425B-B52E-C36853FB28DB}"/>
              </a:ext>
            </a:extLst>
          </p:cNvPr>
          <p:cNvSpPr/>
          <p:nvPr>
            <p:custDataLst>
              <p:tags r:id="rId5"/>
            </p:custDataLst>
          </p:nvPr>
        </p:nvSpPr>
        <p:spPr>
          <a:xfrm>
            <a:off x="7478982" y="1060251"/>
            <a:ext cx="3956538" cy="738664"/>
          </a:xfrm>
          <a:prstGeom prst="rect">
            <a:avLst/>
          </a:prstGeom>
        </p:spPr>
        <p:txBody>
          <a:bodyPr wrap="square">
            <a:spAutoFit/>
          </a:bodyPr>
          <a:lstStyle/>
          <a:p>
            <a:pPr lvl="0" fontAlgn="b"/>
            <a:r>
              <a:rPr kumimoji="0" lang="cs-CZ" sz="1400" b="0" i="1" u="none" strike="noStrike" kern="1200" cap="none" spc="0" normalizeH="0" baseline="0" noProof="0" dirty="0">
                <a:ln>
                  <a:noFill/>
                </a:ln>
                <a:solidFill>
                  <a:srgbClr val="000000"/>
                </a:solidFill>
                <a:effectLst/>
                <a:uLnTx/>
                <a:uFillTx/>
                <a:latin typeface="Arial" panose="020B0604020202020204"/>
                <a:ea typeface="+mn-ea"/>
                <a:cs typeface="+mn-cs"/>
              </a:rPr>
              <a:t>Predikce počtu pacientů </a:t>
            </a:r>
            <a:r>
              <a:rPr lang="cs-CZ" sz="1400" i="1" dirty="0">
                <a:solidFill>
                  <a:srgbClr val="000000"/>
                </a:solidFill>
              </a:rPr>
              <a:t>vyžadujících intenzivní péči </a:t>
            </a:r>
            <a:r>
              <a:rPr kumimoji="0" lang="cs-CZ" sz="1400" b="0" i="1" u="none" strike="noStrike" kern="1200" cap="none" spc="0" normalizeH="0" baseline="0" noProof="0" dirty="0">
                <a:ln>
                  <a:noFill/>
                </a:ln>
                <a:solidFill>
                  <a:srgbClr val="000000"/>
                </a:solidFill>
                <a:effectLst/>
                <a:uLnTx/>
                <a:uFillTx/>
                <a:latin typeface="Arial" panose="020B0604020202020204"/>
                <a:ea typeface="+mn-ea"/>
                <a:cs typeface="+mn-cs"/>
              </a:rPr>
              <a:t>na základě modelů při parametrech nemoci z období 10/2021–11/2021 pro různé scénáře</a:t>
            </a:r>
            <a:endParaRPr kumimoji="0" lang="cs-CZ" sz="14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aphicFrame>
        <p:nvGraphicFramePr>
          <p:cNvPr id="24" name="Tabulka 6">
            <a:extLst>
              <a:ext uri="{FF2B5EF4-FFF2-40B4-BE49-F238E27FC236}">
                <a16:creationId xmlns:a16="http://schemas.microsoft.com/office/drawing/2014/main" id="{648E49E2-A0EC-489C-AB52-5B28B9BF5EB6}"/>
              </a:ext>
            </a:extLst>
          </p:cNvPr>
          <p:cNvGraphicFramePr>
            <a:graphicFrameLocks noGrp="1"/>
          </p:cNvGraphicFramePr>
          <p:nvPr>
            <p:extLst/>
          </p:nvPr>
        </p:nvGraphicFramePr>
        <p:xfrm>
          <a:off x="1275570" y="1059502"/>
          <a:ext cx="5760000" cy="1762665"/>
        </p:xfrm>
        <a:graphic>
          <a:graphicData uri="http://schemas.openxmlformats.org/drawingml/2006/table">
            <a:tbl>
              <a:tblPr firstRow="1" bandRow="1"/>
              <a:tblGrid>
                <a:gridCol w="1152000">
                  <a:extLst>
                    <a:ext uri="{9D8B030D-6E8A-4147-A177-3AD203B41FA5}">
                      <a16:colId xmlns:a16="http://schemas.microsoft.com/office/drawing/2014/main" val="706735823"/>
                    </a:ext>
                  </a:extLst>
                </a:gridCol>
                <a:gridCol w="1152000">
                  <a:extLst>
                    <a:ext uri="{9D8B030D-6E8A-4147-A177-3AD203B41FA5}">
                      <a16:colId xmlns:a16="http://schemas.microsoft.com/office/drawing/2014/main" val="1388993239"/>
                    </a:ext>
                  </a:extLst>
                </a:gridCol>
                <a:gridCol w="432000">
                  <a:extLst>
                    <a:ext uri="{9D8B030D-6E8A-4147-A177-3AD203B41FA5}">
                      <a16:colId xmlns:a16="http://schemas.microsoft.com/office/drawing/2014/main" val="2321874019"/>
                    </a:ext>
                  </a:extLst>
                </a:gridCol>
                <a:gridCol w="720000">
                  <a:extLst>
                    <a:ext uri="{9D8B030D-6E8A-4147-A177-3AD203B41FA5}">
                      <a16:colId xmlns:a16="http://schemas.microsoft.com/office/drawing/2014/main" val="2031877599"/>
                    </a:ext>
                  </a:extLst>
                </a:gridCol>
                <a:gridCol w="432000">
                  <a:extLst>
                    <a:ext uri="{9D8B030D-6E8A-4147-A177-3AD203B41FA5}">
                      <a16:colId xmlns:a16="http://schemas.microsoft.com/office/drawing/2014/main" val="3625766292"/>
                    </a:ext>
                  </a:extLst>
                </a:gridCol>
                <a:gridCol w="720000">
                  <a:extLst>
                    <a:ext uri="{9D8B030D-6E8A-4147-A177-3AD203B41FA5}">
                      <a16:colId xmlns:a16="http://schemas.microsoft.com/office/drawing/2014/main" val="1994116185"/>
                    </a:ext>
                  </a:extLst>
                </a:gridCol>
                <a:gridCol w="432000">
                  <a:extLst>
                    <a:ext uri="{9D8B030D-6E8A-4147-A177-3AD203B41FA5}">
                      <a16:colId xmlns:a16="http://schemas.microsoft.com/office/drawing/2014/main" val="1242697102"/>
                    </a:ext>
                  </a:extLst>
                </a:gridCol>
                <a:gridCol w="720000">
                  <a:extLst>
                    <a:ext uri="{9D8B030D-6E8A-4147-A177-3AD203B41FA5}">
                      <a16:colId xmlns:a16="http://schemas.microsoft.com/office/drawing/2014/main" val="1618786126"/>
                    </a:ext>
                  </a:extLst>
                </a:gridCol>
              </a:tblGrid>
              <a:tr h="80900">
                <a:tc rowSpan="3">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ctr"/>
                      <a:r>
                        <a:rPr lang="cs-CZ" sz="1200" b="1" i="0" u="none" strike="noStrike">
                          <a:solidFill>
                            <a:schemeClr val="tx1"/>
                          </a:solidFill>
                          <a:effectLst/>
                          <a:latin typeface="+mj-lt"/>
                        </a:rPr>
                        <a:t>Měsíc</a:t>
                      </a:r>
                      <a:endParaRPr lang="cs-CZ" sz="1200" b="1" i="0" u="none" strike="noStrike" dirty="0">
                        <a:solidFill>
                          <a:schemeClr val="tx1"/>
                        </a:solidFill>
                        <a:effectLst/>
                        <a:latin typeface="+mj-lt"/>
                      </a:endParaRPr>
                    </a:p>
                  </a:txBody>
                  <a:tcPr marL="9525" marR="9525" marT="9525" marB="0" anchor="ctr">
                    <a:lnL w="952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ctr"/>
                      <a:r>
                        <a:rPr lang="cs-CZ" sz="1200" b="1" i="0" u="none" strike="noStrike">
                          <a:solidFill>
                            <a:schemeClr val="tx1"/>
                          </a:solidFill>
                          <a:effectLst/>
                          <a:latin typeface="+mj-lt"/>
                        </a:rPr>
                        <a:t>Celkem nově na JIP</a:t>
                      </a:r>
                      <a:endParaRPr lang="cs-CZ" sz="1200" b="1" i="0" u="none" strike="noStrike" dirty="0">
                        <a:solidFill>
                          <a:schemeClr val="tx1"/>
                        </a:solidFill>
                        <a:effectLst/>
                        <a:latin typeface="+mj-lt"/>
                      </a:endParaRP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cs-CZ" sz="1200" b="0" i="0" u="none" strike="noStrike" dirty="0">
                          <a:solidFill>
                            <a:srgbClr val="FFFFFF"/>
                          </a:solidFill>
                          <a:effectLst/>
                          <a:latin typeface="+mj-lt"/>
                        </a:rPr>
                        <a: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cs-CZ" sz="1200" b="0" i="0" u="none" strike="noStrike" dirty="0">
                          <a:solidFill>
                            <a:srgbClr val="FFFFFF"/>
                          </a:solidFill>
                          <a:effectLst/>
                          <a:latin typeface="+mj-lt"/>
                        </a:rPr>
                        <a: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cs-CZ" sz="1200" b="0" i="0" u="none" strike="noStrike" dirty="0">
                          <a:solidFill>
                            <a:srgbClr val="FFFFFF"/>
                          </a:solidFill>
                          <a:effectLst/>
                          <a:latin typeface="+mj-lt"/>
                        </a:rPr>
                        <a: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cs-CZ" sz="1200" b="0" i="0" u="none" strike="noStrike" dirty="0">
                          <a:solidFill>
                            <a:srgbClr val="FFFFFF"/>
                          </a:solidFill>
                          <a:effectLst/>
                          <a:latin typeface="+mj-lt"/>
                        </a:rPr>
                        <a: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cs-CZ" sz="1200" b="0" i="0" u="none" strike="noStrike" dirty="0">
                          <a:solidFill>
                            <a:srgbClr val="FFFFFF"/>
                          </a:solidFill>
                          <a:effectLst/>
                          <a:latin typeface="+mj-lt"/>
                        </a:rPr>
                        <a: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cs-CZ" sz="1200" b="0" i="0" u="none" strike="noStrike" dirty="0">
                          <a:solidFill>
                            <a:srgbClr val="FFFFFF"/>
                          </a:solidFill>
                          <a:effectLst/>
                          <a:latin typeface="+mj-lt"/>
                        </a:rPr>
                        <a:t> </a:t>
                      </a:r>
                    </a:p>
                  </a:txBody>
                  <a:tcPr marL="9525" marR="9525" marT="9525" marB="0" anchor="b">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1267966"/>
                  </a:ext>
                </a:extLst>
              </a:tr>
              <a:tr h="80900">
                <a:tc vMerge="1">
                  <a:txBody>
                    <a:bodyPr/>
                    <a:lstStyle/>
                    <a:p>
                      <a:endParaRPr lang="cs-CZ"/>
                    </a:p>
                  </a:txBody>
                  <a:tcPr/>
                </a:tc>
                <a:tc vMerge="1">
                  <a:txBody>
                    <a:bodyPr/>
                    <a:lstStyle/>
                    <a:p>
                      <a:endParaRPr lang="cs-CZ"/>
                    </a:p>
                  </a:txBody>
                  <a:tcPr/>
                </a:tc>
                <a:tc rowSpan="2"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cs-CZ" sz="1200" b="1" i="0" u="none" strike="noStrike">
                          <a:solidFill>
                            <a:schemeClr val="tx1"/>
                          </a:solidFill>
                          <a:effectLst/>
                          <a:latin typeface="+mj-lt"/>
                        </a:rPr>
                        <a:t>z toho 65 +</a:t>
                      </a:r>
                      <a:endParaRPr lang="cs-CZ" sz="1200" b="1" i="0" u="none" strike="noStrike" dirty="0">
                        <a:solidFill>
                          <a:schemeClr val="tx1"/>
                        </a:solidFill>
                        <a:effectLst/>
                        <a:latin typeface="+mj-lt"/>
                      </a:endParaRPr>
                    </a:p>
                  </a:txBody>
                  <a:tcPr marL="9525" marR="9525" marT="9525"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cs-CZ"/>
                    </a:p>
                  </a:txBody>
                  <a:tcPr/>
                </a:tc>
                <a:tc rowSpan="2"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cs-CZ" sz="1200" b="1" i="0" u="none" strike="noStrike">
                          <a:solidFill>
                            <a:schemeClr val="tx1"/>
                          </a:solidFill>
                          <a:effectLst/>
                          <a:latin typeface="+mj-lt"/>
                        </a:rPr>
                        <a:t>z toho pozitivní více jak 14 dní po ukončeném očkování</a:t>
                      </a:r>
                      <a:endParaRPr lang="cs-CZ" sz="1200" b="1" i="0" u="none" strike="noStrike" dirty="0">
                        <a:solidFill>
                          <a:schemeClr val="tx1"/>
                        </a:solidFill>
                        <a:effectLst/>
                        <a:latin typeface="+mj-lt"/>
                      </a:endParaRPr>
                    </a:p>
                  </a:txBody>
                  <a:tcPr marL="9525" marR="9525" marT="9525" marB="0" anchor="ctr">
                    <a:lnL w="6350" cap="flat" cmpd="sng" algn="ctr">
                      <a:solidFill>
                        <a:schemeClr val="tx2"/>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cs-CZ"/>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cs-CZ" sz="1200" b="0" i="0" u="none" strike="noStrike" dirty="0">
                          <a:solidFill>
                            <a:srgbClr val="FFFFFF"/>
                          </a:solidFill>
                          <a:effectLst/>
                          <a:latin typeface="+mj-lt"/>
                        </a:rPr>
                        <a:t> </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cs-CZ" sz="1200" b="0" i="0" u="none" strike="noStrike" dirty="0">
                          <a:solidFill>
                            <a:srgbClr val="FFFFFF"/>
                          </a:solidFill>
                          <a:effectLst/>
                          <a:latin typeface="+mj-lt"/>
                        </a:rPr>
                        <a:t> </a:t>
                      </a:r>
                    </a:p>
                  </a:txBody>
                  <a:tcPr marL="9525" marR="9525" marT="9525" marB="0" anchor="b">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450650"/>
                  </a:ext>
                </a:extLst>
              </a:tr>
              <a:tr h="229652">
                <a:tc vMerge="1">
                  <a:txBody>
                    <a:bodyPr/>
                    <a:lstStyle/>
                    <a:p>
                      <a:endParaRPr lang="cs-CZ"/>
                    </a:p>
                  </a:txBody>
                  <a:tcPr/>
                </a:tc>
                <a:tc vMerge="1">
                  <a:txBody>
                    <a:bodyPr/>
                    <a:lstStyle/>
                    <a:p>
                      <a:endParaRPr lang="cs-CZ"/>
                    </a:p>
                  </a:txBody>
                  <a:tcPr/>
                </a:tc>
                <a:tc gridSpan="2" vMerge="1">
                  <a:txBody>
                    <a:bodyPr/>
                    <a:lstStyle/>
                    <a:p>
                      <a:endParaRPr lang="cs-CZ"/>
                    </a:p>
                  </a:txBody>
                  <a:tcPr/>
                </a:tc>
                <a:tc hMerge="1" vMerge="1">
                  <a:txBody>
                    <a:bodyPr/>
                    <a:lstStyle/>
                    <a:p>
                      <a:endParaRPr lang="cs-CZ"/>
                    </a:p>
                  </a:txBody>
                  <a:tcPr/>
                </a:tc>
                <a:tc gridSpan="2" vMerge="1">
                  <a:txBody>
                    <a:bodyPr/>
                    <a:lstStyle/>
                    <a:p>
                      <a:pPr algn="ctr" fontAlgn="b"/>
                      <a:endParaRPr lang="cs-CZ"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vMerge="1">
                  <a:txBody>
                    <a:bodyPr/>
                    <a:lstStyle/>
                    <a:p>
                      <a:endParaRPr lang="cs-CZ"/>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cs-CZ" sz="1200" b="1" i="0" u="none" strike="noStrike">
                          <a:solidFill>
                            <a:schemeClr val="tx1"/>
                          </a:solidFill>
                          <a:effectLst/>
                          <a:latin typeface="+mj-lt"/>
                        </a:rPr>
                        <a:t>z toho 65 +</a:t>
                      </a:r>
                      <a:endParaRPr lang="cs-CZ" sz="1200" b="1" i="0" u="none" strike="noStrike" dirty="0">
                        <a:solidFill>
                          <a:schemeClr val="tx1"/>
                        </a:solidFill>
                        <a:effectLst/>
                        <a:latin typeface="+mj-lt"/>
                      </a:endParaRPr>
                    </a:p>
                  </a:txBody>
                  <a:tcPr marL="9525" marR="9525" marT="9525" marB="0" anchor="ctr">
                    <a:lnL w="6350" cap="flat" cmpd="sng" algn="ctr">
                      <a:solidFill>
                        <a:schemeClr val="tx2"/>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cs-CZ"/>
                    </a:p>
                  </a:txBody>
                  <a:tcPr/>
                </a:tc>
                <a:extLst>
                  <a:ext uri="{0D108BD9-81ED-4DB2-BD59-A6C34878D82A}">
                    <a16:rowId xmlns:a16="http://schemas.microsoft.com/office/drawing/2014/main" val="3553225763"/>
                  </a:ext>
                </a:extLst>
              </a:tr>
              <a:tr h="809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cs-CZ" sz="1200" b="0" i="0" u="none" strike="noStrike">
                          <a:solidFill>
                            <a:srgbClr val="000000"/>
                          </a:solidFill>
                          <a:effectLst/>
                          <a:latin typeface="+mj-lt"/>
                        </a:rPr>
                        <a:t>Září</a:t>
                      </a:r>
                      <a:endParaRPr lang="cs-CZ" sz="1200" b="0" i="0" u="none" strike="noStrike" dirty="0">
                        <a:solidFill>
                          <a:srgbClr val="000000"/>
                        </a:solidFill>
                        <a:effectLst/>
                        <a:latin typeface="+mj-lt"/>
                      </a:endParaRPr>
                    </a:p>
                  </a:txBody>
                  <a:tcPr marL="9525" marR="9525" marT="9525" marB="0" anchor="ctr">
                    <a:lnL w="952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137</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73</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53,3 %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37</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27,0 %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30</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81,1 %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081543"/>
                  </a:ext>
                </a:extLst>
              </a:tr>
              <a:tr h="809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cs-CZ" sz="1200" b="0" i="0" u="none" strike="noStrike">
                          <a:solidFill>
                            <a:srgbClr val="000000"/>
                          </a:solidFill>
                          <a:effectLst/>
                          <a:latin typeface="+mj-lt"/>
                        </a:rPr>
                        <a:t>Říjen</a:t>
                      </a:r>
                      <a:endParaRPr lang="cs-CZ" sz="1200" b="0" i="0" u="none" strike="noStrike" dirty="0">
                        <a:solidFill>
                          <a:srgbClr val="000000"/>
                        </a:solidFill>
                        <a:effectLst/>
                        <a:latin typeface="+mj-lt"/>
                      </a:endParaRPr>
                    </a:p>
                  </a:txBody>
                  <a:tcPr marL="9525" marR="9525" marT="9525" marB="0" anchor="ctr">
                    <a:lnL w="952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664</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377</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56,8 %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224</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33,7 %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183</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81,7 %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64075"/>
                  </a:ext>
                </a:extLst>
              </a:tr>
              <a:tr h="809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cs-CZ" sz="1200" b="0" i="0" u="none" strike="noStrike">
                          <a:solidFill>
                            <a:srgbClr val="000000"/>
                          </a:solidFill>
                          <a:effectLst/>
                          <a:latin typeface="+mj-lt"/>
                        </a:rPr>
                        <a:t>Listopad</a:t>
                      </a:r>
                      <a:endParaRPr lang="cs-CZ" sz="1200" b="0" i="0" u="none" strike="noStrike" dirty="0">
                        <a:solidFill>
                          <a:srgbClr val="000000"/>
                        </a:solidFill>
                        <a:effectLst/>
                        <a:latin typeface="+mj-lt"/>
                      </a:endParaRPr>
                    </a:p>
                  </a:txBody>
                  <a:tcPr marL="9525" marR="9525" marT="9525" marB="0" anchor="ctr">
                    <a:lnL w="952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1 875</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1 073</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57,2 %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633</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33,8 %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513</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srgbClr val="000000"/>
                          </a:solidFill>
                          <a:effectLst/>
                          <a:uLnTx/>
                          <a:uFillTx/>
                          <a:latin typeface="Arial" panose="020B0604020202020204"/>
                          <a:ea typeface="+mn-ea"/>
                          <a:cs typeface="+mn-cs"/>
                        </a:rPr>
                        <a:t>81,0 %</a:t>
                      </a:r>
                      <a:endParaRPr kumimoji="0" lang="cs-CZ"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marL="9525" marR="9525" marT="9525"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9084936"/>
                  </a:ext>
                </a:extLst>
              </a:tr>
              <a:tr h="252000">
                <a:tc gridSpan="8">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cs-CZ" sz="1200" b="1" u="none" strike="noStrike">
                          <a:solidFill>
                            <a:srgbClr val="D31145"/>
                          </a:solidFill>
                          <a:effectLst/>
                          <a:latin typeface="+mj-lt"/>
                        </a:rPr>
                        <a:t>Aktuální volná kapacita lůžek JIP: 1 058</a:t>
                      </a:r>
                      <a:endParaRPr lang="cs-CZ" sz="1200" b="1" i="0" u="none" strike="noStrike" dirty="0">
                        <a:solidFill>
                          <a:srgbClr val="D31145"/>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72C4">
                        <a:lumMod val="40000"/>
                        <a:lumOff val="60000"/>
                      </a:srgbClr>
                    </a:solid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lumMod val="40000"/>
                        <a:lumOff val="60000"/>
                      </a:srgbClr>
                    </a:solid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AD47">
                        <a:lumMod val="40000"/>
                        <a:lumOff val="60000"/>
                      </a:srgbClr>
                    </a:solid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7D31">
                        <a:lumMod val="40000"/>
                        <a:lumOff val="60000"/>
                      </a:srgbClr>
                    </a:solid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7D31">
                        <a:lumMod val="40000"/>
                        <a:lumOff val="60000"/>
                      </a:srgbClr>
                    </a:solid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lumMod val="40000"/>
                        <a:lumOff val="60000"/>
                      </a:srgbClr>
                    </a:solidFill>
                  </a:tcPr>
                </a:tc>
                <a:tc hMerge="1">
                  <a:txBody>
                    <a:bodyPr/>
                    <a:lstStyle/>
                    <a:p>
                      <a:pPr algn="ctr" fontAlgn="ctr"/>
                      <a:endParaRPr lang="cs-CZ"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lumMod val="40000"/>
                        <a:lumOff val="60000"/>
                      </a:srgbClr>
                    </a:solidFill>
                  </a:tcPr>
                </a:tc>
                <a:extLst>
                  <a:ext uri="{0D108BD9-81ED-4DB2-BD59-A6C34878D82A}">
                    <a16:rowId xmlns:a16="http://schemas.microsoft.com/office/drawing/2014/main" val="614935850"/>
                  </a:ext>
                </a:extLst>
              </a:tr>
            </a:tbl>
          </a:graphicData>
        </a:graphic>
      </p:graphicFrame>
      <p:sp>
        <p:nvSpPr>
          <p:cNvPr id="19" name="TextBox 9">
            <a:extLst>
              <a:ext uri="{FF2B5EF4-FFF2-40B4-BE49-F238E27FC236}">
                <a16:creationId xmlns:a16="http://schemas.microsoft.com/office/drawing/2014/main" id="{5949C18A-7678-4D15-8F6A-EFB24C10C330}"/>
              </a:ext>
            </a:extLst>
          </p:cNvPr>
          <p:cNvSpPr txBox="1"/>
          <p:nvPr>
            <p:custDataLst>
              <p:tags r:id="rId6"/>
            </p:custDataLst>
          </p:nvPr>
        </p:nvSpPr>
        <p:spPr>
          <a:xfrm>
            <a:off x="9803538" y="2479685"/>
            <a:ext cx="222578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1" u="none" strike="noStrike" kern="1200" cap="none" spc="0" normalizeH="0" baseline="0" noProof="0" dirty="0">
                <a:ln>
                  <a:noFill/>
                </a:ln>
                <a:solidFill>
                  <a:srgbClr val="000000"/>
                </a:solidFill>
                <a:effectLst/>
                <a:uLnTx/>
                <a:uFillTx/>
                <a:latin typeface="Arial" panose="020B0604020202020204"/>
                <a:ea typeface="+mn-ea"/>
                <a:cs typeface="+mn-cs"/>
              </a:rPr>
              <a:t>Reálné počty hospitalizovaných a rozsah pravděpodobnostních predikcí </a:t>
            </a:r>
          </a:p>
        </p:txBody>
      </p:sp>
      <p:grpSp>
        <p:nvGrpSpPr>
          <p:cNvPr id="20" name="Skupina 19">
            <a:extLst>
              <a:ext uri="{FF2B5EF4-FFF2-40B4-BE49-F238E27FC236}">
                <a16:creationId xmlns:a16="http://schemas.microsoft.com/office/drawing/2014/main" id="{CAC9764C-1726-4F19-AB7E-2336D49CB3DD}"/>
              </a:ext>
            </a:extLst>
          </p:cNvPr>
          <p:cNvGrpSpPr/>
          <p:nvPr>
            <p:custDataLst>
              <p:tags r:id="rId7"/>
            </p:custDataLst>
          </p:nvPr>
        </p:nvGrpSpPr>
        <p:grpSpPr>
          <a:xfrm>
            <a:off x="9881260" y="3327524"/>
            <a:ext cx="2221115" cy="2677656"/>
            <a:chOff x="9993159" y="3767843"/>
            <a:chExt cx="2221115" cy="2677656"/>
          </a:xfrm>
        </p:grpSpPr>
        <p:grpSp>
          <p:nvGrpSpPr>
            <p:cNvPr id="21" name="Skupina 20">
              <a:extLst>
                <a:ext uri="{FF2B5EF4-FFF2-40B4-BE49-F238E27FC236}">
                  <a16:creationId xmlns:a16="http://schemas.microsoft.com/office/drawing/2014/main" id="{29BF8DA5-D892-4FF6-B6E9-9956F758C13B}"/>
                </a:ext>
              </a:extLst>
            </p:cNvPr>
            <p:cNvGrpSpPr/>
            <p:nvPr>
              <p:custDataLst>
                <p:tags r:id="rId9"/>
              </p:custDataLst>
            </p:nvPr>
          </p:nvGrpSpPr>
          <p:grpSpPr>
            <a:xfrm>
              <a:off x="9993159" y="3767843"/>
              <a:ext cx="2221115" cy="2677656"/>
              <a:chOff x="10258697" y="3526984"/>
              <a:chExt cx="2221115" cy="2677656"/>
            </a:xfrm>
          </p:grpSpPr>
          <p:cxnSp>
            <p:nvCxnSpPr>
              <p:cNvPr id="28" name="Přímá spojnice 27">
                <a:extLst>
                  <a:ext uri="{FF2B5EF4-FFF2-40B4-BE49-F238E27FC236}">
                    <a16:creationId xmlns:a16="http://schemas.microsoft.com/office/drawing/2014/main" id="{BE806961-B0B3-412C-BDBD-7D03137D7240}"/>
                  </a:ext>
                </a:extLst>
              </p:cNvPr>
              <p:cNvCxnSpPr>
                <a:cxnSpLocks/>
              </p:cNvCxnSpPr>
              <p:nvPr/>
            </p:nvCxnSpPr>
            <p:spPr>
              <a:xfrm>
                <a:off x="10258697" y="3857019"/>
                <a:ext cx="360000" cy="0"/>
              </a:xfrm>
              <a:prstGeom prst="line">
                <a:avLst/>
              </a:prstGeom>
              <a:noFill/>
              <a:ln w="28575" cap="flat" cmpd="sng" algn="ctr">
                <a:solidFill>
                  <a:srgbClr val="690923"/>
                </a:solidFill>
                <a:prstDash val="solid"/>
                <a:miter lim="800000"/>
              </a:ln>
              <a:effectLst/>
            </p:spPr>
          </p:cxnSp>
          <p:cxnSp>
            <p:nvCxnSpPr>
              <p:cNvPr id="29" name="Přímá spojnice 28">
                <a:extLst>
                  <a:ext uri="{FF2B5EF4-FFF2-40B4-BE49-F238E27FC236}">
                    <a16:creationId xmlns:a16="http://schemas.microsoft.com/office/drawing/2014/main" id="{CDA9AEA0-5D67-46A9-AF38-A846F117A548}"/>
                  </a:ext>
                </a:extLst>
              </p:cNvPr>
              <p:cNvCxnSpPr>
                <a:cxnSpLocks/>
              </p:cNvCxnSpPr>
              <p:nvPr/>
            </p:nvCxnSpPr>
            <p:spPr>
              <a:xfrm>
                <a:off x="10258697" y="4577775"/>
                <a:ext cx="360000" cy="0"/>
              </a:xfrm>
              <a:prstGeom prst="line">
                <a:avLst/>
              </a:prstGeom>
              <a:noFill/>
              <a:ln w="28575" cap="flat" cmpd="sng" algn="ctr">
                <a:solidFill>
                  <a:srgbClr val="C00000"/>
                </a:solidFill>
                <a:prstDash val="solid"/>
                <a:miter lim="800000"/>
              </a:ln>
              <a:effectLst/>
            </p:spPr>
          </p:cxnSp>
          <p:sp>
            <p:nvSpPr>
              <p:cNvPr id="30" name="Obdélník 29">
                <a:extLst>
                  <a:ext uri="{FF2B5EF4-FFF2-40B4-BE49-F238E27FC236}">
                    <a16:creationId xmlns:a16="http://schemas.microsoft.com/office/drawing/2014/main" id="{A30B6C2C-560A-4CEE-A08B-40B4FF6BBDDC}"/>
                  </a:ext>
                </a:extLst>
              </p:cNvPr>
              <p:cNvSpPr/>
              <p:nvPr/>
            </p:nvSpPr>
            <p:spPr>
              <a:xfrm>
                <a:off x="10262337" y="3620519"/>
                <a:ext cx="360000" cy="130628"/>
              </a:xfrm>
              <a:prstGeom prst="rect">
                <a:avLst/>
              </a:prstGeom>
              <a:solidFill>
                <a:srgbClr val="A6A6A6"/>
              </a:solidFill>
              <a:ln w="12700" cap="flat" cmpd="sng" algn="ctr">
                <a:noFill/>
                <a:prstDash val="solid"/>
                <a:miter lim="800000"/>
              </a:ln>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4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31" name="TextovéPole 28">
                <a:extLst>
                  <a:ext uri="{FF2B5EF4-FFF2-40B4-BE49-F238E27FC236}">
                    <a16:creationId xmlns:a16="http://schemas.microsoft.com/office/drawing/2014/main" id="{E60571A8-50D4-42C3-B0BB-CBAC9BCA8D24}"/>
                  </a:ext>
                </a:extLst>
              </p:cNvPr>
              <p:cNvSpPr txBox="1"/>
              <p:nvPr/>
            </p:nvSpPr>
            <p:spPr>
              <a:xfrm>
                <a:off x="10630650" y="3526984"/>
                <a:ext cx="1849162" cy="267765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defRPr/>
                </a:pPr>
                <a:r>
                  <a:rPr lang="cs-CZ" sz="1200" kern="0" dirty="0">
                    <a:solidFill>
                      <a:srgbClr val="000000"/>
                    </a:solidFill>
                  </a:rPr>
                  <a:t>Reálné hodnoty</a:t>
                </a:r>
              </a:p>
              <a:p>
                <a:pPr lvl="0">
                  <a:defRPr/>
                </a:pPr>
                <a:r>
                  <a:rPr lang="cs-CZ" sz="1200" dirty="0">
                    <a:solidFill>
                      <a:srgbClr val="000000"/>
                    </a:solidFill>
                  </a:rPr>
                  <a:t>Rizikový vývoj s významnými zdravotními dopady, </a:t>
                </a:r>
                <a:r>
                  <a:rPr lang="cs-CZ" sz="1200" u="sng" dirty="0">
                    <a:solidFill>
                      <a:srgbClr val="000000"/>
                    </a:solidFill>
                  </a:rPr>
                  <a:t>horní hranice predikce </a:t>
                </a:r>
                <a:r>
                  <a:rPr lang="cs-CZ" sz="1200" dirty="0">
                    <a:solidFill>
                      <a:srgbClr val="000000"/>
                    </a:solidFill>
                  </a:rPr>
                  <a:t>Rizikový vývoj s významnými zdravotními dopady, </a:t>
                </a:r>
                <a:r>
                  <a:rPr lang="cs-CZ" sz="1200" u="sng" dirty="0">
                    <a:solidFill>
                      <a:srgbClr val="000000"/>
                    </a:solidFill>
                  </a:rPr>
                  <a:t>střední hodnoty predikce</a:t>
                </a:r>
              </a:p>
              <a:p>
                <a:pPr lvl="0">
                  <a:defRPr/>
                </a:pPr>
                <a:r>
                  <a:rPr lang="cs-CZ" sz="1200" dirty="0">
                    <a:solidFill>
                      <a:srgbClr val="000000"/>
                    </a:solidFill>
                  </a:rPr>
                  <a:t>Rizikový vývoj s významnými zdravotními dopady, </a:t>
                </a:r>
                <a:r>
                  <a:rPr lang="cs-CZ" sz="1200" u="sng" dirty="0">
                    <a:solidFill>
                      <a:srgbClr val="000000"/>
                    </a:solidFill>
                  </a:rPr>
                  <a:t>spodní hranice predikce </a:t>
                </a:r>
                <a:endParaRPr lang="cs-CZ" sz="1200" u="sng" dirty="0">
                  <a:solidFill>
                    <a:srgbClr val="000000"/>
                  </a:solidFill>
                  <a:cs typeface="Calibri" panose="020F0502020204030204" pitchFamily="34" charset="0"/>
                </a:endParaRPr>
              </a:p>
              <a:p>
                <a:pPr lvl="0">
                  <a:defRPr/>
                </a:pPr>
                <a:endParaRPr lang="cs-CZ" sz="1200" u="sng" dirty="0">
                  <a:solidFill>
                    <a:srgbClr val="000000"/>
                  </a:solidFill>
                  <a:cs typeface="Calibri" panose="020F0502020204030204" pitchFamily="34" charset="0"/>
                </a:endParaRPr>
              </a:p>
            </p:txBody>
          </p:sp>
        </p:grpSp>
        <p:cxnSp>
          <p:nvCxnSpPr>
            <p:cNvPr id="22" name="Přímá spojnice 21">
              <a:extLst>
                <a:ext uri="{FF2B5EF4-FFF2-40B4-BE49-F238E27FC236}">
                  <a16:creationId xmlns:a16="http://schemas.microsoft.com/office/drawing/2014/main" id="{5BF47050-791D-4300-9498-18BA71B847DE}"/>
                </a:ext>
              </a:extLst>
            </p:cNvPr>
            <p:cNvCxnSpPr>
              <a:cxnSpLocks/>
            </p:cNvCxnSpPr>
            <p:nvPr>
              <p:custDataLst>
                <p:tags r:id="rId10"/>
              </p:custDataLst>
            </p:nvPr>
          </p:nvCxnSpPr>
          <p:spPr>
            <a:xfrm>
              <a:off x="9993159" y="5539090"/>
              <a:ext cx="360000" cy="0"/>
            </a:xfrm>
            <a:prstGeom prst="line">
              <a:avLst/>
            </a:prstGeom>
            <a:noFill/>
            <a:ln w="28575" cap="flat" cmpd="sng" algn="ctr">
              <a:solidFill>
                <a:srgbClr val="FF6600"/>
              </a:solidFill>
              <a:prstDash val="solid"/>
              <a:miter lim="800000"/>
            </a:ln>
            <a:effectLst/>
          </p:spPr>
        </p:cxnSp>
      </p:grpSp>
      <p:sp>
        <p:nvSpPr>
          <p:cNvPr id="32" name="TextBox 14">
            <a:extLst>
              <a:ext uri="{FF2B5EF4-FFF2-40B4-BE49-F238E27FC236}">
                <a16:creationId xmlns:a16="http://schemas.microsoft.com/office/drawing/2014/main" id="{8B80AF5B-6410-486D-B0DE-FA5358B46ADA}"/>
              </a:ext>
            </a:extLst>
          </p:cNvPr>
          <p:cNvSpPr txBox="1"/>
          <p:nvPr>
            <p:custDataLst>
              <p:tags r:id="rId8"/>
            </p:custDataLst>
          </p:nvPr>
        </p:nvSpPr>
        <p:spPr>
          <a:xfrm rot="16200000">
            <a:off x="-1260971" y="3659017"/>
            <a:ext cx="311976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Arial" panose="020B0604020202020204"/>
                <a:ea typeface="+mn-ea"/>
                <a:cs typeface="+mn-cs"/>
              </a:rPr>
              <a:t>Reálný a predikovaný počet pacientů</a:t>
            </a:r>
          </a:p>
        </p:txBody>
      </p:sp>
      <p:sp>
        <p:nvSpPr>
          <p:cNvPr id="27" name="TextovéPole 26"/>
          <p:cNvSpPr txBox="1"/>
          <p:nvPr/>
        </p:nvSpPr>
        <p:spPr>
          <a:xfrm>
            <a:off x="9803538" y="6129135"/>
            <a:ext cx="2329962" cy="646331"/>
          </a:xfrm>
          <a:prstGeom prst="rect">
            <a:avLst/>
          </a:prstGeom>
          <a:noFill/>
        </p:spPr>
        <p:txBody>
          <a:bodyPr wrap="square" rtlCol="0">
            <a:spAutoFit/>
          </a:bodyPr>
          <a:lstStyle/>
          <a:p>
            <a:pPr algn="ctr"/>
            <a:r>
              <a:rPr lang="cs-CZ" dirty="0" smtClean="0">
                <a:solidFill>
                  <a:srgbClr val="FF0000"/>
                </a:solidFill>
                <a:latin typeface="Arial" panose="020B0604020202020204" pitchFamily="34" charset="0"/>
                <a:cs typeface="Arial" panose="020B0604020202020204" pitchFamily="34" charset="0"/>
              </a:rPr>
              <a:t>Údaje jsou aktuální k 23.11.2021 0:36</a:t>
            </a:r>
            <a:endParaRPr lang="cs-CZ"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22909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9.xml><?xml version="1.0" encoding="utf-8"?>
<p:tagLst xmlns:a="http://schemas.openxmlformats.org/drawingml/2006/main" xmlns:r="http://schemas.openxmlformats.org/officeDocument/2006/relationships" xmlns:p="http://schemas.openxmlformats.org/presentationml/2006/main">
  <p:tag name="SLIDEFAB_EXPORTMODE" val="4"/>
</p:tagLst>
</file>

<file path=ppt/tags/tag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2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9.xml><?xml version="1.0" encoding="utf-8"?>
<p:tagLst xmlns:a="http://schemas.openxmlformats.org/drawingml/2006/main" xmlns:r="http://schemas.openxmlformats.org/officeDocument/2006/relationships" xmlns:p="http://schemas.openxmlformats.org/presentationml/2006/main">
  <p:tag name="SLIDEFAB_EXPORTMODE" val="4"/>
</p:tagLst>
</file>

<file path=ppt/tags/tag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heme/theme1.xml><?xml version="1.0" encoding="utf-8"?>
<a:theme xmlns:a="http://schemas.openxmlformats.org/drawingml/2006/main" name="Motiv Office">
  <a:themeElements>
    <a:clrScheme name="COVID barvy">
      <a:dk1>
        <a:srgbClr val="000000"/>
      </a:dk1>
      <a:lt1>
        <a:srgbClr val="FFFFFF"/>
      </a:lt1>
      <a:dk2>
        <a:srgbClr val="D31145"/>
      </a:dk2>
      <a:lt2>
        <a:srgbClr val="FFFFFF"/>
      </a:lt2>
      <a:accent1>
        <a:srgbClr val="D31145"/>
      </a:accent1>
      <a:accent2>
        <a:srgbClr val="305983"/>
      </a:accent2>
      <a:accent3>
        <a:srgbClr val="00CD61"/>
      </a:accent3>
      <a:accent4>
        <a:srgbClr val="4010B7"/>
      </a:accent4>
      <a:accent5>
        <a:srgbClr val="E8EAEA"/>
      </a:accent5>
      <a:accent6>
        <a:srgbClr val="690923"/>
      </a:accent6>
      <a:hlink>
        <a:srgbClr val="FFFF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vid-reporting-20200715" id="{379A0E5D-63B7-482A-BD5E-A4CD691F8FBC}" vid="{74C76523-B6A0-4B86-942B-0A5EF321F495}"/>
    </a:ext>
  </a:extLst>
</a:theme>
</file>

<file path=ppt/theme/theme2.xml><?xml version="1.0" encoding="utf-8"?>
<a:theme xmlns:a="http://schemas.openxmlformats.org/drawingml/2006/main" name="1_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Sagoe">
      <a:majorFont>
        <a:latin typeface="Arial"/>
        <a:ea typeface=""/>
        <a:cs typeface=""/>
      </a:majorFont>
      <a:minorFont>
        <a:latin typeface="Segoe UI"/>
        <a:ea typeface=""/>
        <a:cs typeface=""/>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covid-reporting-20200715</Template>
  <TotalTime>21284</TotalTime>
  <Words>2165</Words>
  <Application>Microsoft Office PowerPoint</Application>
  <PresentationFormat>Širokoúhlá obrazovka</PresentationFormat>
  <Paragraphs>660</Paragraphs>
  <Slides>16</Slides>
  <Notes>4</Notes>
  <HiddenSlides>0</HiddenSlides>
  <MMClips>0</MMClips>
  <ScaleCrop>false</ScaleCrop>
  <HeadingPairs>
    <vt:vector size="6" baseType="variant">
      <vt:variant>
        <vt:lpstr>Použitá písma</vt:lpstr>
      </vt:variant>
      <vt:variant>
        <vt:i4>7</vt:i4>
      </vt:variant>
      <vt:variant>
        <vt:lpstr>Motiv</vt:lpstr>
      </vt:variant>
      <vt:variant>
        <vt:i4>5</vt:i4>
      </vt:variant>
      <vt:variant>
        <vt:lpstr>Nadpisy snímků</vt:lpstr>
      </vt:variant>
      <vt:variant>
        <vt:i4>16</vt:i4>
      </vt:variant>
    </vt:vector>
  </HeadingPairs>
  <TitlesOfParts>
    <vt:vector size="28" baseType="lpstr">
      <vt:lpstr>Arial</vt:lpstr>
      <vt:lpstr>Arial Black</vt:lpstr>
      <vt:lpstr>Calibri</vt:lpstr>
      <vt:lpstr>Calibri Light</vt:lpstr>
      <vt:lpstr>Segoe UI</vt:lpstr>
      <vt:lpstr>Times New Roman</vt:lpstr>
      <vt:lpstr>Tw Cen MT Condensed</vt:lpstr>
      <vt:lpstr>Motiv Office</vt:lpstr>
      <vt:lpstr>1_Motiv Office</vt:lpstr>
      <vt:lpstr>3_Office Theme</vt:lpstr>
      <vt:lpstr>Office Theme</vt:lpstr>
      <vt:lpstr>1_Office Theme</vt:lpstr>
      <vt:lpstr>Operační briefing ICŘT   Národní dispečink lůžkové péče </vt:lpstr>
      <vt:lpstr>Národní dispečink lůžkové péče</vt:lpstr>
      <vt:lpstr>Národní dispečink lůžkové péče</vt:lpstr>
      <vt:lpstr>Národní dispečink lůžkové péče</vt:lpstr>
      <vt:lpstr>Podíl (%) volné aktuálně nahlášené kapacity standartních lůžek s kyslíkem</vt:lpstr>
      <vt:lpstr>Podíl (%) volné aktuálně nahlášené kapacity JIP</vt:lpstr>
      <vt:lpstr>Podíl (%) volné aktuálně nahlášené kapacity UPV</vt:lpstr>
      <vt:lpstr>Predikce celkového počtu hospitalizací – aktuální počet léčených </vt:lpstr>
      <vt:lpstr>Predikce počtu pacientů na JIP – aktuální počet případů </vt:lpstr>
      <vt:lpstr>Trend zátěže nemocnic </vt:lpstr>
      <vt:lpstr>VÝVOJ POČTU HOSPITALIZACÍ – CELKOVÉ A JIP – OD BŘEZNA 2020 zdroj: ÚZIS, ISIN / COVID-19 - Informační systém infekčních nemocí</vt:lpstr>
      <vt:lpstr>Risk mapping – zdroj UZIS </vt:lpstr>
      <vt:lpstr>Hodnocení situace v krajích od KKIP</vt:lpstr>
      <vt:lpstr>Hodnocení situace v krajích od KKIP</vt:lpstr>
      <vt:lpstr>Hodnocení situace v krajích od KKIP</vt:lpstr>
      <vt:lpstr>Hodnocení situace v krajích od KKIP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Mužík Jan RNDr. Ph.D.</dc:creator>
  <cp:lastModifiedBy>Ondřej Růžička</cp:lastModifiedBy>
  <cp:revision>1543</cp:revision>
  <cp:lastPrinted>2020-10-20T04:21:56Z</cp:lastPrinted>
  <dcterms:created xsi:type="dcterms:W3CDTF">2020-07-15T10:33:32Z</dcterms:created>
  <dcterms:modified xsi:type="dcterms:W3CDTF">2021-11-24T12:53:43Z</dcterms:modified>
</cp:coreProperties>
</file>