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1413" r:id="rId2"/>
    <p:sldId id="2237" r:id="rId3"/>
    <p:sldId id="2185" r:id="rId4"/>
    <p:sldId id="2226" r:id="rId5"/>
    <p:sldId id="2227" r:id="rId6"/>
    <p:sldId id="2228" r:id="rId7"/>
    <p:sldId id="2229" r:id="rId8"/>
    <p:sldId id="2230" r:id="rId9"/>
    <p:sldId id="2231" r:id="rId10"/>
    <p:sldId id="2232" r:id="rId11"/>
    <p:sldId id="2172" r:id="rId12"/>
    <p:sldId id="2235" r:id="rId13"/>
    <p:sldId id="2233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074" y="34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21979426879203"/>
          <c:y val="0.15289779551144775"/>
          <c:w val="0.71169677772137596"/>
          <c:h val="0.7919788987481927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 posilující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36.637448200000001</c:v>
                </c:pt>
                <c:pt idx="1">
                  <c:v>44.765735300000003</c:v>
                </c:pt>
                <c:pt idx="2">
                  <c:v>43.983048799999999</c:v>
                </c:pt>
                <c:pt idx="3">
                  <c:v>38.688166099999997</c:v>
                </c:pt>
                <c:pt idx="5">
                  <c:v>35.745060299999999</c:v>
                </c:pt>
                <c:pt idx="6">
                  <c:v>35.149054499999998</c:v>
                </c:pt>
                <c:pt idx="7">
                  <c:v>35.779953399999997</c:v>
                </c:pt>
                <c:pt idx="8">
                  <c:v>36.244829099999997</c:v>
                </c:pt>
                <c:pt idx="9">
                  <c:v>36.735001599999997</c:v>
                </c:pt>
                <c:pt idx="10">
                  <c:v>36.650502199999998</c:v>
                </c:pt>
                <c:pt idx="11">
                  <c:v>36.871349600000002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4B-4255-9B61-E6E850493DE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S ukončovací dávkou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27.0894637</c:v>
                </c:pt>
                <c:pt idx="1">
                  <c:v>29.457428400000001</c:v>
                </c:pt>
                <c:pt idx="2">
                  <c:v>30.021454800000001</c:v>
                </c:pt>
                <c:pt idx="3">
                  <c:v>28.605749800000002</c:v>
                </c:pt>
                <c:pt idx="5">
                  <c:v>25.663184399999999</c:v>
                </c:pt>
                <c:pt idx="6">
                  <c:v>26.263161</c:v>
                </c:pt>
                <c:pt idx="7">
                  <c:v>26.251724899999999</c:v>
                </c:pt>
                <c:pt idx="8">
                  <c:v>26.013430799999998</c:v>
                </c:pt>
                <c:pt idx="9">
                  <c:v>25.4797382</c:v>
                </c:pt>
                <c:pt idx="10">
                  <c:v>25.621543200000001</c:v>
                </c:pt>
                <c:pt idx="11">
                  <c:v>26.8882859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4B-4255-9B61-E6E850493DE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Pouze s 1. dávkou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List1!$D$2:$D$13</c:f>
              <c:numCache>
                <c:formatCode>General</c:formatCode>
                <c:ptCount val="12"/>
                <c:pt idx="0">
                  <c:v>1.077251</c:v>
                </c:pt>
                <c:pt idx="1">
                  <c:v>1.0007061900000001</c:v>
                </c:pt>
                <c:pt idx="2">
                  <c:v>1.01777571</c:v>
                </c:pt>
                <c:pt idx="3">
                  <c:v>1.1375482699999999</c:v>
                </c:pt>
                <c:pt idx="5">
                  <c:v>0.93458839000000005</c:v>
                </c:pt>
                <c:pt idx="6">
                  <c:v>0.97696459999999996</c:v>
                </c:pt>
                <c:pt idx="7">
                  <c:v>1.00007571</c:v>
                </c:pt>
                <c:pt idx="8">
                  <c:v>1.0015921000000001</c:v>
                </c:pt>
                <c:pt idx="9">
                  <c:v>0.97624012999999998</c:v>
                </c:pt>
                <c:pt idx="10">
                  <c:v>1.01506081</c:v>
                </c:pt>
                <c:pt idx="11">
                  <c:v>1.09243997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4B-4255-9B61-E6E850493DE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List1!$E$2:$E$13</c:f>
              <c:numCache>
                <c:formatCode>General</c:formatCode>
                <c:ptCount val="12"/>
                <c:pt idx="0">
                  <c:v>12.98394</c:v>
                </c:pt>
                <c:pt idx="1">
                  <c:v>9.5317749999999997</c:v>
                </c:pt>
                <c:pt idx="2">
                  <c:v>9.8020270000000007</c:v>
                </c:pt>
                <c:pt idx="3">
                  <c:v>13.71069</c:v>
                </c:pt>
                <c:pt idx="5">
                  <c:v>12.419079999999999</c:v>
                </c:pt>
                <c:pt idx="6">
                  <c:v>13.51928</c:v>
                </c:pt>
                <c:pt idx="7">
                  <c:v>13.33986</c:v>
                </c:pt>
                <c:pt idx="8">
                  <c:v>13.452809999999999</c:v>
                </c:pt>
                <c:pt idx="9">
                  <c:v>12.88008</c:v>
                </c:pt>
                <c:pt idx="10">
                  <c:v>12.84684</c:v>
                </c:pt>
                <c:pt idx="11">
                  <c:v>12.27514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4B-4255-9B61-E6E850493DE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List1!$F$2:$F$13</c:f>
              <c:numCache>
                <c:formatCode>General</c:formatCode>
                <c:ptCount val="12"/>
                <c:pt idx="0">
                  <c:v>8.50326E-2</c:v>
                </c:pt>
                <c:pt idx="1">
                  <c:v>4.5594000000000003E-2</c:v>
                </c:pt>
                <c:pt idx="2">
                  <c:v>4.8298199999999999E-2</c:v>
                </c:pt>
                <c:pt idx="3">
                  <c:v>8.9792200000000003E-2</c:v>
                </c:pt>
                <c:pt idx="5">
                  <c:v>7.4004200000000006E-2</c:v>
                </c:pt>
                <c:pt idx="6">
                  <c:v>7.1540900000000004E-2</c:v>
                </c:pt>
                <c:pt idx="7">
                  <c:v>7.8180100000000002E-2</c:v>
                </c:pt>
                <c:pt idx="8">
                  <c:v>6.6337400000000005E-2</c:v>
                </c:pt>
                <c:pt idx="9">
                  <c:v>7.9044000000000003E-2</c:v>
                </c:pt>
                <c:pt idx="10">
                  <c:v>9.0058100000000002E-2</c:v>
                </c:pt>
                <c:pt idx="11">
                  <c:v>9.0830300000000003E-2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4B-4255-9B61-E6E850493DE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List1!$G$2:$G$13</c:f>
              <c:numCache>
                <c:formatCode>General</c:formatCode>
                <c:ptCount val="12"/>
                <c:pt idx="0">
                  <c:v>0.34579300000000002</c:v>
                </c:pt>
                <c:pt idx="1">
                  <c:v>0.32226719999999998</c:v>
                </c:pt>
                <c:pt idx="2">
                  <c:v>0.32294889999999998</c:v>
                </c:pt>
                <c:pt idx="3">
                  <c:v>0.36514819999999998</c:v>
                </c:pt>
                <c:pt idx="5">
                  <c:v>0.23025979999999999</c:v>
                </c:pt>
                <c:pt idx="6">
                  <c:v>0.22663330000000001</c:v>
                </c:pt>
                <c:pt idx="7">
                  <c:v>0.23004289999999999</c:v>
                </c:pt>
                <c:pt idx="8">
                  <c:v>0.22479859999999999</c:v>
                </c:pt>
                <c:pt idx="9">
                  <c:v>0.2563725</c:v>
                </c:pt>
                <c:pt idx="10">
                  <c:v>0.26335920000000002</c:v>
                </c:pt>
                <c:pt idx="11">
                  <c:v>0.27908070000000001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64B-4255-9B61-E6E850493DE0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List1!$H$2:$H$13</c:f>
              <c:numCache>
                <c:formatCode>General</c:formatCode>
                <c:ptCount val="12"/>
                <c:pt idx="0">
                  <c:v>21.781074</c:v>
                </c:pt>
                <c:pt idx="1">
                  <c:v>14.876493999999999</c:v>
                </c:pt>
                <c:pt idx="2">
                  <c:v>14.804446</c:v>
                </c:pt>
                <c:pt idx="3">
                  <c:v>17.402905000000001</c:v>
                </c:pt>
                <c:pt idx="5">
                  <c:v>24.933820000000001</c:v>
                </c:pt>
                <c:pt idx="6">
                  <c:v>23.793367</c:v>
                </c:pt>
                <c:pt idx="7">
                  <c:v>23.320157999999999</c:v>
                </c:pt>
                <c:pt idx="8">
                  <c:v>22.996203000000001</c:v>
                </c:pt>
                <c:pt idx="9">
                  <c:v>23.593523000000001</c:v>
                </c:pt>
                <c:pt idx="10">
                  <c:v>23.512640999999999</c:v>
                </c:pt>
                <c:pt idx="11">
                  <c:v>22.502870000000001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64B-4255-9B61-E6E850493D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5432621546842079E-3"/>
          <c:y val="4.1173005736514182E-2"/>
          <c:w val="0.99538389239985303"/>
          <c:h val="4.5851399947898858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92.166269999999997</c:v>
                </c:pt>
                <c:pt idx="1">
                  <c:v>91.402169999999998</c:v>
                </c:pt>
                <c:pt idx="2">
                  <c:v>81.647419999999997</c:v>
                </c:pt>
                <c:pt idx="3">
                  <c:v>77.905320000000003</c:v>
                </c:pt>
                <c:pt idx="4">
                  <c:v>72.261719999999997</c:v>
                </c:pt>
                <c:pt idx="5">
                  <c:v>63.878259999999997</c:v>
                </c:pt>
                <c:pt idx="6">
                  <c:v>66.541470000000004</c:v>
                </c:pt>
                <c:pt idx="8">
                  <c:v>75.591729999999998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91.661266600000005</c:v>
                </c:pt>
                <c:pt idx="1">
                  <c:v>91.214952600000004</c:v>
                </c:pt>
                <c:pt idx="2">
                  <c:v>81.479378299999993</c:v>
                </c:pt>
                <c:pt idx="3">
                  <c:v>77.670309599999996</c:v>
                </c:pt>
                <c:pt idx="4">
                  <c:v>71.959173500000006</c:v>
                </c:pt>
                <c:pt idx="5">
                  <c:v>63.326656399999997</c:v>
                </c:pt>
                <c:pt idx="6">
                  <c:v>65.876145199999996</c:v>
                </c:pt>
                <c:pt idx="8">
                  <c:v>75.223869899999997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87.376990000000006</c:v>
                </c:pt>
                <c:pt idx="1">
                  <c:v>91.406109999999998</c:v>
                </c:pt>
                <c:pt idx="2">
                  <c:v>81.59778</c:v>
                </c:pt>
                <c:pt idx="3">
                  <c:v>76.29777</c:v>
                </c:pt>
                <c:pt idx="4">
                  <c:v>70.041889999999995</c:v>
                </c:pt>
                <c:pt idx="5">
                  <c:v>59.50806</c:v>
                </c:pt>
                <c:pt idx="6">
                  <c:v>60.307780000000001</c:v>
                </c:pt>
                <c:pt idx="8">
                  <c:v>72.880009999999999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5D-4F82-B544-891C0F95F72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87.349714500000005</c:v>
                </c:pt>
                <c:pt idx="1">
                  <c:v>91.342765999999997</c:v>
                </c:pt>
                <c:pt idx="2">
                  <c:v>81.512215999999995</c:v>
                </c:pt>
                <c:pt idx="3">
                  <c:v>76.141823500000001</c:v>
                </c:pt>
                <c:pt idx="4">
                  <c:v>69.823719299999993</c:v>
                </c:pt>
                <c:pt idx="5">
                  <c:v>59.061308599999997</c:v>
                </c:pt>
                <c:pt idx="6">
                  <c:v>59.825517300000001</c:v>
                </c:pt>
                <c:pt idx="8">
                  <c:v>72.642484800000005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5D-4F82-B544-891C0F95F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88.481470000000002</c:v>
                </c:pt>
                <c:pt idx="1">
                  <c:v>91.65043</c:v>
                </c:pt>
                <c:pt idx="2">
                  <c:v>81.624250000000004</c:v>
                </c:pt>
                <c:pt idx="3">
                  <c:v>77.104370000000003</c:v>
                </c:pt>
                <c:pt idx="4">
                  <c:v>70.979330000000004</c:v>
                </c:pt>
                <c:pt idx="5">
                  <c:v>60.353430000000003</c:v>
                </c:pt>
                <c:pt idx="6">
                  <c:v>61.619410000000002</c:v>
                </c:pt>
                <c:pt idx="8">
                  <c:v>73.401769999999999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C-4258-B2E9-3390F07AA8C6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88.421681899999996</c:v>
                </c:pt>
                <c:pt idx="1">
                  <c:v>91.594457899999995</c:v>
                </c:pt>
                <c:pt idx="2">
                  <c:v>81.543662299999994</c:v>
                </c:pt>
                <c:pt idx="3">
                  <c:v>76.952465700000005</c:v>
                </c:pt>
                <c:pt idx="4">
                  <c:v>70.766366899999994</c:v>
                </c:pt>
                <c:pt idx="5">
                  <c:v>59.944940099999997</c:v>
                </c:pt>
                <c:pt idx="6">
                  <c:v>61.174878399999997</c:v>
                </c:pt>
                <c:pt idx="8">
                  <c:v>73.174257600000004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0C-4258-B2E9-3390F07AA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90.800309999999996</c:v>
                </c:pt>
                <c:pt idx="1">
                  <c:v>91.300749999999994</c:v>
                </c:pt>
                <c:pt idx="2">
                  <c:v>81.550290000000004</c:v>
                </c:pt>
                <c:pt idx="3">
                  <c:v>77.347430000000003</c:v>
                </c:pt>
                <c:pt idx="4">
                  <c:v>71.129130000000004</c:v>
                </c:pt>
                <c:pt idx="5">
                  <c:v>60.427950000000003</c:v>
                </c:pt>
                <c:pt idx="6">
                  <c:v>61.915010000000002</c:v>
                </c:pt>
                <c:pt idx="8">
                  <c:v>73.826669999999993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F6-40CB-8CD6-67928DF8B398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90.754439300000001</c:v>
                </c:pt>
                <c:pt idx="1">
                  <c:v>91.245057200000005</c:v>
                </c:pt>
                <c:pt idx="2">
                  <c:v>81.465480200000002</c:v>
                </c:pt>
                <c:pt idx="3">
                  <c:v>77.183374900000004</c:v>
                </c:pt>
                <c:pt idx="4">
                  <c:v>70.928227300000003</c:v>
                </c:pt>
                <c:pt idx="5">
                  <c:v>59.9960685</c:v>
                </c:pt>
                <c:pt idx="6">
                  <c:v>61.422731200000001</c:v>
                </c:pt>
                <c:pt idx="8">
                  <c:v>73.591872199999997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F6-40CB-8CD6-67928DF8B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92.500659999999996</c:v>
                </c:pt>
                <c:pt idx="1">
                  <c:v>91.173990000000003</c:v>
                </c:pt>
                <c:pt idx="2">
                  <c:v>81.085310000000007</c:v>
                </c:pt>
                <c:pt idx="3">
                  <c:v>76.586429999999993</c:v>
                </c:pt>
                <c:pt idx="4">
                  <c:v>69.705759999999998</c:v>
                </c:pt>
                <c:pt idx="5">
                  <c:v>60.003480000000003</c:v>
                </c:pt>
                <c:pt idx="6">
                  <c:v>61.534619999999997</c:v>
                </c:pt>
                <c:pt idx="8">
                  <c:v>73.637649999999994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44-4C97-A806-76CD7E1DDB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92.457379599999996</c:v>
                </c:pt>
                <c:pt idx="1">
                  <c:v>91.105961899999997</c:v>
                </c:pt>
                <c:pt idx="2">
                  <c:v>80.984216000000004</c:v>
                </c:pt>
                <c:pt idx="3">
                  <c:v>76.420861599999995</c:v>
                </c:pt>
                <c:pt idx="4">
                  <c:v>69.507350799999998</c:v>
                </c:pt>
                <c:pt idx="5">
                  <c:v>59.5807705</c:v>
                </c:pt>
                <c:pt idx="6">
                  <c:v>61.080156600000002</c:v>
                </c:pt>
                <c:pt idx="8">
                  <c:v>73.410379399999997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44-4C97-A806-76CD7E1DD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91.788349999999994</c:v>
                </c:pt>
                <c:pt idx="1">
                  <c:v>90.785340000000005</c:v>
                </c:pt>
                <c:pt idx="2">
                  <c:v>80.715509999999995</c:v>
                </c:pt>
                <c:pt idx="3">
                  <c:v>76.018709999999999</c:v>
                </c:pt>
                <c:pt idx="4">
                  <c:v>69.394679999999994</c:v>
                </c:pt>
                <c:pt idx="5">
                  <c:v>59.280720000000002</c:v>
                </c:pt>
                <c:pt idx="6">
                  <c:v>61.711120000000001</c:v>
                </c:pt>
                <c:pt idx="8">
                  <c:v>73.292500000000004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FC-4282-9746-C835D5D8CC2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91.732880800000004</c:v>
                </c:pt>
                <c:pt idx="1">
                  <c:v>90.704895199999996</c:v>
                </c:pt>
                <c:pt idx="2">
                  <c:v>80.588701900000004</c:v>
                </c:pt>
                <c:pt idx="3">
                  <c:v>75.850587099999998</c:v>
                </c:pt>
                <c:pt idx="4">
                  <c:v>69.127311399999996</c:v>
                </c:pt>
                <c:pt idx="5">
                  <c:v>58.787089799999997</c:v>
                </c:pt>
                <c:pt idx="6">
                  <c:v>61.172566400000001</c:v>
                </c:pt>
                <c:pt idx="8">
                  <c:v>73.021206300000003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FC-4282-9746-C835D5D8C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91.847700000000003</c:v>
                </c:pt>
                <c:pt idx="1">
                  <c:v>89.815399999999997</c:v>
                </c:pt>
                <c:pt idx="2">
                  <c:v>80.100449999999995</c:v>
                </c:pt>
                <c:pt idx="3">
                  <c:v>76.08108</c:v>
                </c:pt>
                <c:pt idx="4">
                  <c:v>69.581239999999994</c:v>
                </c:pt>
                <c:pt idx="5">
                  <c:v>59.728909999999999</c:v>
                </c:pt>
                <c:pt idx="6">
                  <c:v>62.112070000000003</c:v>
                </c:pt>
                <c:pt idx="8">
                  <c:v>73.338970000000003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3-4982-9BAE-718503394ED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91.765070399999999</c:v>
                </c:pt>
                <c:pt idx="1">
                  <c:v>89.747655899999998</c:v>
                </c:pt>
                <c:pt idx="2">
                  <c:v>79.965379499999997</c:v>
                </c:pt>
                <c:pt idx="3">
                  <c:v>75.859942399999994</c:v>
                </c:pt>
                <c:pt idx="4">
                  <c:v>69.313472500000003</c:v>
                </c:pt>
                <c:pt idx="5">
                  <c:v>59.239623700000003</c:v>
                </c:pt>
                <c:pt idx="6">
                  <c:v>61.5141937</c:v>
                </c:pt>
                <c:pt idx="8">
                  <c:v>73.050031399999995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23-4982-9BAE-718503394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94.040610000000001</c:v>
                </c:pt>
                <c:pt idx="1">
                  <c:v>90.664289999999994</c:v>
                </c:pt>
                <c:pt idx="2">
                  <c:v>80.465580000000003</c:v>
                </c:pt>
                <c:pt idx="3">
                  <c:v>76.220150000000004</c:v>
                </c:pt>
                <c:pt idx="4">
                  <c:v>71.921360000000007</c:v>
                </c:pt>
                <c:pt idx="5">
                  <c:v>64.092709999999997</c:v>
                </c:pt>
                <c:pt idx="6">
                  <c:v>67.277270000000001</c:v>
                </c:pt>
                <c:pt idx="8">
                  <c:v>74.827129999999997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4F-45D5-8906-2A772ED970B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93.986119599999995</c:v>
                </c:pt>
                <c:pt idx="1">
                  <c:v>90.591722200000007</c:v>
                </c:pt>
                <c:pt idx="2">
                  <c:v>80.365255300000001</c:v>
                </c:pt>
                <c:pt idx="3">
                  <c:v>76.040622900000002</c:v>
                </c:pt>
                <c:pt idx="4">
                  <c:v>71.677376600000002</c:v>
                </c:pt>
                <c:pt idx="5">
                  <c:v>63.685932999999999</c:v>
                </c:pt>
                <c:pt idx="6">
                  <c:v>66.815779500000005</c:v>
                </c:pt>
                <c:pt idx="8">
                  <c:v>74.579060299999995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4F-45D5-8906-2A772ED97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13.02.2022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54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5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40861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12. 2. 2022</a:t>
            </a:r>
          </a:p>
          <a:p>
            <a:r>
              <a:rPr lang="cs-CZ" sz="4400" b="0" i="1" dirty="0">
                <a:solidFill>
                  <a:schemeClr val="tx1"/>
                </a:solidFill>
              </a:rPr>
              <a:t>Stručná prezentace shrnující analýzu dle velikosti sídel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12. 2.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100 000 a více obyvatel (2 382 465 obyvatel, 6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FE759F90-0394-4F8C-BD0E-26FAB6329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2643108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761CB2D4-BC7E-4C94-8AC8-F2AB1168D22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8F468458-0F79-403C-B5AA-486E3474AD1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4732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145670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1 122 161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812 294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802 505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1 254 187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915 198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903 687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1 098 061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805 815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795 614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1 221 616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893 943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882 427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1 164 267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847 713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836 788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1 032 366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751 950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741 836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1 985 526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1 479 460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1 460 226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154 243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147 173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6 660 616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6 570 256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12. 2. 2022</a:t>
            </a:r>
          </a:p>
        </p:txBody>
      </p:sp>
    </p:spTree>
    <p:extLst>
      <p:ext uri="{BB962C8B-B14F-4D97-AF65-F5344CB8AC3E}">
        <p14:creationId xmlns:p14="http://schemas.microsoft.com/office/powerpoint/2010/main" val="20913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303741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18+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1 095 889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796 081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786 714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1 223 694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895 429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884 405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1 071 973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788 885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779 147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1 193 744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876 332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865 266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1 139 002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831 713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821 219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1 010 606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738 248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728 522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1 948 260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1 452 994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1 434 476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152 133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145 173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6 531 815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6 444 922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18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12. 2. 2022</a:t>
            </a:r>
          </a:p>
        </p:txBody>
      </p:sp>
    </p:spTree>
    <p:extLst>
      <p:ext uri="{BB962C8B-B14F-4D97-AF65-F5344CB8AC3E}">
        <p14:creationId xmlns:p14="http://schemas.microsoft.com/office/powerpoint/2010/main" val="36319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C1581183-162D-4098-A69E-5FB86936A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718892"/>
              </p:ext>
            </p:extLst>
          </p:nvPr>
        </p:nvGraphicFramePr>
        <p:xfrm>
          <a:off x="1517005" y="1261913"/>
          <a:ext cx="10586736" cy="5510016"/>
        </p:xfrm>
        <a:graphic>
          <a:graphicData uri="http://schemas.openxmlformats.org/drawingml/2006/table">
            <a:tbl>
              <a:tblPr/>
              <a:tblGrid>
                <a:gridCol w="1176304">
                  <a:extLst>
                    <a:ext uri="{9D8B030D-6E8A-4147-A177-3AD203B41FA5}">
                      <a16:colId xmlns:a16="http://schemas.microsoft.com/office/drawing/2014/main" val="2407325004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013545472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236331083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168684982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556288137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579540205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861415034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695907527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927294463"/>
                    </a:ext>
                  </a:extLst>
                </a:gridCol>
              </a:tblGrid>
              <a:tr h="344376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76165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92772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597552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33108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5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10307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553850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822910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9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303377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535922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E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676802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665877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E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5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1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46054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A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B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7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67581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9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8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D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3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57358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051929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130666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alespoň 1 dávkou, věk 16 a více let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12. 2. 2022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CF1EBE3-09DA-405D-851E-6C6A4FA8F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23631"/>
              </p:ext>
            </p:extLst>
          </p:nvPr>
        </p:nvGraphicFramePr>
        <p:xfrm>
          <a:off x="88257" y="689550"/>
          <a:ext cx="12015486" cy="6082385"/>
        </p:xfrm>
        <a:graphic>
          <a:graphicData uri="http://schemas.openxmlformats.org/drawingml/2006/table">
            <a:tbl>
              <a:tblPr/>
              <a:tblGrid>
                <a:gridCol w="1428678">
                  <a:extLst>
                    <a:ext uri="{9D8B030D-6E8A-4147-A177-3AD203B41FA5}">
                      <a16:colId xmlns:a16="http://schemas.microsoft.com/office/drawing/2014/main" val="3142138702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681493188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4490805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540180046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318157054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45873480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30060361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268866267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53448349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296446822"/>
                    </a:ext>
                  </a:extLst>
                </a:gridCol>
              </a:tblGrid>
              <a:tr h="173437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obcí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8364"/>
                  </a:ext>
                </a:extLst>
              </a:tr>
              <a:tr h="373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93039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842 370/1 111 280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842 370/1 111 280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1133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163 987/212 957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189 577/241 359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158 814/199 692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135 277/171 143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166 655/213 895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70 017/94 938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884 327/1 133 984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6995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76 860/105 782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60 261/81 536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61 702/82 789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72 133/96 031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69 855/90 163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58 516/78 453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399 327/534 754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5538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59 563/82 249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57 713/80 025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55 698/74 096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66 199/91 063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13 916/18 737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108 012/146 900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361 101/493 070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0315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17 457/24 668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19 720/27 048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27 649/39 096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37 973/54 017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42 043/59 691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29 202/41 412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174 044/245 932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410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51 678/70 572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53 258/71 802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49 286/67 352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63 205/88 189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89 770/127 382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183 319/252 012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490 516/677 309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2578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27 301/38 944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36 773/51 328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32 368/45 705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54 109/75 445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21 909/30 844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27 088/37 414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63 318/85 823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262 866/365 503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76870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68 117/94 072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43 027/60 128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35 163/48 416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81 280/110 370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51 111/68 589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60 498/77 639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339 196/459 214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0054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59 839/85 043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57 655/80 445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34 355/47 581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71 133/98 419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33 658/45 802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56 898/76 882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313 538/434 172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668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92 415/121 278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50 492/65 113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34 330/44 341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55 095/70 933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62 671/80 000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32 108/42 401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327 111/424 066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116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80 720/115 329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129 869/180 144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109 272/151 461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87 604/120 469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74 251/103 969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237 860/319 416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719 576/990 788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1874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53 862/81 327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73 809/108 122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51 380/74 974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46 533/68 866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24 854/36 359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50 454/72 484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60 857/82 972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361 749/525 104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46490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36 262/53 664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64 368/93 372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62 402/91 034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40 275/57 291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90 679/127 990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47 250/62 376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341 236/485 727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2399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24 233/36 276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78 676/113 765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93 396/131 524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83 127/119 380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106 341/160 846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136 600/196 355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167 043/239 135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689 416/997 281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2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154 243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154 243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1435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812 294/1 122 161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915 198/1 254 187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805 815/1 098 061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893 943/1 221 616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847 713/1 164 267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751 950/1 032 366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1 479 460/1 985 526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154 243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6 660 616/8 878 184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62237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2281DE67-E341-4287-A491-FA5FF69EE8AE}"/>
              </a:ext>
            </a:extLst>
          </p:cNvPr>
          <p:cNvSpPr/>
          <p:nvPr/>
        </p:nvSpPr>
        <p:spPr>
          <a:xfrm>
            <a:off x="12057" y="554759"/>
            <a:ext cx="1533524" cy="35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ts val="1000"/>
              </a:lnSpc>
            </a:pP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Očkovaní / obyvatelstvo</a:t>
            </a:r>
            <a:b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(podíl %)</a:t>
            </a:r>
          </a:p>
        </p:txBody>
      </p:sp>
    </p:spTree>
    <p:extLst>
      <p:ext uri="{BB962C8B-B14F-4D97-AF65-F5344CB8AC3E}">
        <p14:creationId xmlns:p14="http://schemas.microsoft.com/office/powerpoint/2010/main" val="7036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af 12">
            <a:extLst>
              <a:ext uri="{FF2B5EF4-FFF2-40B4-BE49-F238E27FC236}">
                <a16:creationId xmlns:a16="http://schemas.microsoft.com/office/drawing/2014/main" id="{EA07EF69-E822-480B-8581-2B84270BBE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2909794"/>
              </p:ext>
            </p:extLst>
          </p:nvPr>
        </p:nvGraphicFramePr>
        <p:xfrm>
          <a:off x="133350" y="742950"/>
          <a:ext cx="11837679" cy="5789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12. 2. 2022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589194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678805"/>
              </p:ext>
            </p:extLst>
          </p:nvPr>
        </p:nvGraphicFramePr>
        <p:xfrm>
          <a:off x="10803138" y="1608754"/>
          <a:ext cx="1333315" cy="4601544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  <a:gridCol w="647515">
                  <a:extLst>
                    <a:ext uri="{9D8B030D-6E8A-4147-A177-3AD203B41FA5}">
                      <a16:colId xmlns:a16="http://schemas.microsoft.com/office/drawing/2014/main" val="1988768172"/>
                    </a:ext>
                  </a:extLst>
                </a:gridCol>
              </a:tblGrid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41383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10 134 515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7720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86940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1 358 031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1 531 990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1 334 099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1 469 760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1 392 895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1 232 537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2 382 465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8997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95E84E81-91E5-46C2-9381-CDCE4FF5644A}"/>
              </a:ext>
            </a:extLst>
          </p:cNvPr>
          <p:cNvSpPr/>
          <p:nvPr/>
        </p:nvSpPr>
        <p:spPr>
          <a:xfrm>
            <a:off x="10694639" y="1180677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1. 1. 2021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E88B8D6-CC63-4A18-A0A2-C12CA14C6C9E}"/>
              </a:ext>
            </a:extLst>
          </p:cNvPr>
          <p:cNvSpPr/>
          <p:nvPr/>
        </p:nvSpPr>
        <p:spPr>
          <a:xfrm>
            <a:off x="11418668" y="3266652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Počet obcí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E4438AD-C19F-4800-86E5-D99FB2280CA5}"/>
              </a:ext>
            </a:extLst>
          </p:cNvPr>
          <p:cNvSpPr/>
          <p:nvPr/>
        </p:nvSpPr>
        <p:spPr>
          <a:xfrm>
            <a:off x="22619" y="3253093"/>
            <a:ext cx="2179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Obce podle počtu obyvatel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37893DC9-287B-4677-8B4C-245EDD1E1EDD}"/>
              </a:ext>
            </a:extLst>
          </p:cNvPr>
          <p:cNvSpPr/>
          <p:nvPr/>
        </p:nvSpPr>
        <p:spPr>
          <a:xfrm>
            <a:off x="240021" y="6179768"/>
            <a:ext cx="117163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očkování;</a:t>
            </a:r>
          </a:p>
          <a:p>
            <a:r>
              <a:rPr lang="cs-CZ" sz="1100" b="1" dirty="0">
                <a:solidFill>
                  <a:srgbClr val="FF0000"/>
                </a:solidFill>
              </a:rPr>
              <a:t>Prodělali onemocnění = osoby, které nebyly očkovány a ani nejsou přihlášeny k očkování a kdykoliv v minulosti prodělaly onemocnění COVID-19 podle dat ISIN.</a:t>
            </a:r>
          </a:p>
        </p:txBody>
      </p:sp>
    </p:spTree>
    <p:extLst>
      <p:ext uri="{BB962C8B-B14F-4D97-AF65-F5344CB8AC3E}">
        <p14:creationId xmlns:p14="http://schemas.microsoft.com/office/powerpoint/2010/main" val="310486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12. 2. 2022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3273160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4D3D046A-6B0A-4D22-B358-88584987FE47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Celkový přehled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4817B73-F049-4743-BDB2-57E1F37CB4C1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85930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12. 2.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do 750 obyvatel (1 358 031 obyvatel, 4 247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408961D1-DDD6-49A8-A978-9E283C04D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36647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CDB5CBC3-FD57-43D3-AB0A-884EE3365B11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ABF4EE96-7434-418D-A305-0AB39405926D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3185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12. 2.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750 – 1 999 obyvatel (1 531 990 obyvatel, 1 294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1E7B9B15-9120-43B8-8524-207203EEE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3321932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51A14B2E-6869-4520-A387-7FB8A904021C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3D5DC57C-C7FC-4406-966F-D92D9D54113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5324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12. 2.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2 000 – 4 999 obyvatel (1 334 099 obyvatel, 441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27EEF3F1-2537-48F1-9061-D953A2F8D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4452977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B25FF770-62F5-4448-8585-88A6EBCB9787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4D50749A-2209-4E42-8A7E-E4F3F600337B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434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12. 2.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5 000 – 14 999 obyvatel (1 469 760 obyvatel, 183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A0B4B87C-1D23-4D8D-AE42-0728CA7F1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1222669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CE92ECA-B9DE-4168-B7B9-1383901EBE83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2859E773-1151-4C8A-A400-568BDDFDE906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575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12. 2.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15 000 – 39 999 obyvatel (1 392 895 obyvatel, 63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E2FB9686-F02D-456D-AB30-60BC6CC6E2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968301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318C09F0-916B-4408-B222-363E03AF4EE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506DB690-38B5-477D-BD3A-14180D26F01F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19841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12. 2.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40 000 – 99 999 obyvatel (1 232 537 obyvatel, 20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661B8D42-163F-4396-880D-44BDAB1F2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6910581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4943663-80F7-4830-8580-68DFB365379E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10CC488C-1A0D-454F-B997-A65B0B8067F5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229851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8842</TotalTime>
  <Words>1841</Words>
  <Application>Microsoft Office PowerPoint</Application>
  <PresentationFormat>Širokoúhlá obrazovka</PresentationFormat>
  <Paragraphs>345</Paragraphs>
  <Slides>13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Motiv Office</vt:lpstr>
      <vt:lpstr>Prezentace aplikace PowerPoint</vt:lpstr>
      <vt:lpstr>Stav očkování obyvatel v ČR k 12. 2. 2022</vt:lpstr>
      <vt:lpstr>Zájem o očkování, stav k 12. 2. 2022</vt:lpstr>
      <vt:lpstr>Zájem o očkování, stav k 12. 2. 2022</vt:lpstr>
      <vt:lpstr>Zájem o očkování, stav k 12. 2. 2022</vt:lpstr>
      <vt:lpstr>Zájem o očkování, stav k 12. 2. 2022</vt:lpstr>
      <vt:lpstr>Zájem o očkování, stav k 12. 2. 2022</vt:lpstr>
      <vt:lpstr>Zájem o očkování, stav k 12. 2. 2022</vt:lpstr>
      <vt:lpstr>Zájem o očkování, stav k 12. 2. 2022</vt:lpstr>
      <vt:lpstr>Zájem o očkování, stav k 12. 2. 2022</vt:lpstr>
      <vt:lpstr>Očkovaní 16 a více let – přehled podle velikosti obcí</vt:lpstr>
      <vt:lpstr>Očkovaní 18 a více let – přehled podle velikosti obcí</vt:lpstr>
      <vt:lpstr>Očkovaní alespoň 1 dávkou, věk 16 a více 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598</cp:revision>
  <dcterms:created xsi:type="dcterms:W3CDTF">2020-11-14T10:09:00Z</dcterms:created>
  <dcterms:modified xsi:type="dcterms:W3CDTF">2022-02-13T12:24:55Z</dcterms:modified>
</cp:coreProperties>
</file>