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4"/>
  </p:notesMasterIdLst>
  <p:handoutMasterIdLst>
    <p:handoutMasterId r:id="rId15"/>
  </p:handoutMasterIdLst>
  <p:sldIdLst>
    <p:sldId id="1277" r:id="rId3"/>
    <p:sldId id="1293" r:id="rId4"/>
    <p:sldId id="1294" r:id="rId5"/>
    <p:sldId id="1296" r:id="rId6"/>
    <p:sldId id="1300" r:id="rId7"/>
    <p:sldId id="1317" r:id="rId8"/>
    <p:sldId id="1318" r:id="rId9"/>
    <p:sldId id="1319" r:id="rId10"/>
    <p:sldId id="1320" r:id="rId11"/>
    <p:sldId id="1308" r:id="rId12"/>
    <p:sldId id="1313" r:id="rId13"/>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00"/>
            <p14:sldId id="1317"/>
            <p14:sldId id="1318"/>
            <p14:sldId id="1319"/>
            <p14:sldId id="1320"/>
            <p14:sldId id="1308"/>
            <p14:sldId id="13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5B"/>
    <a:srgbClr val="FF3300"/>
    <a:srgbClr val="FFDB69"/>
    <a:srgbClr val="FFD243"/>
    <a:srgbClr val="F5C28F"/>
    <a:srgbClr val="F1CA7B"/>
    <a:srgbClr val="F5AC83"/>
    <a:srgbClr val="FDE3EA"/>
    <a:srgbClr val="F1592F"/>
    <a:srgbClr val="B4F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4548" autoAdjust="0"/>
  </p:normalViewPr>
  <p:slideViewPr>
    <p:cSldViewPr snapToGrid="0">
      <p:cViewPr varScale="1">
        <p:scale>
          <a:sx n="83" d="100"/>
          <a:sy n="83" d="100"/>
        </p:scale>
        <p:origin x="869"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0-5B73-42C7-B0A5-249A45A05BDF}"/>
              </c:ext>
            </c:extLst>
          </c:dPt>
          <c:dPt>
            <c:idx val="9"/>
            <c:invertIfNegative val="0"/>
            <c:bubble3D val="0"/>
            <c:spPr>
              <a:solidFill>
                <a:srgbClr val="0070C0"/>
              </a:solidFill>
              <a:ln>
                <a:noFill/>
              </a:ln>
              <a:effectLst/>
            </c:spPr>
            <c:extLst>
              <c:ext xmlns:c16="http://schemas.microsoft.com/office/drawing/2014/chart" uri="{C3380CC4-5D6E-409C-BE32-E72D297353CC}">
                <c16:uniqueId val="{00000005-D629-4550-921A-24A9592EF6B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Liberecký kraj</c:v>
                </c:pt>
                <c:pt idx="2">
                  <c:v>Pardubický kraj</c:v>
                </c:pt>
                <c:pt idx="3">
                  <c:v>Jihočeský kraj</c:v>
                </c:pt>
                <c:pt idx="4">
                  <c:v>Olomoucký kraj</c:v>
                </c:pt>
                <c:pt idx="5">
                  <c:v>Ústecký kraj</c:v>
                </c:pt>
                <c:pt idx="6">
                  <c:v>Plzeňský kraj</c:v>
                </c:pt>
                <c:pt idx="7">
                  <c:v>Jihomoravský kraj</c:v>
                </c:pt>
                <c:pt idx="8">
                  <c:v>Zlínský kraj</c:v>
                </c:pt>
                <c:pt idx="9">
                  <c:v>ČR</c:v>
                </c:pt>
                <c:pt idx="10">
                  <c:v>Moravskoslezský kraj</c:v>
                </c:pt>
                <c:pt idx="11">
                  <c:v>Středočeský kraj</c:v>
                </c:pt>
                <c:pt idx="12">
                  <c:v>Hlavní město Praha</c:v>
                </c:pt>
                <c:pt idx="13">
                  <c:v>Karlovarský kraj</c:v>
                </c:pt>
                <c:pt idx="14">
                  <c:v>Královéhradecký kraj</c:v>
                </c:pt>
              </c:strCache>
            </c:strRef>
          </c:cat>
          <c:val>
            <c:numRef>
              <c:f>Sheet1!$B$2:$B$16</c:f>
              <c:numCache>
                <c:formatCode>0.0%</c:formatCode>
                <c:ptCount val="15"/>
                <c:pt idx="0">
                  <c:v>0.40102389078400003</c:v>
                </c:pt>
                <c:pt idx="1">
                  <c:v>0.34735576923</c:v>
                </c:pt>
                <c:pt idx="2">
                  <c:v>0.34333333333299998</c:v>
                </c:pt>
                <c:pt idx="3">
                  <c:v>0.33720930232500002</c:v>
                </c:pt>
                <c:pt idx="4">
                  <c:v>0.32432432432399999</c:v>
                </c:pt>
                <c:pt idx="5">
                  <c:v>0.31093007467700001</c:v>
                </c:pt>
                <c:pt idx="6">
                  <c:v>0.30434782608599997</c:v>
                </c:pt>
                <c:pt idx="7">
                  <c:v>0.284046692607</c:v>
                </c:pt>
                <c:pt idx="8">
                  <c:v>0.269743589743</c:v>
                </c:pt>
                <c:pt idx="9">
                  <c:v>0.26197441383199999</c:v>
                </c:pt>
                <c:pt idx="10">
                  <c:v>0.20963172804499999</c:v>
                </c:pt>
                <c:pt idx="11">
                  <c:v>0.17778993435400001</c:v>
                </c:pt>
                <c:pt idx="12">
                  <c:v>0.17140181080200001</c:v>
                </c:pt>
                <c:pt idx="13">
                  <c:v>0.16985645932999999</c:v>
                </c:pt>
                <c:pt idx="14">
                  <c:v>0.12931667891199999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Středočeský kraj</c:v>
                </c:pt>
                <c:pt idx="3">
                  <c:v>Pardubický kraj</c:v>
                </c:pt>
                <c:pt idx="4">
                  <c:v>Plzeňský kraj</c:v>
                </c:pt>
                <c:pt idx="5">
                  <c:v>Jihomoravský kraj</c:v>
                </c:pt>
                <c:pt idx="6">
                  <c:v>Královéhradecký kraj</c:v>
                </c:pt>
                <c:pt idx="7">
                  <c:v>Moravskoslezský kraj</c:v>
                </c:pt>
                <c:pt idx="8">
                  <c:v>Zlínský kraj</c:v>
                </c:pt>
                <c:pt idx="9">
                  <c:v>ČR</c:v>
                </c:pt>
                <c:pt idx="10">
                  <c:v>Ústecký kraj</c:v>
                </c:pt>
                <c:pt idx="11">
                  <c:v>Olomoucký kraj</c:v>
                </c:pt>
                <c:pt idx="12">
                  <c:v>Liberecký kraj</c:v>
                </c:pt>
                <c:pt idx="13">
                  <c:v>Karlovarský kraj</c:v>
                </c:pt>
                <c:pt idx="14">
                  <c:v>Hlavní město Praha</c:v>
                </c:pt>
              </c:strCache>
            </c:strRef>
          </c:cat>
          <c:val>
            <c:numRef>
              <c:f>Sheet1!$B$2:$B$16</c:f>
              <c:numCache>
                <c:formatCode>0.0%</c:formatCode>
                <c:ptCount val="15"/>
                <c:pt idx="0">
                  <c:v>0.54545454545399996</c:v>
                </c:pt>
                <c:pt idx="1">
                  <c:v>0.48979591836699998</c:v>
                </c:pt>
                <c:pt idx="2">
                  <c:v>0.44017094017000002</c:v>
                </c:pt>
                <c:pt idx="3">
                  <c:v>0.40769230769199999</c:v>
                </c:pt>
                <c:pt idx="4">
                  <c:v>0.40625</c:v>
                </c:pt>
                <c:pt idx="5">
                  <c:v>0.39746835443</c:v>
                </c:pt>
                <c:pt idx="6">
                  <c:v>0.33043478260800002</c:v>
                </c:pt>
                <c:pt idx="7">
                  <c:v>0.32335329341300001</c:v>
                </c:pt>
                <c:pt idx="8">
                  <c:v>0.322981366459</c:v>
                </c:pt>
                <c:pt idx="9">
                  <c:v>0.31913092550700001</c:v>
                </c:pt>
                <c:pt idx="10">
                  <c:v>0.30620155038699998</c:v>
                </c:pt>
                <c:pt idx="11">
                  <c:v>0.29949238578600001</c:v>
                </c:pt>
                <c:pt idx="12">
                  <c:v>0.28000000000000003</c:v>
                </c:pt>
                <c:pt idx="13">
                  <c:v>0.20481927710799999</c:v>
                </c:pt>
                <c:pt idx="14">
                  <c:v>0.16305732483999999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0-187C-4B26-A62C-8D83AD58094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Jihomoravský kraj</c:v>
                </c:pt>
                <c:pt idx="3">
                  <c:v>Ústecký kraj</c:v>
                </c:pt>
                <c:pt idx="4">
                  <c:v>Zlínský kraj</c:v>
                </c:pt>
                <c:pt idx="5">
                  <c:v>Pardubický kraj</c:v>
                </c:pt>
                <c:pt idx="6">
                  <c:v>Olomoucký kraj</c:v>
                </c:pt>
                <c:pt idx="7">
                  <c:v>Plzeňský kraj</c:v>
                </c:pt>
                <c:pt idx="8">
                  <c:v>Středočeský kraj</c:v>
                </c:pt>
                <c:pt idx="9">
                  <c:v>ČR</c:v>
                </c:pt>
                <c:pt idx="10">
                  <c:v>Královéhradecký kraj</c:v>
                </c:pt>
                <c:pt idx="11">
                  <c:v>Moravskoslezský kraj</c:v>
                </c:pt>
                <c:pt idx="12">
                  <c:v>Karlovarský kraj</c:v>
                </c:pt>
                <c:pt idx="13">
                  <c:v>Liberecký kraj</c:v>
                </c:pt>
                <c:pt idx="14">
                  <c:v>Hlavní město Praha</c:v>
                </c:pt>
              </c:strCache>
            </c:strRef>
          </c:cat>
          <c:val>
            <c:numRef>
              <c:f>Sheet1!$B$2:$B$16</c:f>
              <c:numCache>
                <c:formatCode>0.0%</c:formatCode>
                <c:ptCount val="15"/>
                <c:pt idx="0">
                  <c:v>0.38709677419299998</c:v>
                </c:pt>
                <c:pt idx="1">
                  <c:v>0.359375</c:v>
                </c:pt>
                <c:pt idx="2">
                  <c:v>0.32843137254900001</c:v>
                </c:pt>
                <c:pt idx="3">
                  <c:v>0.31932773109200002</c:v>
                </c:pt>
                <c:pt idx="4">
                  <c:v>0.318181818181</c:v>
                </c:pt>
                <c:pt idx="5">
                  <c:v>0.30645161290299999</c:v>
                </c:pt>
                <c:pt idx="6">
                  <c:v>0.28947368421000003</c:v>
                </c:pt>
                <c:pt idx="7">
                  <c:v>0.28787878787799998</c:v>
                </c:pt>
                <c:pt idx="8">
                  <c:v>0.24347826086900001</c:v>
                </c:pt>
                <c:pt idx="9">
                  <c:v>0.23285643808500001</c:v>
                </c:pt>
                <c:pt idx="10">
                  <c:v>0.23200000000000001</c:v>
                </c:pt>
                <c:pt idx="11">
                  <c:v>0.220064724919</c:v>
                </c:pt>
                <c:pt idx="12">
                  <c:v>0.20930232558100001</c:v>
                </c:pt>
                <c:pt idx="13">
                  <c:v>0.15189873417700001</c:v>
                </c:pt>
                <c:pt idx="14">
                  <c:v>9.5137420717999993E-2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17.11.2021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17.11.2021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5</a:t>
            </a:fld>
            <a:endParaRPr lang="cs-CZ"/>
          </a:p>
        </p:txBody>
      </p:sp>
    </p:spTree>
    <p:extLst>
      <p:ext uri="{BB962C8B-B14F-4D97-AF65-F5344CB8AC3E}">
        <p14:creationId xmlns:p14="http://schemas.microsoft.com/office/powerpoint/2010/main" val="2356812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4357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672"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chart" Target="../charts/chart2.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17. </a:t>
            </a:r>
            <a:r>
              <a:rPr lang="cs-CZ" b="1" dirty="0" smtClean="0"/>
              <a:t>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sz="2800" dirty="0" smtClean="0"/>
              <a:t>Trend zátěže nemocnic </a:t>
            </a:r>
            <a:endParaRPr lang="cs-CZ" sz="2800" dirty="0"/>
          </a:p>
        </p:txBody>
      </p:sp>
      <p:sp>
        <p:nvSpPr>
          <p:cNvPr id="5" name="TextovéPole 4"/>
          <p:cNvSpPr txBox="1"/>
          <p:nvPr/>
        </p:nvSpPr>
        <p:spPr>
          <a:xfrm>
            <a:off x="729760" y="1433145"/>
            <a:ext cx="9715500" cy="4278094"/>
          </a:xfrm>
          <a:prstGeom prst="rect">
            <a:avLst/>
          </a:prstGeom>
          <a:noFill/>
        </p:spPr>
        <p:txBody>
          <a:bodyPr wrap="square" rtlCol="0">
            <a:spAutoFit/>
          </a:bodyPr>
          <a:lstStyle/>
          <a:p>
            <a:pPr marL="342900" indent="-342900" algn="just">
              <a:buFont typeface="Arial" panose="020B0604020202020204" pitchFamily="34" charset="0"/>
              <a:buChar char="•"/>
            </a:pPr>
            <a:r>
              <a:rPr lang="cs-CZ" sz="2000" b="1" dirty="0" smtClean="0"/>
              <a:t>Momentálně jsme na stejném počtu hospitalizovaných jako minulý rok koncem října</a:t>
            </a:r>
            <a:r>
              <a:rPr lang="cs-CZ" sz="2000" dirty="0" smtClean="0"/>
              <a:t>, kdy začala situace pozvolna eskalovat, ale záhy se počet hospitalizovaných začal zvyšoval rapidním tempem. Nyní očekáváme stejný průběh podle vysoce rizikového scénáře.</a:t>
            </a:r>
          </a:p>
          <a:p>
            <a:pPr algn="just"/>
            <a:endParaRPr lang="cs-CZ" sz="2000" dirty="0" smtClean="0"/>
          </a:p>
          <a:p>
            <a:pPr marL="342900" indent="-342900" algn="just">
              <a:buFont typeface="Arial" panose="020B0604020202020204" pitchFamily="34" charset="0"/>
              <a:buChar char="•"/>
            </a:pPr>
            <a:r>
              <a:rPr lang="cs-CZ" sz="2000" dirty="0"/>
              <a:t>Vývoj zátěže bohužel postupuje dle nastavených predikcí na nejvyšší úrovni rizika. </a:t>
            </a:r>
            <a:r>
              <a:rPr lang="cs-CZ" sz="2000" b="1" dirty="0" smtClean="0"/>
              <a:t>Zátěž </a:t>
            </a:r>
            <a:r>
              <a:rPr lang="cs-CZ" sz="2000" b="1" dirty="0"/>
              <a:t>nemocnic v dalších dnech silně </a:t>
            </a:r>
            <a:r>
              <a:rPr lang="cs-CZ" sz="2000" b="1" dirty="0" smtClean="0"/>
              <a:t>poroste</a:t>
            </a:r>
            <a:r>
              <a:rPr lang="cs-CZ" sz="2000" dirty="0" smtClean="0"/>
              <a:t>. </a:t>
            </a:r>
            <a:r>
              <a:rPr lang="cs-CZ" sz="2000" dirty="0"/>
              <a:t>Významný růst je patrný u vysoce intenzivní péče (UPV/ECMO), kde se </a:t>
            </a:r>
            <a:r>
              <a:rPr lang="cs-CZ" sz="2000" b="1" dirty="0"/>
              <a:t>počty aktuálně léčených zvyšují denně v desítkách</a:t>
            </a:r>
            <a:r>
              <a:rPr lang="cs-CZ" sz="2000" dirty="0"/>
              <a:t>.  </a:t>
            </a:r>
          </a:p>
          <a:p>
            <a:pPr algn="just"/>
            <a:endParaRPr lang="cs-CZ" sz="2000" dirty="0" smtClean="0"/>
          </a:p>
          <a:p>
            <a:pPr marL="342900" indent="-342900" algn="just">
              <a:buFont typeface="Arial" panose="020B0604020202020204" pitchFamily="34" charset="0"/>
              <a:buChar char="•"/>
            </a:pPr>
            <a:r>
              <a:rPr lang="cs-CZ" b="1" dirty="0"/>
              <a:t>Po </a:t>
            </a:r>
            <a:r>
              <a:rPr lang="cs-CZ" b="1" dirty="0" smtClean="0"/>
              <a:t>víkendových </a:t>
            </a:r>
            <a:r>
              <a:rPr lang="cs-CZ" b="1" dirty="0"/>
              <a:t>dnech došlo k očekávanému navýšení počtu příjmů do nemocnic</a:t>
            </a:r>
            <a:r>
              <a:rPr lang="cs-CZ" dirty="0"/>
              <a:t>. Rizikově rostou i příjmy na JIP a také počty de novo přijímaných </a:t>
            </a:r>
            <a:r>
              <a:rPr lang="cs-CZ" b="1" dirty="0"/>
              <a:t>pacientů v těžkém stavu</a:t>
            </a:r>
            <a:r>
              <a:rPr lang="cs-CZ" dirty="0"/>
              <a:t>. Tento vývoj odráží rizikovou strukturu prevalence aktuálně nakažených a s vysokou pravděpodobností bude v následujícím týdnu pokračovat.</a:t>
            </a:r>
            <a:endParaRPr lang="cs-CZ" sz="2000"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sz="1800" dirty="0" smtClean="0"/>
              <a:t>Hodnocení situace v krajích</a:t>
            </a:r>
            <a:endParaRPr lang="cs-CZ" sz="1800" dirty="0">
              <a:solidFill>
                <a:srgbClr val="00FF00"/>
              </a:solidFill>
            </a:endParaRPr>
          </a:p>
        </p:txBody>
      </p:sp>
      <p:sp>
        <p:nvSpPr>
          <p:cNvPr id="4" name="TextovéPole 3"/>
          <p:cNvSpPr txBox="1"/>
          <p:nvPr/>
        </p:nvSpPr>
        <p:spPr>
          <a:xfrm>
            <a:off x="-259765" y="659686"/>
            <a:ext cx="4752633" cy="369332"/>
          </a:xfrm>
          <a:prstGeom prst="rect">
            <a:avLst/>
          </a:prstGeom>
          <a:noFill/>
        </p:spPr>
        <p:txBody>
          <a:bodyPr wrap="square" rtlCol="0">
            <a:spAutoFit/>
          </a:bodyPr>
          <a:lstStyle/>
          <a:p>
            <a:pPr algn="ctr"/>
            <a:r>
              <a:rPr lang="cs-CZ" dirty="0" smtClean="0">
                <a:solidFill>
                  <a:srgbClr val="FF0000"/>
                </a:solidFill>
              </a:rPr>
              <a:t>Údaje jsou aktuální k 15.11.2021</a:t>
            </a:r>
            <a:endParaRPr lang="cs-CZ" dirty="0">
              <a:solidFill>
                <a:srgbClr val="FF0000"/>
              </a:solidFill>
            </a:endParaRPr>
          </a:p>
        </p:txBody>
      </p:sp>
      <p:graphicFrame>
        <p:nvGraphicFramePr>
          <p:cNvPr id="5" name="Tabulka 4"/>
          <p:cNvGraphicFramePr>
            <a:graphicFrameLocks noGrp="1"/>
          </p:cNvGraphicFramePr>
          <p:nvPr>
            <p:extLst>
              <p:ext uri="{D42A27DB-BD31-4B8C-83A1-F6EECF244321}">
                <p14:modId xmlns:p14="http://schemas.microsoft.com/office/powerpoint/2010/main" val="3522094720"/>
              </p:ext>
            </p:extLst>
          </p:nvPr>
        </p:nvGraphicFramePr>
        <p:xfrm>
          <a:off x="415530" y="1482725"/>
          <a:ext cx="11076016" cy="4094414"/>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5930">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84691">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Hl. m. Praha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B - dochází k restrukturalizaci provozů, bez omezení jejich normální funkce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A - bez omezení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 </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62807">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Pardubický</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DB69"/>
                    </a:solidFill>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80986">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Královéhradecký</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B - mírně zhoršená</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DB69"/>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bl>
          </a:graphicData>
        </a:graphic>
      </p:graphicFrame>
    </p:spTree>
    <p:extLst>
      <p:ext uri="{BB962C8B-B14F-4D97-AF65-F5344CB8AC3E}">
        <p14:creationId xmlns:p14="http://schemas.microsoft.com/office/powerpoint/2010/main" val="254183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akutní lůžka C+ pacienty k </a:t>
            </a:r>
          </a:p>
          <a:p>
            <a:pPr algn="ctr"/>
            <a:r>
              <a:rPr lang="cs-CZ" b="1" dirty="0" smtClean="0"/>
              <a:t>17.11.2021 </a:t>
            </a:r>
            <a:r>
              <a:rPr lang="cs-CZ" b="1" dirty="0" smtClean="0"/>
              <a:t>00:20</a:t>
            </a:r>
          </a:p>
          <a:p>
            <a:pPr algn="ctr"/>
            <a:endParaRPr lang="cs-CZ" b="1" dirty="0"/>
          </a:p>
          <a:p>
            <a:pPr algn="ctr"/>
            <a:r>
              <a:rPr lang="cs-CZ" b="1" dirty="0" smtClean="0"/>
              <a:t>624</a:t>
            </a:r>
            <a:endParaRPr lang="cs-CZ" b="1" dirty="0" smtClean="0"/>
          </a:p>
          <a:p>
            <a:pPr algn="ctr"/>
            <a:endParaRPr lang="cs-CZ" sz="2000" b="1" dirty="0"/>
          </a:p>
        </p:txBody>
      </p:sp>
      <p:graphicFrame>
        <p:nvGraphicFramePr>
          <p:cNvPr id="5" name="Tabulka 4"/>
          <p:cNvGraphicFramePr>
            <a:graphicFrameLocks noGrp="1"/>
          </p:cNvGraphicFramePr>
          <p:nvPr>
            <p:extLst>
              <p:ext uri="{D42A27DB-BD31-4B8C-83A1-F6EECF244321}">
                <p14:modId xmlns:p14="http://schemas.microsoft.com/office/powerpoint/2010/main" val="2645769052"/>
              </p:ext>
            </p:extLst>
          </p:nvPr>
        </p:nvGraphicFramePr>
        <p:xfrm>
          <a:off x="332818" y="969817"/>
          <a:ext cx="8811181" cy="5262898"/>
        </p:xfrm>
        <a:graphic>
          <a:graphicData uri="http://schemas.openxmlformats.org/drawingml/2006/table">
            <a:tbl>
              <a:tblPr/>
              <a:tblGrid>
                <a:gridCol w="2347369">
                  <a:extLst>
                    <a:ext uri="{9D8B030D-6E8A-4147-A177-3AD203B41FA5}">
                      <a16:colId xmlns:a16="http://schemas.microsoft.com/office/drawing/2014/main" val="3978229672"/>
                    </a:ext>
                  </a:extLst>
                </a:gridCol>
                <a:gridCol w="1336912">
                  <a:extLst>
                    <a:ext uri="{9D8B030D-6E8A-4147-A177-3AD203B41FA5}">
                      <a16:colId xmlns:a16="http://schemas.microsoft.com/office/drawing/2014/main" val="2203803084"/>
                    </a:ext>
                  </a:extLst>
                </a:gridCol>
                <a:gridCol w="1321366">
                  <a:extLst>
                    <a:ext uri="{9D8B030D-6E8A-4147-A177-3AD203B41FA5}">
                      <a16:colId xmlns:a16="http://schemas.microsoft.com/office/drawing/2014/main" val="2120594437"/>
                    </a:ext>
                  </a:extLst>
                </a:gridCol>
                <a:gridCol w="1321366">
                  <a:extLst>
                    <a:ext uri="{9D8B030D-6E8A-4147-A177-3AD203B41FA5}">
                      <a16:colId xmlns:a16="http://schemas.microsoft.com/office/drawing/2014/main" val="3620755665"/>
                    </a:ext>
                  </a:extLst>
                </a:gridCol>
                <a:gridCol w="1383548">
                  <a:extLst>
                    <a:ext uri="{9D8B030D-6E8A-4147-A177-3AD203B41FA5}">
                      <a16:colId xmlns:a16="http://schemas.microsoft.com/office/drawing/2014/main" val="865057178"/>
                    </a:ext>
                  </a:extLst>
                </a:gridCol>
                <a:gridCol w="1100620">
                  <a:extLst>
                    <a:ext uri="{9D8B030D-6E8A-4147-A177-3AD203B41FA5}">
                      <a16:colId xmlns:a16="http://schemas.microsoft.com/office/drawing/2014/main" val="760331279"/>
                    </a:ext>
                  </a:extLst>
                </a:gridCol>
              </a:tblGrid>
              <a:tr h="216000">
                <a:tc gridSpan="6">
                  <a:txBody>
                    <a:bodyPr/>
                    <a:lstStyle/>
                    <a:p>
                      <a:pPr algn="ctr" fontAlgn="ctr"/>
                      <a:r>
                        <a:rPr lang="cs-CZ" sz="1200" b="1" i="0" u="none" strike="noStrike" dirty="0">
                          <a:solidFill>
                            <a:srgbClr val="000000"/>
                          </a:solidFill>
                          <a:effectLst/>
                          <a:latin typeface="Calibri" panose="020F0502020204030204" pitchFamily="34" charset="0"/>
                        </a:rPr>
                        <a:t>Neinfekční oddělení</a:t>
                      </a:r>
                    </a:p>
                  </a:txBody>
                  <a:tcPr marL="5157" marR="5157" marT="5157"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252083071"/>
                  </a:ext>
                </a:extLst>
              </a:tr>
              <a:tr h="216000">
                <a:tc gridSpan="6">
                  <a:txBody>
                    <a:bodyPr/>
                    <a:lstStyle/>
                    <a:p>
                      <a:pPr algn="l" fontAlgn="ctr"/>
                      <a:r>
                        <a:rPr lang="cs-CZ" sz="1200" b="1" i="0" u="none" strike="noStrike" dirty="0">
                          <a:solidFill>
                            <a:srgbClr val="000000"/>
                          </a:solidFill>
                          <a:effectLst/>
                          <a:latin typeface="Calibri" panose="020F0502020204030204" pitchFamily="34" charset="0"/>
                        </a:rPr>
                        <a:t>Přehled kapacit lůžek IP (ARO + JIP) v ČR k 17.11. 2021, 15:00 h</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428249426"/>
                  </a:ext>
                </a:extLst>
              </a:tr>
              <a:tr h="178971">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0040513"/>
                  </a:ext>
                </a:extLst>
              </a:tr>
              <a:tr h="191314">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 Lůžka IP</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996159114"/>
                  </a:ext>
                </a:extLst>
              </a:tr>
              <a:tr h="746743">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extLst>
                  <a:ext uri="{0D108BD9-81ED-4DB2-BD59-A6C34878D82A}">
                    <a16:rowId xmlns:a16="http://schemas.microsoft.com/office/drawing/2014/main" val="1686916693"/>
                  </a:ext>
                </a:extLst>
              </a:tr>
              <a:tr h="185143">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785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78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11622372"/>
                  </a:ext>
                </a:extLst>
              </a:tr>
              <a:tr h="185143">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234</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73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35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2238833"/>
                  </a:ext>
                </a:extLst>
              </a:tr>
              <a:tr h="185143">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147</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43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72257995"/>
                  </a:ext>
                </a:extLst>
              </a:tr>
              <a:tr h="185143">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51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34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8489341"/>
                  </a:ext>
                </a:extLst>
              </a:tr>
              <a:tr h="192858">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96200944"/>
                  </a:ext>
                </a:extLst>
              </a:tr>
              <a:tr h="185143">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258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8002470"/>
                  </a:ext>
                </a:extLst>
              </a:tr>
              <a:tr h="185143">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96255350"/>
                  </a:ext>
                </a:extLst>
              </a:tr>
              <a:tr h="185143">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230</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575251"/>
                  </a:ext>
                </a:extLst>
              </a:tr>
              <a:tr h="185143">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33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46567262"/>
                  </a:ext>
                </a:extLst>
              </a:tr>
              <a:tr h="185143">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2098118"/>
                  </a:ext>
                </a:extLst>
              </a:tr>
              <a:tr h="185143">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397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93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40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897987946"/>
                  </a:ext>
                </a:extLst>
              </a:tr>
              <a:tr h="185143">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2164847"/>
                  </a:ext>
                </a:extLst>
              </a:tr>
              <a:tr h="185143">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168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25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18750232"/>
                  </a:ext>
                </a:extLst>
              </a:tr>
              <a:tr h="208286">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501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89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65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31501360"/>
                  </a:ext>
                </a:extLst>
              </a:tr>
              <a:tr h="200571">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3 568</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643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299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442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155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483590"/>
                  </a:ext>
                </a:extLst>
              </a:tr>
              <a:tr h="262285">
                <a:tc gridSpan="6">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157" marR="5157" marT="51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370843863"/>
                  </a:ext>
                </a:extLst>
              </a:tr>
              <a:tr h="178971">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1824904915"/>
                  </a:ext>
                </a:extLst>
              </a:tr>
              <a:tr h="208286">
                <a:tc>
                  <a:txBody>
                    <a:bodyPr/>
                    <a:lstStyle/>
                    <a:p>
                      <a:pPr algn="r" fontAlgn="ctr"/>
                      <a:r>
                        <a:rPr lang="cs-CZ" sz="1200" b="1" i="0" u="none" strike="noStrike">
                          <a:solidFill>
                            <a:srgbClr val="000000"/>
                          </a:solidFill>
                          <a:effectLst/>
                          <a:latin typeface="Calibri" panose="020F0502020204030204" pitchFamily="34" charset="0"/>
                        </a:rPr>
                        <a:t>Legenda:  </a:t>
                      </a:r>
                    </a:p>
                  </a:txBody>
                  <a:tcPr marL="5157" marR="5157" marT="51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57" marR="5157" marT="51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57" marR="5157" marT="51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57" marR="5157" marT="5157"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57" marR="5157" marT="5157"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157" marR="5157" marT="5157" marB="0" anchor="ctr">
                    <a:lnL>
                      <a:noFill/>
                    </a:lnL>
                    <a:lnR>
                      <a:noFill/>
                    </a:lnR>
                    <a:lnT>
                      <a:noFill/>
                    </a:lnT>
                    <a:lnB>
                      <a:noFill/>
                    </a:lnB>
                    <a:solidFill>
                      <a:srgbClr val="FF0000"/>
                    </a:solidFill>
                  </a:tcPr>
                </a:tc>
                <a:extLst>
                  <a:ext uri="{0D108BD9-81ED-4DB2-BD59-A6C34878D82A}">
                    <a16:rowId xmlns:a16="http://schemas.microsoft.com/office/drawing/2014/main" val="3474585188"/>
                  </a:ext>
                </a:extLst>
              </a:tr>
              <a:tr h="185143">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508333734"/>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6" name="Tabulka 5"/>
          <p:cNvGraphicFramePr>
            <a:graphicFrameLocks noGrp="1"/>
          </p:cNvGraphicFramePr>
          <p:nvPr>
            <p:extLst>
              <p:ext uri="{D42A27DB-BD31-4B8C-83A1-F6EECF244321}">
                <p14:modId xmlns:p14="http://schemas.microsoft.com/office/powerpoint/2010/main" val="1950235315"/>
              </p:ext>
            </p:extLst>
          </p:nvPr>
        </p:nvGraphicFramePr>
        <p:xfrm>
          <a:off x="332819" y="988291"/>
          <a:ext cx="10085799" cy="5280993"/>
        </p:xfrm>
        <a:graphic>
          <a:graphicData uri="http://schemas.openxmlformats.org/drawingml/2006/table">
            <a:tbl>
              <a:tblPr/>
              <a:tblGrid>
                <a:gridCol w="2322286">
                  <a:extLst>
                    <a:ext uri="{9D8B030D-6E8A-4147-A177-3AD203B41FA5}">
                      <a16:colId xmlns:a16="http://schemas.microsoft.com/office/drawing/2014/main" val="2587239940"/>
                    </a:ext>
                  </a:extLst>
                </a:gridCol>
                <a:gridCol w="1322627">
                  <a:extLst>
                    <a:ext uri="{9D8B030D-6E8A-4147-A177-3AD203B41FA5}">
                      <a16:colId xmlns:a16="http://schemas.microsoft.com/office/drawing/2014/main" val="900778815"/>
                    </a:ext>
                  </a:extLst>
                </a:gridCol>
                <a:gridCol w="1307247">
                  <a:extLst>
                    <a:ext uri="{9D8B030D-6E8A-4147-A177-3AD203B41FA5}">
                      <a16:colId xmlns:a16="http://schemas.microsoft.com/office/drawing/2014/main" val="1074330123"/>
                    </a:ext>
                  </a:extLst>
                </a:gridCol>
                <a:gridCol w="1307247">
                  <a:extLst>
                    <a:ext uri="{9D8B030D-6E8A-4147-A177-3AD203B41FA5}">
                      <a16:colId xmlns:a16="http://schemas.microsoft.com/office/drawing/2014/main" val="2751225826"/>
                    </a:ext>
                  </a:extLst>
                </a:gridCol>
                <a:gridCol w="1368766">
                  <a:extLst>
                    <a:ext uri="{9D8B030D-6E8A-4147-A177-3AD203B41FA5}">
                      <a16:colId xmlns:a16="http://schemas.microsoft.com/office/drawing/2014/main" val="2244687585"/>
                    </a:ext>
                  </a:extLst>
                </a:gridCol>
                <a:gridCol w="1088860">
                  <a:extLst>
                    <a:ext uri="{9D8B030D-6E8A-4147-A177-3AD203B41FA5}">
                      <a16:colId xmlns:a16="http://schemas.microsoft.com/office/drawing/2014/main" val="1163430568"/>
                    </a:ext>
                  </a:extLst>
                </a:gridCol>
                <a:gridCol w="1368766">
                  <a:extLst>
                    <a:ext uri="{9D8B030D-6E8A-4147-A177-3AD203B41FA5}">
                      <a16:colId xmlns:a16="http://schemas.microsoft.com/office/drawing/2014/main" val="285936889"/>
                    </a:ext>
                  </a:extLst>
                </a:gridCol>
              </a:tblGrid>
              <a:tr h="205861">
                <a:tc gridSpan="6">
                  <a:txBody>
                    <a:bodyPr/>
                    <a:lstStyle/>
                    <a:p>
                      <a:pPr algn="ctr" fontAlgn="ctr"/>
                      <a:r>
                        <a:rPr lang="cs-CZ" sz="1200" b="1" i="0" u="none" strike="noStrike" dirty="0">
                          <a:solidFill>
                            <a:srgbClr val="000000"/>
                          </a:solidFill>
                          <a:effectLst/>
                          <a:latin typeface="Calibri" panose="020F0502020204030204" pitchFamily="34" charset="0"/>
                        </a:rPr>
                        <a:t>Infekční oddělení</a:t>
                      </a:r>
                    </a:p>
                  </a:txBody>
                  <a:tcPr marL="5101" marR="5101" marT="5101"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1608666054"/>
                  </a:ext>
                </a:extLst>
              </a:tr>
              <a:tr h="212776">
                <a:tc gridSpan="7">
                  <a:txBody>
                    <a:bodyPr/>
                    <a:lstStyle/>
                    <a:p>
                      <a:pPr algn="l" fontAlgn="ctr"/>
                      <a:r>
                        <a:rPr lang="cs-CZ" sz="1200" b="1" i="0" u="none" strike="noStrike" dirty="0">
                          <a:solidFill>
                            <a:srgbClr val="000000"/>
                          </a:solidFill>
                          <a:effectLst/>
                          <a:latin typeface="Calibri" panose="020F0502020204030204" pitchFamily="34" charset="0"/>
                        </a:rPr>
                        <a:t>Přehled kapacit lůžek IP na Infekčním oddělení (ARO + JIP) v ČR k 17.11. 2021, 15:00 h</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249127196"/>
                  </a:ext>
                </a:extLst>
              </a:tr>
              <a:tr h="188458">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259385385"/>
                  </a:ext>
                </a:extLst>
              </a:tr>
              <a:tr h="188458">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Lůžka IP na Infekčním oddělení</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2990494"/>
                  </a:ext>
                </a:extLst>
              </a:tr>
              <a:tr h="735594">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61255383"/>
                  </a:ext>
                </a:extLst>
              </a:tr>
              <a:tr h="182378">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17</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87331292"/>
                  </a:ext>
                </a:extLst>
              </a:tr>
              <a:tr h="182378">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75304019"/>
                  </a:ext>
                </a:extLst>
              </a:tr>
              <a:tr h="182378">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89194422"/>
                  </a:ext>
                </a:extLst>
              </a:tr>
              <a:tr h="182378">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94153466"/>
                  </a:ext>
                </a:extLst>
              </a:tr>
              <a:tr h="182378">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98320169"/>
                  </a:ext>
                </a:extLst>
              </a:tr>
              <a:tr h="182378">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101" marR="5101" marT="510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01" marR="5101" marT="5101"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47112920"/>
                  </a:ext>
                </a:extLst>
              </a:tr>
              <a:tr h="182378">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24474155"/>
                  </a:ext>
                </a:extLst>
              </a:tr>
              <a:tr h="189978">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2190427"/>
                  </a:ext>
                </a:extLst>
              </a:tr>
              <a:tr h="182378">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dirty="0">
                          <a:solidFill>
                            <a:srgbClr val="000000"/>
                          </a:solidFill>
                          <a:effectLst/>
                          <a:latin typeface="Calibri" panose="020F0502020204030204" pitchFamily="34" charset="0"/>
                        </a:rPr>
                        <a:t>10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12995"/>
                  </a:ext>
                </a:extLst>
              </a:tr>
              <a:tr h="182378">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18813696"/>
                  </a:ext>
                </a:extLst>
              </a:tr>
              <a:tr h="182378">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29</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87641828"/>
                  </a:ext>
                </a:extLst>
              </a:tr>
              <a:tr h="182378">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6</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89513675"/>
                  </a:ext>
                </a:extLst>
              </a:tr>
              <a:tr h="182378">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62</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85682112"/>
                  </a:ext>
                </a:extLst>
              </a:tr>
              <a:tr h="188458">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58678736"/>
                  </a:ext>
                </a:extLst>
              </a:tr>
              <a:tr h="205176">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292</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76</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74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17</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17</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04434639"/>
                  </a:ext>
                </a:extLst>
              </a:tr>
              <a:tr h="182378">
                <a:tc gridSpan="6">
                  <a:txBody>
                    <a:bodyPr/>
                    <a:lstStyle/>
                    <a:p>
                      <a:pPr algn="r" fontAlgn="ctr"/>
                      <a:r>
                        <a:rPr lang="cs-CZ" sz="1200" b="1" i="0" u="none" strike="noStrike">
                          <a:solidFill>
                            <a:srgbClr val="000000"/>
                          </a:solidFill>
                          <a:effectLst/>
                          <a:latin typeface="Calibri" panose="020F0502020204030204" pitchFamily="34" charset="0"/>
                        </a:rPr>
                        <a:t>                  Zdroj: Online databáze NDLP ÚZIS </a:t>
                      </a:r>
                    </a:p>
                  </a:txBody>
                  <a:tcPr marL="5101" marR="5101" marT="5101"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756218311"/>
                  </a:ext>
                </a:extLst>
              </a:tr>
              <a:tr h="176299">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1417078060"/>
                  </a:ext>
                </a:extLst>
              </a:tr>
              <a:tr h="346519">
                <a:tc>
                  <a:txBody>
                    <a:bodyPr/>
                    <a:lstStyle/>
                    <a:p>
                      <a:pPr algn="r" fontAlgn="ctr"/>
                      <a:r>
                        <a:rPr lang="cs-CZ" sz="1200" b="1" i="0" u="none" strike="noStrike">
                          <a:solidFill>
                            <a:srgbClr val="000000"/>
                          </a:solidFill>
                          <a:effectLst/>
                          <a:latin typeface="Calibri" panose="020F0502020204030204" pitchFamily="34" charset="0"/>
                        </a:rPr>
                        <a:t>Legenda:  </a:t>
                      </a:r>
                    </a:p>
                  </a:txBody>
                  <a:tcPr marL="5101" marR="5101" marT="5101"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01" marR="5101" marT="5101"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01" marR="5101" marT="5101"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01" marR="5101" marT="5101"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01" marR="5101" marT="5101"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101" marR="5101" marT="5101"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 celkových kapacit</a:t>
                      </a:r>
                    </a:p>
                  </a:txBody>
                  <a:tcPr marL="5101" marR="5101" marT="5101" marB="0" anchor="ctr">
                    <a:lnL>
                      <a:noFill/>
                    </a:lnL>
                    <a:lnR>
                      <a:noFill/>
                    </a:lnR>
                    <a:lnT>
                      <a:noFill/>
                    </a:lnT>
                    <a:lnB>
                      <a:noFill/>
                    </a:lnB>
                  </a:tcPr>
                </a:tc>
                <a:extLst>
                  <a:ext uri="{0D108BD9-81ED-4DB2-BD59-A6C34878D82A}">
                    <a16:rowId xmlns:a16="http://schemas.microsoft.com/office/drawing/2014/main" val="1429605399"/>
                  </a:ext>
                </a:extLst>
              </a:tr>
              <a:tr h="182378">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261615010"/>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486005" y="2147602"/>
            <a:ext cx="2786020" cy="1785104"/>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a:t>
            </a:r>
            <a:r>
              <a:rPr lang="cs-CZ" b="1" dirty="0" smtClean="0"/>
              <a:t>17.11.2021 </a:t>
            </a:r>
            <a:r>
              <a:rPr lang="cs-CZ" b="1" dirty="0" smtClean="0"/>
              <a:t>00:20</a:t>
            </a:r>
          </a:p>
          <a:p>
            <a:pPr algn="ctr"/>
            <a:endParaRPr lang="cs-CZ" b="1" dirty="0"/>
          </a:p>
          <a:p>
            <a:pPr algn="ctr"/>
            <a:r>
              <a:rPr lang="cs-CZ" b="1" dirty="0" smtClean="0"/>
              <a:t>3 </a:t>
            </a:r>
            <a:r>
              <a:rPr lang="cs-CZ" b="1" dirty="0" smtClean="0"/>
              <a:t>801</a:t>
            </a:r>
            <a:endParaRPr lang="cs-CZ" b="1" dirty="0"/>
          </a:p>
          <a:p>
            <a:pPr algn="ctr"/>
            <a:endParaRPr lang="cs-CZ" sz="2000" b="1" dirty="0"/>
          </a:p>
        </p:txBody>
      </p:sp>
      <p:sp>
        <p:nvSpPr>
          <p:cNvPr id="3" name="TextovéPole 2"/>
          <p:cNvSpPr txBox="1"/>
          <p:nvPr/>
        </p:nvSpPr>
        <p:spPr>
          <a:xfrm>
            <a:off x="9645161" y="4001514"/>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6" name="Tabulka 5"/>
          <p:cNvGraphicFramePr>
            <a:graphicFrameLocks noGrp="1"/>
          </p:cNvGraphicFramePr>
          <p:nvPr>
            <p:extLst>
              <p:ext uri="{D42A27DB-BD31-4B8C-83A1-F6EECF244321}">
                <p14:modId xmlns:p14="http://schemas.microsoft.com/office/powerpoint/2010/main" val="369582943"/>
              </p:ext>
            </p:extLst>
          </p:nvPr>
        </p:nvGraphicFramePr>
        <p:xfrm>
          <a:off x="332818" y="896496"/>
          <a:ext cx="9153187" cy="5421179"/>
        </p:xfrm>
        <a:graphic>
          <a:graphicData uri="http://schemas.openxmlformats.org/drawingml/2006/table">
            <a:tbl>
              <a:tblPr/>
              <a:tblGrid>
                <a:gridCol w="2105624">
                  <a:extLst>
                    <a:ext uri="{9D8B030D-6E8A-4147-A177-3AD203B41FA5}">
                      <a16:colId xmlns:a16="http://schemas.microsoft.com/office/drawing/2014/main" val="2288469762"/>
                    </a:ext>
                  </a:extLst>
                </a:gridCol>
                <a:gridCol w="1199229">
                  <a:extLst>
                    <a:ext uri="{9D8B030D-6E8A-4147-A177-3AD203B41FA5}">
                      <a16:colId xmlns:a16="http://schemas.microsoft.com/office/drawing/2014/main" val="80180827"/>
                    </a:ext>
                  </a:extLst>
                </a:gridCol>
                <a:gridCol w="1185285">
                  <a:extLst>
                    <a:ext uri="{9D8B030D-6E8A-4147-A177-3AD203B41FA5}">
                      <a16:colId xmlns:a16="http://schemas.microsoft.com/office/drawing/2014/main" val="3984881432"/>
                    </a:ext>
                  </a:extLst>
                </a:gridCol>
                <a:gridCol w="1185285">
                  <a:extLst>
                    <a:ext uri="{9D8B030D-6E8A-4147-A177-3AD203B41FA5}">
                      <a16:colId xmlns:a16="http://schemas.microsoft.com/office/drawing/2014/main" val="3943201514"/>
                    </a:ext>
                  </a:extLst>
                </a:gridCol>
                <a:gridCol w="1241062">
                  <a:extLst>
                    <a:ext uri="{9D8B030D-6E8A-4147-A177-3AD203B41FA5}">
                      <a16:colId xmlns:a16="http://schemas.microsoft.com/office/drawing/2014/main" val="3652113692"/>
                    </a:ext>
                  </a:extLst>
                </a:gridCol>
                <a:gridCol w="1241062">
                  <a:extLst>
                    <a:ext uri="{9D8B030D-6E8A-4147-A177-3AD203B41FA5}">
                      <a16:colId xmlns:a16="http://schemas.microsoft.com/office/drawing/2014/main" val="141189678"/>
                    </a:ext>
                  </a:extLst>
                </a:gridCol>
                <a:gridCol w="995640">
                  <a:extLst>
                    <a:ext uri="{9D8B030D-6E8A-4147-A177-3AD203B41FA5}">
                      <a16:colId xmlns:a16="http://schemas.microsoft.com/office/drawing/2014/main" val="1185756549"/>
                    </a:ext>
                  </a:extLst>
                </a:gridCol>
              </a:tblGrid>
              <a:tr h="224528">
                <a:tc gridSpan="7">
                  <a:txBody>
                    <a:bodyPr/>
                    <a:lstStyle/>
                    <a:p>
                      <a:pPr algn="ctr" fontAlgn="ctr"/>
                      <a:r>
                        <a:rPr lang="cs-CZ" sz="1200" b="1" i="0" u="none" strike="noStrike" dirty="0">
                          <a:solidFill>
                            <a:srgbClr val="000000"/>
                          </a:solidFill>
                          <a:effectLst/>
                          <a:latin typeface="Calibri" panose="020F0502020204030204" pitchFamily="34" charset="0"/>
                        </a:rPr>
                        <a:t>Infekční a neinfekční oddělení</a:t>
                      </a:r>
                    </a:p>
                  </a:txBody>
                  <a:tcPr marL="5257" marR="5257" marT="5257"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774682012"/>
                  </a:ext>
                </a:extLst>
              </a:tr>
              <a:tr h="224528">
                <a:tc gridSpan="6">
                  <a:txBody>
                    <a:bodyPr/>
                    <a:lstStyle/>
                    <a:p>
                      <a:pPr algn="l" fontAlgn="ctr"/>
                      <a:r>
                        <a:rPr lang="cs-CZ" sz="1200" b="1" i="0" u="none" strike="noStrike" dirty="0">
                          <a:solidFill>
                            <a:srgbClr val="000000"/>
                          </a:solidFill>
                          <a:effectLst/>
                          <a:latin typeface="Calibri" panose="020F0502020204030204" pitchFamily="34" charset="0"/>
                        </a:rPr>
                        <a:t>Přehled kapacit standardních lůžek s přívodem kyslíku v ČR k 17.11. 2021, 15:00 h</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200" b="1"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2153951732"/>
                  </a:ext>
                </a:extLst>
              </a:tr>
              <a:tr h="198868">
                <a:tc>
                  <a:txBody>
                    <a:bodyPr/>
                    <a:lstStyle/>
                    <a:p>
                      <a:pPr algn="l" fontAlgn="ctr"/>
                      <a:r>
                        <a:rPr lang="cs-CZ" sz="1200" b="0" i="0" u="none" strike="noStrike" dirty="0">
                          <a:solidFill>
                            <a:srgbClr val="000000"/>
                          </a:solidFill>
                          <a:effectLst/>
                          <a:latin typeface="Calibri" panose="020F0502020204030204" pitchFamily="34" charset="0"/>
                        </a:rPr>
                        <a:t> </a:t>
                      </a: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884220"/>
                  </a:ext>
                </a:extLst>
              </a:tr>
              <a:tr h="224528">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200" b="1" i="0" u="none" strike="noStrike" dirty="0">
                          <a:solidFill>
                            <a:srgbClr val="000000"/>
                          </a:solidFill>
                          <a:effectLst/>
                          <a:latin typeface="Calibri" panose="020F0502020204030204" pitchFamily="34" charset="0"/>
                        </a:rPr>
                        <a:t>Standardní lůžka s O</a:t>
                      </a:r>
                      <a:r>
                        <a:rPr lang="cs-CZ" sz="1200" b="1" i="0" u="none" strike="noStrike" baseline="-25000" dirty="0">
                          <a:solidFill>
                            <a:srgbClr val="000000"/>
                          </a:solidFill>
                          <a:effectLst/>
                          <a:latin typeface="Calibri" panose="020F0502020204030204" pitchFamily="34" charset="0"/>
                        </a:rPr>
                        <a:t>2</a:t>
                      </a:r>
                      <a:endParaRPr lang="cs-CZ" sz="1200" b="1" i="0" u="none" strike="noStrike" dirty="0">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cs-CZ" sz="1200" b="1" i="0" u="none" strike="noStrike">
                          <a:solidFill>
                            <a:srgbClr val="000000"/>
                          </a:solidFill>
                          <a:effectLst/>
                          <a:latin typeface="Calibri" panose="020F0502020204030204" pitchFamily="34" charset="0"/>
                        </a:rPr>
                        <a:t>Lůžka na Infekčním oddělení s O</a:t>
                      </a:r>
                      <a:r>
                        <a:rPr lang="cs-CZ" sz="1200" b="1" i="0" u="none" strike="noStrike" baseline="-25000">
                          <a:solidFill>
                            <a:srgbClr val="000000"/>
                          </a:solidFill>
                          <a:effectLst/>
                          <a:latin typeface="Calibri" panose="020F0502020204030204" pitchFamily="34" charset="0"/>
                        </a:rPr>
                        <a:t>2</a:t>
                      </a:r>
                      <a:endParaRPr lang="cs-CZ" sz="1200" b="1" i="0" u="none" strike="noStrike">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988058923"/>
                  </a:ext>
                </a:extLst>
              </a:tr>
              <a:tr h="583776">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standardní lůžka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na Infekčním oddělení</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4097492140"/>
                  </a:ext>
                </a:extLst>
              </a:tr>
              <a:tr h="197505">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3 139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570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55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24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38524347"/>
                  </a:ext>
                </a:extLst>
              </a:tr>
              <a:tr h="197505">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1 828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301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72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7086798"/>
                  </a:ext>
                </a:extLst>
              </a:tr>
              <a:tr h="197505">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532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862892569"/>
                  </a:ext>
                </a:extLst>
              </a:tr>
              <a:tr h="197505">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1 659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460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73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1952090"/>
                  </a:ext>
                </a:extLst>
              </a:tr>
              <a:tr h="197505">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418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75</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44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4016846"/>
                  </a:ext>
                </a:extLst>
              </a:tr>
              <a:tr h="197505">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1 497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445</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6103643"/>
                  </a:ext>
                </a:extLst>
              </a:tr>
              <a:tr h="197505">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183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22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64833128"/>
                  </a:ext>
                </a:extLst>
              </a:tr>
              <a:tr h="197505">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1 344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139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dirty="0">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2589369"/>
                  </a:ext>
                </a:extLst>
              </a:tr>
              <a:tr h="197505">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889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245</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59359954"/>
                  </a:ext>
                </a:extLst>
              </a:tr>
              <a:tr h="197505">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1 755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666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53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36741917"/>
                  </a:ext>
                </a:extLst>
              </a:tr>
              <a:tr h="197505">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2 588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757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166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149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64128902"/>
                  </a:ext>
                </a:extLst>
              </a:tr>
              <a:tr h="197505">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1 466</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389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94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5833309"/>
                  </a:ext>
                </a:extLst>
              </a:tr>
              <a:tr h="197505">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965</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231</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43</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66639784"/>
                  </a:ext>
                </a:extLst>
              </a:tr>
              <a:tr h="198868">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2 824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531</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101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140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10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77901379"/>
                  </a:ext>
                </a:extLst>
              </a:tr>
              <a:tr h="216511">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22 838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5524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896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994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204</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165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0744016"/>
                  </a:ext>
                </a:extLst>
              </a:tr>
              <a:tr h="197505">
                <a:tc gridSpan="7">
                  <a:txBody>
                    <a:bodyPr/>
                    <a:lstStyle/>
                    <a:p>
                      <a:pPr algn="r" fontAlgn="ctr"/>
                      <a:r>
                        <a:rPr lang="cs-CZ" sz="1200" b="1" i="0" u="none" strike="noStrike">
                          <a:solidFill>
                            <a:srgbClr val="000000"/>
                          </a:solidFill>
                          <a:effectLst/>
                          <a:latin typeface="Calibri" panose="020F0502020204030204" pitchFamily="34" charset="0"/>
                        </a:rPr>
                        <a:t>                  Zdroj: Online databáze NDLP ÚZIS </a:t>
                      </a:r>
                    </a:p>
                  </a:txBody>
                  <a:tcPr marL="5257" marR="5257" marT="52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221524885"/>
                  </a:ext>
                </a:extLst>
              </a:tr>
              <a:tr h="197505">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1392832735"/>
                  </a:ext>
                </a:extLst>
              </a:tr>
              <a:tr h="389492">
                <a:tc>
                  <a:txBody>
                    <a:bodyPr/>
                    <a:lstStyle/>
                    <a:p>
                      <a:pPr algn="r" fontAlgn="ctr"/>
                      <a:r>
                        <a:rPr lang="cs-CZ" sz="1200" b="1" i="0" u="none" strike="noStrike">
                          <a:solidFill>
                            <a:srgbClr val="000000"/>
                          </a:solidFill>
                          <a:effectLst/>
                          <a:latin typeface="Calibri" panose="020F0502020204030204" pitchFamily="34" charset="0"/>
                        </a:rPr>
                        <a:t>Legenda:  </a:t>
                      </a:r>
                    </a:p>
                  </a:txBody>
                  <a:tcPr marL="5257" marR="5257" marT="52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257" marR="5257" marT="52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257" marR="5257" marT="52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257" marR="5257" marT="5257"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257" marR="5257" marT="5257"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257" marR="5257" marT="5257"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celkových kapacit</a:t>
                      </a:r>
                    </a:p>
                  </a:txBody>
                  <a:tcPr marL="5257" marR="5257" marT="5257" marB="0" anchor="ctr">
                    <a:lnL>
                      <a:noFill/>
                    </a:lnL>
                    <a:lnR>
                      <a:noFill/>
                    </a:lnR>
                    <a:lnT>
                      <a:noFill/>
                    </a:lnT>
                    <a:lnB>
                      <a:noFill/>
                    </a:lnB>
                  </a:tcPr>
                </a:tc>
                <a:extLst>
                  <a:ext uri="{0D108BD9-81ED-4DB2-BD59-A6C34878D82A}">
                    <a16:rowId xmlns:a16="http://schemas.microsoft.com/office/drawing/2014/main" val="2357437723"/>
                  </a:ext>
                </a:extLst>
              </a:tr>
              <a:tr h="197505">
                <a:tc gridSpan="3">
                  <a:txBody>
                    <a:bodyPr/>
                    <a:lstStyle/>
                    <a:p>
                      <a:pPr algn="r" fontAlgn="ctr"/>
                      <a:r>
                        <a:rPr lang="pl-PL" sz="1200" b="1" i="0" u="none" strike="noStrike">
                          <a:solidFill>
                            <a:srgbClr val="000000"/>
                          </a:solidFill>
                          <a:effectLst/>
                          <a:latin typeface="Calibri" panose="020F0502020204030204" pitchFamily="34" charset="0"/>
                        </a:rPr>
                        <a:t>Nemocnice s aktualizací starší 48 hod.: </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1838005997"/>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sz="2800" dirty="0" smtClean="0"/>
              <a:t>Seznam </a:t>
            </a:r>
            <a:r>
              <a:rPr lang="cs-CZ" sz="2800" dirty="0"/>
              <a:t>nemocnic neaktualizovaných déle než 48 h</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3" name="TextovéPole 2"/>
          <p:cNvSpPr txBox="1"/>
          <p:nvPr/>
        </p:nvSpPr>
        <p:spPr>
          <a:xfrm>
            <a:off x="8497376" y="2680092"/>
            <a:ext cx="2329962" cy="646331"/>
          </a:xfrm>
          <a:prstGeom prst="rect">
            <a:avLst/>
          </a:prstGeom>
          <a:noFill/>
        </p:spPr>
        <p:txBody>
          <a:bodyPr wrap="square" rtlCol="0">
            <a:spAutoFit/>
          </a:bodyPr>
          <a:lstStyle/>
          <a:p>
            <a:pPr algn="ctr"/>
            <a:r>
              <a:rPr lang="cs-CZ" dirty="0" smtClean="0">
                <a:solidFill>
                  <a:srgbClr val="FF0000"/>
                </a:solidFill>
              </a:rPr>
              <a:t>Údaje jsou aktuální k 16.11.2021 11:30</a:t>
            </a:r>
            <a:endParaRPr lang="cs-CZ" dirty="0">
              <a:solidFill>
                <a:srgbClr val="FF0000"/>
              </a:solidFill>
            </a:endParaRPr>
          </a:p>
        </p:txBody>
      </p:sp>
      <p:graphicFrame>
        <p:nvGraphicFramePr>
          <p:cNvPr id="6" name="Tabulka 5"/>
          <p:cNvGraphicFramePr>
            <a:graphicFrameLocks noGrp="1"/>
          </p:cNvGraphicFramePr>
          <p:nvPr>
            <p:extLst>
              <p:ext uri="{D42A27DB-BD31-4B8C-83A1-F6EECF244321}">
                <p14:modId xmlns:p14="http://schemas.microsoft.com/office/powerpoint/2010/main" val="484155935"/>
              </p:ext>
            </p:extLst>
          </p:nvPr>
        </p:nvGraphicFramePr>
        <p:xfrm>
          <a:off x="1186471" y="1779185"/>
          <a:ext cx="5618774" cy="2164080"/>
        </p:xfrm>
        <a:graphic>
          <a:graphicData uri="http://schemas.openxmlformats.org/drawingml/2006/table">
            <a:tbl>
              <a:tblPr/>
              <a:tblGrid>
                <a:gridCol w="3281336">
                  <a:extLst>
                    <a:ext uri="{9D8B030D-6E8A-4147-A177-3AD203B41FA5}">
                      <a16:colId xmlns:a16="http://schemas.microsoft.com/office/drawing/2014/main" val="3426666017"/>
                    </a:ext>
                  </a:extLst>
                </a:gridCol>
                <a:gridCol w="659014">
                  <a:extLst>
                    <a:ext uri="{9D8B030D-6E8A-4147-A177-3AD203B41FA5}">
                      <a16:colId xmlns:a16="http://schemas.microsoft.com/office/drawing/2014/main" val="2497082261"/>
                    </a:ext>
                  </a:extLst>
                </a:gridCol>
                <a:gridCol w="1678424">
                  <a:extLst>
                    <a:ext uri="{9D8B030D-6E8A-4147-A177-3AD203B41FA5}">
                      <a16:colId xmlns:a16="http://schemas.microsoft.com/office/drawing/2014/main" val="1389098673"/>
                    </a:ext>
                  </a:extLst>
                </a:gridCol>
              </a:tblGrid>
              <a:tr h="350520">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Zdravotnické zařízení</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a:solidFill>
                            <a:srgbClr val="000000"/>
                          </a:solidFill>
                          <a:effectLst/>
                          <a:latin typeface="Calibri" panose="020F0502020204030204" pitchFamily="34" charset="0"/>
                          <a:cs typeface="Calibri" panose="020F0502020204030204" pitchFamily="34" charset="0"/>
                        </a:rPr>
                        <a:t>Kraj</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Aktualizace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90488472"/>
                  </a:ext>
                </a:extLst>
              </a:tr>
              <a:tr h="350520">
                <a:tc>
                  <a:txBody>
                    <a:bodyPr/>
                    <a:lstStyle/>
                    <a:p>
                      <a:pPr algn="l" fontAlgn="b"/>
                      <a:r>
                        <a:rPr lang="pt-BR" sz="1400" b="0" i="0" u="none" strike="noStrike">
                          <a:solidFill>
                            <a:srgbClr val="000000"/>
                          </a:solidFill>
                          <a:effectLst/>
                          <a:latin typeface="Calibri" panose="020F0502020204030204" pitchFamily="34" charset="0"/>
                          <a:cs typeface="Calibri" panose="020F0502020204030204" pitchFamily="34" charset="0"/>
                        </a:rPr>
                        <a:t>Institut klinické a experimentální medicíny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PHA</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11.11.2021 5:41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2987094912"/>
                  </a:ext>
                </a:extLst>
              </a:tr>
              <a:tr h="350520">
                <a:tc>
                  <a:txBody>
                    <a:bodyPr/>
                    <a:lstStyle/>
                    <a:p>
                      <a:pPr algn="l" fontAlgn="b"/>
                      <a:r>
                        <a:rPr lang="cs-CZ" sz="1400" b="0" i="0" u="none" strike="noStrike">
                          <a:solidFill>
                            <a:srgbClr val="000000"/>
                          </a:solidFill>
                          <a:effectLst/>
                          <a:latin typeface="Calibri" panose="020F0502020204030204" pitchFamily="34" charset="0"/>
                          <a:cs typeface="Calibri" panose="020F0502020204030204" pitchFamily="34" charset="0"/>
                        </a:rPr>
                        <a:t>Nemocnice Slaný</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STC</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12.11.2021 14:55</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3137205845"/>
                  </a:ext>
                </a:extLst>
              </a:tr>
              <a:tr h="350520">
                <a:tc>
                  <a:txBody>
                    <a:bodyPr/>
                    <a:lstStyle/>
                    <a:p>
                      <a:pPr algn="l" fontAlgn="b"/>
                      <a:r>
                        <a:rPr lang="cs-CZ" sz="1400" b="0" i="0" u="none" strike="noStrike">
                          <a:solidFill>
                            <a:srgbClr val="000000"/>
                          </a:solidFill>
                          <a:effectLst/>
                          <a:latin typeface="Calibri" panose="020F0502020204030204" pitchFamily="34" charset="0"/>
                          <a:cs typeface="Calibri" panose="020F0502020204030204" pitchFamily="34" charset="0"/>
                        </a:rPr>
                        <a:t>Nemocnice Říčany 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STC</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12.11.2021 15:07</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1103999520"/>
                  </a:ext>
                </a:extLst>
              </a:tr>
              <a:tr h="350520">
                <a:tc>
                  <a:txBody>
                    <a:bodyPr/>
                    <a:lstStyle/>
                    <a:p>
                      <a:pPr algn="l" fontAlgn="b"/>
                      <a:r>
                        <a:rPr lang="pl-PL" sz="1400" b="0" i="0" u="none" strike="noStrike">
                          <a:solidFill>
                            <a:srgbClr val="000000"/>
                          </a:solidFill>
                          <a:effectLst/>
                          <a:latin typeface="Calibri" panose="020F0502020204030204" pitchFamily="34" charset="0"/>
                          <a:cs typeface="Calibri" panose="020F0502020204030204" pitchFamily="34" charset="0"/>
                        </a:rPr>
                        <a:t>Nemocnice Jablonec nad Nisou, 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LBK</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cs typeface="Calibri" panose="020F0502020204030204" pitchFamily="34" charset="0"/>
                        </a:rPr>
                        <a:t>14.11.2021 10:12</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46081"/>
                  </a:ext>
                </a:extLst>
              </a:tr>
              <a:tr h="350520">
                <a:tc>
                  <a:txBody>
                    <a:bodyPr/>
                    <a:lstStyle/>
                    <a:p>
                      <a:pPr algn="l" fontAlgn="b"/>
                      <a:r>
                        <a:rPr lang="cs-CZ" sz="1400" b="0" i="0" u="none" strike="noStrike" dirty="0">
                          <a:solidFill>
                            <a:srgbClr val="000000"/>
                          </a:solidFill>
                          <a:effectLst/>
                          <a:latin typeface="Calibri" panose="020F0502020204030204" pitchFamily="34" charset="0"/>
                          <a:cs typeface="Calibri" panose="020F0502020204030204" pitchFamily="34" charset="0"/>
                        </a:rPr>
                        <a:t>Nemocnice Žatec, o.p.s.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cs-CZ" sz="1400" b="0" i="0" u="none" strike="noStrike" dirty="0">
                          <a:solidFill>
                            <a:srgbClr val="000000"/>
                          </a:solidFill>
                          <a:effectLst/>
                          <a:latin typeface="Calibri" panose="020F0502020204030204" pitchFamily="34" charset="0"/>
                          <a:cs typeface="Calibri" panose="020F0502020204030204" pitchFamily="34" charset="0"/>
                        </a:rPr>
                        <a:t>ULK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14.11.2021 10:14</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302273"/>
                  </a:ext>
                </a:extLst>
              </a:tr>
            </a:tbl>
          </a:graphicData>
        </a:graphic>
      </p:graphicFrame>
      <p:sp>
        <p:nvSpPr>
          <p:cNvPr id="8" name="Obdélník 7"/>
          <p:cNvSpPr/>
          <p:nvPr/>
        </p:nvSpPr>
        <p:spPr>
          <a:xfrm>
            <a:off x="845135" y="4806563"/>
            <a:ext cx="10439402" cy="830997"/>
          </a:xfrm>
          <a:prstGeom prst="rect">
            <a:avLst/>
          </a:prstGeom>
        </p:spPr>
        <p:txBody>
          <a:bodyPr wrap="square">
            <a:spAutoFit/>
          </a:bodyPr>
          <a:lstStyle/>
          <a:p>
            <a:r>
              <a:rPr lang="cs-CZ" sz="2400" b="1" dirty="0"/>
              <a:t>Od 14.11. do </a:t>
            </a:r>
            <a:r>
              <a:rPr lang="cs-CZ" sz="2400" b="1" dirty="0" smtClean="0"/>
              <a:t>17.11.21</a:t>
            </a:r>
            <a:r>
              <a:rPr lang="cs-CZ" sz="2400" b="1" dirty="0"/>
              <a:t>, nebyl požadován cestou NDLP žádný </a:t>
            </a:r>
            <a:r>
              <a:rPr lang="cs-CZ" sz="2400" dirty="0"/>
              <a:t>mezikrajový překlad pacientů.</a:t>
            </a:r>
          </a:p>
        </p:txBody>
      </p:sp>
    </p:spTree>
    <p:extLst>
      <p:ext uri="{BB962C8B-B14F-4D97-AF65-F5344CB8AC3E}">
        <p14:creationId xmlns:p14="http://schemas.microsoft.com/office/powerpoint/2010/main" val="1026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1687580972"/>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t>lůžek s kyslíkem</a:t>
            </a:r>
            <a:endParaRPr lang="cs-CZ" dirty="0">
              <a:latin typeface="Calibri" panose="020F0502020204030204" pitchFamily="34" charset="0"/>
              <a:ea typeface="Calibri" panose="020F0502020204030204" pitchFamily="34" charset="0"/>
            </a:endParaRPr>
          </a:p>
        </p:txBody>
      </p:sp>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74410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98249948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5" name="Tabulka 4"/>
          <p:cNvGraphicFramePr>
            <a:graphicFrameLocks noGrp="1"/>
          </p:cNvGraphicFramePr>
          <p:nvPr>
            <p:extLst>
              <p:ext uri="{D42A27DB-BD31-4B8C-83A1-F6EECF244321}">
                <p14:modId xmlns:p14="http://schemas.microsoft.com/office/powerpoint/2010/main" val="1683406460"/>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3 557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31,5 %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17,1</a:t>
                      </a:r>
                      <a:r>
                        <a:rPr lang="cs-CZ" sz="1600" baseline="0" dirty="0" smtClean="0">
                          <a:solidFill>
                            <a:sysClr val="windowText" lastClr="000000"/>
                          </a:solidFill>
                          <a:latin typeface="Calibri" panose="020F0502020204030204" pitchFamily="34" charset="0"/>
                          <a:cs typeface="Calibri" panose="020F0502020204030204" pitchFamily="34" charset="0"/>
                        </a:rPr>
                        <a:t>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346103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43168296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405506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p:txBody>
          <a:bodyPr>
            <a:normAutofit/>
          </a:bodyPr>
          <a:lstStyle/>
          <a:p>
            <a:r>
              <a:rPr lang="cs-CZ" sz="2200" dirty="0"/>
              <a:t>VÝVOJ POČTU HOSPITALIZACÍ – CELKOVÉ A JIP – OD BŘEZNA 2020</a:t>
            </a:r>
            <a:r>
              <a:rPr lang="cs-CZ" dirty="0"/>
              <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ISIN / COVID-19 - Informační systém infekční nemoci</a:t>
            </a: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STAV K </a:t>
            </a:r>
            <a:r>
              <a:rPr lang="cs-CZ" sz="2000" b="0" cap="all" spc="100" dirty="0">
                <a:solidFill>
                  <a:prstClr val="black">
                    <a:lumMod val="95000"/>
                    <a:lumOff val="5000"/>
                  </a:prstClr>
                </a:solidFill>
                <a:latin typeface="Tw Cen MT Condensed" panose="020B0606020104020203"/>
                <a:cs typeface="+mj-cs"/>
              </a:rPr>
              <a:t>15.11.2021</a:t>
            </a:r>
          </a:p>
        </p:txBody>
      </p:sp>
      <p:sp>
        <p:nvSpPr>
          <p:cNvPr id="5" name="Ovál 4">
            <a:extLst>
              <a:ext uri="{FF2B5EF4-FFF2-40B4-BE49-F238E27FC236}">
                <a16:creationId xmlns:a16="http://schemas.microsoft.com/office/drawing/2014/main" id="{1BB4283E-4C42-4B27-B7A4-2F7C47B9C82C}"/>
              </a:ext>
            </a:extLst>
          </p:cNvPr>
          <p:cNvSpPr/>
          <p:nvPr/>
        </p:nvSpPr>
        <p:spPr>
          <a:xfrm>
            <a:off x="10834085" y="835853"/>
            <a:ext cx="1248979" cy="1248979"/>
          </a:xfrm>
          <a:prstGeom prst="ellipse">
            <a:avLst/>
          </a:prstGeom>
          <a:solidFill>
            <a:srgbClr val="002060"/>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Obdélník 5" descr="Presentation with bar chart">
            <a:extLst>
              <a:ext uri="{FF2B5EF4-FFF2-40B4-BE49-F238E27FC236}">
                <a16:creationId xmlns:a16="http://schemas.microsoft.com/office/drawing/2014/main" id="{46976FA6-08BA-4324-B654-A82C71BD45E9}"/>
              </a:ext>
            </a:extLst>
          </p:cNvPr>
          <p:cNvSpPr/>
          <p:nvPr/>
        </p:nvSpPr>
        <p:spPr>
          <a:xfrm>
            <a:off x="11100261" y="1102029"/>
            <a:ext cx="716627" cy="716627"/>
          </a:xfrm>
          <a:prstGeom prst="rect">
            <a:avLst/>
          </a:prstGeom>
          <a: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3308982822"/>
              </p:ext>
            </p:extLst>
          </p:nvPr>
        </p:nvGraphicFramePr>
        <p:xfrm>
          <a:off x="8663618" y="3854595"/>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a:solidFill>
                            <a:schemeClr val="tx1"/>
                          </a:solidFill>
                          <a:latin typeface="Calibri" panose="020F0502020204030204" pitchFamily="34" charset="0"/>
                          <a:cs typeface="Calibri" panose="020F0502020204030204" pitchFamily="34" charset="0"/>
                        </a:rPr>
                        <a:t>19.10.2020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solidFill>
                            <a:prstClr val="black">
                              <a:lumMod val="95000"/>
                              <a:lumOff val="5000"/>
                            </a:prstClr>
                          </a:solidFill>
                          <a:latin typeface="Calibri" panose="020F0502020204030204" pitchFamily="34" charset="0"/>
                          <a:cs typeface="Calibri" panose="020F0502020204030204" pitchFamily="34" charset="0"/>
                        </a:rPr>
                        <a:t>15</a:t>
                      </a:r>
                      <a:r>
                        <a:rPr kumimoji="0" lang="cs-CZ" sz="1300" b="1" i="0" u="none" strike="noStrike" kern="1200" cap="all" spc="10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4154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4296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622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611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pic>
        <p:nvPicPr>
          <p:cNvPr id="11" name="Zástupný obsah 10">
            <a:extLst>
              <a:ext uri="{FF2B5EF4-FFF2-40B4-BE49-F238E27FC236}">
                <a16:creationId xmlns:a16="http://schemas.microsoft.com/office/drawing/2014/main" id="{F5527483-896C-448A-9F0D-DD707A3C48E1}"/>
              </a:ext>
            </a:extLst>
          </p:cNvPr>
          <p:cNvPicPr>
            <a:picLocks noGrp="1" noChangeAspect="1"/>
          </p:cNvPicPr>
          <p:nvPr>
            <p:ph idx="1"/>
          </p:nvPr>
        </p:nvPicPr>
        <p:blipFill>
          <a:blip r:embed="rId4"/>
          <a:stretch>
            <a:fillRect/>
          </a:stretch>
        </p:blipFill>
        <p:spPr>
          <a:xfrm>
            <a:off x="233917" y="1102029"/>
            <a:ext cx="8037194" cy="5210848"/>
          </a:xfrm>
          <a:prstGeom prst="rect">
            <a:avLst/>
          </a:prstGeom>
        </p:spPr>
      </p:pic>
      <p:sp>
        <p:nvSpPr>
          <p:cNvPr id="3" name="Obdélník 2"/>
          <p:cNvSpPr/>
          <p:nvPr/>
        </p:nvSpPr>
        <p:spPr>
          <a:xfrm>
            <a:off x="8663618" y="2351008"/>
            <a:ext cx="3311769" cy="1200329"/>
          </a:xfrm>
          <a:prstGeom prst="rect">
            <a:avLst/>
          </a:prstGeom>
        </p:spPr>
        <p:txBody>
          <a:bodyPr wrap="square">
            <a:spAutoFit/>
          </a:bodyPr>
          <a:lstStyle/>
          <a:p>
            <a:pPr algn="ctr"/>
            <a:r>
              <a:rPr lang="cs-CZ" dirty="0"/>
              <a:t>Data k </a:t>
            </a:r>
            <a:r>
              <a:rPr lang="cs-CZ" b="1" dirty="0" smtClean="0"/>
              <a:t>15.11</a:t>
            </a:r>
            <a:r>
              <a:rPr lang="cs-CZ" b="1" dirty="0"/>
              <a:t>. 2021</a:t>
            </a:r>
          </a:p>
          <a:p>
            <a:pPr algn="ctr"/>
            <a:r>
              <a:rPr lang="cs-CZ" dirty="0"/>
              <a:t>odpovídají ve srovnání s loňským podzimem datům z </a:t>
            </a:r>
            <a:r>
              <a:rPr lang="cs-CZ" b="1" dirty="0" smtClean="0"/>
              <a:t>19.10</a:t>
            </a:r>
            <a:r>
              <a:rPr lang="cs-CZ" b="1" dirty="0"/>
              <a:t>. 2020</a:t>
            </a:r>
          </a:p>
        </p:txBody>
      </p:sp>
    </p:spTree>
    <p:extLst>
      <p:ext uri="{BB962C8B-B14F-4D97-AF65-F5344CB8AC3E}">
        <p14:creationId xmlns:p14="http://schemas.microsoft.com/office/powerpoint/2010/main" val="3442232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covid-reporting-20200715</Template>
  <TotalTime>19061</TotalTime>
  <Words>1223</Words>
  <Application>Microsoft Office PowerPoint</Application>
  <PresentationFormat>Širokoúhlá obrazovka</PresentationFormat>
  <Paragraphs>438</Paragraphs>
  <Slides>11</Slides>
  <Notes>3</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11</vt:i4>
      </vt:variant>
    </vt:vector>
  </HeadingPairs>
  <TitlesOfParts>
    <vt:vector size="19" baseType="lpstr">
      <vt:lpstr>Arial</vt:lpstr>
      <vt:lpstr>Arial Black</vt:lpstr>
      <vt:lpstr>Calibri</vt:lpstr>
      <vt:lpstr>Segoe UI</vt:lpstr>
      <vt:lpstr>Times New Roman</vt:lpstr>
      <vt:lpstr>Tw Cen MT Condensed</vt:lpstr>
      <vt:lpstr>Motiv Office</vt:lpstr>
      <vt:lpstr>1_Motiv Office</vt:lpstr>
      <vt:lpstr>Operační briefing ICŘT   Národní dispečink lůžkové péče </vt:lpstr>
      <vt:lpstr>Národní dispečink lůžkové péče</vt:lpstr>
      <vt:lpstr>Národní dispečink lůžkové péče</vt:lpstr>
      <vt:lpstr>Národní dispečink lůžkové péče</vt:lpstr>
      <vt:lpstr>Seznam nemocnic neaktualizovaných déle než 48 h </vt:lpstr>
      <vt:lpstr>Podíl (%) volné aktuálně nahlášené kapacity standartních lůžek s kyslíkem</vt:lpstr>
      <vt:lpstr>Podíl (%) volné aktuálně nahlášené kapacity JIP</vt:lpstr>
      <vt:lpstr>Podíl (%) volné aktuálně nahlášené kapacity UPV</vt:lpstr>
      <vt:lpstr>VÝVOJ POČTU HOSPITALIZACÍ – CELKOVÉ A JIP – OD BŘEZNA 2020 zdroj: ÚZIS, ISIN / COVID-19 - Informační systém infekční nemoci  STAV K 15.11.2021</vt:lpstr>
      <vt:lpstr>Trend zátěže nemocnic </vt:lpstr>
      <vt:lpstr>Hodnocení situace v krajích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Milan Havránek</cp:lastModifiedBy>
  <cp:revision>1464</cp:revision>
  <cp:lastPrinted>2020-10-20T04:21:56Z</cp:lastPrinted>
  <dcterms:created xsi:type="dcterms:W3CDTF">2020-07-15T10:33:32Z</dcterms:created>
  <dcterms:modified xsi:type="dcterms:W3CDTF">2021-11-17T14:48:28Z</dcterms:modified>
</cp:coreProperties>
</file>