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1277" r:id="rId3"/>
    <p:sldId id="1293" r:id="rId4"/>
    <p:sldId id="1294" r:id="rId5"/>
    <p:sldId id="1296" r:id="rId6"/>
    <p:sldId id="1300" r:id="rId7"/>
    <p:sldId id="1301" r:id="rId8"/>
    <p:sldId id="1302" r:id="rId9"/>
    <p:sldId id="1303" r:id="rId10"/>
    <p:sldId id="1307" r:id="rId11"/>
    <p:sldId id="1308" r:id="rId12"/>
    <p:sldId id="1315" r:id="rId13"/>
    <p:sldId id="1305" r:id="rId14"/>
    <p:sldId id="1304" r:id="rId15"/>
    <p:sldId id="1313" r:id="rId16"/>
    <p:sldId id="1314" r:id="rId1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00"/>
            <p14:sldId id="1301"/>
            <p14:sldId id="1302"/>
            <p14:sldId id="1303"/>
            <p14:sldId id="1307"/>
            <p14:sldId id="1308"/>
            <p14:sldId id="1315"/>
            <p14:sldId id="1305"/>
            <p14:sldId id="1304"/>
            <p14:sldId id="1313"/>
            <p14:sldId id="1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D243"/>
    <a:srgbClr val="F5C28F"/>
    <a:srgbClr val="F1CA7B"/>
    <a:srgbClr val="F5AC83"/>
    <a:srgbClr val="FDE3EA"/>
    <a:srgbClr val="F1592F"/>
    <a:srgbClr val="B4F3AB"/>
    <a:srgbClr val="EF7B5B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86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List_aplikace_Microsoft_Excel4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9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D-4210-8188-95336DAD99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Jihočeský kraj</c:v>
                </c:pt>
                <c:pt idx="2">
                  <c:v>Středočeský kraj</c:v>
                </c:pt>
                <c:pt idx="3">
                  <c:v>Zlínský kraj</c:v>
                </c:pt>
                <c:pt idx="4">
                  <c:v>Jihomoravský kraj</c:v>
                </c:pt>
                <c:pt idx="5">
                  <c:v>Plzeňský kraj</c:v>
                </c:pt>
                <c:pt idx="6">
                  <c:v>Pardubický kraj</c:v>
                </c:pt>
                <c:pt idx="7">
                  <c:v>Liberecký kraj</c:v>
                </c:pt>
                <c:pt idx="8">
                  <c:v>Moravskoslezský kraj</c:v>
                </c:pt>
                <c:pt idx="9">
                  <c:v>ČR</c:v>
                </c:pt>
                <c:pt idx="10">
                  <c:v>Královéhradecký kraj</c:v>
                </c:pt>
                <c:pt idx="11">
                  <c:v>Olomoucký kraj</c:v>
                </c:pt>
                <c:pt idx="12">
                  <c:v>Ústecký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0.61616161616099996</c:v>
                </c:pt>
                <c:pt idx="1">
                  <c:v>0.482993197278</c:v>
                </c:pt>
                <c:pt idx="2">
                  <c:v>0.48290598290499998</c:v>
                </c:pt>
                <c:pt idx="3">
                  <c:v>0.44915254237199997</c:v>
                </c:pt>
                <c:pt idx="4">
                  <c:v>0.40102827763400001</c:v>
                </c:pt>
                <c:pt idx="5">
                  <c:v>0.388392857142</c:v>
                </c:pt>
                <c:pt idx="6">
                  <c:v>0.38400000000000001</c:v>
                </c:pt>
                <c:pt idx="7">
                  <c:v>0.37</c:v>
                </c:pt>
                <c:pt idx="8">
                  <c:v>0.328657314629</c:v>
                </c:pt>
                <c:pt idx="9">
                  <c:v>0.31344995698299999</c:v>
                </c:pt>
                <c:pt idx="10">
                  <c:v>0.30434782608599997</c:v>
                </c:pt>
                <c:pt idx="11">
                  <c:v>0.26500000000000001</c:v>
                </c:pt>
                <c:pt idx="12">
                  <c:v>0.25196850393699999</c:v>
                </c:pt>
                <c:pt idx="13">
                  <c:v>0.16867469879499999</c:v>
                </c:pt>
                <c:pt idx="14">
                  <c:v>0.12993630573199999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4A-46B6-8BD6-64EBF669B884}"/>
              </c:ext>
            </c:extLst>
          </c:dPt>
          <c:dPt>
            <c:idx val="9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87C-4B26-A62C-8D83AD5809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Zlínský kraj</c:v>
                </c:pt>
                <c:pt idx="2">
                  <c:v>Jihomoravský kraj</c:v>
                </c:pt>
                <c:pt idx="3">
                  <c:v>Středočeský kraj</c:v>
                </c:pt>
                <c:pt idx="4">
                  <c:v>Jihočeský kraj</c:v>
                </c:pt>
                <c:pt idx="5">
                  <c:v>Plzeňský kraj</c:v>
                </c:pt>
                <c:pt idx="6">
                  <c:v>Moravskoslezský kraj</c:v>
                </c:pt>
                <c:pt idx="7">
                  <c:v>ČR</c:v>
                </c:pt>
                <c:pt idx="8">
                  <c:v>Olomoucký kraj</c:v>
                </c:pt>
                <c:pt idx="9">
                  <c:v>Liberecký kraj</c:v>
                </c:pt>
                <c:pt idx="10">
                  <c:v>Ústecký kraj</c:v>
                </c:pt>
                <c:pt idx="11">
                  <c:v>Královéhradecký kraj</c:v>
                </c:pt>
                <c:pt idx="12">
                  <c:v>Pardubický kraj</c:v>
                </c:pt>
                <c:pt idx="13">
                  <c:v>Karlovarský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0.48387096774100002</c:v>
                </c:pt>
                <c:pt idx="1">
                  <c:v>0.44927536231800003</c:v>
                </c:pt>
                <c:pt idx="2">
                  <c:v>0.36764705882299997</c:v>
                </c:pt>
                <c:pt idx="3">
                  <c:v>0.31304347826000001</c:v>
                </c:pt>
                <c:pt idx="4">
                  <c:v>0.3125</c:v>
                </c:pt>
                <c:pt idx="5">
                  <c:v>0.30303030303</c:v>
                </c:pt>
                <c:pt idx="6">
                  <c:v>0.23624595469199999</c:v>
                </c:pt>
                <c:pt idx="7">
                  <c:v>0.234765234765</c:v>
                </c:pt>
                <c:pt idx="8">
                  <c:v>0.23225806451600001</c:v>
                </c:pt>
                <c:pt idx="9">
                  <c:v>0.22784810126499999</c:v>
                </c:pt>
                <c:pt idx="10">
                  <c:v>0.226086956521</c:v>
                </c:pt>
                <c:pt idx="11">
                  <c:v>0.2</c:v>
                </c:pt>
                <c:pt idx="12">
                  <c:v>0.19298245614000001</c:v>
                </c:pt>
                <c:pt idx="13">
                  <c:v>0.13953488372</c:v>
                </c:pt>
                <c:pt idx="14">
                  <c:v>9.0909090908999998E-2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070-4B09-A3F5-349C6A83B97A}"/>
              </c:ext>
            </c:extLst>
          </c:dPt>
          <c:dPt>
            <c:idx val="7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824-4795-AF96-EB28975A58F7}"/>
              </c:ext>
            </c:extLst>
          </c:dPt>
          <c:dPt>
            <c:idx val="8"/>
            <c:invertIfNegative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73-42C7-B0A5-249A45A05B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Kraj Vysočina</c:v>
                </c:pt>
                <c:pt idx="1">
                  <c:v>Liberecký kraj</c:v>
                </c:pt>
                <c:pt idx="2">
                  <c:v>Jihočeský kraj</c:v>
                </c:pt>
                <c:pt idx="3">
                  <c:v>Pardubický kraj</c:v>
                </c:pt>
                <c:pt idx="4">
                  <c:v>Olomoucký kraj</c:v>
                </c:pt>
                <c:pt idx="5">
                  <c:v>Ústecký kraj</c:v>
                </c:pt>
                <c:pt idx="6">
                  <c:v>Plzeňský kraj</c:v>
                </c:pt>
                <c:pt idx="7">
                  <c:v>ČR</c:v>
                </c:pt>
                <c:pt idx="8">
                  <c:v>Jihomoravský kraj</c:v>
                </c:pt>
                <c:pt idx="9">
                  <c:v>Zlínský kraj</c:v>
                </c:pt>
                <c:pt idx="10">
                  <c:v>Středočeský kraj</c:v>
                </c:pt>
                <c:pt idx="11">
                  <c:v>Moravskoslezský kraj</c:v>
                </c:pt>
                <c:pt idx="12">
                  <c:v>Karlovarský kraj</c:v>
                </c:pt>
                <c:pt idx="13">
                  <c:v>Hlavní město Praha</c:v>
                </c:pt>
                <c:pt idx="14">
                  <c:v>Královéhradecký kraj</c:v>
                </c:pt>
              </c:strCache>
            </c:strRef>
          </c:cat>
          <c:val>
            <c:numRef>
              <c:f>Sheet1!$B$2:$B$16</c:f>
              <c:numCache>
                <c:formatCode>0.0%</c:formatCode>
                <c:ptCount val="15"/>
                <c:pt idx="0">
                  <c:v>0.384527872582</c:v>
                </c:pt>
                <c:pt idx="1">
                  <c:v>0.33742331288299998</c:v>
                </c:pt>
                <c:pt idx="2">
                  <c:v>0.30599755201899997</c:v>
                </c:pt>
                <c:pt idx="3">
                  <c:v>0.30540242557800001</c:v>
                </c:pt>
                <c:pt idx="4">
                  <c:v>0.29856584093799998</c:v>
                </c:pt>
                <c:pt idx="5">
                  <c:v>0.26069246435799998</c:v>
                </c:pt>
                <c:pt idx="6">
                  <c:v>0.23976261127500001</c:v>
                </c:pt>
                <c:pt idx="7">
                  <c:v>0.223804546642</c:v>
                </c:pt>
                <c:pt idx="8">
                  <c:v>0.22079937912299999</c:v>
                </c:pt>
                <c:pt idx="9">
                  <c:v>0.18518518518499999</c:v>
                </c:pt>
                <c:pt idx="10">
                  <c:v>0.17286652078699999</c:v>
                </c:pt>
                <c:pt idx="11">
                  <c:v>0.165368271954</c:v>
                </c:pt>
                <c:pt idx="12">
                  <c:v>0.15550239234400001</c:v>
                </c:pt>
                <c:pt idx="13">
                  <c:v>0.12675616609400001</c:v>
                </c:pt>
                <c:pt idx="14">
                  <c:v>0.122703894195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0-4B09-A3F5-349C6A83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89766016"/>
        <c:axId val="1491627712"/>
      </c:barChart>
      <c:catAx>
        <c:axId val="1289766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1627712"/>
        <c:crosses val="autoZero"/>
        <c:auto val="1"/>
        <c:lblAlgn val="ctr"/>
        <c:lblOffset val="100"/>
        <c:noMultiLvlLbl val="0"/>
      </c:catAx>
      <c:valAx>
        <c:axId val="1491627712"/>
        <c:scaling>
          <c:orientation val="minMax"/>
        </c:scaling>
        <c:delete val="0"/>
        <c:axPos val="t"/>
        <c:numFmt formatCode="0.0%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289766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63</c:v>
                </c:pt>
                <c:pt idx="1">
                  <c:v>66</c:v>
                </c:pt>
                <c:pt idx="2">
                  <c:v>64</c:v>
                </c:pt>
                <c:pt idx="3">
                  <c:v>61</c:v>
                </c:pt>
                <c:pt idx="4">
                  <c:v>69</c:v>
                </c:pt>
                <c:pt idx="5">
                  <c:v>92</c:v>
                </c:pt>
                <c:pt idx="6">
                  <c:v>97</c:v>
                </c:pt>
                <c:pt idx="7">
                  <c:v>102</c:v>
                </c:pt>
                <c:pt idx="8">
                  <c:v>113</c:v>
                </c:pt>
                <c:pt idx="9">
                  <c:v>117</c:v>
                </c:pt>
                <c:pt idx="10">
                  <c:v>115</c:v>
                </c:pt>
                <c:pt idx="11">
                  <c:v>127</c:v>
                </c:pt>
                <c:pt idx="12">
                  <c:v>157</c:v>
                </c:pt>
                <c:pt idx="13">
                  <c:v>164</c:v>
                </c:pt>
                <c:pt idx="14">
                  <c:v>168</c:v>
                </c:pt>
                <c:pt idx="15">
                  <c:v>166</c:v>
                </c:pt>
                <c:pt idx="16">
                  <c:v>182</c:v>
                </c:pt>
                <c:pt idx="17">
                  <c:v>161</c:v>
                </c:pt>
                <c:pt idx="18">
                  <c:v>164</c:v>
                </c:pt>
                <c:pt idx="19">
                  <c:v>185</c:v>
                </c:pt>
                <c:pt idx="20">
                  <c:v>180</c:v>
                </c:pt>
                <c:pt idx="21">
                  <c:v>182</c:v>
                </c:pt>
                <c:pt idx="22">
                  <c:v>183</c:v>
                </c:pt>
                <c:pt idx="23">
                  <c:v>188</c:v>
                </c:pt>
                <c:pt idx="24">
                  <c:v>188</c:v>
                </c:pt>
                <c:pt idx="25">
                  <c:v>197</c:v>
                </c:pt>
                <c:pt idx="26">
                  <c:v>229</c:v>
                </c:pt>
                <c:pt idx="27">
                  <c:v>226</c:v>
                </c:pt>
                <c:pt idx="28">
                  <c:v>253</c:v>
                </c:pt>
                <c:pt idx="29">
                  <c:v>251</c:v>
                </c:pt>
                <c:pt idx="30">
                  <c:v>244</c:v>
                </c:pt>
                <c:pt idx="31">
                  <c:v>234</c:v>
                </c:pt>
                <c:pt idx="32">
                  <c:v>247</c:v>
                </c:pt>
                <c:pt idx="33">
                  <c:v>302</c:v>
                </c:pt>
                <c:pt idx="34">
                  <c:v>302</c:v>
                </c:pt>
                <c:pt idx="35">
                  <c:v>326</c:v>
                </c:pt>
                <c:pt idx="36">
                  <c:v>316</c:v>
                </c:pt>
                <c:pt idx="37">
                  <c:v>344</c:v>
                </c:pt>
                <c:pt idx="38">
                  <c:v>333</c:v>
                </c:pt>
                <c:pt idx="39">
                  <c:v>350</c:v>
                </c:pt>
                <c:pt idx="40">
                  <c:v>425</c:v>
                </c:pt>
                <c:pt idx="41">
                  <c:v>444</c:v>
                </c:pt>
                <c:pt idx="42">
                  <c:v>470</c:v>
                </c:pt>
                <c:pt idx="43">
                  <c:v>496</c:v>
                </c:pt>
                <c:pt idx="44">
                  <c:v>526</c:v>
                </c:pt>
                <c:pt idx="45">
                  <c:v>515</c:v>
                </c:pt>
                <c:pt idx="46">
                  <c:v>541</c:v>
                </c:pt>
                <c:pt idx="47">
                  <c:v>662</c:v>
                </c:pt>
                <c:pt idx="48">
                  <c:v>725</c:v>
                </c:pt>
                <c:pt idx="49">
                  <c:v>795</c:v>
                </c:pt>
                <c:pt idx="50">
                  <c:v>838</c:v>
                </c:pt>
                <c:pt idx="51">
                  <c:v>919</c:v>
                </c:pt>
                <c:pt idx="52">
                  <c:v>927</c:v>
                </c:pt>
                <c:pt idx="53">
                  <c:v>990</c:v>
                </c:pt>
                <c:pt idx="54">
                  <c:v>1172</c:v>
                </c:pt>
                <c:pt idx="55">
                  <c:v>1293</c:v>
                </c:pt>
                <c:pt idx="56">
                  <c:v>1394</c:v>
                </c:pt>
                <c:pt idx="57">
                  <c:v>1388</c:v>
                </c:pt>
                <c:pt idx="58">
                  <c:v>1574</c:v>
                </c:pt>
                <c:pt idx="59">
                  <c:v>1594</c:v>
                </c:pt>
                <c:pt idx="60">
                  <c:v>1727</c:v>
                </c:pt>
                <c:pt idx="61">
                  <c:v>2101</c:v>
                </c:pt>
                <c:pt idx="62">
                  <c:v>2288</c:v>
                </c:pt>
                <c:pt idx="63">
                  <c:v>2488</c:v>
                </c:pt>
                <c:pt idx="64">
                  <c:v>2651</c:v>
                </c:pt>
                <c:pt idx="65">
                  <c:v>2784</c:v>
                </c:pt>
                <c:pt idx="66">
                  <c:v>2791</c:v>
                </c:pt>
                <c:pt idx="67">
                  <c:v>2929</c:v>
                </c:pt>
                <c:pt idx="68">
                  <c:v>3364</c:v>
                </c:pt>
                <c:pt idx="69">
                  <c:v>3539</c:v>
                </c:pt>
                <c:pt idx="70">
                  <c:v>3613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299.0102070550962</c:v>
                </c:pt>
                <c:pt idx="50">
                  <c:v>300.04967971226552</c:v>
                </c:pt>
                <c:pt idx="51">
                  <c:v>300.93125675521037</c:v>
                </c:pt>
                <c:pt idx="52">
                  <c:v>301.6800788969137</c:v>
                </c:pt>
                <c:pt idx="53">
                  <c:v>302.31889086426099</c:v>
                </c:pt>
                <c:pt idx="54">
                  <c:v>302.86536250535784</c:v>
                </c:pt>
                <c:pt idx="55">
                  <c:v>303.33290662105446</c:v>
                </c:pt>
                <c:pt idx="56">
                  <c:v>303.73279179141036</c:v>
                </c:pt>
                <c:pt idx="57">
                  <c:v>304.07349306182334</c:v>
                </c:pt>
                <c:pt idx="58">
                  <c:v>304.36376978190702</c:v>
                </c:pt>
                <c:pt idx="59">
                  <c:v>304.61108489793344</c:v>
                </c:pt>
                <c:pt idx="60">
                  <c:v>304.82179682342826</c:v>
                </c:pt>
                <c:pt idx="61">
                  <c:v>305.0013229124886</c:v>
                </c:pt>
                <c:pt idx="62">
                  <c:v>305.15427873868407</c:v>
                </c:pt>
                <c:pt idx="63">
                  <c:v>305.2845967603688</c:v>
                </c:pt>
                <c:pt idx="64">
                  <c:v>305.39562742326177</c:v>
                </c:pt>
                <c:pt idx="65">
                  <c:v>305.490225299619</c:v>
                </c:pt>
                <c:pt idx="66">
                  <c:v>305.57082247861558</c:v>
                </c:pt>
                <c:pt idx="67">
                  <c:v>305.63949109478699</c:v>
                </c:pt>
                <c:pt idx="68">
                  <c:v>305.69799660212112</c:v>
                </c:pt>
                <c:pt idx="69">
                  <c:v>305.74784316346552</c:v>
                </c:pt>
                <c:pt idx="70">
                  <c:v>305.7903123222008</c:v>
                </c:pt>
                <c:pt idx="71">
                  <c:v>305.82649595041983</c:v>
                </c:pt>
                <c:pt idx="72">
                  <c:v>305.85732432070267</c:v>
                </c:pt>
                <c:pt idx="73">
                  <c:v>305.88359002320612</c:v>
                </c:pt>
                <c:pt idx="74">
                  <c:v>305.90596834297037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367.89825866734782</c:v>
                </c:pt>
                <c:pt idx="50">
                  <c:v>376.26277110258656</c:v>
                </c:pt>
                <c:pt idx="51">
                  <c:v>384.69461763221273</c:v>
                </c:pt>
                <c:pt idx="52">
                  <c:v>393.20365804253322</c:v>
                </c:pt>
                <c:pt idx="53">
                  <c:v>401.79758002260263</c:v>
                </c:pt>
                <c:pt idx="54">
                  <c:v>410.48249692032471</c:v>
                </c:pt>
                <c:pt idx="55">
                  <c:v>419.26248568004587</c:v>
                </c:pt>
                <c:pt idx="56">
                  <c:v>428.14055613985568</c:v>
                </c:pt>
                <c:pt idx="57">
                  <c:v>437.11919200648487</c:v>
                </c:pt>
                <c:pt idx="58">
                  <c:v>446.19953242397321</c:v>
                </c:pt>
                <c:pt idx="59">
                  <c:v>455.38272943989443</c:v>
                </c:pt>
                <c:pt idx="60">
                  <c:v>464.66994815151963</c:v>
                </c:pt>
                <c:pt idx="61">
                  <c:v>474.06236685363638</c:v>
                </c:pt>
                <c:pt idx="62">
                  <c:v>483.56117718804217</c:v>
                </c:pt>
                <c:pt idx="63">
                  <c:v>493.16758429473128</c:v>
                </c:pt>
                <c:pt idx="64">
                  <c:v>502.88280696479421</c:v>
                </c:pt>
                <c:pt idx="65">
                  <c:v>512.70807779504901</c:v>
                </c:pt>
                <c:pt idx="66">
                  <c:v>522.64464334442414</c:v>
                </c:pt>
                <c:pt idx="67">
                  <c:v>532.69376429211286</c:v>
                </c:pt>
                <c:pt idx="68">
                  <c:v>542.85671559751904</c:v>
                </c:pt>
                <c:pt idx="69">
                  <c:v>553.13478666201479</c:v>
                </c:pt>
                <c:pt idx="70">
                  <c:v>563.52928149253023</c:v>
                </c:pt>
                <c:pt idx="71">
                  <c:v>574.04151886699651</c:v>
                </c:pt>
                <c:pt idx="72">
                  <c:v>584.6728325016627</c:v>
                </c:pt>
                <c:pt idx="73">
                  <c:v>595.42457122030794</c:v>
                </c:pt>
                <c:pt idx="74">
                  <c:v>606.29809912537053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465.69450591495428</c:v>
                </c:pt>
                <c:pt idx="50">
                  <c:v>485.29598178218561</c:v>
                </c:pt>
                <c:pt idx="51">
                  <c:v>505.59020295496089</c:v>
                </c:pt>
                <c:pt idx="52">
                  <c:v>526.59652234094006</c:v>
                </c:pt>
                <c:pt idx="53">
                  <c:v>548.33470294630422</c:v>
                </c:pt>
                <c:pt idx="54">
                  <c:v>570.82481223542061</c:v>
                </c:pt>
                <c:pt idx="55">
                  <c:v>594.08700689511943</c:v>
                </c:pt>
                <c:pt idx="56">
                  <c:v>618.14151501278252</c:v>
                </c:pt>
                <c:pt idx="57">
                  <c:v>643.00864757063187</c:v>
                </c:pt>
                <c:pt idx="58">
                  <c:v>668.71585715583149</c:v>
                </c:pt>
                <c:pt idx="59">
                  <c:v>695.29152377601758</c:v>
                </c:pt>
                <c:pt idx="60">
                  <c:v>722.76498618999699</c:v>
                </c:pt>
                <c:pt idx="61">
                  <c:v>751.16657429687905</c:v>
                </c:pt>
                <c:pt idx="62">
                  <c:v>780.52764261939717</c:v>
                </c:pt>
                <c:pt idx="63">
                  <c:v>810.88060491838519</c:v>
                </c:pt>
                <c:pt idx="64">
                  <c:v>842.25896997662142</c:v>
                </c:pt>
                <c:pt idx="65">
                  <c:v>874.69737859154486</c:v>
                </c:pt>
                <c:pt idx="66">
                  <c:v>908.23164181768266</c:v>
                </c:pt>
                <c:pt idx="67">
                  <c:v>942.89878050100708</c:v>
                </c:pt>
                <c:pt idx="68">
                  <c:v>978.73706614886692</c:v>
                </c:pt>
                <c:pt idx="69">
                  <c:v>1015.7860631806125</c:v>
                </c:pt>
                <c:pt idx="70">
                  <c:v>1054.0866726055574</c:v>
                </c:pt>
                <c:pt idx="71">
                  <c:v>1093.6811771764972</c:v>
                </c:pt>
                <c:pt idx="72">
                  <c:v>1134.6132880686314</c:v>
                </c:pt>
                <c:pt idx="73">
                  <c:v>1176.9281931354233</c:v>
                </c:pt>
                <c:pt idx="74">
                  <c:v>1220.6726067946684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761.99317087666952</c:v>
                </c:pt>
                <c:pt idx="50">
                  <c:v>821.97580033493875</c:v>
                </c:pt>
                <c:pt idx="51">
                  <c:v>886.32891506367014</c:v>
                </c:pt>
                <c:pt idx="52">
                  <c:v>957.029713986861</c:v>
                </c:pt>
                <c:pt idx="53">
                  <c:v>1035.5638648695319</c:v>
                </c:pt>
                <c:pt idx="54">
                  <c:v>1121.985124085563</c:v>
                </c:pt>
                <c:pt idx="55">
                  <c:v>1215.1282252083911</c:v>
                </c:pt>
                <c:pt idx="56">
                  <c:v>1315.5749741198299</c:v>
                </c:pt>
                <c:pt idx="57">
                  <c:v>1427.3431691532096</c:v>
                </c:pt>
                <c:pt idx="58">
                  <c:v>1548.7455518993343</c:v>
                </c:pt>
                <c:pt idx="59">
                  <c:v>1680.7875901009847</c:v>
                </c:pt>
                <c:pt idx="60">
                  <c:v>1823.8325860428449</c:v>
                </c:pt>
                <c:pt idx="61">
                  <c:v>1976.6765960615921</c:v>
                </c:pt>
                <c:pt idx="62">
                  <c:v>2136.2081560838092</c:v>
                </c:pt>
                <c:pt idx="63">
                  <c:v>2297.1496042405743</c:v>
                </c:pt>
                <c:pt idx="64">
                  <c:v>2458.2768513374153</c:v>
                </c:pt>
                <c:pt idx="65">
                  <c:v>2620.8080727912429</c:v>
                </c:pt>
                <c:pt idx="66">
                  <c:v>2781.2865958437333</c:v>
                </c:pt>
                <c:pt idx="67">
                  <c:v>2938.0555242097289</c:v>
                </c:pt>
                <c:pt idx="68">
                  <c:v>3091.3816487350678</c:v>
                </c:pt>
                <c:pt idx="69">
                  <c:v>3240.686736023305</c:v>
                </c:pt>
                <c:pt idx="70">
                  <c:v>3385.2864164972461</c:v>
                </c:pt>
                <c:pt idx="71">
                  <c:v>3525.5279725535829</c:v>
                </c:pt>
                <c:pt idx="72">
                  <c:v>3661.0242454996919</c:v>
                </c:pt>
                <c:pt idx="73">
                  <c:v>3790.8432883474497</c:v>
                </c:pt>
                <c:pt idx="74">
                  <c:v>3915.6438889167116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>
            <a:solidFill>
              <a:srgbClr val="000000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73928602709714164"/>
          <c:h val="0.77635602480605292"/>
        </c:manualLayout>
      </c:layout>
      <c:barChart>
        <c:barDir val="col"/>
        <c:grouping val="clustered"/>
        <c:varyColors val="0"/>
        <c:ser>
          <c:idx val="5"/>
          <c:order val="5"/>
          <c:tx>
            <c:v>reálná hodnota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Sheet1!$B$7:$BX$7</c:f>
              <c:numCache>
                <c:formatCode>General</c:formatCode>
                <c:ptCount val="75"/>
                <c:pt idx="0">
                  <c:v>12</c:v>
                </c:pt>
                <c:pt idx="1">
                  <c:v>14</c:v>
                </c:pt>
                <c:pt idx="2">
                  <c:v>14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26</c:v>
                </c:pt>
                <c:pt idx="7">
                  <c:v>24</c:v>
                </c:pt>
                <c:pt idx="8">
                  <c:v>22</c:v>
                </c:pt>
                <c:pt idx="9">
                  <c:v>24</c:v>
                </c:pt>
                <c:pt idx="10">
                  <c:v>27</c:v>
                </c:pt>
                <c:pt idx="11">
                  <c:v>31</c:v>
                </c:pt>
                <c:pt idx="12">
                  <c:v>35</c:v>
                </c:pt>
                <c:pt idx="13">
                  <c:v>41</c:v>
                </c:pt>
                <c:pt idx="14">
                  <c:v>38</c:v>
                </c:pt>
                <c:pt idx="15">
                  <c:v>43</c:v>
                </c:pt>
                <c:pt idx="16">
                  <c:v>46</c:v>
                </c:pt>
                <c:pt idx="17">
                  <c:v>43</c:v>
                </c:pt>
                <c:pt idx="18">
                  <c:v>40</c:v>
                </c:pt>
                <c:pt idx="19">
                  <c:v>42</c:v>
                </c:pt>
                <c:pt idx="20">
                  <c:v>40</c:v>
                </c:pt>
                <c:pt idx="21">
                  <c:v>38</c:v>
                </c:pt>
                <c:pt idx="22">
                  <c:v>38</c:v>
                </c:pt>
                <c:pt idx="23">
                  <c:v>42</c:v>
                </c:pt>
                <c:pt idx="24">
                  <c:v>46</c:v>
                </c:pt>
                <c:pt idx="25">
                  <c:v>45</c:v>
                </c:pt>
                <c:pt idx="26">
                  <c:v>49</c:v>
                </c:pt>
                <c:pt idx="27">
                  <c:v>53</c:v>
                </c:pt>
                <c:pt idx="28">
                  <c:v>51</c:v>
                </c:pt>
                <c:pt idx="29">
                  <c:v>50</c:v>
                </c:pt>
                <c:pt idx="30">
                  <c:v>45</c:v>
                </c:pt>
                <c:pt idx="31">
                  <c:v>44</c:v>
                </c:pt>
                <c:pt idx="32">
                  <c:v>52</c:v>
                </c:pt>
                <c:pt idx="33">
                  <c:v>58</c:v>
                </c:pt>
                <c:pt idx="34">
                  <c:v>72</c:v>
                </c:pt>
                <c:pt idx="35">
                  <c:v>86</c:v>
                </c:pt>
                <c:pt idx="36">
                  <c:v>75</c:v>
                </c:pt>
                <c:pt idx="37">
                  <c:v>78</c:v>
                </c:pt>
                <c:pt idx="38">
                  <c:v>77</c:v>
                </c:pt>
                <c:pt idx="39">
                  <c:v>77</c:v>
                </c:pt>
                <c:pt idx="40">
                  <c:v>99</c:v>
                </c:pt>
                <c:pt idx="41">
                  <c:v>113</c:v>
                </c:pt>
                <c:pt idx="42">
                  <c:v>114</c:v>
                </c:pt>
                <c:pt idx="43">
                  <c:v>116</c:v>
                </c:pt>
                <c:pt idx="44">
                  <c:v>115</c:v>
                </c:pt>
                <c:pt idx="45">
                  <c:v>112</c:v>
                </c:pt>
                <c:pt idx="46">
                  <c:v>116</c:v>
                </c:pt>
                <c:pt idx="47">
                  <c:v>133</c:v>
                </c:pt>
                <c:pt idx="48">
                  <c:v>146</c:v>
                </c:pt>
                <c:pt idx="49">
                  <c:v>138</c:v>
                </c:pt>
                <c:pt idx="50">
                  <c:v>142</c:v>
                </c:pt>
                <c:pt idx="51">
                  <c:v>152</c:v>
                </c:pt>
                <c:pt idx="52">
                  <c:v>150</c:v>
                </c:pt>
                <c:pt idx="53">
                  <c:v>162</c:v>
                </c:pt>
                <c:pt idx="54">
                  <c:v>170</c:v>
                </c:pt>
                <c:pt idx="55">
                  <c:v>192</c:v>
                </c:pt>
                <c:pt idx="56">
                  <c:v>214</c:v>
                </c:pt>
                <c:pt idx="57">
                  <c:v>208</c:v>
                </c:pt>
                <c:pt idx="58">
                  <c:v>237</c:v>
                </c:pt>
                <c:pt idx="59">
                  <c:v>239</c:v>
                </c:pt>
                <c:pt idx="60">
                  <c:v>268</c:v>
                </c:pt>
                <c:pt idx="61">
                  <c:v>312</c:v>
                </c:pt>
                <c:pt idx="62">
                  <c:v>318</c:v>
                </c:pt>
                <c:pt idx="63">
                  <c:v>346</c:v>
                </c:pt>
                <c:pt idx="64">
                  <c:v>346</c:v>
                </c:pt>
                <c:pt idx="65">
                  <c:v>384</c:v>
                </c:pt>
                <c:pt idx="66">
                  <c:v>389</c:v>
                </c:pt>
                <c:pt idx="67">
                  <c:v>424</c:v>
                </c:pt>
                <c:pt idx="68">
                  <c:v>470</c:v>
                </c:pt>
                <c:pt idx="69">
                  <c:v>485</c:v>
                </c:pt>
                <c:pt idx="70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3"/>
          <c:order val="0"/>
          <c:tx>
            <c:v>sc.2.0</c:v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Sheet1!$B$2:$BX$2</c:f>
              <c:numCache>
                <c:formatCode>General</c:formatCode>
                <c:ptCount val="75"/>
                <c:pt idx="49">
                  <c:v>63.013535765110404</c:v>
                </c:pt>
                <c:pt idx="50">
                  <c:v>63.238591550741219</c:v>
                </c:pt>
                <c:pt idx="51">
                  <c:v>63.429461423676926</c:v>
                </c:pt>
                <c:pt idx="52">
                  <c:v>63.591588589058759</c:v>
                </c:pt>
                <c:pt idx="53">
                  <c:v>63.729897498090793</c:v>
                </c:pt>
                <c:pt idx="54">
                  <c:v>63.848213842117516</c:v>
                </c:pt>
                <c:pt idx="55">
                  <c:v>63.949441620981574</c:v>
                </c:pt>
                <c:pt idx="56">
                  <c:v>64.036020590188542</c:v>
                </c:pt>
                <c:pt idx="57">
                  <c:v>64.109785678235227</c:v>
                </c:pt>
                <c:pt idx="58">
                  <c:v>64.172633368203989</c:v>
                </c:pt>
                <c:pt idx="59">
                  <c:v>64.226179459437688</c:v>
                </c:pt>
                <c:pt idx="60">
                  <c:v>64.271800609361136</c:v>
                </c:pt>
                <c:pt idx="61">
                  <c:v>64.310669727020056</c:v>
                </c:pt>
                <c:pt idx="62">
                  <c:v>64.343786128297054</c:v>
                </c:pt>
                <c:pt idx="63">
                  <c:v>64.37200122808818</c:v>
                </c:pt>
                <c:pt idx="64">
                  <c:v>64.396040429979848</c:v>
                </c:pt>
                <c:pt idx="65">
                  <c:v>64.416521776204618</c:v>
                </c:pt>
                <c:pt idx="66">
                  <c:v>64.433971837361781</c:v>
                </c:pt>
                <c:pt idx="67">
                  <c:v>64.448839250423745</c:v>
                </c:pt>
                <c:pt idx="68">
                  <c:v>64.461506253087194</c:v>
                </c:pt>
                <c:pt idx="69">
                  <c:v>64.472298511014458</c:v>
                </c:pt>
                <c:pt idx="70">
                  <c:v>64.481493490621176</c:v>
                </c:pt>
                <c:pt idx="71">
                  <c:v>64.489327592672652</c:v>
                </c:pt>
                <c:pt idx="72">
                  <c:v>64.496002230091975</c:v>
                </c:pt>
                <c:pt idx="73">
                  <c:v>64.501689006238962</c:v>
                </c:pt>
                <c:pt idx="74">
                  <c:v>64.506534126792232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E1-4E2B-9D47-45A919C46D65}"/>
            </c:ext>
          </c:extLst>
        </c:ser>
        <c:ser>
          <c:idx val="2"/>
          <c:order val="1"/>
          <c:tx>
            <c:v>sc.2.1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Sheet1!$B$3:$BX$3</c:f>
              <c:numCache>
                <c:formatCode>General</c:formatCode>
                <c:ptCount val="75"/>
                <c:pt idx="49">
                  <c:v>77.92845870150758</c:v>
                </c:pt>
                <c:pt idx="50">
                  <c:v>79.739455753279827</c:v>
                </c:pt>
                <c:pt idx="51">
                  <c:v>81.565031281366572</c:v>
                </c:pt>
                <c:pt idx="52">
                  <c:v>83.407320023933465</c:v>
                </c:pt>
                <c:pt idx="53">
                  <c:v>85.267986439288251</c:v>
                </c:pt>
                <c:pt idx="54">
                  <c:v>87.148354125801561</c:v>
                </c:pt>
                <c:pt idx="55">
                  <c:v>89.049305780970514</c:v>
                </c:pt>
                <c:pt idx="56">
                  <c:v>90.971493063567678</c:v>
                </c:pt>
                <c:pt idx="57">
                  <c:v>92.915453719887509</c:v>
                </c:pt>
                <c:pt idx="58">
                  <c:v>94.881434385524557</c:v>
                </c:pt>
                <c:pt idx="59">
                  <c:v>96.869684489812045</c:v>
                </c:pt>
                <c:pt idx="60">
                  <c:v>98.880456287467666</c:v>
                </c:pt>
                <c:pt idx="61">
                  <c:v>100.91400489059782</c:v>
                </c:pt>
                <c:pt idx="62">
                  <c:v>102.9705883010644</c:v>
                </c:pt>
                <c:pt idx="63">
                  <c:v>105.05046744321815</c:v>
                </c:pt>
                <c:pt idx="64">
                  <c:v>107.15390619700293</c:v>
                </c:pt>
                <c:pt idx="65">
                  <c:v>109.28117143143479</c:v>
                </c:pt>
                <c:pt idx="66">
                  <c:v>111.43253303846043</c:v>
                </c:pt>
                <c:pt idx="67">
                  <c:v>113.60826396719914</c:v>
                </c:pt>
                <c:pt idx="68">
                  <c:v>115.80864025857251</c:v>
                </c:pt>
                <c:pt idx="69">
                  <c:v>118.03394108032661</c:v>
                </c:pt>
                <c:pt idx="70">
                  <c:v>120.28444876245071</c:v>
                </c:pt>
                <c:pt idx="71">
                  <c:v>122.56044883299722</c:v>
                </c:pt>
                <c:pt idx="72">
                  <c:v>124.86223005430749</c:v>
                </c:pt>
                <c:pt idx="73">
                  <c:v>127.19008445964781</c:v>
                </c:pt>
                <c:pt idx="74">
                  <c:v>129.54430739026051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E1-4E2B-9D47-45A919C46D65}"/>
            </c:ext>
          </c:extLst>
        </c:ser>
        <c:ser>
          <c:idx val="1"/>
          <c:order val="2"/>
          <c:tx>
            <c:v>sc.2.2</c:v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Sheet1!$B$4:$BX$4</c:f>
              <c:numCache>
                <c:formatCode>General</c:formatCode>
                <c:ptCount val="75"/>
                <c:pt idx="49">
                  <c:v>99.102282855760137</c:v>
                </c:pt>
                <c:pt idx="50">
                  <c:v>103.34619011046043</c:v>
                </c:pt>
                <c:pt idx="51">
                  <c:v>107.74008335844871</c:v>
                </c:pt>
                <c:pt idx="52">
                  <c:v>112.28815268958219</c:v>
                </c:pt>
                <c:pt idx="53">
                  <c:v>116.99467698397557</c:v>
                </c:pt>
                <c:pt idx="54">
                  <c:v>121.86400103985673</c:v>
                </c:pt>
                <c:pt idx="55">
                  <c:v>126.90048897297123</c:v>
                </c:pt>
                <c:pt idx="56">
                  <c:v>132.10852035796799</c:v>
                </c:pt>
                <c:pt idx="57">
                  <c:v>137.49249271702266</c:v>
                </c:pt>
                <c:pt idx="58">
                  <c:v>143.05834979817823</c:v>
                </c:pt>
                <c:pt idx="59">
                  <c:v>148.81223614489213</c:v>
                </c:pt>
                <c:pt idx="60">
                  <c:v>154.76050387943246</c:v>
                </c:pt>
                <c:pt idx="61">
                  <c:v>160.9097197154353</c:v>
                </c:pt>
                <c:pt idx="62">
                  <c:v>167.26667220736448</c:v>
                </c:pt>
                <c:pt idx="63">
                  <c:v>173.83837924487722</c:v>
                </c:pt>
                <c:pt idx="64">
                  <c:v>180.63209580036906</c:v>
                </c:pt>
                <c:pt idx="65">
                  <c:v>187.65532193825126</c:v>
                </c:pt>
                <c:pt idx="66">
                  <c:v>194.91581109480259</c:v>
                </c:pt>
                <c:pt idx="67">
                  <c:v>202.42157863773625</c:v>
                </c:pt>
                <c:pt idx="68">
                  <c:v>210.1809107149314</c:v>
                </c:pt>
                <c:pt idx="69">
                  <c:v>218.20237340209817</c:v>
                </c:pt>
                <c:pt idx="70">
                  <c:v>226.49482215947469</c:v>
                </c:pt>
                <c:pt idx="71">
                  <c:v>235.06741160799626</c:v>
                </c:pt>
                <c:pt idx="72">
                  <c:v>243.92960563572916</c:v>
                </c:pt>
                <c:pt idx="73">
                  <c:v>253.09118784572632</c:v>
                </c:pt>
                <c:pt idx="74">
                  <c:v>262.562272356839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E1-4E2B-9D47-45A919C46D65}"/>
            </c:ext>
          </c:extLst>
        </c:ser>
        <c:ser>
          <c:idx val="0"/>
          <c:order val="3"/>
          <c:tx>
            <c:v>sc.3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Sheet1!$B$5:$BX$5</c:f>
              <c:numCache>
                <c:formatCode>General</c:formatCode>
                <c:ptCount val="75"/>
                <c:pt idx="49">
                  <c:v>148.60536267506225</c:v>
                </c:pt>
                <c:pt idx="50">
                  <c:v>162.15505356669482</c:v>
                </c:pt>
                <c:pt idx="51">
                  <c:v>176.89057358412362</c:v>
                </c:pt>
                <c:pt idx="52">
                  <c:v>193.86221563992714</c:v>
                </c:pt>
                <c:pt idx="53">
                  <c:v>212.05095839544327</c:v>
                </c:pt>
                <c:pt idx="54">
                  <c:v>231.25377899268108</c:v>
                </c:pt>
                <c:pt idx="55">
                  <c:v>252.13620000782822</c:v>
                </c:pt>
                <c:pt idx="56">
                  <c:v>275.50881486402591</c:v>
                </c:pt>
                <c:pt idx="57">
                  <c:v>300.70709479140015</c:v>
                </c:pt>
                <c:pt idx="58">
                  <c:v>328.33328512922179</c:v>
                </c:pt>
                <c:pt idx="59">
                  <c:v>357.57064110531019</c:v>
                </c:pt>
                <c:pt idx="60">
                  <c:v>389.34556922622573</c:v>
                </c:pt>
                <c:pt idx="61">
                  <c:v>422.81166775439448</c:v>
                </c:pt>
                <c:pt idx="62">
                  <c:v>457.67944972688412</c:v>
                </c:pt>
                <c:pt idx="63">
                  <c:v>494.14781283013025</c:v>
                </c:pt>
                <c:pt idx="64">
                  <c:v>530.68328138338791</c:v>
                </c:pt>
                <c:pt idx="65">
                  <c:v>567.90589254645135</c:v>
                </c:pt>
                <c:pt idx="66">
                  <c:v>604.50024234800242</c:v>
                </c:pt>
                <c:pt idx="67">
                  <c:v>641.14990093332904</c:v>
                </c:pt>
                <c:pt idx="68">
                  <c:v>677.17251498938504</c:v>
                </c:pt>
                <c:pt idx="69">
                  <c:v>712.86766703730848</c:v>
                </c:pt>
                <c:pt idx="70">
                  <c:v>747.68775720968927</c:v>
                </c:pt>
                <c:pt idx="71">
                  <c:v>781.33775236237955</c:v>
                </c:pt>
                <c:pt idx="72">
                  <c:v>814.22112885678837</c:v>
                </c:pt>
                <c:pt idx="73">
                  <c:v>845.98228690641599</c:v>
                </c:pt>
                <c:pt idx="74">
                  <c:v>876.5059122340532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E1-4E2B-9D47-45A919C46D65}"/>
            </c:ext>
          </c:extLst>
        </c:ser>
        <c:ser>
          <c:idx val="4"/>
          <c:order val="4"/>
          <c:tx>
            <c:v>maximum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Sheet1!$B$1:$BX$1</c:f>
              <c:numCache>
                <c:formatCode>m/d/yyyy</c:formatCode>
                <c:ptCount val="75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</c:numCache>
            </c:numRef>
          </c:cat>
          <c:val>
            <c:numRef>
              <c:f>Sheet1!$B$6:$BX$6</c:f>
              <c:numCache>
                <c:formatCode>General</c:formatCode>
                <c:ptCount val="7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E1-4E2B-9D47-45A919C46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1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 sz="1200"/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cs-CZ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681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77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34357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672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chart" Target="../charts/chart5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chart" Target="../charts/chart3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13. listopadu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141" y="92597"/>
            <a:ext cx="9885238" cy="896492"/>
          </a:xfrm>
        </p:spPr>
        <p:txBody>
          <a:bodyPr/>
          <a:lstStyle/>
          <a:p>
            <a:r>
              <a:rPr lang="cs-CZ" sz="2800" dirty="0" smtClean="0"/>
              <a:t>Trend zátěže nemocnic 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729760" y="1433145"/>
            <a:ext cx="97155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 smtClean="0"/>
              <a:t>Momentálně jsme na stejném počtu hospitalizovaných jako minulý rok koncem října</a:t>
            </a:r>
            <a:r>
              <a:rPr lang="cs-CZ" sz="2000" dirty="0" smtClean="0"/>
              <a:t>, kdy začala situace pozvolna eskalovat, ale záhy se počet hospitalizovaných začal zvyšoval rapidním tempem. Nyní očekáváme stejný průběh podle vysoce rizikového scénáře.</a:t>
            </a:r>
          </a:p>
          <a:p>
            <a:endParaRPr lang="cs-CZ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Vývoj zátěže bohužel postupuje dle nastavených predikcí na nejvyšší úrovni rizika. </a:t>
            </a:r>
            <a:r>
              <a:rPr lang="cs-CZ" sz="2000" b="1" dirty="0" smtClean="0"/>
              <a:t>Zátěž </a:t>
            </a:r>
            <a:r>
              <a:rPr lang="cs-CZ" sz="2000" b="1" dirty="0"/>
              <a:t>nemocnic v dalších dnech silně </a:t>
            </a:r>
            <a:r>
              <a:rPr lang="cs-CZ" sz="2000" b="1" dirty="0" smtClean="0"/>
              <a:t>poroste</a:t>
            </a:r>
            <a:r>
              <a:rPr lang="cs-CZ" sz="2000" dirty="0" smtClean="0"/>
              <a:t>. </a:t>
            </a:r>
            <a:r>
              <a:rPr lang="cs-CZ" sz="2000" dirty="0"/>
              <a:t>Významný růst je patrný u vysoce intenzivní péče (UPV/ECMO), kde se </a:t>
            </a:r>
            <a:r>
              <a:rPr lang="cs-CZ" sz="2000" b="1" dirty="0"/>
              <a:t>počty aktuálně léčených zvyšují denně v desítkách</a:t>
            </a:r>
            <a:r>
              <a:rPr lang="cs-CZ" sz="2000" dirty="0"/>
              <a:t>.  </a:t>
            </a:r>
          </a:p>
          <a:p>
            <a:endParaRPr lang="cs-CZ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b="1" dirty="0"/>
              <a:t>Narůstá celková </a:t>
            </a:r>
            <a:r>
              <a:rPr lang="cs-CZ" sz="2000" b="1" dirty="0" err="1"/>
              <a:t>obložnost</a:t>
            </a:r>
            <a:r>
              <a:rPr lang="cs-CZ" sz="2000" b="1" dirty="0"/>
              <a:t> JIP </a:t>
            </a:r>
            <a:r>
              <a:rPr lang="cs-CZ" sz="2000" b="1" dirty="0" smtClean="0"/>
              <a:t>lůžek</a:t>
            </a:r>
            <a:r>
              <a:rPr lang="cs-CZ" sz="2000" dirty="0" smtClean="0"/>
              <a:t>, </a:t>
            </a:r>
            <a:r>
              <a:rPr lang="cs-CZ" sz="2000" dirty="0"/>
              <a:t>podíl nyní aktuálně dostupných lůžek (funkčních) se </a:t>
            </a:r>
            <a:r>
              <a:rPr lang="cs-CZ" sz="2000" b="1" dirty="0"/>
              <a:t>stále drží nad 30%</a:t>
            </a:r>
            <a:r>
              <a:rPr lang="cs-CZ" sz="2000" dirty="0"/>
              <a:t>,</a:t>
            </a:r>
            <a:r>
              <a:rPr lang="cs-CZ" sz="2000" b="1" dirty="0"/>
              <a:t> </a:t>
            </a:r>
            <a:r>
              <a:rPr lang="cs-CZ" sz="2000" dirty="0"/>
              <a:t>neboť </a:t>
            </a:r>
            <a:r>
              <a:rPr lang="cs-CZ" sz="2000" b="1" dirty="0"/>
              <a:t>v některých krajích již dochází k omezení </a:t>
            </a:r>
            <a:r>
              <a:rPr lang="cs-CZ" sz="2000" b="1" dirty="0" smtClean="0"/>
              <a:t>péče</a:t>
            </a:r>
            <a:r>
              <a:rPr lang="cs-CZ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6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dirty="0"/>
              <a:t>Risk </a:t>
            </a:r>
            <a:r>
              <a:rPr lang="cs-CZ" dirty="0" err="1" smtClean="0"/>
              <a:t>mapping</a:t>
            </a:r>
            <a:r>
              <a:rPr lang="cs-CZ" dirty="0" smtClean="0"/>
              <a:t> – zdroj UZIS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9488992" y="3094607"/>
            <a:ext cx="1370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0:23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175952" y="887701"/>
            <a:ext cx="999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Analýza </a:t>
            </a:r>
            <a:r>
              <a:rPr lang="cs-CZ" dirty="0"/>
              <a:t>aktuálního prevalenčního </a:t>
            </a:r>
            <a:r>
              <a:rPr lang="cs-CZ" dirty="0" smtClean="0"/>
              <a:t>poolu, z kterého se predikuje počet nově hospitalizovaných </a:t>
            </a:r>
            <a:r>
              <a:rPr lang="cs-CZ" dirty="0"/>
              <a:t>s COVID-19 v následujících 10 - 14 </a:t>
            </a:r>
            <a:r>
              <a:rPr lang="cs-CZ" dirty="0" smtClean="0"/>
              <a:t>dnech.</a:t>
            </a:r>
            <a:endParaRPr lang="cs-CZ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19029"/>
              </p:ext>
            </p:extLst>
          </p:nvPr>
        </p:nvGraphicFramePr>
        <p:xfrm>
          <a:off x="3222484" y="1538202"/>
          <a:ext cx="4919192" cy="4765469"/>
        </p:xfrm>
        <a:graphic>
          <a:graphicData uri="http://schemas.openxmlformats.org/drawingml/2006/table">
            <a:tbl>
              <a:tblPr/>
              <a:tblGrid>
                <a:gridCol w="2175798">
                  <a:extLst>
                    <a:ext uri="{9D8B030D-6E8A-4147-A177-3AD203B41FA5}">
                      <a16:colId xmlns:a16="http://schemas.microsoft.com/office/drawing/2014/main" val="2283760119"/>
                    </a:ext>
                  </a:extLst>
                </a:gridCol>
                <a:gridCol w="2743394">
                  <a:extLst>
                    <a:ext uri="{9D8B030D-6E8A-4147-A177-3AD203B41FA5}">
                      <a16:colId xmlns:a16="http://schemas.microsoft.com/office/drawing/2014/main" val="1182091541"/>
                    </a:ext>
                  </a:extLst>
                </a:gridCol>
              </a:tblGrid>
              <a:tr h="9649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Odhad počtu nově hospitalizovaných z nově pozitivních za posledních 14 dní (do 10 dnů od hodnoceného data, odečteni již hospitalizovaní)</a:t>
                      </a:r>
                    </a:p>
                  </a:txBody>
                  <a:tcPr marL="9103" marR="9103" marT="91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7477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63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85210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13539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13277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55046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1486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459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802972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479038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90642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55839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65130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472455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416366"/>
                  </a:ext>
                </a:extLst>
              </a:tr>
              <a:tr h="241361">
                <a:tc>
                  <a:txBody>
                    <a:bodyPr/>
                    <a:lstStyle/>
                    <a:p>
                      <a:pPr algn="l" rtl="0" fontAlgn="t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cs-CZ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4 667</a:t>
                      </a:r>
                    </a:p>
                  </a:txBody>
                  <a:tcPr marL="9525" marR="9525" marT="9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13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2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cs-CZ" sz="1400" i="1" dirty="0">
                <a:solidFill>
                  <a:srgbClr val="000000"/>
                </a:solidFill>
              </a:rPr>
              <a:t>Predikce počtu hospitalizovaných pacientů na základě modelů při parametrech nemoci z období 06/2021–09/2021 pro různé scénáře</a:t>
            </a:r>
            <a:endParaRPr lang="cs-CZ" sz="140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celkového počtu hospitalizací – aktuální počet léčených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prstClr val="black"/>
                </a:solidFill>
                <a:latin typeface="+mj-lt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prstClr val="black"/>
                </a:solidFill>
                <a:latin typeface="+mj-lt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7" name="Skupina 26">
            <a:extLst>
              <a:ext uri="{FF2B5EF4-FFF2-40B4-BE49-F238E27FC236}">
                <a16:creationId xmlns:a16="http://schemas.microsoft.com/office/drawing/2014/main" id="{67DAC38C-49B3-4183-86EE-FA96D2C334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E1145F19-9A7D-4405-B30F-609B477EF3A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9" name="Přímá spojnice 28">
              <a:extLst>
                <a:ext uri="{FF2B5EF4-FFF2-40B4-BE49-F238E27FC236}">
                  <a16:creationId xmlns:a16="http://schemas.microsoft.com/office/drawing/2014/main" id="{70F7A715-DE2D-47FA-B935-5C97DBE86D3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C0CD1195-42E6-4992-B39E-DF5431C655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ED449F8E-85D3-423B-9C30-0A45277B4768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TextovéPole 28">
              <a:extLst>
                <a:ext uri="{FF2B5EF4-FFF2-40B4-BE49-F238E27FC236}">
                  <a16:creationId xmlns:a16="http://schemas.microsoft.com/office/drawing/2014/main" id="{F05ED1BE-B1E8-45BF-942B-03FC62FAA3B5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167DD106-FA41-45E1-9690-009F1C865C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19" name="Tabulka 6">
            <a:extLst>
              <a:ext uri="{FF2B5EF4-FFF2-40B4-BE49-F238E27FC236}">
                <a16:creationId xmlns:a16="http://schemas.microsoft.com/office/drawing/2014/main" id="{8DBC369A-374C-4D0B-BFC5-D0C88959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97237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hospitalizo-vaných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50,3 %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177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149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84,2 %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3 441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2 040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59,3 %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1 285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1 078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83,9 %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4 294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2 804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65,3 %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1 802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1 561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86,6 %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s kyslíkem: </a:t>
                      </a:r>
                      <a:r>
                        <a:rPr lang="cs-CZ" sz="1200" b="1" u="none" strike="noStrike" dirty="0" smtClean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5832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27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4578" y="0"/>
            <a:ext cx="7440022" cy="576000"/>
          </a:xfrm>
        </p:spPr>
        <p:txBody>
          <a:bodyPr/>
          <a:lstStyle/>
          <a:p>
            <a:r>
              <a:rPr lang="cs-CZ" sz="1800" dirty="0"/>
              <a:t>Predikce počtu pacientů na JIP – aktuální počet případů 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7254C57B-23A2-45E4-9157-3C0592F8731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4578" y="658863"/>
            <a:ext cx="26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49BB1F22-BFC8-45B7-97DF-9727BFB8A6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886341" y="3518139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2B7B016C-730A-4D13-8F30-5D1F0893D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65660" y="6088849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Datum</a:t>
            </a:r>
          </a:p>
        </p:txBody>
      </p:sp>
      <p:graphicFrame>
        <p:nvGraphicFramePr>
          <p:cNvPr id="26" name="Chart 11">
            <a:extLst>
              <a:ext uri="{FF2B5EF4-FFF2-40B4-BE49-F238E27FC236}">
                <a16:creationId xmlns:a16="http://schemas.microsoft.com/office/drawing/2014/main" id="{23D2C687-80DB-4EF0-A8E6-6F402388CF47}"/>
              </a:ext>
            </a:extLst>
          </p:cNvPr>
          <p:cNvGraphicFramePr/>
          <p:nvPr>
            <p:extLst/>
          </p:nvPr>
        </p:nvGraphicFramePr>
        <p:xfrm>
          <a:off x="386622" y="1800828"/>
          <a:ext cx="11805378" cy="492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34" name="Skupina 33">
            <a:extLst>
              <a:ext uri="{FF2B5EF4-FFF2-40B4-BE49-F238E27FC236}">
                <a16:creationId xmlns:a16="http://schemas.microsoft.com/office/drawing/2014/main" id="{A5D207FE-E9F1-45F3-900D-8666E5F661F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472080" y="1057588"/>
            <a:ext cx="3864788" cy="787521"/>
            <a:chOff x="6462419" y="1469144"/>
            <a:chExt cx="3502394" cy="513208"/>
          </a:xfrm>
        </p:grpSpPr>
        <p:cxnSp>
          <p:nvCxnSpPr>
            <p:cNvPr id="35" name="Straight Connector 33">
              <a:extLst>
                <a:ext uri="{FF2B5EF4-FFF2-40B4-BE49-F238E27FC236}">
                  <a16:creationId xmlns:a16="http://schemas.microsoft.com/office/drawing/2014/main" id="{3CECE1E3-894F-454B-9321-BB233565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103" y="1469145"/>
              <a:ext cx="0" cy="51320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4">
              <a:extLst>
                <a:ext uri="{FF2B5EF4-FFF2-40B4-BE49-F238E27FC236}">
                  <a16:creationId xmlns:a16="http://schemas.microsoft.com/office/drawing/2014/main" id="{C4559F46-D26D-49B4-A30F-D5ED1BE44696}"/>
                </a:ext>
              </a:extLst>
            </p:cNvPr>
            <p:cNvCxnSpPr>
              <a:cxnSpLocks/>
            </p:cNvCxnSpPr>
            <p:nvPr/>
          </p:nvCxnSpPr>
          <p:spPr>
            <a:xfrm>
              <a:off x="6462419" y="1469144"/>
              <a:ext cx="3502394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" name="Obdélník 2">
            <a:extLst>
              <a:ext uri="{FF2B5EF4-FFF2-40B4-BE49-F238E27FC236}">
                <a16:creationId xmlns:a16="http://schemas.microsoft.com/office/drawing/2014/main" id="{239746E9-FF79-425B-B52E-C36853FB28D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478982" y="1060251"/>
            <a:ext cx="39565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"/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Predikce počtu pacientů </a:t>
            </a:r>
            <a:r>
              <a:rPr lang="cs-CZ" sz="1400" i="1" dirty="0">
                <a:solidFill>
                  <a:srgbClr val="000000"/>
                </a:solidFill>
              </a:rPr>
              <a:t>vyžadujících intenzivní péči 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 základě modelů při parametrech nemoci z období 06/2021–09/2021 pro různé scénáře</a:t>
            </a:r>
            <a:endParaRPr kumimoji="0" lang="cs-CZ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F4D3CE41-9826-4EF5-AC14-D66285966B0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078576" y="2857867"/>
            <a:ext cx="1969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Pacienti hospitalizovaní v nemocnicích regionu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A982C967-38E9-4959-8A25-252E58E3EFF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993159" y="3767843"/>
            <a:ext cx="2148963" cy="2123658"/>
            <a:chOff x="10258697" y="3526984"/>
            <a:chExt cx="2148963" cy="2123658"/>
          </a:xfrm>
        </p:grpSpPr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D6B2E011-5906-41C9-A178-4347F6CF90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3857019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690923"/>
              </a:solidFill>
              <a:prstDash val="solid"/>
              <a:miter lim="800000"/>
            </a:ln>
            <a:effectLst/>
          </p:spPr>
        </p:cxnSp>
        <p:cxnSp>
          <p:nvCxnSpPr>
            <p:cNvPr id="22" name="Přímá spojnice 21">
              <a:extLst>
                <a:ext uri="{FF2B5EF4-FFF2-40B4-BE49-F238E27FC236}">
                  <a16:creationId xmlns:a16="http://schemas.microsoft.com/office/drawing/2014/main" id="{4DAAB671-042B-4AB1-9C51-FC0B4B01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213324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7" name="Přímá spojnice 36">
              <a:extLst>
                <a:ext uri="{FF2B5EF4-FFF2-40B4-BE49-F238E27FC236}">
                  <a16:creationId xmlns:a16="http://schemas.microsoft.com/office/drawing/2014/main" id="{9302E574-19AF-4F44-9D4F-F5F97B464BA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4760823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6600"/>
              </a:solidFill>
              <a:prstDash val="solid"/>
              <a:miter lim="800000"/>
            </a:ln>
            <a:effectLst/>
          </p:spPr>
        </p:cxnSp>
        <p:sp>
          <p:nvSpPr>
            <p:cNvPr id="39" name="Obdélník 38">
              <a:extLst>
                <a:ext uri="{FF2B5EF4-FFF2-40B4-BE49-F238E27FC236}">
                  <a16:creationId xmlns:a16="http://schemas.microsoft.com/office/drawing/2014/main" id="{308A78F6-14EF-42C0-B719-4A620555AFB9}"/>
                </a:ext>
              </a:extLst>
            </p:cNvPr>
            <p:cNvSpPr/>
            <p:nvPr/>
          </p:nvSpPr>
          <p:spPr>
            <a:xfrm>
              <a:off x="10262337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0" name="TextovéPole 28">
              <a:extLst>
                <a:ext uri="{FF2B5EF4-FFF2-40B4-BE49-F238E27FC236}">
                  <a16:creationId xmlns:a16="http://schemas.microsoft.com/office/drawing/2014/main" id="{45AD4C16-E549-4E7E-8C7E-306B9664500F}"/>
                </a:ext>
              </a:extLst>
            </p:cNvPr>
            <p:cNvSpPr txBox="1"/>
            <p:nvPr/>
          </p:nvSpPr>
          <p:spPr>
            <a:xfrm>
              <a:off x="10630649" y="3526984"/>
              <a:ext cx="177701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cs-CZ" sz="12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Reálné hodnoty</a:t>
              </a:r>
            </a:p>
            <a:p>
              <a:pPr lvl="0"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Vysoce rizikový model (scénář III)</a:t>
              </a: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Horní hranice možného dopadu na nemocnice pro scénář II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Scénář II: Realistický model vývoje zátěže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  <a:p>
              <a:pPr>
                <a:defRPr/>
              </a:pPr>
              <a:r>
                <a:rPr lang="cs-CZ" sz="1200" dirty="0">
                  <a:latin typeface="+mj-lt"/>
                  <a:cs typeface="Calibri" panose="020F0502020204030204" pitchFamily="34" charset="0"/>
                </a:rPr>
                <a:t>Spodní hranice možného dopadu na nemocnice (scénář I)</a:t>
              </a:r>
              <a:endParaRPr lang="cs-CZ" sz="1200" u="sng" dirty="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1" name="Přímá spojnice 40">
              <a:extLst>
                <a:ext uri="{FF2B5EF4-FFF2-40B4-BE49-F238E27FC236}">
                  <a16:creationId xmlns:a16="http://schemas.microsoft.com/office/drawing/2014/main" id="{27270502-7CC0-4A8E-BC3B-48F51D4152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697" y="5117125"/>
              <a:ext cx="360000" cy="0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28" name="Tabulka 6">
            <a:extLst>
              <a:ext uri="{FF2B5EF4-FFF2-40B4-BE49-F238E27FC236}">
                <a16:creationId xmlns:a16="http://schemas.microsoft.com/office/drawing/2014/main" id="{A6421A9A-E139-4972-9667-EAF6CC5F0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5315"/>
              </p:ext>
            </p:extLst>
          </p:nvPr>
        </p:nvGraphicFramePr>
        <p:xfrm>
          <a:off x="1275570" y="1059502"/>
          <a:ext cx="5760000" cy="1762665"/>
        </p:xfrm>
        <a:graphic>
          <a:graphicData uri="http://schemas.openxmlformats.org/drawingml/2006/table">
            <a:tbl>
              <a:tblPr firstRow="1" bandRow="1"/>
              <a:tblGrid>
                <a:gridCol w="115200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809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Měsíc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Celkem nově na JIP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8090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pozitivní více jak 14 dní po ukončeném očkování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 fontAlgn="b"/>
                      <a:endParaRPr lang="cs-CZ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toho 65 +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Září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53,3 %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27,0 %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Říjen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663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376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56,7 %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224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33,8 %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183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81,7 %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80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Listopad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711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427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60,1 %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219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30,8 %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182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83,1 %</a:t>
                      </a:r>
                      <a:endParaRPr kumimoji="0" lang="cs-CZ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  <a:tr h="25200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none" strike="noStrike" dirty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Aktuální volná kapacita lůžek JIP: 1 </a:t>
                      </a:r>
                      <a:r>
                        <a:rPr lang="cs-CZ" sz="1200" b="1" u="none" strike="noStrike" dirty="0" smtClean="0">
                          <a:solidFill>
                            <a:srgbClr val="D31145"/>
                          </a:solidFill>
                          <a:effectLst/>
                          <a:latin typeface="+mj-lt"/>
                        </a:rPr>
                        <a:t>134</a:t>
                      </a:r>
                      <a:endParaRPr lang="cs-CZ" sz="1200" b="1" i="0" u="none" strike="noStrike" dirty="0">
                        <a:solidFill>
                          <a:srgbClr val="D3114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3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sz="1800" dirty="0" smtClean="0"/>
              <a:t>Hodnocení situace v krajích od KKIP</a:t>
            </a:r>
            <a:endParaRPr lang="cs-CZ" sz="1800" dirty="0">
              <a:solidFill>
                <a:srgbClr val="00FF00"/>
              </a:solidFill>
            </a:endParaRPr>
          </a:p>
        </p:txBody>
      </p:sp>
      <p:graphicFrame>
        <p:nvGraphicFramePr>
          <p:cNvPr id="27" name="Tabulk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57791"/>
              </p:ext>
            </p:extLst>
          </p:nvPr>
        </p:nvGraphicFramePr>
        <p:xfrm>
          <a:off x="404448" y="1112705"/>
          <a:ext cx="10805744" cy="5407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687">
                  <a:extLst>
                    <a:ext uri="{9D8B030D-6E8A-4147-A177-3AD203B41FA5}">
                      <a16:colId xmlns:a16="http://schemas.microsoft.com/office/drawing/2014/main" val="2834067333"/>
                    </a:ext>
                  </a:extLst>
                </a:gridCol>
                <a:gridCol w="1843957">
                  <a:extLst>
                    <a:ext uri="{9D8B030D-6E8A-4147-A177-3AD203B41FA5}">
                      <a16:colId xmlns:a16="http://schemas.microsoft.com/office/drawing/2014/main" val="3782463506"/>
                    </a:ext>
                  </a:extLst>
                </a:gridCol>
                <a:gridCol w="2160360">
                  <a:extLst>
                    <a:ext uri="{9D8B030D-6E8A-4147-A177-3AD203B41FA5}">
                      <a16:colId xmlns:a16="http://schemas.microsoft.com/office/drawing/2014/main" val="1929144908"/>
                    </a:ext>
                  </a:extLst>
                </a:gridCol>
                <a:gridCol w="2025440">
                  <a:extLst>
                    <a:ext uri="{9D8B030D-6E8A-4147-A177-3AD203B41FA5}">
                      <a16:colId xmlns:a16="http://schemas.microsoft.com/office/drawing/2014/main" val="1110750250"/>
                    </a:ext>
                  </a:extLst>
                </a:gridCol>
                <a:gridCol w="3200300">
                  <a:extLst>
                    <a:ext uri="{9D8B030D-6E8A-4147-A177-3AD203B41FA5}">
                      <a16:colId xmlns:a16="http://schemas.microsoft.com/office/drawing/2014/main" val="2502313200"/>
                    </a:ext>
                  </a:extLst>
                </a:gridCol>
              </a:tblGrid>
              <a:tr h="436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DALŠÍ POPIS VÝVOJE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410645"/>
                  </a:ext>
                </a:extLst>
              </a:tr>
              <a:tr h="152811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Zatím snaha zachovat co nejvyšší  elektivní provoz. Situace se ale lineárně zhoršuje. Při neočekávaném výkyvu či podcenění rychlosti nástupu počtu pacientů, hlavně v IP, nemusí být situace zvladatelná vlastními silami. Již teď nutno HFNO opět provozovat na standardních/infekčních odděleních. 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562758"/>
                  </a:ext>
                </a:extLst>
              </a:tr>
              <a:tr h="8732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Ústecký 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523083"/>
                  </a:ext>
                </a:extLst>
              </a:tr>
              <a:tr h="87320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969366"/>
                  </a:ext>
                </a:extLst>
              </a:tr>
              <a:tr h="73886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Odlišná situace v různých okresech JMK – nejhorší v BM, BV (+Blansko a Vyškov).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030228"/>
                  </a:ext>
                </a:extLst>
              </a:tr>
              <a:tr h="95716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Schůzka se všemi nemocnicemi proběhla, snaha co nejdéle udržet elektivní péči.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Před ev. omezením elektivní péče budeme informovat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33481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-259765" y="659686"/>
            <a:ext cx="47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12.11.2021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3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8327"/>
              </p:ext>
            </p:extLst>
          </p:nvPr>
        </p:nvGraphicFramePr>
        <p:xfrm>
          <a:off x="369277" y="1426897"/>
          <a:ext cx="11111523" cy="5013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5698">
                  <a:extLst>
                    <a:ext uri="{9D8B030D-6E8A-4147-A177-3AD203B41FA5}">
                      <a16:colId xmlns:a16="http://schemas.microsoft.com/office/drawing/2014/main" val="1610750162"/>
                    </a:ext>
                  </a:extLst>
                </a:gridCol>
                <a:gridCol w="1690366">
                  <a:extLst>
                    <a:ext uri="{9D8B030D-6E8A-4147-A177-3AD203B41FA5}">
                      <a16:colId xmlns:a16="http://schemas.microsoft.com/office/drawing/2014/main" val="1127923130"/>
                    </a:ext>
                  </a:extLst>
                </a:gridCol>
                <a:gridCol w="2518123">
                  <a:extLst>
                    <a:ext uri="{9D8B030D-6E8A-4147-A177-3AD203B41FA5}">
                      <a16:colId xmlns:a16="http://schemas.microsoft.com/office/drawing/2014/main" val="1716916788"/>
                    </a:ext>
                  </a:extLst>
                </a:gridCol>
                <a:gridCol w="2073748">
                  <a:extLst>
                    <a:ext uri="{9D8B030D-6E8A-4147-A177-3AD203B41FA5}">
                      <a16:colId xmlns:a16="http://schemas.microsoft.com/office/drawing/2014/main" val="50096010"/>
                    </a:ext>
                  </a:extLst>
                </a:gridCol>
                <a:gridCol w="3513588">
                  <a:extLst>
                    <a:ext uri="{9D8B030D-6E8A-4147-A177-3AD203B41FA5}">
                      <a16:colId xmlns:a16="http://schemas.microsoft.com/office/drawing/2014/main" val="3305887813"/>
                    </a:ext>
                  </a:extLst>
                </a:gridCol>
              </a:tblGrid>
              <a:tr h="52525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Během příštího týdne se posuneme o stupeň k horšímu.</a:t>
                      </a: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998825"/>
                  </a:ext>
                </a:extLst>
              </a:tr>
              <a:tr h="592597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omezovaná většinou v rozmezí 20-50% - pro toto chybí kolonka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Očekáváme další zhoršování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372390"/>
                  </a:ext>
                </a:extLst>
              </a:tr>
              <a:tr h="76768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Olomoucký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omezená 20-50%, situace se denně mění, od 12.11.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cca na 50% ve všech nemocnicích a další zhoršení situace.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177480"/>
                  </a:ext>
                </a:extLst>
              </a:tr>
              <a:tr h="136027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Dle risk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mappingu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bude v následujících 2 týdnech nutná další přestavba odd. na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jednotky a omezení elektivní péče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Oproti jarní vlně epidemie je zde dalším faktorem vyhoření zdravotníků generující další problémy 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 menších ZZ je jakákoli transformace na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jednotku spojená s omezením jiné péče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496931"/>
                  </a:ext>
                </a:extLst>
              </a:tr>
              <a:tr h="65993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přímořízených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nemocnicích kraje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(Jih,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Pelh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Třebíč, Nové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Město)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Situace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obdobná, zatím bez překladů v rámci kraje.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51088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kovidových jednotek, omezení elektivy do 20%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474921"/>
                  </a:ext>
                </a:extLst>
              </a:tr>
            </a:tbl>
          </a:graphicData>
        </a:graphic>
      </p:graphicFrame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3100"/>
              </p:ext>
            </p:extLst>
          </p:nvPr>
        </p:nvGraphicFramePr>
        <p:xfrm>
          <a:off x="369277" y="1030657"/>
          <a:ext cx="11212371" cy="39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847">
                  <a:extLst>
                    <a:ext uri="{9D8B030D-6E8A-4147-A177-3AD203B41FA5}">
                      <a16:colId xmlns:a16="http://schemas.microsoft.com/office/drawing/2014/main" val="666802223"/>
                    </a:ext>
                  </a:extLst>
                </a:gridCol>
                <a:gridCol w="1696915">
                  <a:extLst>
                    <a:ext uri="{9D8B030D-6E8A-4147-A177-3AD203B41FA5}">
                      <a16:colId xmlns:a16="http://schemas.microsoft.com/office/drawing/2014/main" val="2137881836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3573308869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3050542260"/>
                    </a:ext>
                  </a:extLst>
                </a:gridCol>
                <a:gridCol w="3527893">
                  <a:extLst>
                    <a:ext uri="{9D8B030D-6E8A-4147-A177-3AD203B41FA5}">
                      <a16:colId xmlns:a16="http://schemas.microsoft.com/office/drawing/2014/main" val="690364964"/>
                    </a:ext>
                  </a:extLst>
                </a:gridCol>
              </a:tblGrid>
              <a:tr h="156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cs-CZ" sz="13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3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DALŠÍ POPIS VÝVOJE</a:t>
                      </a:r>
                      <a:endParaRPr lang="cs-CZ" sz="13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597" marR="195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788282"/>
                  </a:ext>
                </a:extLst>
              </a:tr>
            </a:tbl>
          </a:graphicData>
        </a:graphic>
      </p:graphicFrame>
      <p:sp>
        <p:nvSpPr>
          <p:cNvPr id="5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84638" y="-8792"/>
            <a:ext cx="7440022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1800" dirty="0" smtClean="0"/>
              <a:t>Hodnocení situace v krajích od KKIP</a:t>
            </a:r>
            <a:endParaRPr lang="cs-CZ" sz="1800" dirty="0">
              <a:solidFill>
                <a:srgbClr val="00FF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-321311" y="594116"/>
            <a:ext cx="475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12.11.2021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2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798855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 k </a:t>
            </a:r>
          </a:p>
          <a:p>
            <a:pPr algn="ctr"/>
            <a:r>
              <a:rPr lang="cs-CZ" b="1" dirty="0" smtClean="0"/>
              <a:t>13.11.2021 00:18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513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90282"/>
              </p:ext>
            </p:extLst>
          </p:nvPr>
        </p:nvGraphicFramePr>
        <p:xfrm>
          <a:off x="332818" y="969820"/>
          <a:ext cx="10150454" cy="5239835"/>
        </p:xfrm>
        <a:graphic>
          <a:graphicData uri="http://schemas.openxmlformats.org/drawingml/2006/table">
            <a:tbl>
              <a:tblPr/>
              <a:tblGrid>
                <a:gridCol w="2344325">
                  <a:extLst>
                    <a:ext uri="{9D8B030D-6E8A-4147-A177-3AD203B41FA5}">
                      <a16:colId xmlns:a16="http://schemas.microsoft.com/office/drawing/2014/main" val="2841639282"/>
                    </a:ext>
                  </a:extLst>
                </a:gridCol>
                <a:gridCol w="1335176">
                  <a:extLst>
                    <a:ext uri="{9D8B030D-6E8A-4147-A177-3AD203B41FA5}">
                      <a16:colId xmlns:a16="http://schemas.microsoft.com/office/drawing/2014/main" val="1704461056"/>
                    </a:ext>
                  </a:extLst>
                </a:gridCol>
                <a:gridCol w="1319653">
                  <a:extLst>
                    <a:ext uri="{9D8B030D-6E8A-4147-A177-3AD203B41FA5}">
                      <a16:colId xmlns:a16="http://schemas.microsoft.com/office/drawing/2014/main" val="1830876623"/>
                    </a:ext>
                  </a:extLst>
                </a:gridCol>
                <a:gridCol w="1288601">
                  <a:extLst>
                    <a:ext uri="{9D8B030D-6E8A-4147-A177-3AD203B41FA5}">
                      <a16:colId xmlns:a16="http://schemas.microsoft.com/office/drawing/2014/main" val="3509530416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736805198"/>
                    </a:ext>
                  </a:extLst>
                </a:gridCol>
                <a:gridCol w="1099193">
                  <a:extLst>
                    <a:ext uri="{9D8B030D-6E8A-4147-A177-3AD203B41FA5}">
                      <a16:colId xmlns:a16="http://schemas.microsoft.com/office/drawing/2014/main" val="3731430472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3808604282"/>
                    </a:ext>
                  </a:extLst>
                </a:gridCol>
              </a:tblGrid>
              <a:tr h="2163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44884"/>
                  </a:ext>
                </a:extLst>
              </a:tr>
              <a:tr h="216388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13.11. 2021, 13:30 h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218103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658484"/>
                  </a:ext>
                </a:extLst>
              </a:tr>
              <a:tr h="1916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090065"/>
                  </a:ext>
                </a:extLst>
              </a:tr>
              <a:tr h="74808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18096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046884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512129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109531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713347"/>
                  </a:ext>
                </a:extLst>
              </a:tr>
              <a:tr h="19320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016095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275084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488524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564148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27287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385457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511883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086631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38398"/>
                  </a:ext>
                </a:extLst>
              </a:tr>
              <a:tr h="2086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77283"/>
                  </a:ext>
                </a:extLst>
              </a:tr>
              <a:tr h="20093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3 541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5199" marR="5199" marT="51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27328"/>
                  </a:ext>
                </a:extLst>
              </a:tr>
              <a:tr h="26275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42804"/>
                  </a:ext>
                </a:extLst>
              </a:tr>
              <a:tr h="187422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53350"/>
                  </a:ext>
                </a:extLst>
              </a:tr>
              <a:tr h="368661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99" marR="5199" marT="51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88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42868"/>
              </p:ext>
            </p:extLst>
          </p:nvPr>
        </p:nvGraphicFramePr>
        <p:xfrm>
          <a:off x="332819" y="1025235"/>
          <a:ext cx="10048854" cy="5266067"/>
        </p:xfrm>
        <a:graphic>
          <a:graphicData uri="http://schemas.openxmlformats.org/drawingml/2006/table">
            <a:tbl>
              <a:tblPr/>
              <a:tblGrid>
                <a:gridCol w="2313779">
                  <a:extLst>
                    <a:ext uri="{9D8B030D-6E8A-4147-A177-3AD203B41FA5}">
                      <a16:colId xmlns:a16="http://schemas.microsoft.com/office/drawing/2014/main" val="842268144"/>
                    </a:ext>
                  </a:extLst>
                </a:gridCol>
                <a:gridCol w="1317783">
                  <a:extLst>
                    <a:ext uri="{9D8B030D-6E8A-4147-A177-3AD203B41FA5}">
                      <a16:colId xmlns:a16="http://schemas.microsoft.com/office/drawing/2014/main" val="1754610210"/>
                    </a:ext>
                  </a:extLst>
                </a:gridCol>
                <a:gridCol w="1302458">
                  <a:extLst>
                    <a:ext uri="{9D8B030D-6E8A-4147-A177-3AD203B41FA5}">
                      <a16:colId xmlns:a16="http://schemas.microsoft.com/office/drawing/2014/main" val="1878516264"/>
                    </a:ext>
                  </a:extLst>
                </a:gridCol>
                <a:gridCol w="1302458">
                  <a:extLst>
                    <a:ext uri="{9D8B030D-6E8A-4147-A177-3AD203B41FA5}">
                      <a16:colId xmlns:a16="http://schemas.microsoft.com/office/drawing/2014/main" val="4290963653"/>
                    </a:ext>
                  </a:extLst>
                </a:gridCol>
                <a:gridCol w="1363752">
                  <a:extLst>
                    <a:ext uri="{9D8B030D-6E8A-4147-A177-3AD203B41FA5}">
                      <a16:colId xmlns:a16="http://schemas.microsoft.com/office/drawing/2014/main" val="3658272253"/>
                    </a:ext>
                  </a:extLst>
                </a:gridCol>
                <a:gridCol w="1084872">
                  <a:extLst>
                    <a:ext uri="{9D8B030D-6E8A-4147-A177-3AD203B41FA5}">
                      <a16:colId xmlns:a16="http://schemas.microsoft.com/office/drawing/2014/main" val="409116503"/>
                    </a:ext>
                  </a:extLst>
                </a:gridCol>
                <a:gridCol w="1363752">
                  <a:extLst>
                    <a:ext uri="{9D8B030D-6E8A-4147-A177-3AD203B41FA5}">
                      <a16:colId xmlns:a16="http://schemas.microsoft.com/office/drawing/2014/main" val="3029010649"/>
                    </a:ext>
                  </a:extLst>
                </a:gridCol>
              </a:tblGrid>
              <a:tr h="20439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468195"/>
                  </a:ext>
                </a:extLst>
              </a:tr>
              <a:tr h="211261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13.11. 2021, 13:30 h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72084"/>
                  </a:ext>
                </a:extLst>
              </a:tr>
              <a:tr h="187117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14475"/>
                  </a:ext>
                </a:extLst>
              </a:tr>
              <a:tr h="1871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052568"/>
                  </a:ext>
                </a:extLst>
              </a:tr>
              <a:tr h="73035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739028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22217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265861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66809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00343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000487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131978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082770"/>
                  </a:ext>
                </a:extLst>
              </a:tr>
              <a:tr h="1886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88358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190996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61384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56439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681061"/>
                  </a:ext>
                </a:extLst>
              </a:tr>
              <a:tr h="1810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309024"/>
                  </a:ext>
                </a:extLst>
              </a:tr>
              <a:tr h="18711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797357"/>
                  </a:ext>
                </a:extLst>
              </a:tr>
              <a:tr h="2037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101" marR="5101" marT="51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719505"/>
                  </a:ext>
                </a:extLst>
              </a:tr>
              <a:tr h="181080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930756"/>
                  </a:ext>
                </a:extLst>
              </a:tr>
              <a:tr h="175045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113391"/>
                  </a:ext>
                </a:extLst>
              </a:tr>
              <a:tr h="34405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154622"/>
                  </a:ext>
                </a:extLst>
              </a:tr>
              <a:tr h="181080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01" marR="5101" marT="51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44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486005" y="2147602"/>
            <a:ext cx="27860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13.11.2021 00:18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3 322</a:t>
            </a:r>
            <a:endParaRPr lang="cs-CZ" b="1" dirty="0"/>
          </a:p>
          <a:p>
            <a:pPr algn="ctr"/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645161" y="4001514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95372"/>
              </p:ext>
            </p:extLst>
          </p:nvPr>
        </p:nvGraphicFramePr>
        <p:xfrm>
          <a:off x="332818" y="979062"/>
          <a:ext cx="9236055" cy="5357082"/>
        </p:xfrm>
        <a:graphic>
          <a:graphicData uri="http://schemas.openxmlformats.org/drawingml/2006/table">
            <a:tbl>
              <a:tblPr/>
              <a:tblGrid>
                <a:gridCol w="2124687">
                  <a:extLst>
                    <a:ext uri="{9D8B030D-6E8A-4147-A177-3AD203B41FA5}">
                      <a16:colId xmlns:a16="http://schemas.microsoft.com/office/drawing/2014/main" val="1806024406"/>
                    </a:ext>
                  </a:extLst>
                </a:gridCol>
                <a:gridCol w="1210086">
                  <a:extLst>
                    <a:ext uri="{9D8B030D-6E8A-4147-A177-3AD203B41FA5}">
                      <a16:colId xmlns:a16="http://schemas.microsoft.com/office/drawing/2014/main" val="4280297862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val="1296568180"/>
                    </a:ext>
                  </a:extLst>
                </a:gridCol>
                <a:gridCol w="1196016">
                  <a:extLst>
                    <a:ext uri="{9D8B030D-6E8A-4147-A177-3AD203B41FA5}">
                      <a16:colId xmlns:a16="http://schemas.microsoft.com/office/drawing/2014/main" val="3652161883"/>
                    </a:ext>
                  </a:extLst>
                </a:gridCol>
                <a:gridCol w="1252298">
                  <a:extLst>
                    <a:ext uri="{9D8B030D-6E8A-4147-A177-3AD203B41FA5}">
                      <a16:colId xmlns:a16="http://schemas.microsoft.com/office/drawing/2014/main" val="4026871146"/>
                    </a:ext>
                  </a:extLst>
                </a:gridCol>
                <a:gridCol w="1252298">
                  <a:extLst>
                    <a:ext uri="{9D8B030D-6E8A-4147-A177-3AD203B41FA5}">
                      <a16:colId xmlns:a16="http://schemas.microsoft.com/office/drawing/2014/main" val="1505011084"/>
                    </a:ext>
                  </a:extLst>
                </a:gridCol>
                <a:gridCol w="1004654">
                  <a:extLst>
                    <a:ext uri="{9D8B030D-6E8A-4147-A177-3AD203B41FA5}">
                      <a16:colId xmlns:a16="http://schemas.microsoft.com/office/drawing/2014/main" val="3416829314"/>
                    </a:ext>
                  </a:extLst>
                </a:gridCol>
              </a:tblGrid>
              <a:tr h="22570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a neinfekční oddělení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338656"/>
                  </a:ext>
                </a:extLst>
              </a:tr>
              <a:tr h="22570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13.11. 2021, 13:30 h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794428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78059"/>
                  </a:ext>
                </a:extLst>
              </a:tr>
              <a:tr h="2257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na Infekčním oddělení s O</a:t>
                      </a:r>
                      <a:r>
                        <a:rPr lang="cs-CZ" sz="12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390274"/>
                  </a:ext>
                </a:extLst>
              </a:tr>
              <a:tr h="58683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887064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3 203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63118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1 828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68379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006347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88590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542764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78953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64691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1 361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12920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248775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128342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2 572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61304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4837"/>
                  </a:ext>
                </a:extLst>
              </a:tr>
              <a:tr h="19346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38871"/>
                  </a:ext>
                </a:extLst>
              </a:tr>
              <a:tr h="1999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634373"/>
                  </a:ext>
                </a:extLst>
              </a:tr>
              <a:tr h="21764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22 905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5832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5257" marR="5257" marT="5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5257" marR="5257" marT="5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744105"/>
                  </a:ext>
                </a:extLst>
              </a:tr>
              <a:tr h="193461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81142"/>
                  </a:ext>
                </a:extLst>
              </a:tr>
              <a:tr h="193403"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315291"/>
                  </a:ext>
                </a:extLst>
              </a:tr>
              <a:tr h="3803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035020"/>
                  </a:ext>
                </a:extLst>
              </a:tr>
              <a:tr h="193461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6x</a:t>
                      </a: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57" marR="5257" marT="5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4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237394"/>
            <a:ext cx="9885238" cy="896492"/>
          </a:xfrm>
        </p:spPr>
        <p:txBody>
          <a:bodyPr/>
          <a:lstStyle/>
          <a:p>
            <a:r>
              <a:rPr lang="cs-CZ" sz="2800" dirty="0" smtClean="0"/>
              <a:t>Seznam </a:t>
            </a:r>
            <a:r>
              <a:rPr lang="cs-CZ" sz="2800" dirty="0"/>
              <a:t>nemocnic neaktualizovaných déle než 48 h</a:t>
            </a:r>
            <a: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cs-CZ" sz="2800" b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cs-CZ" sz="28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8945783" y="3190046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13.11.2021 11:55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92319"/>
              </p:ext>
            </p:extLst>
          </p:nvPr>
        </p:nvGraphicFramePr>
        <p:xfrm>
          <a:off x="1556238" y="1843894"/>
          <a:ext cx="6084277" cy="3084186"/>
        </p:xfrm>
        <a:graphic>
          <a:graphicData uri="http://schemas.openxmlformats.org/drawingml/2006/table">
            <a:tbl>
              <a:tblPr/>
              <a:tblGrid>
                <a:gridCol w="3675184">
                  <a:extLst>
                    <a:ext uri="{9D8B030D-6E8A-4147-A177-3AD203B41FA5}">
                      <a16:colId xmlns:a16="http://schemas.microsoft.com/office/drawing/2014/main" val="2179594674"/>
                    </a:ext>
                  </a:extLst>
                </a:gridCol>
                <a:gridCol w="691612">
                  <a:extLst>
                    <a:ext uri="{9D8B030D-6E8A-4147-A177-3AD203B41FA5}">
                      <a16:colId xmlns:a16="http://schemas.microsoft.com/office/drawing/2014/main" val="602043726"/>
                    </a:ext>
                  </a:extLst>
                </a:gridCol>
                <a:gridCol w="1717481">
                  <a:extLst>
                    <a:ext uri="{9D8B030D-6E8A-4147-A177-3AD203B41FA5}">
                      <a16:colId xmlns:a16="http://schemas.microsoft.com/office/drawing/2014/main" val="1103589038"/>
                    </a:ext>
                  </a:extLst>
                </a:gridCol>
              </a:tblGrid>
              <a:tr h="38883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6378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Třinec, příspěvková organizace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05.11.2021 13:36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76905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Vršovická zdravotní a.s.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08.11.2021 21:19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5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43483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Masarykova nemocnice Rakovník s.r.o.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11:10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35079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Hospitals, s.r.o., Nemocnice Brandýs n/L.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11:18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AC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00370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 poliklinikou Karviná-Ráj, p. 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09.11.2021 14:01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637924"/>
                  </a:ext>
                </a:extLst>
              </a:tr>
              <a:tr h="470581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Nymburk s.r.o.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10.11.2021 11:54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83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JIP</a:t>
            </a:r>
            <a:endParaRPr lang="cs-CZ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69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JIP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4743061" y="5956297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12.11.2021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86364" y="6094797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47995"/>
              </p:ext>
            </p:extLst>
          </p:nvPr>
        </p:nvGraphicFramePr>
        <p:xfrm>
          <a:off x="7849405" y="3029771"/>
          <a:ext cx="380440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95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1366813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3 484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32,0 %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14,5</a:t>
                      </a:r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9491792" y="4095707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13.11.2021 07:35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2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UPV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472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UPV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323852" y="3572364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22139" y="6129966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259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739" y="2"/>
            <a:ext cx="10565894" cy="576000"/>
          </a:xfrm>
        </p:spPr>
        <p:txBody>
          <a:bodyPr/>
          <a:lstStyle/>
          <a:p>
            <a:r>
              <a:rPr lang="en-US" dirty="0" err="1"/>
              <a:t>Podíl</a:t>
            </a:r>
            <a:r>
              <a:rPr lang="en-US" dirty="0"/>
              <a:t> (%) </a:t>
            </a:r>
            <a:r>
              <a:rPr lang="en-US" dirty="0" err="1"/>
              <a:t>volné</a:t>
            </a:r>
            <a:r>
              <a:rPr lang="en-US" dirty="0"/>
              <a:t> </a:t>
            </a:r>
            <a:r>
              <a:rPr lang="en-US" dirty="0" err="1"/>
              <a:t>aktuálně</a:t>
            </a:r>
            <a:r>
              <a:rPr lang="en-US" dirty="0"/>
              <a:t> </a:t>
            </a:r>
            <a:r>
              <a:rPr lang="en-US" dirty="0" err="1"/>
              <a:t>nahlášené</a:t>
            </a:r>
            <a:r>
              <a:rPr lang="en-US" dirty="0"/>
              <a:t> </a:t>
            </a:r>
            <a:r>
              <a:rPr lang="en-US" dirty="0" err="1"/>
              <a:t>kapacity</a:t>
            </a:r>
            <a:r>
              <a:rPr lang="en-US" dirty="0"/>
              <a:t> </a:t>
            </a:r>
            <a:r>
              <a:rPr lang="cs-CZ" dirty="0"/>
              <a:t>standartních lůžek s kyslíkem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FD8EDC8-39AC-4878-B921-4F6635FE7621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679061" y="118619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038F74-6802-471B-A77B-176FE0683DE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40815" y="816865"/>
            <a:ext cx="5808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Podíl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(%)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aktuálně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nahlášené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kapacity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cs-CZ" dirty="0"/>
              <a:t>lůžek s kyslíkem</a:t>
            </a:r>
            <a:endParaRPr lang="cs-CZ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9323852" y="3572364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Údaje jsou aktuální k 11.11.2021 22:00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0222140" y="6165136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40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141" y="92597"/>
            <a:ext cx="9885238" cy="896492"/>
          </a:xfrm>
        </p:spPr>
        <p:txBody>
          <a:bodyPr/>
          <a:lstStyle/>
          <a:p>
            <a:r>
              <a:rPr lang="cs-CZ" sz="2800" dirty="0" smtClean="0"/>
              <a:t>Přehled vývoje </a:t>
            </a:r>
            <a:r>
              <a:rPr lang="cs-CZ" sz="2800" dirty="0"/>
              <a:t>počtu nových případů od dubna 2020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EC00B93-7A35-4256-8F4C-9EB77752A817}"/>
              </a:ext>
            </a:extLst>
          </p:cNvPr>
          <p:cNvSpPr txBox="1"/>
          <p:nvPr/>
        </p:nvSpPr>
        <p:spPr>
          <a:xfrm>
            <a:off x="9103449" y="2274079"/>
            <a:ext cx="282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Data </a:t>
            </a:r>
            <a:r>
              <a:rPr lang="cs-CZ" dirty="0"/>
              <a:t>k 10.11. 2021</a:t>
            </a:r>
          </a:p>
          <a:p>
            <a:pPr algn="ctr"/>
            <a:r>
              <a:rPr lang="cs-CZ" dirty="0"/>
              <a:t>odpovídají ve srovnání s loňským podzimem datům z </a:t>
            </a:r>
            <a:r>
              <a:rPr lang="cs-CZ" dirty="0" smtClean="0"/>
              <a:t>20.10</a:t>
            </a:r>
            <a:r>
              <a:rPr lang="cs-CZ" dirty="0"/>
              <a:t>. 2020</a:t>
            </a:r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6BE18299-A080-4000-A7DF-34046686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29798"/>
              </p:ext>
            </p:extLst>
          </p:nvPr>
        </p:nvGraphicFramePr>
        <p:xfrm>
          <a:off x="9021391" y="3875478"/>
          <a:ext cx="29912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776">
                  <a:extLst>
                    <a:ext uri="{9D8B030D-6E8A-4147-A177-3AD203B41FA5}">
                      <a16:colId xmlns:a16="http://schemas.microsoft.com/office/drawing/2014/main" val="197085253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667889362"/>
                    </a:ext>
                  </a:extLst>
                </a:gridCol>
                <a:gridCol w="1100367">
                  <a:extLst>
                    <a:ext uri="{9D8B030D-6E8A-4147-A177-3AD203B41FA5}">
                      <a16:colId xmlns:a16="http://schemas.microsoft.com/office/drawing/2014/main" val="24087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20.10. 2020</a:t>
                      </a:r>
                      <a:endParaRPr lang="cs-CZ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 smtClean="0"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latin typeface="+mn-lt"/>
                        </a:rPr>
                        <a:t> 10</a:t>
                      </a:r>
                      <a:r>
                        <a:rPr kumimoji="0" lang="cs-CZ" sz="1400" b="1" i="0" u="none" strike="noStrike" kern="1200" cap="all" spc="10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95000"/>
                              <a:lumOff val="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.11. 2021</a:t>
                      </a:r>
                      <a:endParaRPr lang="cs-CZ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27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+mn-lt"/>
                        </a:rPr>
                        <a:t>7denní incidence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3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+mn-lt"/>
                        </a:rPr>
                        <a:t>600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+mn-lt"/>
                        </a:rPr>
                        <a:t>614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9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+mn-lt"/>
                        </a:rPr>
                        <a:t>Klouzavý průměr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F3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latin typeface="+mn-lt"/>
                        </a:rPr>
                        <a:t>9 172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>
                          <a:latin typeface="+mn-lt"/>
                        </a:rPr>
                        <a:t>9387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070508"/>
                  </a:ext>
                </a:extLst>
              </a:tr>
            </a:tbl>
          </a:graphicData>
        </a:graphic>
      </p:graphicFrame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97BDEC9A-F89D-47F9-BAD7-D79366A51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1" y="1247531"/>
            <a:ext cx="8801899" cy="4887381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0617794" y="5831028"/>
            <a:ext cx="273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Zdroj: </a:t>
            </a:r>
            <a:r>
              <a:rPr lang="cs-CZ" dirty="0"/>
              <a:t>Ú</a:t>
            </a:r>
            <a:r>
              <a:rPr lang="cs-CZ" dirty="0" smtClean="0"/>
              <a:t>ZIS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99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18864</TotalTime>
  <Words>2099</Words>
  <Application>Microsoft Office PowerPoint</Application>
  <PresentationFormat>Širokoúhlá obrazovka</PresentationFormat>
  <Paragraphs>632</Paragraphs>
  <Slides>15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Seznam nemocnic neaktualizovaných déle než 48 h </vt:lpstr>
      <vt:lpstr>Podíl (%) volné aktuálně nahlášené kapacity JIP</vt:lpstr>
      <vt:lpstr>Podíl (%) volné aktuálně nahlášené kapacity UPV</vt:lpstr>
      <vt:lpstr>Podíl (%) volné aktuálně nahlášené kapacity standartních lůžek s kyslíkem</vt:lpstr>
      <vt:lpstr>Přehled vývoje počtu nových případů od dubna 2020 </vt:lpstr>
      <vt:lpstr>Trend zátěže nemocnic </vt:lpstr>
      <vt:lpstr>Risk mapping – zdroj UZIS </vt:lpstr>
      <vt:lpstr>Predikce celkového počtu hospitalizací – aktuální počet léčených </vt:lpstr>
      <vt:lpstr>Predikce počtu pacientů na JIP – aktuální počet případů </vt:lpstr>
      <vt:lpstr>Hodnocení situace v krajích od KKIP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Milan Havránek</cp:lastModifiedBy>
  <cp:revision>1436</cp:revision>
  <cp:lastPrinted>2020-10-20T04:21:56Z</cp:lastPrinted>
  <dcterms:created xsi:type="dcterms:W3CDTF">2020-07-15T10:33:32Z</dcterms:created>
  <dcterms:modified xsi:type="dcterms:W3CDTF">2021-11-13T12:48:14Z</dcterms:modified>
</cp:coreProperties>
</file>