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</p:sldMasterIdLst>
  <p:notesMasterIdLst>
    <p:notesMasterId r:id="rId23"/>
  </p:notesMasterIdLst>
  <p:handoutMasterIdLst>
    <p:handoutMasterId r:id="rId24"/>
  </p:handoutMasterIdLst>
  <p:sldIdLst>
    <p:sldId id="1277" r:id="rId4"/>
    <p:sldId id="1293" r:id="rId5"/>
    <p:sldId id="1294" r:id="rId6"/>
    <p:sldId id="1296" r:id="rId7"/>
    <p:sldId id="1359" r:id="rId8"/>
    <p:sldId id="1368" r:id="rId9"/>
    <p:sldId id="1371" r:id="rId10"/>
    <p:sldId id="1370" r:id="rId11"/>
    <p:sldId id="1362" r:id="rId12"/>
    <p:sldId id="1360" r:id="rId13"/>
    <p:sldId id="1361" r:id="rId14"/>
    <p:sldId id="1372" r:id="rId15"/>
    <p:sldId id="1366" r:id="rId16"/>
    <p:sldId id="1364" r:id="rId17"/>
    <p:sldId id="1369" r:id="rId18"/>
    <p:sldId id="1343" r:id="rId19"/>
    <p:sldId id="1344" r:id="rId20"/>
    <p:sldId id="1345" r:id="rId21"/>
    <p:sldId id="1346" r:id="rId2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68"/>
            <p14:sldId id="1371"/>
            <p14:sldId id="1370"/>
            <p14:sldId id="1362"/>
            <p14:sldId id="1360"/>
            <p14:sldId id="1361"/>
            <p14:sldId id="1372"/>
            <p14:sldId id="1366"/>
            <p14:sldId id="1364"/>
            <p14:sldId id="1369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5" d="100"/>
          <a:sy n="105" d="100"/>
        </p:scale>
        <p:origin x="9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26-4630-A812-777EA7EFC430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Plzeňský kraj</c:v>
                </c:pt>
                <c:pt idx="3">
                  <c:v>Jihomoravský kraj</c:v>
                </c:pt>
                <c:pt idx="4">
                  <c:v>Jihočeský kraj</c:v>
                </c:pt>
                <c:pt idx="5">
                  <c:v>Liberecký kraj</c:v>
                </c:pt>
                <c:pt idx="6">
                  <c:v>Pardubický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Zlínský kraj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0.35825186888999999</c:v>
                </c:pt>
                <c:pt idx="1">
                  <c:v>0.35813953488299999</c:v>
                </c:pt>
                <c:pt idx="2">
                  <c:v>0.31199502796700002</c:v>
                </c:pt>
                <c:pt idx="3">
                  <c:v>0.31013916500900002</c:v>
                </c:pt>
                <c:pt idx="4">
                  <c:v>0.291921664626</c:v>
                </c:pt>
                <c:pt idx="5">
                  <c:v>0.26322263222600001</c:v>
                </c:pt>
                <c:pt idx="6">
                  <c:v>0.25083240843499999</c:v>
                </c:pt>
                <c:pt idx="7">
                  <c:v>0.24449038842199999</c:v>
                </c:pt>
                <c:pt idx="8">
                  <c:v>0.23731138545899999</c:v>
                </c:pt>
                <c:pt idx="9">
                  <c:v>0.22616407982200001</c:v>
                </c:pt>
                <c:pt idx="10">
                  <c:v>0.21388101982999999</c:v>
                </c:pt>
                <c:pt idx="11">
                  <c:v>0.19138755980800001</c:v>
                </c:pt>
                <c:pt idx="12">
                  <c:v>0.18396987627700001</c:v>
                </c:pt>
                <c:pt idx="13">
                  <c:v>0.13696892834400001</c:v>
                </c:pt>
                <c:pt idx="14">
                  <c:v>0.134807417974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F6-4B98-A87E-16778D7885BE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04-40BF-837A-EC3075975C21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Kraj Vysočina</c:v>
                </c:pt>
                <c:pt idx="2">
                  <c:v>Jihomoravský kraj</c:v>
                </c:pt>
                <c:pt idx="3">
                  <c:v>Pardubický kraj</c:v>
                </c:pt>
                <c:pt idx="4">
                  <c:v>Královéhradecký kraj</c:v>
                </c:pt>
                <c:pt idx="5">
                  <c:v>Zlínský kraj</c:v>
                </c:pt>
                <c:pt idx="6">
                  <c:v>Jihočeský kraj</c:v>
                </c:pt>
                <c:pt idx="7">
                  <c:v>Olomoucký kraj</c:v>
                </c:pt>
                <c:pt idx="8">
                  <c:v>ČR</c:v>
                </c:pt>
                <c:pt idx="9">
                  <c:v>Moravskoslezský kraj</c:v>
                </c:pt>
                <c:pt idx="10">
                  <c:v>Plzeňský kraj</c:v>
                </c:pt>
                <c:pt idx="11">
                  <c:v>Ústecký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0.41592920353899998</c:v>
                </c:pt>
                <c:pt idx="1">
                  <c:v>0.41414141414099997</c:v>
                </c:pt>
                <c:pt idx="2">
                  <c:v>0.38425925925900001</c:v>
                </c:pt>
                <c:pt idx="3">
                  <c:v>0.35114503816699999</c:v>
                </c:pt>
                <c:pt idx="4">
                  <c:v>0.33478260869499998</c:v>
                </c:pt>
                <c:pt idx="5">
                  <c:v>0.32240437158399998</c:v>
                </c:pt>
                <c:pt idx="6">
                  <c:v>0.29931972789099998</c:v>
                </c:pt>
                <c:pt idx="7">
                  <c:v>0.28865979381399998</c:v>
                </c:pt>
                <c:pt idx="8">
                  <c:v>0.28414096916199999</c:v>
                </c:pt>
                <c:pt idx="9">
                  <c:v>0.28290766208200002</c:v>
                </c:pt>
                <c:pt idx="10">
                  <c:v>0.26315789473599999</c:v>
                </c:pt>
                <c:pt idx="11">
                  <c:v>0.25660377358399999</c:v>
                </c:pt>
                <c:pt idx="12">
                  <c:v>0.20792079207899999</c:v>
                </c:pt>
                <c:pt idx="13">
                  <c:v>0.20481927710799999</c:v>
                </c:pt>
                <c:pt idx="14">
                  <c:v>0.17070063694199999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81-497E-AFA1-C45C5FDAC5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Středočeský kraj</c:v>
                </c:pt>
                <c:pt idx="2">
                  <c:v>Jihočeský kraj</c:v>
                </c:pt>
                <c:pt idx="3">
                  <c:v>Jihomoravský kraj</c:v>
                </c:pt>
                <c:pt idx="4">
                  <c:v>Olomoucký kraj</c:v>
                </c:pt>
                <c:pt idx="5">
                  <c:v>Pardubický kraj</c:v>
                </c:pt>
                <c:pt idx="6">
                  <c:v>Kraj Vysočina</c:v>
                </c:pt>
                <c:pt idx="7">
                  <c:v>Královéhradecký kraj</c:v>
                </c:pt>
                <c:pt idx="8">
                  <c:v>ČR</c:v>
                </c:pt>
                <c:pt idx="9">
                  <c:v>Ústecký kraj</c:v>
                </c:pt>
                <c:pt idx="10">
                  <c:v>Moravskoslezský kraj</c:v>
                </c:pt>
                <c:pt idx="11">
                  <c:v>Liberecký kraj</c:v>
                </c:pt>
                <c:pt idx="12">
                  <c:v>Karlovarský kraj</c:v>
                </c:pt>
                <c:pt idx="13">
                  <c:v>Plzeňský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0.36956521739100001</c:v>
                </c:pt>
                <c:pt idx="1">
                  <c:v>0.34615384615299999</c:v>
                </c:pt>
                <c:pt idx="2">
                  <c:v>0.328125</c:v>
                </c:pt>
                <c:pt idx="3">
                  <c:v>0.32489451476699999</c:v>
                </c:pt>
                <c:pt idx="4">
                  <c:v>0.25352112675999999</c:v>
                </c:pt>
                <c:pt idx="5">
                  <c:v>0.225806451612</c:v>
                </c:pt>
                <c:pt idx="6">
                  <c:v>0.225806451612</c:v>
                </c:pt>
                <c:pt idx="7">
                  <c:v>0.210526315789</c:v>
                </c:pt>
                <c:pt idx="8">
                  <c:v>0.202735710796</c:v>
                </c:pt>
                <c:pt idx="9">
                  <c:v>0.184873949579</c:v>
                </c:pt>
                <c:pt idx="10">
                  <c:v>0.181229773462</c:v>
                </c:pt>
                <c:pt idx="11">
                  <c:v>0.14814814814800001</c:v>
                </c:pt>
                <c:pt idx="12">
                  <c:v>0.13953488372</c:v>
                </c:pt>
                <c:pt idx="13">
                  <c:v>0.137931034482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663</c:v>
                </c:pt>
                <c:pt idx="18">
                  <c:v>734</c:v>
                </c:pt>
                <c:pt idx="19">
                  <c:v>795</c:v>
                </c:pt>
                <c:pt idx="20">
                  <c:v>850</c:v>
                </c:pt>
                <c:pt idx="21">
                  <c:v>922</c:v>
                </c:pt>
                <c:pt idx="22">
                  <c:v>929</c:v>
                </c:pt>
                <c:pt idx="23">
                  <c:v>992</c:v>
                </c:pt>
                <c:pt idx="24">
                  <c:v>1175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2293</c:v>
                </c:pt>
                <c:pt idx="33">
                  <c:v>2495</c:v>
                </c:pt>
                <c:pt idx="34">
                  <c:v>2657</c:v>
                </c:pt>
                <c:pt idx="35">
                  <c:v>2801</c:v>
                </c:pt>
                <c:pt idx="36">
                  <c:v>2801</c:v>
                </c:pt>
                <c:pt idx="37">
                  <c:v>2952</c:v>
                </c:pt>
                <c:pt idx="38">
                  <c:v>3413</c:v>
                </c:pt>
                <c:pt idx="39">
                  <c:v>3609</c:v>
                </c:pt>
                <c:pt idx="40">
                  <c:v>3756</c:v>
                </c:pt>
                <c:pt idx="41">
                  <c:v>3885</c:v>
                </c:pt>
                <c:pt idx="42">
                  <c:v>4049</c:v>
                </c:pt>
                <c:pt idx="43">
                  <c:v>3988</c:v>
                </c:pt>
                <c:pt idx="44">
                  <c:v>4130</c:v>
                </c:pt>
                <c:pt idx="45">
                  <c:v>4786</c:v>
                </c:pt>
                <c:pt idx="46">
                  <c:v>4863</c:v>
                </c:pt>
                <c:pt idx="47">
                  <c:v>4822</c:v>
                </c:pt>
                <c:pt idx="48">
                  <c:v>5188</c:v>
                </c:pt>
                <c:pt idx="49">
                  <c:v>5314</c:v>
                </c:pt>
                <c:pt idx="50">
                  <c:v>5206</c:v>
                </c:pt>
                <c:pt idx="51">
                  <c:v>5421</c:v>
                </c:pt>
                <c:pt idx="52">
                  <c:v>6015</c:v>
                </c:pt>
                <c:pt idx="53">
                  <c:v>6124</c:v>
                </c:pt>
                <c:pt idx="54">
                  <c:v>6217</c:v>
                </c:pt>
                <c:pt idx="55">
                  <c:v>6329</c:v>
                </c:pt>
                <c:pt idx="56">
                  <c:v>6428</c:v>
                </c:pt>
                <c:pt idx="57">
                  <c:v>6211</c:v>
                </c:pt>
                <c:pt idx="58">
                  <c:v>6414</c:v>
                </c:pt>
                <c:pt idx="59">
                  <c:v>7086</c:v>
                </c:pt>
                <c:pt idx="60">
                  <c:v>7019</c:v>
                </c:pt>
                <c:pt idx="61">
                  <c:v>6969</c:v>
                </c:pt>
                <c:pt idx="62">
                  <c:v>7067</c:v>
                </c:pt>
                <c:pt idx="63">
                  <c:v>7027</c:v>
                </c:pt>
                <c:pt idx="64">
                  <c:v>6565</c:v>
                </c:pt>
                <c:pt idx="65">
                  <c:v>6675</c:v>
                </c:pt>
                <c:pt idx="66">
                  <c:v>7112</c:v>
                </c:pt>
                <c:pt idx="67">
                  <c:v>6941</c:v>
                </c:pt>
                <c:pt idx="68">
                  <c:v>6765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781</c:v>
                </c:pt>
                <c:pt idx="52">
                  <c:v>817</c:v>
                </c:pt>
                <c:pt idx="53">
                  <c:v>859</c:v>
                </c:pt>
                <c:pt idx="54">
                  <c:v>864</c:v>
                </c:pt>
                <c:pt idx="55">
                  <c:v>890</c:v>
                </c:pt>
                <c:pt idx="56">
                  <c:v>910</c:v>
                </c:pt>
                <c:pt idx="57">
                  <c:v>928</c:v>
                </c:pt>
                <c:pt idx="58">
                  <c:v>941</c:v>
                </c:pt>
                <c:pt idx="59">
                  <c:v>986</c:v>
                </c:pt>
                <c:pt idx="60">
                  <c:v>989</c:v>
                </c:pt>
                <c:pt idx="61">
                  <c:v>980</c:v>
                </c:pt>
                <c:pt idx="62">
                  <c:v>971</c:v>
                </c:pt>
                <c:pt idx="63">
                  <c:v>966</c:v>
                </c:pt>
                <c:pt idx="64">
                  <c:v>937</c:v>
                </c:pt>
                <c:pt idx="65">
                  <c:v>964</c:v>
                </c:pt>
                <c:pt idx="66">
                  <c:v>986</c:v>
                </c:pt>
                <c:pt idx="67">
                  <c:v>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10.12.2021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29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06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86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31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41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65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40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285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52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125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980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826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62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10.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4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4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505286"/>
              </p:ext>
            </p:extLst>
          </p:nvPr>
        </p:nvGraphicFramePr>
        <p:xfrm>
          <a:off x="419549" y="1798915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39AFBC5B-9443-4749-B91D-5312BC772C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832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17 217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10 787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5 542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3 380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2 235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1 769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5 499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62038" y="6127222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9.12.2021 0:22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1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8BF623F-529C-4765-91BE-5F9771F087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1 006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772413" y="60452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9.12.2021 0:22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4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17330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14.11.2020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6.12.2021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6 573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6 670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k </a:t>
            </a:r>
            <a:r>
              <a:rPr lang="cs-CZ" b="1" dirty="0" smtClean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.12.2021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odpovídala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srovnání s loňským podzimem datům z </a:t>
            </a:r>
            <a:r>
              <a:rPr lang="cs-CZ" b="1" dirty="0" smtClean="0">
                <a:solidFill>
                  <a:srgbClr val="000000"/>
                </a:solidFill>
                <a:latin typeface="Arial" panose="020B0604020202020204"/>
              </a:rPr>
              <a:t>14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.11.2020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9">
            <a:extLst>
              <a:ext uri="{FF2B5EF4-FFF2-40B4-BE49-F238E27FC236}">
                <a16:creationId xmlns:a16="http://schemas.microsoft.com/office/drawing/2014/main" id="{1D25E3E8-FB17-40B0-9079-941C4573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8" y="1213339"/>
            <a:ext cx="8563708" cy="51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Risk </a:t>
            </a:r>
            <a:r>
              <a:rPr lang="cs-CZ" dirty="0" err="1"/>
              <a:t>mapping</a:t>
            </a:r>
            <a:r>
              <a:rPr lang="cs-CZ" dirty="0"/>
              <a:t> – zdroj </a:t>
            </a:r>
            <a:r>
              <a:rPr lang="cs-CZ" dirty="0" smtClean="0"/>
              <a:t>UZIS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19914" y="951378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09290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1 073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1 272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1 279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9 958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8.12.2021 0:22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4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08184"/>
              </p:ext>
            </p:extLst>
          </p:nvPr>
        </p:nvGraphicFramePr>
        <p:xfrm>
          <a:off x="367815" y="761755"/>
          <a:ext cx="11405086" cy="6215050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</a:t>
                      </a:r>
                      <a:r>
                        <a:rPr lang="cs-CZ" sz="1300" b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hlasí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 </a:t>
                      </a:r>
                      <a:r>
                        <a:rPr lang="cs-CZ" sz="1300" b="0" kern="1200" baseline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kapacity  chirurgického JIP.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Situace na úrovni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plateau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“, maximalizovány kapacity standardní i intenzivní péče, menší rezerva lůžek zůstává. Další navýšení kapacit by ale již bylo velmi problematické. Krizovou situaci nelze nadále vyloučit.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zastavená; akutní problémy jednotlivých ZZ řešeny ve spolupráci s dispečinkem ZZS MSK a/anebo mezi nemocničními transporty v rámci kraje, při stávajících trendech a predikcích by situace měla být nadále řešitelná v rámci kraje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20369"/>
              </p:ext>
            </p:extLst>
          </p:nvPr>
        </p:nvGraphicFramePr>
        <p:xfrm>
          <a:off x="279292" y="841021"/>
          <a:ext cx="11587543" cy="4813425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stagnace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07675"/>
              </p:ext>
            </p:extLst>
          </p:nvPr>
        </p:nvGraphicFramePr>
        <p:xfrm>
          <a:off x="350228" y="664385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54947"/>
              </p:ext>
            </p:extLst>
          </p:nvPr>
        </p:nvGraphicFramePr>
        <p:xfrm>
          <a:off x="372867" y="838718"/>
          <a:ext cx="11435203" cy="3618504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C19 pacientů na standardních odděleních posledních 10 dnů osciluje nebo mírně klesá, narůstá počet pacientů na C19 JIP, včetně potřeby UPV. 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74794" y="2248063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10.12.2021 0:25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1000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98888"/>
              </p:ext>
            </p:extLst>
          </p:nvPr>
        </p:nvGraphicFramePr>
        <p:xfrm>
          <a:off x="332818" y="1071427"/>
          <a:ext cx="8281584" cy="5292427"/>
        </p:xfrm>
        <a:graphic>
          <a:graphicData uri="http://schemas.openxmlformats.org/drawingml/2006/table">
            <a:tbl>
              <a:tblPr/>
              <a:tblGrid>
                <a:gridCol w="2206280">
                  <a:extLst>
                    <a:ext uri="{9D8B030D-6E8A-4147-A177-3AD203B41FA5}">
                      <a16:colId xmlns:a16="http://schemas.microsoft.com/office/drawing/2014/main" val="4289032069"/>
                    </a:ext>
                  </a:extLst>
                </a:gridCol>
                <a:gridCol w="1256557">
                  <a:extLst>
                    <a:ext uri="{9D8B030D-6E8A-4147-A177-3AD203B41FA5}">
                      <a16:colId xmlns:a16="http://schemas.microsoft.com/office/drawing/2014/main" val="946541895"/>
                    </a:ext>
                  </a:extLst>
                </a:gridCol>
                <a:gridCol w="1241945">
                  <a:extLst>
                    <a:ext uri="{9D8B030D-6E8A-4147-A177-3AD203B41FA5}">
                      <a16:colId xmlns:a16="http://schemas.microsoft.com/office/drawing/2014/main" val="243285811"/>
                    </a:ext>
                  </a:extLst>
                </a:gridCol>
                <a:gridCol w="1241945">
                  <a:extLst>
                    <a:ext uri="{9D8B030D-6E8A-4147-A177-3AD203B41FA5}">
                      <a16:colId xmlns:a16="http://schemas.microsoft.com/office/drawing/2014/main" val="4036921776"/>
                    </a:ext>
                  </a:extLst>
                </a:gridCol>
                <a:gridCol w="1300390">
                  <a:extLst>
                    <a:ext uri="{9D8B030D-6E8A-4147-A177-3AD203B41FA5}">
                      <a16:colId xmlns:a16="http://schemas.microsoft.com/office/drawing/2014/main" val="1958463182"/>
                    </a:ext>
                  </a:extLst>
                </a:gridCol>
                <a:gridCol w="1034467">
                  <a:extLst>
                    <a:ext uri="{9D8B030D-6E8A-4147-A177-3AD203B41FA5}">
                      <a16:colId xmlns:a16="http://schemas.microsoft.com/office/drawing/2014/main" val="1919596795"/>
                    </a:ext>
                  </a:extLst>
                </a:gridCol>
              </a:tblGrid>
              <a:tr h="21490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60108"/>
                  </a:ext>
                </a:extLst>
              </a:tr>
              <a:tr h="21490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74727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603681"/>
                  </a:ext>
                </a:extLst>
              </a:tr>
              <a:tr h="1908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413"/>
                  </a:ext>
                </a:extLst>
              </a:tr>
              <a:tr h="74294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36343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74454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226094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33239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81829"/>
                  </a:ext>
                </a:extLst>
              </a:tr>
              <a:tr h="1918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46364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6744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892172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22552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3184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4995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64870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94666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24299"/>
                  </a:ext>
                </a:extLst>
              </a:tr>
              <a:tr h="207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831718"/>
                  </a:ext>
                </a:extLst>
              </a:tr>
              <a:tr h="1995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046818"/>
                  </a:ext>
                </a:extLst>
              </a:tr>
              <a:tr h="260951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71433"/>
                  </a:ext>
                </a:extLst>
              </a:tr>
              <a:tr h="19080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452855"/>
                  </a:ext>
                </a:extLst>
              </a:tr>
              <a:tr h="20722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21798"/>
                  </a:ext>
                </a:extLst>
              </a:tr>
              <a:tr h="19080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04050"/>
              </p:ext>
            </p:extLst>
          </p:nvPr>
        </p:nvGraphicFramePr>
        <p:xfrm>
          <a:off x="332819" y="988291"/>
          <a:ext cx="10058089" cy="5280993"/>
        </p:xfrm>
        <a:graphic>
          <a:graphicData uri="http://schemas.openxmlformats.org/drawingml/2006/table">
            <a:tbl>
              <a:tblPr/>
              <a:tblGrid>
                <a:gridCol w="2267499">
                  <a:extLst>
                    <a:ext uri="{9D8B030D-6E8A-4147-A177-3AD203B41FA5}">
                      <a16:colId xmlns:a16="http://schemas.microsoft.com/office/drawing/2014/main" val="741624891"/>
                    </a:ext>
                  </a:extLst>
                </a:gridCol>
                <a:gridCol w="1291424">
                  <a:extLst>
                    <a:ext uri="{9D8B030D-6E8A-4147-A177-3AD203B41FA5}">
                      <a16:colId xmlns:a16="http://schemas.microsoft.com/office/drawing/2014/main" val="3219327457"/>
                    </a:ext>
                  </a:extLst>
                </a:gridCol>
                <a:gridCol w="1276407">
                  <a:extLst>
                    <a:ext uri="{9D8B030D-6E8A-4147-A177-3AD203B41FA5}">
                      <a16:colId xmlns:a16="http://schemas.microsoft.com/office/drawing/2014/main" val="13728328"/>
                    </a:ext>
                  </a:extLst>
                </a:gridCol>
                <a:gridCol w="1276407">
                  <a:extLst>
                    <a:ext uri="{9D8B030D-6E8A-4147-A177-3AD203B41FA5}">
                      <a16:colId xmlns:a16="http://schemas.microsoft.com/office/drawing/2014/main" val="1280808581"/>
                    </a:ext>
                  </a:extLst>
                </a:gridCol>
                <a:gridCol w="1336474">
                  <a:extLst>
                    <a:ext uri="{9D8B030D-6E8A-4147-A177-3AD203B41FA5}">
                      <a16:colId xmlns:a16="http://schemas.microsoft.com/office/drawing/2014/main" val="785643739"/>
                    </a:ext>
                  </a:extLst>
                </a:gridCol>
                <a:gridCol w="1063174">
                  <a:extLst>
                    <a:ext uri="{9D8B030D-6E8A-4147-A177-3AD203B41FA5}">
                      <a16:colId xmlns:a16="http://schemas.microsoft.com/office/drawing/2014/main" val="2021572026"/>
                    </a:ext>
                  </a:extLst>
                </a:gridCol>
                <a:gridCol w="1546704">
                  <a:extLst>
                    <a:ext uri="{9D8B030D-6E8A-4147-A177-3AD203B41FA5}">
                      <a16:colId xmlns:a16="http://schemas.microsoft.com/office/drawing/2014/main" val="724442125"/>
                    </a:ext>
                  </a:extLst>
                </a:gridCol>
              </a:tblGrid>
              <a:tr h="20586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074172"/>
                  </a:ext>
                </a:extLst>
              </a:tr>
              <a:tr h="21277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65250"/>
                  </a:ext>
                </a:extLst>
              </a:tr>
              <a:tr h="18845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04544"/>
                  </a:ext>
                </a:extLst>
              </a:tr>
              <a:tr h="188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94848"/>
                  </a:ext>
                </a:extLst>
              </a:tr>
              <a:tr h="73559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509745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038913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1763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24214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572874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795021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200581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94471"/>
                  </a:ext>
                </a:extLst>
              </a:tr>
              <a:tr h="1899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98680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124008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923092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210859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7335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781150"/>
                  </a:ext>
                </a:extLst>
              </a:tr>
              <a:tr h="1884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529791"/>
                  </a:ext>
                </a:extLst>
              </a:tr>
              <a:tr h="205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8890"/>
                  </a:ext>
                </a:extLst>
              </a:tr>
              <a:tr h="18237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452124"/>
                  </a:ext>
                </a:extLst>
              </a:tr>
              <a:tr h="17629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07162"/>
                  </a:ext>
                </a:extLst>
              </a:tr>
              <a:tr h="34651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52331"/>
                  </a:ext>
                </a:extLst>
              </a:tr>
              <a:tr h="18237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5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10.12.2021 0:25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5 </a:t>
            </a:r>
            <a:r>
              <a:rPr lang="cs-CZ" sz="2000" b="1" dirty="0" smtClean="0"/>
              <a:t>321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74393"/>
              </p:ext>
            </p:extLst>
          </p:nvPr>
        </p:nvGraphicFramePr>
        <p:xfrm>
          <a:off x="332818" y="979058"/>
          <a:ext cx="9153188" cy="5366322"/>
        </p:xfrm>
        <a:graphic>
          <a:graphicData uri="http://schemas.openxmlformats.org/drawingml/2006/table">
            <a:tbl>
              <a:tblPr/>
              <a:tblGrid>
                <a:gridCol w="2028964">
                  <a:extLst>
                    <a:ext uri="{9D8B030D-6E8A-4147-A177-3AD203B41FA5}">
                      <a16:colId xmlns:a16="http://schemas.microsoft.com/office/drawing/2014/main" val="702495271"/>
                    </a:ext>
                  </a:extLst>
                </a:gridCol>
                <a:gridCol w="1155570">
                  <a:extLst>
                    <a:ext uri="{9D8B030D-6E8A-4147-A177-3AD203B41FA5}">
                      <a16:colId xmlns:a16="http://schemas.microsoft.com/office/drawing/2014/main" val="300588622"/>
                    </a:ext>
                  </a:extLst>
                </a:gridCol>
                <a:gridCol w="1142134">
                  <a:extLst>
                    <a:ext uri="{9D8B030D-6E8A-4147-A177-3AD203B41FA5}">
                      <a16:colId xmlns:a16="http://schemas.microsoft.com/office/drawing/2014/main" val="1856730447"/>
                    </a:ext>
                  </a:extLst>
                </a:gridCol>
                <a:gridCol w="1142134">
                  <a:extLst>
                    <a:ext uri="{9D8B030D-6E8A-4147-A177-3AD203B41FA5}">
                      <a16:colId xmlns:a16="http://schemas.microsoft.com/office/drawing/2014/main" val="3255769140"/>
                    </a:ext>
                  </a:extLst>
                </a:gridCol>
                <a:gridCol w="1195880">
                  <a:extLst>
                    <a:ext uri="{9D8B030D-6E8A-4147-A177-3AD203B41FA5}">
                      <a16:colId xmlns:a16="http://schemas.microsoft.com/office/drawing/2014/main" val="601715227"/>
                    </a:ext>
                  </a:extLst>
                </a:gridCol>
                <a:gridCol w="1383996">
                  <a:extLst>
                    <a:ext uri="{9D8B030D-6E8A-4147-A177-3AD203B41FA5}">
                      <a16:colId xmlns:a16="http://schemas.microsoft.com/office/drawing/2014/main" val="2671444099"/>
                    </a:ext>
                  </a:extLst>
                </a:gridCol>
                <a:gridCol w="1104510">
                  <a:extLst>
                    <a:ext uri="{9D8B030D-6E8A-4147-A177-3AD203B41FA5}">
                      <a16:colId xmlns:a16="http://schemas.microsoft.com/office/drawing/2014/main" val="2868963301"/>
                    </a:ext>
                  </a:extLst>
                </a:gridCol>
              </a:tblGrid>
              <a:tr h="22593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33384"/>
                  </a:ext>
                </a:extLst>
              </a:tr>
              <a:tr h="22593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278540"/>
                  </a:ext>
                </a:extLst>
              </a:tr>
              <a:tr h="20011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928318"/>
                  </a:ext>
                </a:extLst>
              </a:tr>
              <a:tr h="2259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56890"/>
                  </a:ext>
                </a:extLst>
              </a:tr>
              <a:tr h="58742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01040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16270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4099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7649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44611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42319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773488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76483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787368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01349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25708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1809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9051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36193"/>
                  </a:ext>
                </a:extLst>
              </a:tr>
              <a:tr h="2001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78504"/>
                  </a:ext>
                </a:extLst>
              </a:tr>
              <a:tr h="2178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22 757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207153"/>
                  </a:ext>
                </a:extLst>
              </a:tr>
              <a:tr h="193802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31819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2705"/>
                  </a:ext>
                </a:extLst>
              </a:tr>
              <a:tr h="38218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32813"/>
                  </a:ext>
                </a:extLst>
              </a:tr>
              <a:tr h="19380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3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</a:t>
            </a:r>
            <a:r>
              <a:rPr lang="cs-CZ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10.12.2021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11:20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22207"/>
              </p:ext>
            </p:extLst>
          </p:nvPr>
        </p:nvGraphicFramePr>
        <p:xfrm>
          <a:off x="1440866" y="2023571"/>
          <a:ext cx="5883126" cy="3122290"/>
        </p:xfrm>
        <a:graphic>
          <a:graphicData uri="http://schemas.openxmlformats.org/drawingml/2006/table">
            <a:tbl>
              <a:tblPr/>
              <a:tblGrid>
                <a:gridCol w="3671018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10806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01302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04.12.2021 6:31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05.12.2021 9:27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05.12.2021 21:15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Mladá </a:t>
                      </a:r>
                      <a:r>
                        <a:rPr lang="cs-CZ" sz="13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boleslav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14:47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 Hospital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Hořovice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7:55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268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Nem. Pardubického kraje, a.s., Svitavská nem.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8:36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295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NEMOS PLUS s.r.o., Nemocnice Ostrov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9:55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1174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Slezská nemocnice v Opavě</a:t>
                      </a:r>
                      <a:endParaRPr lang="cs-CZ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07:12.2021 19:20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7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Mezikrajové překlady pacientů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2819" y="1977911"/>
            <a:ext cx="11684522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600" dirty="0" smtClean="0"/>
              <a:t>Z </a:t>
            </a:r>
            <a:r>
              <a:rPr lang="cs-CZ" sz="2600" dirty="0" smtClean="0"/>
              <a:t>informačního toku 8.12. </a:t>
            </a:r>
            <a:r>
              <a:rPr lang="cs-CZ" sz="2600" dirty="0" smtClean="0"/>
              <a:t>2021: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 smtClean="0"/>
              <a:t> </a:t>
            </a:r>
            <a:r>
              <a:rPr lang="cs-CZ" sz="2600" dirty="0" smtClean="0"/>
              <a:t>překlad pacienta z ARO Písek (JHČ) do nemocnice Motol (PHA) na ECMO přístroj.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32254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Přehled hospitalizací C+ k 10.12.2021 0:30 hod.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8006"/>
              </p:ext>
            </p:extLst>
          </p:nvPr>
        </p:nvGraphicFramePr>
        <p:xfrm>
          <a:off x="879854" y="1378034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2163018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163018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1227513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935505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200" b="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 10.12.2021 0:30 hod.</a:t>
                      </a:r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200" b="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5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6321</a:t>
                      </a:r>
                      <a:endParaRPr lang="cs-CZ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3308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(52,3%)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očko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   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(3,2%)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neočko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668 (66,8%)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Dokončené očko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2526 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(40,5%)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5321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282   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(4,5%)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neočko</a:t>
                      </a:r>
                      <a:endParaRPr lang="cs-CZ" sz="1400" b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2693 (50,6%)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64493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10.12.2021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28,5 %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78521" y="3577107"/>
            <a:ext cx="10568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NDLP,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</a:t>
            </a: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Covid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vrtulníky PČR + AČR – přechod do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stand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by režimu (ukončení činnosti) od 11.12.2021 pro nevytíženost. Přechod do pohotovostního režimu by se řešil při zhoršující se situaci.</a:t>
            </a: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36778" y="2028328"/>
            <a:ext cx="525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u="sng" dirty="0" smtClean="0"/>
              <a:t>Hodnocení:</a:t>
            </a:r>
          </a:p>
          <a:p>
            <a:r>
              <a:rPr lang="cs-CZ" dirty="0" smtClean="0"/>
              <a:t>Uvedené kapacity a obsazenost JIP v posledním týdnu oscilují kolem uvedených hodnot.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04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53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22721</TotalTime>
  <Words>2468</Words>
  <Application>Microsoft Office PowerPoint</Application>
  <PresentationFormat>Širokoúhlá obrazovka</PresentationFormat>
  <Paragraphs>721</Paragraphs>
  <Slides>19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Mezikrajové překlady pacientů</vt:lpstr>
      <vt:lpstr>NDLP – Přehled hospitalizací C+ k 10.12.2021 0:30 hod.</vt:lpstr>
      <vt:lpstr>NDLP - Souhrn - aktualizace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Vitin, Petr</cp:lastModifiedBy>
  <cp:revision>1686</cp:revision>
  <cp:lastPrinted>2020-10-20T04:21:56Z</cp:lastPrinted>
  <dcterms:created xsi:type="dcterms:W3CDTF">2020-07-15T10:33:32Z</dcterms:created>
  <dcterms:modified xsi:type="dcterms:W3CDTF">2021-12-10T10:24:35Z</dcterms:modified>
</cp:coreProperties>
</file>