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sldIdLst>
    <p:sldId id="1722" r:id="rId2"/>
    <p:sldId id="1731" r:id="rId3"/>
    <p:sldId id="1635" r:id="rId4"/>
    <p:sldId id="2260" r:id="rId5"/>
    <p:sldId id="2267" r:id="rId6"/>
    <p:sldId id="2268" r:id="rId7"/>
    <p:sldId id="1171" r:id="rId8"/>
    <p:sldId id="1483" r:id="rId9"/>
    <p:sldId id="1726" r:id="rId10"/>
    <p:sldId id="1593" r:id="rId11"/>
    <p:sldId id="1728" r:id="rId12"/>
    <p:sldId id="2262" r:id="rId13"/>
    <p:sldId id="2263" r:id="rId14"/>
    <p:sldId id="2264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0000FF"/>
    <a:srgbClr val="000000"/>
    <a:srgbClr val="F3D9DC"/>
    <a:srgbClr val="EFCCCF"/>
    <a:srgbClr val="FFFFFF"/>
    <a:srgbClr val="F7E7E9"/>
    <a:srgbClr val="B0C2E5"/>
    <a:srgbClr val="71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714" y="108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6820456364392533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6350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8.8770528184642702E-3"/>
                  <c:y val="4.662556641343844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220385068377"/>
                      <c:h val="4.18791204655948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4472C4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2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7</c:v>
                </c:pt>
                <c:pt idx="7">
                  <c:v>6</c:v>
                </c:pt>
                <c:pt idx="8">
                  <c:v>4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4</c:v>
                </c:pt>
                <c:pt idx="13">
                  <c:v>5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0</c:v>
                </c:pt>
                <c:pt idx="21">
                  <c:v>5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1</c:v>
                </c:pt>
                <c:pt idx="26">
                  <c:v>2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2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4</c:v>
                </c:pt>
                <c:pt idx="92">
                  <c:v>0</c:v>
                </c:pt>
                <c:pt idx="93">
                  <c:v>0</c:v>
                </c:pt>
                <c:pt idx="94">
                  <c:v>1</c:v>
                </c:pt>
                <c:pt idx="95">
                  <c:v>3</c:v>
                </c:pt>
                <c:pt idx="96">
                  <c:v>1</c:v>
                </c:pt>
                <c:pt idx="97">
                  <c:v>1</c:v>
                </c:pt>
                <c:pt idx="98">
                  <c:v>2</c:v>
                </c:pt>
                <c:pt idx="99">
                  <c:v>2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6</c:v>
                </c:pt>
                <c:pt idx="105">
                  <c:v>1</c:v>
                </c:pt>
                <c:pt idx="106">
                  <c:v>2</c:v>
                </c:pt>
                <c:pt idx="107">
                  <c:v>0</c:v>
                </c:pt>
                <c:pt idx="108">
                  <c:v>2</c:v>
                </c:pt>
                <c:pt idx="109">
                  <c:v>2</c:v>
                </c:pt>
                <c:pt idx="110">
                  <c:v>0</c:v>
                </c:pt>
                <c:pt idx="111">
                  <c:v>3</c:v>
                </c:pt>
                <c:pt idx="112">
                  <c:v>1</c:v>
                </c:pt>
                <c:pt idx="113">
                  <c:v>1</c:v>
                </c:pt>
                <c:pt idx="114">
                  <c:v>0</c:v>
                </c:pt>
                <c:pt idx="115">
                  <c:v>0</c:v>
                </c:pt>
                <c:pt idx="116">
                  <c:v>3</c:v>
                </c:pt>
                <c:pt idx="117">
                  <c:v>0</c:v>
                </c:pt>
                <c:pt idx="118">
                  <c:v>0</c:v>
                </c:pt>
                <c:pt idx="119">
                  <c:v>1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2</c:v>
                </c:pt>
                <c:pt idx="124">
                  <c:v>0</c:v>
                </c:pt>
                <c:pt idx="125">
                  <c:v>1</c:v>
                </c:pt>
                <c:pt idx="12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635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5.3262316910785623E-3"/>
                  <c:y val="-5.6936424938805654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8009897564401"/>
                      <c:h val="7.6623795009045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rgbClr val="ED7D3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11</c:v>
                </c:pt>
                <c:pt idx="1">
                  <c:v>10</c:v>
                </c:pt>
                <c:pt idx="2">
                  <c:v>8</c:v>
                </c:pt>
                <c:pt idx="3">
                  <c:v>4</c:v>
                </c:pt>
                <c:pt idx="4">
                  <c:v>11</c:v>
                </c:pt>
                <c:pt idx="5">
                  <c:v>10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5</c:v>
                </c:pt>
                <c:pt idx="10">
                  <c:v>4</c:v>
                </c:pt>
                <c:pt idx="11">
                  <c:v>18</c:v>
                </c:pt>
                <c:pt idx="12">
                  <c:v>13</c:v>
                </c:pt>
                <c:pt idx="13">
                  <c:v>11</c:v>
                </c:pt>
                <c:pt idx="14">
                  <c:v>6</c:v>
                </c:pt>
                <c:pt idx="15">
                  <c:v>13</c:v>
                </c:pt>
                <c:pt idx="16">
                  <c:v>4</c:v>
                </c:pt>
                <c:pt idx="17">
                  <c:v>3</c:v>
                </c:pt>
                <c:pt idx="18">
                  <c:v>10</c:v>
                </c:pt>
                <c:pt idx="19">
                  <c:v>18</c:v>
                </c:pt>
                <c:pt idx="20">
                  <c:v>5</c:v>
                </c:pt>
                <c:pt idx="21">
                  <c:v>9</c:v>
                </c:pt>
                <c:pt idx="22">
                  <c:v>7</c:v>
                </c:pt>
                <c:pt idx="23">
                  <c:v>1</c:v>
                </c:pt>
                <c:pt idx="24">
                  <c:v>1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  <c:pt idx="28">
                  <c:v>6</c:v>
                </c:pt>
                <c:pt idx="29">
                  <c:v>3</c:v>
                </c:pt>
                <c:pt idx="30">
                  <c:v>2</c:v>
                </c:pt>
                <c:pt idx="31">
                  <c:v>0</c:v>
                </c:pt>
                <c:pt idx="32">
                  <c:v>2</c:v>
                </c:pt>
                <c:pt idx="33">
                  <c:v>4</c:v>
                </c:pt>
                <c:pt idx="34">
                  <c:v>5</c:v>
                </c:pt>
                <c:pt idx="35">
                  <c:v>2</c:v>
                </c:pt>
                <c:pt idx="36">
                  <c:v>3</c:v>
                </c:pt>
                <c:pt idx="37">
                  <c:v>0</c:v>
                </c:pt>
                <c:pt idx="38">
                  <c:v>0</c:v>
                </c:pt>
                <c:pt idx="39">
                  <c:v>3</c:v>
                </c:pt>
                <c:pt idx="40">
                  <c:v>1</c:v>
                </c:pt>
                <c:pt idx="41">
                  <c:v>0</c:v>
                </c:pt>
                <c:pt idx="42">
                  <c:v>5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3</c:v>
                </c:pt>
                <c:pt idx="58">
                  <c:v>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  <c:pt idx="69">
                  <c:v>0</c:v>
                </c:pt>
                <c:pt idx="70">
                  <c:v>1</c:v>
                </c:pt>
                <c:pt idx="71">
                  <c:v>2</c:v>
                </c:pt>
                <c:pt idx="72">
                  <c:v>0</c:v>
                </c:pt>
                <c:pt idx="73">
                  <c:v>1</c:v>
                </c:pt>
                <c:pt idx="74">
                  <c:v>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2</c:v>
                </c:pt>
                <c:pt idx="82">
                  <c:v>3</c:v>
                </c:pt>
                <c:pt idx="83">
                  <c:v>2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4</c:v>
                </c:pt>
                <c:pt idx="89">
                  <c:v>0</c:v>
                </c:pt>
                <c:pt idx="90">
                  <c:v>4</c:v>
                </c:pt>
                <c:pt idx="91">
                  <c:v>0</c:v>
                </c:pt>
                <c:pt idx="92">
                  <c:v>4</c:v>
                </c:pt>
                <c:pt idx="93">
                  <c:v>1</c:v>
                </c:pt>
                <c:pt idx="94">
                  <c:v>1</c:v>
                </c:pt>
                <c:pt idx="95">
                  <c:v>3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0</c:v>
                </c:pt>
                <c:pt idx="103">
                  <c:v>2</c:v>
                </c:pt>
                <c:pt idx="104">
                  <c:v>1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0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3</c:v>
                </c:pt>
                <c:pt idx="115">
                  <c:v>1</c:v>
                </c:pt>
                <c:pt idx="116">
                  <c:v>3</c:v>
                </c:pt>
                <c:pt idx="117">
                  <c:v>3</c:v>
                </c:pt>
                <c:pt idx="118">
                  <c:v>2</c:v>
                </c:pt>
                <c:pt idx="119">
                  <c:v>1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4</c:v>
                </c:pt>
                <c:pt idx="124">
                  <c:v>2</c:v>
                </c:pt>
                <c:pt idx="125">
                  <c:v>0</c:v>
                </c:pt>
                <c:pt idx="12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63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5.3262316910785623E-3"/>
                  <c:y val="-6.965721948251128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85260247928398"/>
                      <c:h val="9.738098319368607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spPr>
              <a:ln w="25400" cap="rnd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List1!$B$1:$DX$1</c:f>
              <c:strCache>
                <c:ptCount val="127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12</c:v>
                </c:pt>
                <c:pt idx="1">
                  <c:v>15</c:v>
                </c:pt>
                <c:pt idx="2">
                  <c:v>6</c:v>
                </c:pt>
                <c:pt idx="3">
                  <c:v>3</c:v>
                </c:pt>
                <c:pt idx="4">
                  <c:v>18</c:v>
                </c:pt>
                <c:pt idx="5">
                  <c:v>21</c:v>
                </c:pt>
                <c:pt idx="6">
                  <c:v>16</c:v>
                </c:pt>
                <c:pt idx="7">
                  <c:v>22</c:v>
                </c:pt>
                <c:pt idx="8">
                  <c:v>19</c:v>
                </c:pt>
                <c:pt idx="9">
                  <c:v>7</c:v>
                </c:pt>
                <c:pt idx="10">
                  <c:v>4</c:v>
                </c:pt>
                <c:pt idx="11">
                  <c:v>14</c:v>
                </c:pt>
                <c:pt idx="12">
                  <c:v>19</c:v>
                </c:pt>
                <c:pt idx="13">
                  <c:v>12</c:v>
                </c:pt>
                <c:pt idx="14">
                  <c:v>14</c:v>
                </c:pt>
                <c:pt idx="15">
                  <c:v>14</c:v>
                </c:pt>
                <c:pt idx="16">
                  <c:v>4</c:v>
                </c:pt>
                <c:pt idx="17">
                  <c:v>2</c:v>
                </c:pt>
                <c:pt idx="18">
                  <c:v>10</c:v>
                </c:pt>
                <c:pt idx="19">
                  <c:v>17</c:v>
                </c:pt>
                <c:pt idx="20">
                  <c:v>9</c:v>
                </c:pt>
                <c:pt idx="21">
                  <c:v>12</c:v>
                </c:pt>
                <c:pt idx="22">
                  <c:v>9</c:v>
                </c:pt>
                <c:pt idx="23">
                  <c:v>5</c:v>
                </c:pt>
                <c:pt idx="24">
                  <c:v>3</c:v>
                </c:pt>
                <c:pt idx="25">
                  <c:v>8</c:v>
                </c:pt>
                <c:pt idx="26">
                  <c:v>7</c:v>
                </c:pt>
                <c:pt idx="27">
                  <c:v>3</c:v>
                </c:pt>
                <c:pt idx="28">
                  <c:v>6</c:v>
                </c:pt>
                <c:pt idx="29">
                  <c:v>4</c:v>
                </c:pt>
                <c:pt idx="30">
                  <c:v>1</c:v>
                </c:pt>
                <c:pt idx="31">
                  <c:v>0</c:v>
                </c:pt>
                <c:pt idx="32">
                  <c:v>6</c:v>
                </c:pt>
                <c:pt idx="33">
                  <c:v>0</c:v>
                </c:pt>
                <c:pt idx="34">
                  <c:v>6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2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2</c:v>
                </c:pt>
                <c:pt idx="63">
                  <c:v>2</c:v>
                </c:pt>
                <c:pt idx="64">
                  <c:v>0</c:v>
                </c:pt>
                <c:pt idx="65">
                  <c:v>1</c:v>
                </c:pt>
                <c:pt idx="66">
                  <c:v>2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1</c:v>
                </c:pt>
                <c:pt idx="77">
                  <c:v>4</c:v>
                </c:pt>
                <c:pt idx="78">
                  <c:v>4</c:v>
                </c:pt>
                <c:pt idx="79">
                  <c:v>0</c:v>
                </c:pt>
                <c:pt idx="80">
                  <c:v>0</c:v>
                </c:pt>
                <c:pt idx="81">
                  <c:v>3</c:v>
                </c:pt>
                <c:pt idx="82">
                  <c:v>0</c:v>
                </c:pt>
                <c:pt idx="83">
                  <c:v>4</c:v>
                </c:pt>
                <c:pt idx="84">
                  <c:v>2</c:v>
                </c:pt>
                <c:pt idx="85">
                  <c:v>5</c:v>
                </c:pt>
                <c:pt idx="86">
                  <c:v>1</c:v>
                </c:pt>
                <c:pt idx="87">
                  <c:v>1</c:v>
                </c:pt>
                <c:pt idx="88">
                  <c:v>3</c:v>
                </c:pt>
                <c:pt idx="89">
                  <c:v>5</c:v>
                </c:pt>
                <c:pt idx="90">
                  <c:v>1</c:v>
                </c:pt>
                <c:pt idx="91">
                  <c:v>3</c:v>
                </c:pt>
                <c:pt idx="92">
                  <c:v>2</c:v>
                </c:pt>
                <c:pt idx="93">
                  <c:v>0</c:v>
                </c:pt>
                <c:pt idx="94">
                  <c:v>1</c:v>
                </c:pt>
                <c:pt idx="95">
                  <c:v>3</c:v>
                </c:pt>
                <c:pt idx="96">
                  <c:v>4</c:v>
                </c:pt>
                <c:pt idx="97">
                  <c:v>1</c:v>
                </c:pt>
                <c:pt idx="98">
                  <c:v>3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2</c:v>
                </c:pt>
                <c:pt idx="103">
                  <c:v>3</c:v>
                </c:pt>
                <c:pt idx="104">
                  <c:v>3</c:v>
                </c:pt>
                <c:pt idx="105">
                  <c:v>1</c:v>
                </c:pt>
                <c:pt idx="106">
                  <c:v>2</c:v>
                </c:pt>
                <c:pt idx="107">
                  <c:v>1</c:v>
                </c:pt>
                <c:pt idx="108">
                  <c:v>0</c:v>
                </c:pt>
                <c:pt idx="109">
                  <c:v>6</c:v>
                </c:pt>
                <c:pt idx="110">
                  <c:v>0</c:v>
                </c:pt>
                <c:pt idx="111">
                  <c:v>1</c:v>
                </c:pt>
                <c:pt idx="112">
                  <c:v>2</c:v>
                </c:pt>
                <c:pt idx="113">
                  <c:v>5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0</c:v>
                </c:pt>
                <c:pt idx="120">
                  <c:v>3</c:v>
                </c:pt>
                <c:pt idx="121">
                  <c:v>1</c:v>
                </c:pt>
                <c:pt idx="122">
                  <c:v>2</c:v>
                </c:pt>
                <c:pt idx="123">
                  <c:v>1</c:v>
                </c:pt>
                <c:pt idx="124">
                  <c:v>2</c:v>
                </c:pt>
                <c:pt idx="125">
                  <c:v>5</c:v>
                </c:pt>
                <c:pt idx="12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38613455438066E-2"/>
          <c:y val="2.9263177408738655E-2"/>
          <c:w val="0.67928837285169852"/>
          <c:h val="0.8537042085080645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Lékaři</c:v>
                </c:pt>
              </c:strCache>
            </c:strRef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3.2845470587363021E-4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1" i="0" u="none" strike="noStrike" kern="1200" baseline="0">
                      <a:solidFill>
                        <a:srgbClr val="0070C0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86443207452346"/>
                      <c:h val="4.18791471257673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List1!$B$1:$DX$1</c:f>
              <c:strCache>
                <c:ptCount val="127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</c:strCache>
            </c:strRef>
          </c:cat>
          <c:val>
            <c:numRef>
              <c:f>List1!$B$2:$DX$2</c:f>
              <c:numCache>
                <c:formatCode>General</c:formatCode>
                <c:ptCount val="127"/>
                <c:pt idx="0">
                  <c:v>58</c:v>
                </c:pt>
                <c:pt idx="1">
                  <c:v>60</c:v>
                </c:pt>
                <c:pt idx="2">
                  <c:v>61</c:v>
                </c:pt>
                <c:pt idx="3">
                  <c:v>59</c:v>
                </c:pt>
                <c:pt idx="4">
                  <c:v>58</c:v>
                </c:pt>
                <c:pt idx="5">
                  <c:v>54</c:v>
                </c:pt>
                <c:pt idx="6">
                  <c:v>54</c:v>
                </c:pt>
                <c:pt idx="7">
                  <c:v>58</c:v>
                </c:pt>
                <c:pt idx="8">
                  <c:v>57</c:v>
                </c:pt>
                <c:pt idx="9">
                  <c:v>55</c:v>
                </c:pt>
                <c:pt idx="10">
                  <c:v>55</c:v>
                </c:pt>
                <c:pt idx="11">
                  <c:v>50</c:v>
                </c:pt>
                <c:pt idx="12">
                  <c:v>48</c:v>
                </c:pt>
                <c:pt idx="13">
                  <c:v>45</c:v>
                </c:pt>
                <c:pt idx="14">
                  <c:v>42</c:v>
                </c:pt>
                <c:pt idx="15">
                  <c:v>38</c:v>
                </c:pt>
                <c:pt idx="16">
                  <c:v>39</c:v>
                </c:pt>
                <c:pt idx="17">
                  <c:v>39</c:v>
                </c:pt>
                <c:pt idx="18">
                  <c:v>34</c:v>
                </c:pt>
                <c:pt idx="19">
                  <c:v>35</c:v>
                </c:pt>
                <c:pt idx="20">
                  <c:v>25</c:v>
                </c:pt>
                <c:pt idx="21">
                  <c:v>27</c:v>
                </c:pt>
                <c:pt idx="22">
                  <c:v>27</c:v>
                </c:pt>
                <c:pt idx="23">
                  <c:v>26</c:v>
                </c:pt>
                <c:pt idx="24">
                  <c:v>25</c:v>
                </c:pt>
                <c:pt idx="25">
                  <c:v>22</c:v>
                </c:pt>
                <c:pt idx="26">
                  <c:v>20</c:v>
                </c:pt>
                <c:pt idx="27">
                  <c:v>20</c:v>
                </c:pt>
                <c:pt idx="28">
                  <c:v>21</c:v>
                </c:pt>
                <c:pt idx="29">
                  <c:v>21</c:v>
                </c:pt>
                <c:pt idx="30">
                  <c:v>22</c:v>
                </c:pt>
                <c:pt idx="31">
                  <c:v>22</c:v>
                </c:pt>
                <c:pt idx="32">
                  <c:v>21</c:v>
                </c:pt>
                <c:pt idx="33">
                  <c:v>20</c:v>
                </c:pt>
                <c:pt idx="34">
                  <c:v>21</c:v>
                </c:pt>
                <c:pt idx="35">
                  <c:v>19</c:v>
                </c:pt>
                <c:pt idx="36">
                  <c:v>18</c:v>
                </c:pt>
                <c:pt idx="37">
                  <c:v>17</c:v>
                </c:pt>
                <c:pt idx="38">
                  <c:v>18</c:v>
                </c:pt>
                <c:pt idx="39">
                  <c:v>16</c:v>
                </c:pt>
                <c:pt idx="40">
                  <c:v>16</c:v>
                </c:pt>
                <c:pt idx="41">
                  <c:v>14</c:v>
                </c:pt>
                <c:pt idx="42">
                  <c:v>13</c:v>
                </c:pt>
                <c:pt idx="43">
                  <c:v>11</c:v>
                </c:pt>
                <c:pt idx="44">
                  <c:v>10</c:v>
                </c:pt>
                <c:pt idx="45">
                  <c:v>10</c:v>
                </c:pt>
                <c:pt idx="46">
                  <c:v>9</c:v>
                </c:pt>
                <c:pt idx="47">
                  <c:v>8</c:v>
                </c:pt>
                <c:pt idx="48">
                  <c:v>6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-1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6</c:v>
                </c:pt>
                <c:pt idx="82">
                  <c:v>7</c:v>
                </c:pt>
                <c:pt idx="83">
                  <c:v>6</c:v>
                </c:pt>
                <c:pt idx="84">
                  <c:v>6</c:v>
                </c:pt>
                <c:pt idx="85">
                  <c:v>8</c:v>
                </c:pt>
                <c:pt idx="86">
                  <c:v>10</c:v>
                </c:pt>
                <c:pt idx="87">
                  <c:v>10</c:v>
                </c:pt>
                <c:pt idx="88">
                  <c:v>12</c:v>
                </c:pt>
                <c:pt idx="89">
                  <c:v>14</c:v>
                </c:pt>
                <c:pt idx="90">
                  <c:v>16</c:v>
                </c:pt>
                <c:pt idx="91">
                  <c:v>19</c:v>
                </c:pt>
                <c:pt idx="92">
                  <c:v>18</c:v>
                </c:pt>
                <c:pt idx="93">
                  <c:v>18</c:v>
                </c:pt>
                <c:pt idx="94">
                  <c:v>19</c:v>
                </c:pt>
                <c:pt idx="95">
                  <c:v>19</c:v>
                </c:pt>
                <c:pt idx="96">
                  <c:v>20</c:v>
                </c:pt>
                <c:pt idx="97">
                  <c:v>21</c:v>
                </c:pt>
                <c:pt idx="98">
                  <c:v>22</c:v>
                </c:pt>
                <c:pt idx="99">
                  <c:v>21</c:v>
                </c:pt>
                <c:pt idx="100">
                  <c:v>20</c:v>
                </c:pt>
                <c:pt idx="101">
                  <c:v>19</c:v>
                </c:pt>
                <c:pt idx="102">
                  <c:v>17</c:v>
                </c:pt>
                <c:pt idx="103">
                  <c:v>15</c:v>
                </c:pt>
                <c:pt idx="104">
                  <c:v>18</c:v>
                </c:pt>
                <c:pt idx="105">
                  <c:v>16</c:v>
                </c:pt>
                <c:pt idx="106">
                  <c:v>18</c:v>
                </c:pt>
                <c:pt idx="107">
                  <c:v>15</c:v>
                </c:pt>
                <c:pt idx="108">
                  <c:v>17</c:v>
                </c:pt>
                <c:pt idx="109">
                  <c:v>17</c:v>
                </c:pt>
                <c:pt idx="110">
                  <c:v>17</c:v>
                </c:pt>
                <c:pt idx="111">
                  <c:v>17</c:v>
                </c:pt>
                <c:pt idx="112">
                  <c:v>18</c:v>
                </c:pt>
                <c:pt idx="113">
                  <c:v>18</c:v>
                </c:pt>
                <c:pt idx="114">
                  <c:v>18</c:v>
                </c:pt>
                <c:pt idx="115">
                  <c:v>18</c:v>
                </c:pt>
                <c:pt idx="116">
                  <c:v>21</c:v>
                </c:pt>
                <c:pt idx="117">
                  <c:v>18</c:v>
                </c:pt>
                <c:pt idx="118">
                  <c:v>15</c:v>
                </c:pt>
                <c:pt idx="119">
                  <c:v>15</c:v>
                </c:pt>
                <c:pt idx="120">
                  <c:v>14</c:v>
                </c:pt>
                <c:pt idx="121">
                  <c:v>13</c:v>
                </c:pt>
                <c:pt idx="122">
                  <c:v>11</c:v>
                </c:pt>
                <c:pt idx="123">
                  <c:v>13</c:v>
                </c:pt>
                <c:pt idx="124">
                  <c:v>13</c:v>
                </c:pt>
                <c:pt idx="125">
                  <c:v>14</c:v>
                </c:pt>
                <c:pt idx="12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FD-43E4-BA1D-0B494D841FF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Sesterská povolání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-7.4143274463573408E-8"/>
                  <c:y val="-1.2687477455896247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95385885184117"/>
                      <c:h val="7.6623856921761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rgbClr val="ED7D3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List1!$B$1:$DX$1</c:f>
              <c:strCache>
                <c:ptCount val="127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</c:strCache>
            </c:strRef>
          </c:cat>
          <c:val>
            <c:numRef>
              <c:f>List1!$B$3:$DX$3</c:f>
              <c:numCache>
                <c:formatCode>General</c:formatCode>
                <c:ptCount val="127"/>
                <c:pt idx="0">
                  <c:v>267</c:v>
                </c:pt>
                <c:pt idx="1">
                  <c:v>257</c:v>
                </c:pt>
                <c:pt idx="2">
                  <c:v>250</c:v>
                </c:pt>
                <c:pt idx="3">
                  <c:v>246</c:v>
                </c:pt>
                <c:pt idx="4">
                  <c:v>225</c:v>
                </c:pt>
                <c:pt idx="5">
                  <c:v>210</c:v>
                </c:pt>
                <c:pt idx="6">
                  <c:v>190</c:v>
                </c:pt>
                <c:pt idx="7">
                  <c:v>185</c:v>
                </c:pt>
                <c:pt idx="8">
                  <c:v>179</c:v>
                </c:pt>
                <c:pt idx="9">
                  <c:v>176</c:v>
                </c:pt>
                <c:pt idx="10">
                  <c:v>175</c:v>
                </c:pt>
                <c:pt idx="11">
                  <c:v>165</c:v>
                </c:pt>
                <c:pt idx="12">
                  <c:v>150</c:v>
                </c:pt>
                <c:pt idx="13">
                  <c:v>144</c:v>
                </c:pt>
                <c:pt idx="14">
                  <c:v>135</c:v>
                </c:pt>
                <c:pt idx="15">
                  <c:v>137</c:v>
                </c:pt>
                <c:pt idx="16">
                  <c:v>135</c:v>
                </c:pt>
                <c:pt idx="17">
                  <c:v>134</c:v>
                </c:pt>
                <c:pt idx="18">
                  <c:v>131</c:v>
                </c:pt>
                <c:pt idx="19">
                  <c:v>139</c:v>
                </c:pt>
                <c:pt idx="20">
                  <c:v>138</c:v>
                </c:pt>
                <c:pt idx="21">
                  <c:v>131</c:v>
                </c:pt>
                <c:pt idx="22">
                  <c:v>124</c:v>
                </c:pt>
                <c:pt idx="23">
                  <c:v>119</c:v>
                </c:pt>
                <c:pt idx="24">
                  <c:v>117</c:v>
                </c:pt>
                <c:pt idx="25">
                  <c:v>105</c:v>
                </c:pt>
                <c:pt idx="26">
                  <c:v>98</c:v>
                </c:pt>
                <c:pt idx="27">
                  <c:v>89</c:v>
                </c:pt>
                <c:pt idx="28">
                  <c:v>88</c:v>
                </c:pt>
                <c:pt idx="29">
                  <c:v>77</c:v>
                </c:pt>
                <c:pt idx="30">
                  <c:v>75</c:v>
                </c:pt>
                <c:pt idx="31">
                  <c:v>74</c:v>
                </c:pt>
                <c:pt idx="32">
                  <c:v>58</c:v>
                </c:pt>
                <c:pt idx="33">
                  <c:v>52</c:v>
                </c:pt>
                <c:pt idx="34">
                  <c:v>51</c:v>
                </c:pt>
                <c:pt idx="35">
                  <c:v>42</c:v>
                </c:pt>
                <c:pt idx="36">
                  <c:v>40</c:v>
                </c:pt>
                <c:pt idx="37">
                  <c:v>37</c:v>
                </c:pt>
                <c:pt idx="38">
                  <c:v>36</c:v>
                </c:pt>
                <c:pt idx="39">
                  <c:v>32</c:v>
                </c:pt>
                <c:pt idx="40">
                  <c:v>32</c:v>
                </c:pt>
                <c:pt idx="41">
                  <c:v>28</c:v>
                </c:pt>
                <c:pt idx="42">
                  <c:v>30</c:v>
                </c:pt>
                <c:pt idx="43">
                  <c:v>27</c:v>
                </c:pt>
                <c:pt idx="44">
                  <c:v>26</c:v>
                </c:pt>
                <c:pt idx="45">
                  <c:v>27</c:v>
                </c:pt>
                <c:pt idx="46">
                  <c:v>25</c:v>
                </c:pt>
                <c:pt idx="47">
                  <c:v>22</c:v>
                </c:pt>
                <c:pt idx="48">
                  <c:v>19</c:v>
                </c:pt>
                <c:pt idx="49">
                  <c:v>19</c:v>
                </c:pt>
                <c:pt idx="50">
                  <c:v>16</c:v>
                </c:pt>
                <c:pt idx="51">
                  <c:v>17</c:v>
                </c:pt>
                <c:pt idx="52">
                  <c:v>19</c:v>
                </c:pt>
                <c:pt idx="53">
                  <c:v>17</c:v>
                </c:pt>
                <c:pt idx="54">
                  <c:v>15</c:v>
                </c:pt>
                <c:pt idx="55">
                  <c:v>15</c:v>
                </c:pt>
                <c:pt idx="56">
                  <c:v>14</c:v>
                </c:pt>
                <c:pt idx="57">
                  <c:v>15</c:v>
                </c:pt>
                <c:pt idx="58">
                  <c:v>16</c:v>
                </c:pt>
                <c:pt idx="59">
                  <c:v>16</c:v>
                </c:pt>
                <c:pt idx="60">
                  <c:v>15</c:v>
                </c:pt>
                <c:pt idx="61">
                  <c:v>13</c:v>
                </c:pt>
                <c:pt idx="62">
                  <c:v>13</c:v>
                </c:pt>
                <c:pt idx="63">
                  <c:v>13</c:v>
                </c:pt>
                <c:pt idx="64">
                  <c:v>12</c:v>
                </c:pt>
                <c:pt idx="65">
                  <c:v>12</c:v>
                </c:pt>
                <c:pt idx="66">
                  <c:v>10</c:v>
                </c:pt>
                <c:pt idx="67">
                  <c:v>11</c:v>
                </c:pt>
                <c:pt idx="68">
                  <c:v>13</c:v>
                </c:pt>
                <c:pt idx="69">
                  <c:v>12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12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14</c:v>
                </c:pt>
                <c:pt idx="81">
                  <c:v>14</c:v>
                </c:pt>
                <c:pt idx="82">
                  <c:v>16</c:v>
                </c:pt>
                <c:pt idx="83">
                  <c:v>18</c:v>
                </c:pt>
                <c:pt idx="84">
                  <c:v>19</c:v>
                </c:pt>
                <c:pt idx="85">
                  <c:v>17</c:v>
                </c:pt>
                <c:pt idx="86">
                  <c:v>16</c:v>
                </c:pt>
                <c:pt idx="87">
                  <c:v>16</c:v>
                </c:pt>
                <c:pt idx="88">
                  <c:v>18</c:v>
                </c:pt>
                <c:pt idx="89">
                  <c:v>18</c:v>
                </c:pt>
                <c:pt idx="90">
                  <c:v>21</c:v>
                </c:pt>
                <c:pt idx="91">
                  <c:v>21</c:v>
                </c:pt>
                <c:pt idx="92">
                  <c:v>24</c:v>
                </c:pt>
                <c:pt idx="93">
                  <c:v>25</c:v>
                </c:pt>
                <c:pt idx="94">
                  <c:v>26</c:v>
                </c:pt>
                <c:pt idx="95">
                  <c:v>25</c:v>
                </c:pt>
                <c:pt idx="96">
                  <c:v>23</c:v>
                </c:pt>
                <c:pt idx="97">
                  <c:v>22</c:v>
                </c:pt>
                <c:pt idx="98">
                  <c:v>21</c:v>
                </c:pt>
                <c:pt idx="99">
                  <c:v>22</c:v>
                </c:pt>
                <c:pt idx="100">
                  <c:v>22</c:v>
                </c:pt>
                <c:pt idx="101">
                  <c:v>22</c:v>
                </c:pt>
                <c:pt idx="102">
                  <c:v>18</c:v>
                </c:pt>
                <c:pt idx="103">
                  <c:v>20</c:v>
                </c:pt>
                <c:pt idx="104">
                  <c:v>18</c:v>
                </c:pt>
                <c:pt idx="105">
                  <c:v>17</c:v>
                </c:pt>
                <c:pt idx="106">
                  <c:v>14</c:v>
                </c:pt>
                <c:pt idx="107">
                  <c:v>13</c:v>
                </c:pt>
                <c:pt idx="108">
                  <c:v>10</c:v>
                </c:pt>
                <c:pt idx="109">
                  <c:v>12</c:v>
                </c:pt>
                <c:pt idx="110">
                  <c:v>14</c:v>
                </c:pt>
                <c:pt idx="111">
                  <c:v>16</c:v>
                </c:pt>
                <c:pt idx="112">
                  <c:v>16</c:v>
                </c:pt>
                <c:pt idx="113">
                  <c:v>18</c:v>
                </c:pt>
                <c:pt idx="114">
                  <c:v>19</c:v>
                </c:pt>
                <c:pt idx="115">
                  <c:v>20</c:v>
                </c:pt>
                <c:pt idx="116">
                  <c:v>22</c:v>
                </c:pt>
                <c:pt idx="117">
                  <c:v>24</c:v>
                </c:pt>
                <c:pt idx="118">
                  <c:v>25</c:v>
                </c:pt>
                <c:pt idx="119">
                  <c:v>25</c:v>
                </c:pt>
                <c:pt idx="120">
                  <c:v>25</c:v>
                </c:pt>
                <c:pt idx="121">
                  <c:v>25</c:v>
                </c:pt>
                <c:pt idx="122">
                  <c:v>25</c:v>
                </c:pt>
                <c:pt idx="123">
                  <c:v>29</c:v>
                </c:pt>
                <c:pt idx="124">
                  <c:v>31</c:v>
                </c:pt>
                <c:pt idx="125">
                  <c:v>31</c:v>
                </c:pt>
                <c:pt idx="126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FD-43E4-BA1D-0B494D841FF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Ostatní zdravotničtí pracovníci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26"/>
              <c:layout>
                <c:manualLayout>
                  <c:x val="0"/>
                  <c:y val="-6.499466284116743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52641068222655"/>
                      <c:h val="0.111368566717756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F9-4032-83D2-8A4706951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List1!$B$1:$DX$1</c:f>
              <c:strCache>
                <c:ptCount val="127"/>
                <c:pt idx="0">
                  <c:v>22.04.21</c:v>
                </c:pt>
                <c:pt idx="1">
                  <c:v>23.04.21</c:v>
                </c:pt>
                <c:pt idx="2">
                  <c:v>24.04.21</c:v>
                </c:pt>
                <c:pt idx="3">
                  <c:v>25.04.21</c:v>
                </c:pt>
                <c:pt idx="4">
                  <c:v>26.04.21</c:v>
                </c:pt>
                <c:pt idx="5">
                  <c:v>27.04.21</c:v>
                </c:pt>
                <c:pt idx="6">
                  <c:v>28.04.21</c:v>
                </c:pt>
                <c:pt idx="7">
                  <c:v>29.04.21</c:v>
                </c:pt>
                <c:pt idx="8">
                  <c:v>30.04.21</c:v>
                </c:pt>
                <c:pt idx="9">
                  <c:v>01.05.21</c:v>
                </c:pt>
                <c:pt idx="10">
                  <c:v>02.05.21</c:v>
                </c:pt>
                <c:pt idx="11">
                  <c:v>03.05.21</c:v>
                </c:pt>
                <c:pt idx="12">
                  <c:v>04.05.21</c:v>
                </c:pt>
                <c:pt idx="13">
                  <c:v>05.05.21</c:v>
                </c:pt>
                <c:pt idx="14">
                  <c:v>06.05.21</c:v>
                </c:pt>
                <c:pt idx="15">
                  <c:v>07.05.21</c:v>
                </c:pt>
                <c:pt idx="16">
                  <c:v>08.05.21</c:v>
                </c:pt>
                <c:pt idx="17">
                  <c:v>09.05.21</c:v>
                </c:pt>
                <c:pt idx="18">
                  <c:v>10.05.21</c:v>
                </c:pt>
                <c:pt idx="19">
                  <c:v>11.05.21</c:v>
                </c:pt>
                <c:pt idx="20">
                  <c:v>12.05.21</c:v>
                </c:pt>
                <c:pt idx="21">
                  <c:v>13.05.21</c:v>
                </c:pt>
                <c:pt idx="22">
                  <c:v>14.05.21</c:v>
                </c:pt>
                <c:pt idx="23">
                  <c:v>15.05.21</c:v>
                </c:pt>
                <c:pt idx="24">
                  <c:v>16.05.21</c:v>
                </c:pt>
                <c:pt idx="25">
                  <c:v>17.05.21</c:v>
                </c:pt>
                <c:pt idx="26">
                  <c:v>18.05.21</c:v>
                </c:pt>
                <c:pt idx="27">
                  <c:v>19.05.21</c:v>
                </c:pt>
                <c:pt idx="28">
                  <c:v>20.05.21</c:v>
                </c:pt>
                <c:pt idx="29">
                  <c:v>21.05.21</c:v>
                </c:pt>
                <c:pt idx="30">
                  <c:v>22.05.21</c:v>
                </c:pt>
                <c:pt idx="31">
                  <c:v>23.05.21</c:v>
                </c:pt>
                <c:pt idx="32">
                  <c:v>24.05.21</c:v>
                </c:pt>
                <c:pt idx="33">
                  <c:v>25.05.21</c:v>
                </c:pt>
                <c:pt idx="34">
                  <c:v>26.05.21</c:v>
                </c:pt>
                <c:pt idx="35">
                  <c:v>27.05.21</c:v>
                </c:pt>
                <c:pt idx="36">
                  <c:v>28.05.21</c:v>
                </c:pt>
                <c:pt idx="37">
                  <c:v>29.05.21</c:v>
                </c:pt>
                <c:pt idx="38">
                  <c:v>30.05.21</c:v>
                </c:pt>
                <c:pt idx="39">
                  <c:v>31.05.21</c:v>
                </c:pt>
                <c:pt idx="40">
                  <c:v>01.06.21</c:v>
                </c:pt>
                <c:pt idx="41">
                  <c:v>02.06.21</c:v>
                </c:pt>
                <c:pt idx="42">
                  <c:v>03.06.21</c:v>
                </c:pt>
                <c:pt idx="43">
                  <c:v>04.06.21</c:v>
                </c:pt>
                <c:pt idx="44">
                  <c:v>05.06.21</c:v>
                </c:pt>
                <c:pt idx="45">
                  <c:v>06.06.21</c:v>
                </c:pt>
                <c:pt idx="46">
                  <c:v>07.06.21</c:v>
                </c:pt>
                <c:pt idx="47">
                  <c:v>08.06.21</c:v>
                </c:pt>
                <c:pt idx="48">
                  <c:v>09.06.21</c:v>
                </c:pt>
                <c:pt idx="49">
                  <c:v>10.06.21</c:v>
                </c:pt>
                <c:pt idx="50">
                  <c:v>11.06.21</c:v>
                </c:pt>
                <c:pt idx="51">
                  <c:v>12.06.21</c:v>
                </c:pt>
                <c:pt idx="52">
                  <c:v>13.06.21</c:v>
                </c:pt>
                <c:pt idx="53">
                  <c:v>14.06.21</c:v>
                </c:pt>
                <c:pt idx="54">
                  <c:v>15.06.21</c:v>
                </c:pt>
                <c:pt idx="55">
                  <c:v>16.06.21</c:v>
                </c:pt>
                <c:pt idx="56">
                  <c:v>17.06.21</c:v>
                </c:pt>
                <c:pt idx="57">
                  <c:v>18.06.21</c:v>
                </c:pt>
                <c:pt idx="58">
                  <c:v>19.06.21</c:v>
                </c:pt>
                <c:pt idx="59">
                  <c:v>20.06.21</c:v>
                </c:pt>
                <c:pt idx="60">
                  <c:v>21.06.21</c:v>
                </c:pt>
                <c:pt idx="61">
                  <c:v>22.06.21</c:v>
                </c:pt>
                <c:pt idx="62">
                  <c:v>23.06.21</c:v>
                </c:pt>
                <c:pt idx="63">
                  <c:v>24.06.21</c:v>
                </c:pt>
                <c:pt idx="64">
                  <c:v>25.06.21</c:v>
                </c:pt>
                <c:pt idx="65">
                  <c:v>26.06.21</c:v>
                </c:pt>
                <c:pt idx="66">
                  <c:v>27.06.21</c:v>
                </c:pt>
                <c:pt idx="67">
                  <c:v>28.06.21</c:v>
                </c:pt>
                <c:pt idx="68">
                  <c:v>29.06.21</c:v>
                </c:pt>
                <c:pt idx="69">
                  <c:v>30.06.21</c:v>
                </c:pt>
                <c:pt idx="70">
                  <c:v>01.07.21</c:v>
                </c:pt>
                <c:pt idx="71">
                  <c:v>02.07.21</c:v>
                </c:pt>
                <c:pt idx="72">
                  <c:v>03.07.21</c:v>
                </c:pt>
                <c:pt idx="73">
                  <c:v>04.07.21</c:v>
                </c:pt>
                <c:pt idx="74">
                  <c:v>05.07.21</c:v>
                </c:pt>
                <c:pt idx="75">
                  <c:v>06.07.21</c:v>
                </c:pt>
                <c:pt idx="76">
                  <c:v>07.07.21</c:v>
                </c:pt>
                <c:pt idx="77">
                  <c:v>08.07.21</c:v>
                </c:pt>
                <c:pt idx="78">
                  <c:v>09.07.21</c:v>
                </c:pt>
                <c:pt idx="79">
                  <c:v>10.07.21</c:v>
                </c:pt>
                <c:pt idx="80">
                  <c:v>11.07.21</c:v>
                </c:pt>
                <c:pt idx="81">
                  <c:v>12.07.21</c:v>
                </c:pt>
                <c:pt idx="82">
                  <c:v>13.07.21</c:v>
                </c:pt>
                <c:pt idx="83">
                  <c:v>14.07.21</c:v>
                </c:pt>
                <c:pt idx="84">
                  <c:v>15.07.21</c:v>
                </c:pt>
                <c:pt idx="85">
                  <c:v>16.07.21</c:v>
                </c:pt>
                <c:pt idx="86">
                  <c:v>17.07.21</c:v>
                </c:pt>
                <c:pt idx="87">
                  <c:v>18.07.21</c:v>
                </c:pt>
                <c:pt idx="88">
                  <c:v>19.07.21</c:v>
                </c:pt>
                <c:pt idx="89">
                  <c:v>20.07.21</c:v>
                </c:pt>
                <c:pt idx="90">
                  <c:v>21.07.21</c:v>
                </c:pt>
                <c:pt idx="91">
                  <c:v>22.07.21</c:v>
                </c:pt>
                <c:pt idx="92">
                  <c:v>23.07.21</c:v>
                </c:pt>
                <c:pt idx="93">
                  <c:v>24.07.21</c:v>
                </c:pt>
                <c:pt idx="94">
                  <c:v>25.07.21</c:v>
                </c:pt>
                <c:pt idx="95">
                  <c:v>26.07.21</c:v>
                </c:pt>
                <c:pt idx="96">
                  <c:v>27.07.21</c:v>
                </c:pt>
                <c:pt idx="97">
                  <c:v>28.07.21</c:v>
                </c:pt>
                <c:pt idx="98">
                  <c:v>29.07.21</c:v>
                </c:pt>
                <c:pt idx="99">
                  <c:v>30.07.21</c:v>
                </c:pt>
                <c:pt idx="100">
                  <c:v>31.07.21</c:v>
                </c:pt>
                <c:pt idx="101">
                  <c:v>01.08.21</c:v>
                </c:pt>
                <c:pt idx="102">
                  <c:v>02.08.21</c:v>
                </c:pt>
                <c:pt idx="103">
                  <c:v>03.08.21</c:v>
                </c:pt>
                <c:pt idx="104">
                  <c:v>04.08.21</c:v>
                </c:pt>
                <c:pt idx="105">
                  <c:v>05.08.21</c:v>
                </c:pt>
                <c:pt idx="106">
                  <c:v>06.08.21</c:v>
                </c:pt>
                <c:pt idx="107">
                  <c:v>07.08.21</c:v>
                </c:pt>
                <c:pt idx="108">
                  <c:v>08.08.21</c:v>
                </c:pt>
                <c:pt idx="109">
                  <c:v>09.08.21</c:v>
                </c:pt>
                <c:pt idx="110">
                  <c:v>10.08.21</c:v>
                </c:pt>
                <c:pt idx="111">
                  <c:v>11.08.21</c:v>
                </c:pt>
                <c:pt idx="112">
                  <c:v>12.08.21</c:v>
                </c:pt>
                <c:pt idx="113">
                  <c:v>13.08.21</c:v>
                </c:pt>
                <c:pt idx="114">
                  <c:v>14.08.21</c:v>
                </c:pt>
                <c:pt idx="115">
                  <c:v>15.08.21</c:v>
                </c:pt>
                <c:pt idx="116">
                  <c:v>16.08.21</c:v>
                </c:pt>
                <c:pt idx="117">
                  <c:v>17.08.21</c:v>
                </c:pt>
                <c:pt idx="118">
                  <c:v>18.08.21</c:v>
                </c:pt>
                <c:pt idx="119">
                  <c:v>19.08.21</c:v>
                </c:pt>
                <c:pt idx="120">
                  <c:v>20.08.21</c:v>
                </c:pt>
                <c:pt idx="121">
                  <c:v>21.08.21</c:v>
                </c:pt>
                <c:pt idx="122">
                  <c:v>22.08.21</c:v>
                </c:pt>
                <c:pt idx="123">
                  <c:v>23.08.21</c:v>
                </c:pt>
                <c:pt idx="124">
                  <c:v>24.08.21</c:v>
                </c:pt>
                <c:pt idx="125">
                  <c:v>25.08.21</c:v>
                </c:pt>
                <c:pt idx="126">
                  <c:v>26.08.21</c:v>
                </c:pt>
              </c:strCache>
            </c:strRef>
          </c:cat>
          <c:val>
            <c:numRef>
              <c:f>List1!$B$4:$DX$4</c:f>
              <c:numCache>
                <c:formatCode>General</c:formatCode>
                <c:ptCount val="127"/>
                <c:pt idx="0">
                  <c:v>286</c:v>
                </c:pt>
                <c:pt idx="1">
                  <c:v>265</c:v>
                </c:pt>
                <c:pt idx="2">
                  <c:v>259</c:v>
                </c:pt>
                <c:pt idx="3">
                  <c:v>255</c:v>
                </c:pt>
                <c:pt idx="4">
                  <c:v>238</c:v>
                </c:pt>
                <c:pt idx="5">
                  <c:v>223</c:v>
                </c:pt>
                <c:pt idx="6">
                  <c:v>215</c:v>
                </c:pt>
                <c:pt idx="7">
                  <c:v>219</c:v>
                </c:pt>
                <c:pt idx="8">
                  <c:v>217</c:v>
                </c:pt>
                <c:pt idx="9">
                  <c:v>215</c:v>
                </c:pt>
                <c:pt idx="10">
                  <c:v>214</c:v>
                </c:pt>
                <c:pt idx="11">
                  <c:v>196</c:v>
                </c:pt>
                <c:pt idx="12">
                  <c:v>187</c:v>
                </c:pt>
                <c:pt idx="13">
                  <c:v>174</c:v>
                </c:pt>
                <c:pt idx="14">
                  <c:v>175</c:v>
                </c:pt>
                <c:pt idx="15">
                  <c:v>176</c:v>
                </c:pt>
                <c:pt idx="16">
                  <c:v>177</c:v>
                </c:pt>
                <c:pt idx="17">
                  <c:v>174</c:v>
                </c:pt>
                <c:pt idx="18">
                  <c:v>159</c:v>
                </c:pt>
                <c:pt idx="19">
                  <c:v>160</c:v>
                </c:pt>
                <c:pt idx="20">
                  <c:v>154</c:v>
                </c:pt>
                <c:pt idx="21">
                  <c:v>143</c:v>
                </c:pt>
                <c:pt idx="22">
                  <c:v>133</c:v>
                </c:pt>
                <c:pt idx="23">
                  <c:v>135</c:v>
                </c:pt>
                <c:pt idx="24">
                  <c:v>135</c:v>
                </c:pt>
                <c:pt idx="25">
                  <c:v>125</c:v>
                </c:pt>
                <c:pt idx="26">
                  <c:v>116</c:v>
                </c:pt>
                <c:pt idx="27">
                  <c:v>106</c:v>
                </c:pt>
                <c:pt idx="28">
                  <c:v>100</c:v>
                </c:pt>
                <c:pt idx="29">
                  <c:v>90</c:v>
                </c:pt>
                <c:pt idx="30">
                  <c:v>89</c:v>
                </c:pt>
                <c:pt idx="31">
                  <c:v>87</c:v>
                </c:pt>
                <c:pt idx="32">
                  <c:v>79</c:v>
                </c:pt>
                <c:pt idx="33">
                  <c:v>65</c:v>
                </c:pt>
                <c:pt idx="34">
                  <c:v>60</c:v>
                </c:pt>
                <c:pt idx="35">
                  <c:v>51</c:v>
                </c:pt>
                <c:pt idx="36">
                  <c:v>42</c:v>
                </c:pt>
                <c:pt idx="37">
                  <c:v>41</c:v>
                </c:pt>
                <c:pt idx="38">
                  <c:v>41</c:v>
                </c:pt>
                <c:pt idx="39">
                  <c:v>35</c:v>
                </c:pt>
                <c:pt idx="40">
                  <c:v>30</c:v>
                </c:pt>
                <c:pt idx="41">
                  <c:v>25</c:v>
                </c:pt>
                <c:pt idx="42">
                  <c:v>23</c:v>
                </c:pt>
                <c:pt idx="43">
                  <c:v>19</c:v>
                </c:pt>
                <c:pt idx="44">
                  <c:v>20</c:v>
                </c:pt>
                <c:pt idx="45">
                  <c:v>19</c:v>
                </c:pt>
                <c:pt idx="46">
                  <c:v>16</c:v>
                </c:pt>
                <c:pt idx="47">
                  <c:v>14</c:v>
                </c:pt>
                <c:pt idx="48">
                  <c:v>13</c:v>
                </c:pt>
                <c:pt idx="49">
                  <c:v>12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7</c:v>
                </c:pt>
                <c:pt idx="54">
                  <c:v>6</c:v>
                </c:pt>
                <c:pt idx="55">
                  <c:v>7</c:v>
                </c:pt>
                <c:pt idx="56">
                  <c:v>8</c:v>
                </c:pt>
                <c:pt idx="57">
                  <c:v>8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4</c:v>
                </c:pt>
                <c:pt idx="62">
                  <c:v>6</c:v>
                </c:pt>
                <c:pt idx="63">
                  <c:v>7</c:v>
                </c:pt>
                <c:pt idx="64">
                  <c:v>6</c:v>
                </c:pt>
                <c:pt idx="65">
                  <c:v>7</c:v>
                </c:pt>
                <c:pt idx="66">
                  <c:v>9</c:v>
                </c:pt>
                <c:pt idx="67">
                  <c:v>9</c:v>
                </c:pt>
                <c:pt idx="68">
                  <c:v>10</c:v>
                </c:pt>
                <c:pt idx="69">
                  <c:v>10</c:v>
                </c:pt>
                <c:pt idx="70">
                  <c:v>9</c:v>
                </c:pt>
                <c:pt idx="71">
                  <c:v>10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12</c:v>
                </c:pt>
                <c:pt idx="78">
                  <c:v>15</c:v>
                </c:pt>
                <c:pt idx="79">
                  <c:v>14</c:v>
                </c:pt>
                <c:pt idx="80">
                  <c:v>13</c:v>
                </c:pt>
                <c:pt idx="81">
                  <c:v>15</c:v>
                </c:pt>
                <c:pt idx="82">
                  <c:v>15</c:v>
                </c:pt>
                <c:pt idx="83">
                  <c:v>19</c:v>
                </c:pt>
                <c:pt idx="84">
                  <c:v>21</c:v>
                </c:pt>
                <c:pt idx="85">
                  <c:v>25</c:v>
                </c:pt>
                <c:pt idx="86">
                  <c:v>26</c:v>
                </c:pt>
                <c:pt idx="87">
                  <c:v>27</c:v>
                </c:pt>
                <c:pt idx="88">
                  <c:v>29</c:v>
                </c:pt>
                <c:pt idx="89">
                  <c:v>34</c:v>
                </c:pt>
                <c:pt idx="90">
                  <c:v>33</c:v>
                </c:pt>
                <c:pt idx="91">
                  <c:v>32</c:v>
                </c:pt>
                <c:pt idx="92">
                  <c:v>31</c:v>
                </c:pt>
                <c:pt idx="93">
                  <c:v>31</c:v>
                </c:pt>
                <c:pt idx="94">
                  <c:v>31</c:v>
                </c:pt>
                <c:pt idx="95">
                  <c:v>32</c:v>
                </c:pt>
                <c:pt idx="96">
                  <c:v>36</c:v>
                </c:pt>
                <c:pt idx="97">
                  <c:v>33</c:v>
                </c:pt>
                <c:pt idx="98">
                  <c:v>32</c:v>
                </c:pt>
                <c:pt idx="99">
                  <c:v>30</c:v>
                </c:pt>
                <c:pt idx="100">
                  <c:v>30</c:v>
                </c:pt>
                <c:pt idx="101">
                  <c:v>28</c:v>
                </c:pt>
                <c:pt idx="102">
                  <c:v>26</c:v>
                </c:pt>
                <c:pt idx="103">
                  <c:v>28</c:v>
                </c:pt>
                <c:pt idx="104">
                  <c:v>30</c:v>
                </c:pt>
                <c:pt idx="105">
                  <c:v>26</c:v>
                </c:pt>
                <c:pt idx="106">
                  <c:v>27</c:v>
                </c:pt>
                <c:pt idx="107">
                  <c:v>27</c:v>
                </c:pt>
                <c:pt idx="108">
                  <c:v>25</c:v>
                </c:pt>
                <c:pt idx="109">
                  <c:v>27</c:v>
                </c:pt>
                <c:pt idx="110">
                  <c:v>25</c:v>
                </c:pt>
                <c:pt idx="111">
                  <c:v>25</c:v>
                </c:pt>
                <c:pt idx="112">
                  <c:v>24</c:v>
                </c:pt>
                <c:pt idx="113">
                  <c:v>29</c:v>
                </c:pt>
                <c:pt idx="114">
                  <c:v>30</c:v>
                </c:pt>
                <c:pt idx="115">
                  <c:v>30</c:v>
                </c:pt>
                <c:pt idx="116">
                  <c:v>28</c:v>
                </c:pt>
                <c:pt idx="117">
                  <c:v>25</c:v>
                </c:pt>
                <c:pt idx="118">
                  <c:v>24</c:v>
                </c:pt>
                <c:pt idx="119">
                  <c:v>22</c:v>
                </c:pt>
                <c:pt idx="120">
                  <c:v>24</c:v>
                </c:pt>
                <c:pt idx="121">
                  <c:v>24</c:v>
                </c:pt>
                <c:pt idx="122">
                  <c:v>25</c:v>
                </c:pt>
                <c:pt idx="123">
                  <c:v>26</c:v>
                </c:pt>
                <c:pt idx="124">
                  <c:v>28</c:v>
                </c:pt>
                <c:pt idx="125">
                  <c:v>33</c:v>
                </c:pt>
                <c:pt idx="126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FD-43E4-BA1D-0B494D841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314152"/>
        <c:axId val="604312192"/>
      </c:lineChart>
      <c:catAx>
        <c:axId val="6043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2192"/>
        <c:crosses val="autoZero"/>
        <c:auto val="1"/>
        <c:lblAlgn val="ctr"/>
        <c:lblOffset val="100"/>
        <c:tickLblSkip val="7"/>
        <c:noMultiLvlLbl val="0"/>
      </c:catAx>
      <c:valAx>
        <c:axId val="604312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60431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Plzeňský kraj</c:v>
                </c:pt>
                <c:pt idx="1">
                  <c:v>Kraj Vysočina</c:v>
                </c:pt>
                <c:pt idx="2">
                  <c:v>Liberecký kraj</c:v>
                </c:pt>
                <c:pt idx="3">
                  <c:v>Hlavní město Praha</c:v>
                </c:pt>
                <c:pt idx="4">
                  <c:v>Královéhradecký kraj</c:v>
                </c:pt>
                <c:pt idx="5">
                  <c:v>Středočeský kraj</c:v>
                </c:pt>
                <c:pt idx="6">
                  <c:v>Ústecký kraj</c:v>
                </c:pt>
                <c:pt idx="7">
                  <c:v>Jihočeský kraj</c:v>
                </c:pt>
                <c:pt idx="8">
                  <c:v>Pardubický kraj</c:v>
                </c:pt>
                <c:pt idx="9">
                  <c:v>ČR</c:v>
                </c:pt>
                <c:pt idx="10">
                  <c:v>Olomoucký kraj</c:v>
                </c:pt>
                <c:pt idx="11">
                  <c:v>Jihomoravský kraj</c:v>
                </c:pt>
                <c:pt idx="12">
                  <c:v>Karlovarský kraj</c:v>
                </c:pt>
                <c:pt idx="13">
                  <c:v>Zlínský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90.544259999999994</c:v>
                </c:pt>
                <c:pt idx="1">
                  <c:v>88.217290000000006</c:v>
                </c:pt>
                <c:pt idx="2">
                  <c:v>87.58117</c:v>
                </c:pt>
                <c:pt idx="3">
                  <c:v>87.417320000000004</c:v>
                </c:pt>
                <c:pt idx="4">
                  <c:v>87.022499999999994</c:v>
                </c:pt>
                <c:pt idx="5">
                  <c:v>86.927509999999998</c:v>
                </c:pt>
                <c:pt idx="6">
                  <c:v>86.795580000000001</c:v>
                </c:pt>
                <c:pt idx="7">
                  <c:v>86.113889999999998</c:v>
                </c:pt>
                <c:pt idx="8">
                  <c:v>85.757580000000004</c:v>
                </c:pt>
                <c:pt idx="9">
                  <c:v>85.585359999999994</c:v>
                </c:pt>
                <c:pt idx="10">
                  <c:v>84.932149999999993</c:v>
                </c:pt>
                <c:pt idx="11">
                  <c:v>83.698409999999996</c:v>
                </c:pt>
                <c:pt idx="12">
                  <c:v>82.539680000000004</c:v>
                </c:pt>
                <c:pt idx="13">
                  <c:v>82.121409999999997</c:v>
                </c:pt>
                <c:pt idx="14">
                  <c:v>81.172759999999997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Ústecký kraj</c:v>
                </c:pt>
                <c:pt idx="1">
                  <c:v>Kraj Vysočina</c:v>
                </c:pt>
                <c:pt idx="2">
                  <c:v>Plzeňský kraj</c:v>
                </c:pt>
                <c:pt idx="3">
                  <c:v>Hlavní město Praha</c:v>
                </c:pt>
                <c:pt idx="4">
                  <c:v>Středočeský kraj</c:v>
                </c:pt>
                <c:pt idx="5">
                  <c:v>Královéhradecký kraj</c:v>
                </c:pt>
                <c:pt idx="6">
                  <c:v>Karlovarský kraj</c:v>
                </c:pt>
                <c:pt idx="7">
                  <c:v>Jihočeský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Jihomoravský kraj</c:v>
                </c:pt>
                <c:pt idx="11">
                  <c:v>Pardubický kraj</c:v>
                </c:pt>
                <c:pt idx="12">
                  <c:v>Moravskoslezský kraj</c:v>
                </c:pt>
                <c:pt idx="13">
                  <c:v>Zlínský kraj</c:v>
                </c:pt>
                <c:pt idx="14">
                  <c:v>Olomoucký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83.027050000000003</c:v>
                </c:pt>
                <c:pt idx="1">
                  <c:v>82.041219999999996</c:v>
                </c:pt>
                <c:pt idx="2">
                  <c:v>81.795090000000002</c:v>
                </c:pt>
                <c:pt idx="3">
                  <c:v>81.726990000000001</c:v>
                </c:pt>
                <c:pt idx="4">
                  <c:v>81.276979999999995</c:v>
                </c:pt>
                <c:pt idx="5">
                  <c:v>80.325329999999994</c:v>
                </c:pt>
                <c:pt idx="6">
                  <c:v>79.446370000000002</c:v>
                </c:pt>
                <c:pt idx="7">
                  <c:v>78.146569999999997</c:v>
                </c:pt>
                <c:pt idx="8">
                  <c:v>77.640349999999998</c:v>
                </c:pt>
                <c:pt idx="9">
                  <c:v>77.26285</c:v>
                </c:pt>
                <c:pt idx="10">
                  <c:v>76.193250000000006</c:v>
                </c:pt>
                <c:pt idx="11">
                  <c:v>74.222380000000001</c:v>
                </c:pt>
                <c:pt idx="12">
                  <c:v>71.531859999999995</c:v>
                </c:pt>
                <c:pt idx="13">
                  <c:v>70.558679999999995</c:v>
                </c:pt>
                <c:pt idx="14">
                  <c:v>69.687790000000007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10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20061166082842"/>
          <c:y val="6.3054247171625041E-2"/>
          <c:w val="0.45963458745004687"/>
          <c:h val="0.917177322571322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ostatní ZP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List1!$A$2:$A$36</c:f>
              <c:strCache>
                <c:ptCount val="35"/>
                <c:pt idx="0">
                  <c:v>§ 42 Sanitář</c:v>
                </c:pt>
                <c:pt idx="1">
                  <c:v>§ 24 Fyzioterapeut</c:v>
                </c:pt>
                <c:pt idx="2">
                  <c:v>farmaceut</c:v>
                </c:pt>
                <c:pt idx="3">
                  <c:v>§ 19 Farmaceutický asistent</c:v>
                </c:pt>
                <c:pt idx="4">
                  <c:v>§ 9 Zdravotní laborant</c:v>
                </c:pt>
                <c:pt idx="5">
                  <c:v>§ 36 Ošetřovatel</c:v>
                </c:pt>
                <c:pt idx="6">
                  <c:v>§ 18 Zdravotnický záchranář</c:v>
                </c:pt>
                <c:pt idx="7">
                  <c:v>§ 39 Zubní instrumentářka</c:v>
                </c:pt>
                <c:pt idx="8">
                  <c:v>§ 8 Radiologický asistent</c:v>
                </c:pt>
                <c:pt idx="9">
                  <c:v>§ 16 Zubní technik</c:v>
                </c:pt>
                <c:pt idx="10">
                  <c:v>§ 26 Odborný pracovník v laboratorních metodách a v přípravě léčivých přípravků</c:v>
                </c:pt>
                <c:pt idx="11">
                  <c:v>§ 40 Řidič zdravotnické dopravní služby</c:v>
                </c:pt>
                <c:pt idx="12">
                  <c:v>§ 35 Řidič vozidla zdravotnické záchranné služby</c:v>
                </c:pt>
                <c:pt idx="13">
                  <c:v>§ 17 Dentální hygienistka</c:v>
                </c:pt>
                <c:pt idx="14">
                  <c:v>§ 37 Masér ve zdravotnictví, nevidomý a slabozraký masér ve zdravotnictví</c:v>
                </c:pt>
                <c:pt idx="15">
                  <c:v>§ 22 Psycholog ve zdravotnictví</c:v>
                </c:pt>
                <c:pt idx="16">
                  <c:v>§ 11 Optometrista</c:v>
                </c:pt>
                <c:pt idx="17">
                  <c:v>§ 10 Zdravotně-sociální pracovník</c:v>
                </c:pt>
                <c:pt idx="18">
                  <c:v>§ 15 Nutriční terapeut</c:v>
                </c:pt>
                <c:pt idx="19">
                  <c:v>§ 7 Ergoterapeut</c:v>
                </c:pt>
                <c:pt idx="20">
                  <c:v>§ 30 Laboratorní asistent</c:v>
                </c:pt>
                <c:pt idx="21">
                  <c:v>§ 23 Logoped ve zdravotnictví</c:v>
                </c:pt>
                <c:pt idx="22">
                  <c:v>§ 27 Biomedicínský inženýr</c:v>
                </c:pt>
                <c:pt idx="23">
                  <c:v>§ 33 Asistent zubního technika</c:v>
                </c:pt>
                <c:pt idx="24">
                  <c:v>§ 28 Odborný pracovník v ochraně a podpoře veřejného zdraví</c:v>
                </c:pt>
                <c:pt idx="25">
                  <c:v>§ 21a Adiktolog</c:v>
                </c:pt>
                <c:pt idx="26">
                  <c:v>§ 13 Asistent ochrany a podpory veřejného zdraví</c:v>
                </c:pt>
                <c:pt idx="27">
                  <c:v>§ 14 Ortotik-protetik</c:v>
                </c:pt>
                <c:pt idx="28">
                  <c:v>§ 31 Ortoticko-protetický technik</c:v>
                </c:pt>
                <c:pt idx="29">
                  <c:v>§ 20 Biomedicínský technik</c:v>
                </c:pt>
                <c:pt idx="30">
                  <c:v>§ 25 Radiologický fyzik</c:v>
                </c:pt>
                <c:pt idx="31">
                  <c:v>§ 32 Nutriční asistent</c:v>
                </c:pt>
                <c:pt idx="32">
                  <c:v>§ 12 Ortoptista</c:v>
                </c:pt>
                <c:pt idx="33">
                  <c:v>§ 21 Radiologický technik</c:v>
                </c:pt>
                <c:pt idx="34">
                  <c:v>§ 41 Autoptický laborant</c:v>
                </c:pt>
              </c:strCache>
            </c:strRef>
          </c:cat>
          <c:val>
            <c:numRef>
              <c:f>List1!$B$2:$B$36</c:f>
              <c:numCache>
                <c:formatCode>General</c:formatCode>
                <c:ptCount val="35"/>
                <c:pt idx="0">
                  <c:v>2221</c:v>
                </c:pt>
                <c:pt idx="1">
                  <c:v>889</c:v>
                </c:pt>
                <c:pt idx="2">
                  <c:v>744</c:v>
                </c:pt>
                <c:pt idx="3">
                  <c:v>638</c:v>
                </c:pt>
                <c:pt idx="4">
                  <c:v>605</c:v>
                </c:pt>
                <c:pt idx="5">
                  <c:v>506</c:v>
                </c:pt>
                <c:pt idx="6">
                  <c:v>344</c:v>
                </c:pt>
                <c:pt idx="7">
                  <c:v>336</c:v>
                </c:pt>
                <c:pt idx="8">
                  <c:v>281</c:v>
                </c:pt>
                <c:pt idx="9">
                  <c:v>251</c:v>
                </c:pt>
                <c:pt idx="10">
                  <c:v>220</c:v>
                </c:pt>
                <c:pt idx="11">
                  <c:v>219</c:v>
                </c:pt>
                <c:pt idx="12">
                  <c:v>173</c:v>
                </c:pt>
                <c:pt idx="13">
                  <c:v>121</c:v>
                </c:pt>
                <c:pt idx="14">
                  <c:v>114</c:v>
                </c:pt>
                <c:pt idx="15">
                  <c:v>105</c:v>
                </c:pt>
                <c:pt idx="16">
                  <c:v>81</c:v>
                </c:pt>
                <c:pt idx="17">
                  <c:v>80</c:v>
                </c:pt>
                <c:pt idx="18">
                  <c:v>80</c:v>
                </c:pt>
                <c:pt idx="19">
                  <c:v>66</c:v>
                </c:pt>
                <c:pt idx="20">
                  <c:v>64</c:v>
                </c:pt>
                <c:pt idx="21">
                  <c:v>48</c:v>
                </c:pt>
                <c:pt idx="22">
                  <c:v>34</c:v>
                </c:pt>
                <c:pt idx="23">
                  <c:v>22</c:v>
                </c:pt>
                <c:pt idx="24">
                  <c:v>18</c:v>
                </c:pt>
                <c:pt idx="25">
                  <c:v>16</c:v>
                </c:pt>
                <c:pt idx="26">
                  <c:v>13</c:v>
                </c:pt>
                <c:pt idx="27">
                  <c:v>12</c:v>
                </c:pt>
                <c:pt idx="28">
                  <c:v>7</c:v>
                </c:pt>
                <c:pt idx="29">
                  <c:v>6</c:v>
                </c:pt>
                <c:pt idx="30">
                  <c:v>6</c:v>
                </c:pt>
                <c:pt idx="31">
                  <c:v>5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C-4FEF-9A9E-83836E26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320460415"/>
        <c:axId val="315793487"/>
      </c:barChart>
      <c:catAx>
        <c:axId val="3204604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5793487"/>
        <c:crosses val="autoZero"/>
        <c:auto val="1"/>
        <c:lblAlgn val="ctr"/>
        <c:lblOffset val="100"/>
        <c:tickLblSkip val="1"/>
        <c:noMultiLvlLbl val="0"/>
      </c:catAx>
      <c:valAx>
        <c:axId val="3157934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20460415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31.08.2021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53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150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0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8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55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88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30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44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09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41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14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900347"/>
            <a:ext cx="12192000" cy="1534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Očkování: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zdravotničtí pracovníci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Stav a vývoj epidemie COVID-19 </a:t>
            </a:r>
            <a:b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cs-CZ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119043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800995"/>
              </p:ext>
            </p:extLst>
          </p:nvPr>
        </p:nvGraphicFramePr>
        <p:xfrm>
          <a:off x="10136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53004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64313"/>
              </p:ext>
            </p:extLst>
          </p:nvPr>
        </p:nvGraphicFramePr>
        <p:xfrm>
          <a:off x="5070251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67310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320994"/>
              </p:ext>
            </p:extLst>
          </p:nvPr>
        </p:nvGraphicFramePr>
        <p:xfrm>
          <a:off x="6185074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27942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90175"/>
              </p:ext>
            </p:extLst>
          </p:nvPr>
        </p:nvGraphicFramePr>
        <p:xfrm>
          <a:off x="11181969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42248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400" b="1" dirty="0"/>
              <a:t>Stav k 28. 8. 2021</a:t>
            </a:r>
          </a:p>
        </p:txBody>
      </p:sp>
    </p:spTree>
    <p:extLst>
      <p:ext uri="{BB962C8B-B14F-4D97-AF65-F5344CB8AC3E}">
        <p14:creationId xmlns:p14="http://schemas.microsoft.com/office/powerpoint/2010/main" val="43482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52450" y="833301"/>
            <a:ext cx="11039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Mezi skupinami zdravotnických pracovníků je nejnižší proočkovanost u nelékařských zdravotnických pracovníků, která dosahuje 75 %.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73256" y="3241554"/>
            <a:ext cx="118537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Např. profese sanitáře a fyzioterapeuta patřila mezi nejčastěji nakažené, jak dokládají reprezentativní data. Přitom jde o pracovníky s velkým počtem kontaktů ve zdravotnických zařízeních. Posílení očkování i u těchto zdravotnických profesí je potřebné.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289224" y="602469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289224" y="2568347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3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 17">
            <a:extLst>
              <a:ext uri="{FF2B5EF4-FFF2-40B4-BE49-F238E27FC236}">
                <a16:creationId xmlns:a16="http://schemas.microsoft.com/office/drawing/2014/main" id="{67714BB1-BEFB-4B6A-BA4B-87D00EC0B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178435"/>
              </p:ext>
            </p:extLst>
          </p:nvPr>
        </p:nvGraphicFramePr>
        <p:xfrm>
          <a:off x="40511" y="729673"/>
          <a:ext cx="11855235" cy="586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D287B611-02D0-49D2-B339-A7B816C3C828}"/>
              </a:ext>
            </a:extLst>
          </p:cNvPr>
          <p:cNvSpPr txBox="1"/>
          <p:nvPr/>
        </p:nvSpPr>
        <p:spPr>
          <a:xfrm>
            <a:off x="2162175" y="6583202"/>
            <a:ext cx="7665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systém,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02CAE-4282-4A4F-990C-53954F7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7303" cy="576000"/>
          </a:xfrm>
        </p:spPr>
        <p:txBody>
          <a:bodyPr/>
          <a:lstStyle/>
          <a:p>
            <a:r>
              <a:rPr lang="cs-CZ" dirty="0"/>
              <a:t>Přehled povolání u COVID-19 pozitivních ostatních zdravotnických pracovníků za období 01-08 / 2021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DB5357A-74B2-4F73-9151-19DFF199B935}"/>
              </a:ext>
            </a:extLst>
          </p:cNvPr>
          <p:cNvSpPr/>
          <p:nvPr/>
        </p:nvSpPr>
        <p:spPr>
          <a:xfrm>
            <a:off x="261654" y="846827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známých pracovních pozic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E819702-3927-4B90-94FB-62346EEA34F0}"/>
              </a:ext>
            </a:extLst>
          </p:cNvPr>
          <p:cNvSpPr txBox="1"/>
          <p:nvPr/>
        </p:nvSpPr>
        <p:spPr>
          <a:xfrm>
            <a:off x="9847292" y="656011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200" b="1" dirty="0"/>
              <a:t>Stav </a:t>
            </a:r>
            <a:r>
              <a:rPr lang="cs-CZ" sz="1200" b="1"/>
              <a:t>k 26. </a:t>
            </a:r>
            <a:r>
              <a:rPr lang="cs-CZ" sz="1200" b="1" dirty="0"/>
              <a:t>8. 2021</a:t>
            </a:r>
          </a:p>
        </p:txBody>
      </p:sp>
    </p:spTree>
    <p:extLst>
      <p:ext uri="{BB962C8B-B14F-4D97-AF65-F5344CB8AC3E}">
        <p14:creationId xmlns:p14="http://schemas.microsoft.com/office/powerpoint/2010/main" val="111974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1.6.2021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28. 8.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77686"/>
              </p:ext>
            </p:extLst>
          </p:nvPr>
        </p:nvGraphicFramePr>
        <p:xfrm>
          <a:off x="356585" y="1390933"/>
          <a:ext cx="11273440" cy="427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965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68436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sz="1600" dirty="0"/>
                        <a:t>evidovaní v NZIS**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Počet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u="none" strike="noStrike" dirty="0">
                          <a:effectLst/>
                        </a:rPr>
                        <a:t>Podíl očkovaných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farmaceuti</a:t>
                      </a:r>
                    </a:p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(farmaceut, § 19 Farmaceutický asistent)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5223301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36 Ošetřovatel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42 Sanitář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19 773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18 Zdravotnický záchranář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551337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24 Fyzioterapeut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754198"/>
                  </a:ext>
                </a:extLst>
              </a:tr>
              <a:tr h="52218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laboratorní pracovníci</a:t>
                      </a:r>
                    </a:p>
                    <a:p>
                      <a:pPr algn="l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(§ 8 Radiologický asistent, § 9 Zdravotní laborant, § 26 Odborný pracovník v laboratorních metodách a v přípravě léčivých přípravků, § 30 Laboratorní asistent, § 41 Autoptický laborant)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714590"/>
                  </a:ext>
                </a:extLst>
              </a:tr>
              <a:tr h="49736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ostatní NLZP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3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A89DEC17-BDC3-4C0B-A199-4841CA0B1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40968"/>
              </p:ext>
            </p:extLst>
          </p:nvPr>
        </p:nvGraphicFramePr>
        <p:xfrm>
          <a:off x="1943099" y="1448593"/>
          <a:ext cx="9946013" cy="4689135"/>
        </p:xfrm>
        <a:graphic>
          <a:graphicData uri="http://schemas.openxmlformats.org/drawingml/2006/table">
            <a:tbl>
              <a:tblPr/>
              <a:tblGrid>
                <a:gridCol w="1420859">
                  <a:extLst>
                    <a:ext uri="{9D8B030D-6E8A-4147-A177-3AD203B41FA5}">
                      <a16:colId xmlns:a16="http://schemas.microsoft.com/office/drawing/2014/main" val="1897064925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2412613571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2333864046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250943204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2578198186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878871598"/>
                    </a:ext>
                  </a:extLst>
                </a:gridCol>
                <a:gridCol w="1420859">
                  <a:extLst>
                    <a:ext uri="{9D8B030D-6E8A-4147-A177-3AD203B41FA5}">
                      <a16:colId xmlns:a16="http://schemas.microsoft.com/office/drawing/2014/main" val="1792226878"/>
                    </a:ext>
                  </a:extLst>
                </a:gridCol>
              </a:tblGrid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0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4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0626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5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0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47970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5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04087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5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06714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2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D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82168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884731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C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6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6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5801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8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1022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A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569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71517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3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60537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B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7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3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0302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3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B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4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82755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D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9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41919"/>
                  </a:ext>
                </a:extLst>
              </a:tr>
              <a:tr h="31260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5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5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5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4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2319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NLZP v nemocnicích akutní lůžkové péče a ZZS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401765"/>
            <a:ext cx="11753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pPr algn="ctr"/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297313" y="614100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/>
              <a:t>Stav k 28. 8.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02BA253-3FCF-4619-85EA-CE8807BF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16372"/>
              </p:ext>
            </p:extLst>
          </p:nvPr>
        </p:nvGraphicFramePr>
        <p:xfrm>
          <a:off x="302889" y="921878"/>
          <a:ext cx="11586222" cy="5215857"/>
        </p:xfrm>
        <a:graphic>
          <a:graphicData uri="http://schemas.openxmlformats.org/drawingml/2006/table">
            <a:tbl>
              <a:tblPr/>
              <a:tblGrid>
                <a:gridCol w="1640944">
                  <a:extLst>
                    <a:ext uri="{9D8B030D-6E8A-4147-A177-3AD203B41FA5}">
                      <a16:colId xmlns:a16="http://schemas.microsoft.com/office/drawing/2014/main" val="974880782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441195149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3499224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04803258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857566558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2038756237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134387120"/>
                    </a:ext>
                  </a:extLst>
                </a:gridCol>
                <a:gridCol w="1420754">
                  <a:extLst>
                    <a:ext uri="{9D8B030D-6E8A-4147-A177-3AD203B41FA5}">
                      <a16:colId xmlns:a16="http://schemas.microsoft.com/office/drawing/2014/main" val="3794948740"/>
                    </a:ext>
                  </a:extLst>
                </a:gridCol>
              </a:tblGrid>
              <a:tr h="499992"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6522" marT="65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farmaceuti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(farmaceut, § 19 Farmaceutický asistent)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36 Ošetřovatel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42 Sanitář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18 Zdravotnický záchranář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§ 24 Fyzioterapeut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laboratorní pracovníci *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 NLZP</a:t>
                      </a:r>
                    </a:p>
                  </a:txBody>
                  <a:tcPr marL="6522" marR="6522" marT="6522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5326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 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 (82,5 %)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2 517 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 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1 590 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 (84,3 %)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797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1 612 (80,2 %)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 (83,6 %)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 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 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160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(84,0 %)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 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 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 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 (84,9 %)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4468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(85,1 %)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 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 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(83,9 %)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 (83,0 %)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 (81,0 %)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81402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(80,0 %)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 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(85,5 %)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(83,2 %)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78210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1 041 (80,6 %)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(86,1 %)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(79,4 %)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 (82,8 %)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 (83,4 %)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02116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 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(86,1 %)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 (81,0 %)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(84,3 %)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844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 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(86,6 %)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 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 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309455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(82,7 %)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 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 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 (74,9 %)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(80,9 %)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98027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(85,6 %)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(81,7 %)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 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 (78,8 %)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 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74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 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2 370 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(78,4 %)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 (80,3 %)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1 121 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 (79,3 %)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9702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(85,0 %)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 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 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 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93671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(84,9 %)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 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 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 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 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07469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 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1 344 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 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 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 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0140"/>
                  </a:ext>
                </a:extLst>
              </a:tr>
              <a:tr h="31274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36000" marR="6522" marT="65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1 989 (80,8 %)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3 157 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15 157 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3 562 (81,6 %)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2 447 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7 526 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5 301 (81,3 %)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19212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EE8DF9DD-84CF-4A37-A410-0264FC601949}"/>
              </a:ext>
            </a:extLst>
          </p:cNvPr>
          <p:cNvSpPr/>
          <p:nvPr/>
        </p:nvSpPr>
        <p:spPr>
          <a:xfrm>
            <a:off x="1476376" y="6151138"/>
            <a:ext cx="10544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§ 8 Radiologický asistent, § 9 Zdravotní laborant, § 26 Odborný pracovník v laboratorních metodách a v přípravě léčivých přípravků, § 30 Laboratorní asistent, § 41 Autoptický laborant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344294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5" y="680206"/>
            <a:ext cx="11189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Proočkovanost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profesních kategoriích zdravotnických pracovníků dosahuje populačně viditelné úrovně 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449172" y="176292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04850" y="2629447"/>
            <a:ext cx="11096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aktuálně aktivně působících zdravotnických pracovníků má alespoň 1. dávku vakcinace 85 % lékařů, 77 % sesterských povolání a 75 % ostatních zdravotnických povolání. </a:t>
            </a:r>
          </a:p>
        </p:txBody>
      </p:sp>
      <p:sp>
        <p:nvSpPr>
          <p:cNvPr id="9" name="Šipka dolů 8"/>
          <p:cNvSpPr/>
          <p:nvPr/>
        </p:nvSpPr>
        <p:spPr>
          <a:xfrm>
            <a:off x="5449172" y="4022149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36754" y="4697632"/>
            <a:ext cx="11189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těchto profesních kategoriích podstatně snížilo denní počet registrovaných nových nákaz  </a:t>
            </a:r>
          </a:p>
        </p:txBody>
      </p:sp>
      <p:sp>
        <p:nvSpPr>
          <p:cNvPr id="11" name="Šipka dolů 10"/>
          <p:cNvSpPr/>
          <p:nvPr/>
        </p:nvSpPr>
        <p:spPr>
          <a:xfrm>
            <a:off x="5449172" y="5935253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33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3747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6626"/>
              </p:ext>
            </p:extLst>
          </p:nvPr>
        </p:nvGraphicFramePr>
        <p:xfrm>
          <a:off x="356585" y="1390934"/>
          <a:ext cx="11149615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23702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38725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99359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137 358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362 174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259 697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28. 8. 2021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6F37292-6D98-4BA4-B894-BD354102F974}"/>
              </a:ext>
            </a:extLst>
          </p:cNvPr>
          <p:cNvSpPr/>
          <p:nvPr/>
        </p:nvSpPr>
        <p:spPr>
          <a:xfrm>
            <a:off x="330707" y="5686170"/>
            <a:ext cx="11454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 lvl="0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** Počet zdravotnických pracovníků </a:t>
            </a:r>
            <a:r>
              <a:rPr lang="cs-CZ" sz="1100" dirty="0">
                <a:solidFill>
                  <a:srgbClr val="000000"/>
                </a:solidFill>
              </a:rPr>
              <a:t>evidovaných v NZIS (Národní registr zdravotnických pracovníků – NRZP)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55987" y="618549"/>
            <a:ext cx="1169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Tabulka tedy nereflektuje, zda daný ZP skutečně vykonává zdravotnické povolání v ČR. Zahrnuti jsou i ZP v seniorním, důchodovém, věku. </a:t>
            </a:r>
          </a:p>
        </p:txBody>
      </p:sp>
    </p:spTree>
    <p:extLst>
      <p:ext uri="{BB962C8B-B14F-4D97-AF65-F5344CB8AC3E}">
        <p14:creationId xmlns:p14="http://schemas.microsoft.com/office/powerpoint/2010/main" val="3699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aktivní zdravotničtí pracovníci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556521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31021" y="5689889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1.6.2021 do současnosti.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09541" y="621246"/>
            <a:ext cx="1156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 (v ambulantním sektoru mohou být tyto počty mírně nedohlášené).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28. 8. 2021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9EBA9451-7A3F-4EF9-93DD-7094F620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72127"/>
              </p:ext>
            </p:extLst>
          </p:nvPr>
        </p:nvGraphicFramePr>
        <p:xfrm>
          <a:off x="356585" y="1390934"/>
          <a:ext cx="11273439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877273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2364698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2015734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l" fontAlgn="ctr"/>
                      <a:r>
                        <a:rPr lang="cs-CZ" dirty="0"/>
                        <a:t>Zdravotničtí pracovníci </a:t>
                      </a:r>
                    </a:p>
                    <a:p>
                      <a:pPr algn="l" fontAlgn="ctr"/>
                      <a:r>
                        <a:rPr lang="cs-CZ" dirty="0"/>
                        <a:t>evidovaní v NZIS**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Počet aktivních zdravotnických pracovníků**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51 405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103 598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68 725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 dirty="0">
                          <a:effectLst/>
                        </a:rPr>
                        <a:t>CELKEM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247 080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192 567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77,9 %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3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(incidence),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26. 8.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142875" y="1119730"/>
          <a:ext cx="7153275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296150" y="1209675"/>
          <a:ext cx="4661411" cy="5209594"/>
        </p:xfrm>
        <a:graphic>
          <a:graphicData uri="http://schemas.openxmlformats.org/drawingml/2006/table">
            <a:tbl>
              <a:tblPr/>
              <a:tblGrid>
                <a:gridCol w="145311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82840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544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02075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728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denní klouzavý průměr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(poslední den)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0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F5F70D9E-87A2-4BFA-BE04-CC7F4241D0B4}"/>
              </a:ext>
            </a:extLst>
          </p:cNvPr>
          <p:cNvCxnSpPr/>
          <p:nvPr/>
        </p:nvCxnSpPr>
        <p:spPr>
          <a:xfrm>
            <a:off x="5625815" y="3702595"/>
            <a:ext cx="216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39CA3BBA-412B-4A3C-ADC1-DAF4B494D04F}"/>
              </a:ext>
            </a:extLst>
          </p:cNvPr>
          <p:cNvSpPr txBox="1"/>
          <p:nvPr/>
        </p:nvSpPr>
        <p:spPr>
          <a:xfrm>
            <a:off x="5808757" y="3533321"/>
            <a:ext cx="1341224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7 denní klouzavý průměr</a:t>
            </a:r>
          </a:p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denní hodnoty</a:t>
            </a:r>
          </a:p>
        </p:txBody>
      </p: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49368D80-8513-4AF4-B12A-04F7F7E5994A}"/>
              </a:ext>
            </a:extLst>
          </p:cNvPr>
          <p:cNvCxnSpPr/>
          <p:nvPr/>
        </p:nvCxnSpPr>
        <p:spPr>
          <a:xfrm>
            <a:off x="5625815" y="3997870"/>
            <a:ext cx="216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F83CAAA-A3F3-4137-A444-807362C84989}"/>
              </a:ext>
            </a:extLst>
          </p:cNvPr>
          <p:cNvSpPr txBox="1"/>
          <p:nvPr/>
        </p:nvSpPr>
        <p:spPr>
          <a:xfrm>
            <a:off x="5501588" y="4545671"/>
            <a:ext cx="134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Poslední den:</a:t>
            </a:r>
          </a:p>
        </p:txBody>
      </p:sp>
    </p:spTree>
    <p:extLst>
      <p:ext uri="{BB962C8B-B14F-4D97-AF65-F5344CB8AC3E}">
        <p14:creationId xmlns:p14="http://schemas.microsoft.com/office/powerpoint/2010/main" val="251119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4">
            <a:extLst>
              <a:ext uri="{FF2B5EF4-FFF2-40B4-BE49-F238E27FC236}">
                <a16:creationId xmlns:a16="http://schemas.microsoft.com/office/drawing/2014/main" id="{CD96D264-7DB7-4540-BD2A-BEA7AA3CDEDF}"/>
              </a:ext>
            </a:extLst>
          </p:cNvPr>
          <p:cNvSpPr/>
          <p:nvPr/>
        </p:nvSpPr>
        <p:spPr>
          <a:xfrm>
            <a:off x="609693" y="647811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Aktuální počet COVID-19 pozitivních (prevalence),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26. 8. 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43448D1D-2E05-45CA-A866-143DDBF5BA0C}"/>
              </a:ext>
            </a:extLst>
          </p:cNvPr>
          <p:cNvGraphicFramePr/>
          <p:nvPr/>
        </p:nvGraphicFramePr>
        <p:xfrm>
          <a:off x="200025" y="1119730"/>
          <a:ext cx="6743700" cy="54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/>
        </p:nvGraphicFramePr>
        <p:xfrm>
          <a:off x="7026513" y="1256231"/>
          <a:ext cx="4848225" cy="5154086"/>
        </p:xfrm>
        <a:graphic>
          <a:graphicData uri="http://schemas.openxmlformats.org/drawingml/2006/table">
            <a:tbl>
              <a:tblPr/>
              <a:tblGrid>
                <a:gridCol w="1485693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840633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8846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200" b="0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  <a:endParaRPr lang="cs-CZ" sz="12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846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7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FD4B24A2-1068-4662-A943-D4F7D2493A7A}"/>
              </a:ext>
            </a:extLst>
          </p:cNvPr>
          <p:cNvGraphicFramePr>
            <a:graphicFrameLocks noGrp="1"/>
          </p:cNvGraphicFramePr>
          <p:nvPr/>
        </p:nvGraphicFramePr>
        <p:xfrm>
          <a:off x="10848975" y="2269864"/>
          <a:ext cx="769632" cy="3612150"/>
        </p:xfrm>
        <a:graphic>
          <a:graphicData uri="http://schemas.openxmlformats.org/drawingml/2006/table">
            <a:tbl>
              <a:tblPr/>
              <a:tblGrid>
                <a:gridCol w="769632">
                  <a:extLst>
                    <a:ext uri="{9D8B030D-6E8A-4147-A177-3AD203B41FA5}">
                      <a16:colId xmlns:a16="http://schemas.microsoft.com/office/drawing/2014/main" val="3314287155"/>
                    </a:ext>
                  </a:extLst>
                </a:gridCol>
              </a:tblGrid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00781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639597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30753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972939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59036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38191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0118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83286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002097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105519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15261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81920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75311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260104"/>
                  </a:ext>
                </a:extLst>
              </a:tr>
              <a:tr h="240810">
                <a:tc>
                  <a:txBody>
                    <a:bodyPr/>
                    <a:lstStyle/>
                    <a:p>
                      <a:pPr algn="ctr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35645"/>
                  </a:ext>
                </a:extLst>
              </a:tr>
            </a:tbl>
          </a:graphicData>
        </a:graphic>
      </p:graphicFrame>
      <p:sp>
        <p:nvSpPr>
          <p:cNvPr id="10" name="TextovéPole 5">
            <a:extLst>
              <a:ext uri="{FF2B5EF4-FFF2-40B4-BE49-F238E27FC236}">
                <a16:creationId xmlns:a16="http://schemas.microsoft.com/office/drawing/2014/main" id="{E3A22678-EE0A-4F0C-80A0-91CC52509AD0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dirty="0">
                <a:latin typeface="Calibri" panose="020F0502020204030204" pitchFamily="34" charset="0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238D39-7489-4465-AC4A-2E3C5F72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5" y="2"/>
            <a:ext cx="7502895" cy="576000"/>
          </a:xfrm>
        </p:spPr>
        <p:txBody>
          <a:bodyPr/>
          <a:lstStyle/>
          <a:p>
            <a:r>
              <a:rPr lang="cs-CZ" dirty="0"/>
              <a:t>Počty pracovníků ve zdravotnictví s nákazou COVID-19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1D66D047-1A81-43A9-AEC0-D36353A2C52D}"/>
              </a:ext>
            </a:extLst>
          </p:cNvPr>
          <p:cNvSpPr/>
          <p:nvPr/>
        </p:nvSpPr>
        <p:spPr>
          <a:xfrm>
            <a:off x="607274" y="64668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lang="cs-CZ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Aktuální počet COVID-19 pozitivních,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stav k 26. 8. 2021 </a:t>
            </a:r>
            <a:endParaRPr lang="cs-CZ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5E2859C-4D5B-4818-B563-9E4138B938E9}"/>
              </a:ext>
            </a:extLst>
          </p:cNvPr>
          <p:cNvGraphicFramePr>
            <a:graphicFrameLocks noGrp="1"/>
          </p:cNvGraphicFramePr>
          <p:nvPr/>
        </p:nvGraphicFramePr>
        <p:xfrm>
          <a:off x="672701" y="1101986"/>
          <a:ext cx="10945906" cy="4780030"/>
        </p:xfrm>
        <a:graphic>
          <a:graphicData uri="http://schemas.openxmlformats.org/drawingml/2006/table">
            <a:tbl>
              <a:tblPr/>
              <a:tblGrid>
                <a:gridCol w="167042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533895005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1606111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3422552456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401237711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366221837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915136564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256011791"/>
                    </a:ext>
                  </a:extLst>
                </a:gridCol>
                <a:gridCol w="772957">
                  <a:extLst>
                    <a:ext uri="{9D8B030D-6E8A-4147-A177-3AD203B41FA5}">
                      <a16:colId xmlns:a16="http://schemas.microsoft.com/office/drawing/2014/main" val="1711815336"/>
                    </a:ext>
                  </a:extLst>
                </a:gridCol>
              </a:tblGrid>
              <a:tr h="5532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6147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tis. obyvatel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Počet osob na 100 úvazků*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81938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408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C60E1484-55C4-4B6F-A638-3236D2A6D736}"/>
              </a:ext>
            </a:extLst>
          </p:cNvPr>
          <p:cNvSpPr txBox="1"/>
          <p:nvPr/>
        </p:nvSpPr>
        <p:spPr>
          <a:xfrm>
            <a:off x="2209088" y="5966151"/>
            <a:ext cx="975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* Úvazky včetně smluvních pracovníků za rok 2019 podle statistických zjišťování MZ za rok 2019, v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ýkaz</a:t>
            </a:r>
            <a:r>
              <a:rPr lang="cs-CZ" sz="1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E (MZ) 2-01, E (MZ) 3-01 a E (MZ) 4-01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D38389EE-F8C1-4AAD-BB2B-BF9F71F72F8C}"/>
              </a:ext>
            </a:extLst>
          </p:cNvPr>
          <p:cNvSpPr txBox="1"/>
          <p:nvPr/>
        </p:nvSpPr>
        <p:spPr>
          <a:xfrm>
            <a:off x="4911603" y="6276375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Barevná škála vizualizuje rozsah hodnot v územích v rámci sledovaného ukazatele (sloupce)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1834C1AC-8D63-45D3-ADC1-6A054BF785C6}"/>
              </a:ext>
            </a:extLst>
          </p:cNvPr>
          <p:cNvGrpSpPr/>
          <p:nvPr/>
        </p:nvGrpSpPr>
        <p:grpSpPr>
          <a:xfrm>
            <a:off x="2768481" y="6338662"/>
            <a:ext cx="2143122" cy="171474"/>
            <a:chOff x="2185672" y="6586960"/>
            <a:chExt cx="2143122" cy="171474"/>
          </a:xfrm>
        </p:grpSpPr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9B93F5A1-61AB-4ADF-8174-6F49ABD78FD6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A9AA69C9-AA2B-4055-9A8C-660DAE0A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5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595D2995-6412-42C4-A7E4-E0F574EE7F7D}"/>
              </a:ext>
            </a:extLst>
          </p:cNvPr>
          <p:cNvGraphicFramePr>
            <a:graphicFrameLocks noGrp="1"/>
          </p:cNvGraphicFramePr>
          <p:nvPr/>
        </p:nvGraphicFramePr>
        <p:xfrm>
          <a:off x="9290050" y="1996281"/>
          <a:ext cx="1845118" cy="3996645"/>
        </p:xfrm>
        <a:graphic>
          <a:graphicData uri="http://schemas.openxmlformats.org/drawingml/2006/table">
            <a:tbl>
              <a:tblPr/>
              <a:tblGrid>
                <a:gridCol w="1845118">
                  <a:extLst>
                    <a:ext uri="{9D8B030D-6E8A-4147-A177-3AD203B41FA5}">
                      <a16:colId xmlns:a16="http://schemas.microsoft.com/office/drawing/2014/main" val="2536409352"/>
                    </a:ext>
                  </a:extLst>
                </a:gridCol>
              </a:tblGrid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138354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96405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39593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63024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44006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555217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3031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94302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575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76872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86600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90538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02403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2481"/>
                  </a:ext>
                </a:extLst>
              </a:tr>
              <a:tr h="266443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624438"/>
                  </a:ext>
                </a:extLst>
              </a:tr>
            </a:tbl>
          </a:graphicData>
        </a:graphic>
      </p:graphicFrame>
      <p:sp>
        <p:nvSpPr>
          <p:cNvPr id="15" name="TextovéPole 8">
            <a:extLst>
              <a:ext uri="{FF2B5EF4-FFF2-40B4-BE49-F238E27FC236}">
                <a16:creationId xmlns:a16="http://schemas.microsoft.com/office/drawing/2014/main" id="{647DDAC2-3C77-4F03-9BD2-24C7C1216857}"/>
              </a:ext>
            </a:extLst>
          </p:cNvPr>
          <p:cNvSpPr txBox="1"/>
          <p:nvPr/>
        </p:nvSpPr>
        <p:spPr>
          <a:xfrm>
            <a:off x="2990850" y="6567385"/>
            <a:ext cx="6362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Zdroj: ISIN – Informační systém infekční nemocí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AB93A6-2228-45F5-872E-1F511F38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0" y="2"/>
            <a:ext cx="7864952" cy="576000"/>
          </a:xfrm>
        </p:spPr>
        <p:txBody>
          <a:bodyPr/>
          <a:lstStyle/>
          <a:p>
            <a:r>
              <a:rPr lang="cs-CZ" dirty="0"/>
              <a:t>Počty pracovníků ve zdravotnictví (ZP) s nákazou COVID-19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C1367ED-B273-4E58-BBB3-AD1B81F63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78014"/>
              </p:ext>
            </p:extLst>
          </p:nvPr>
        </p:nvGraphicFramePr>
        <p:xfrm>
          <a:off x="1093858" y="1238720"/>
          <a:ext cx="10041310" cy="4754200"/>
        </p:xfrm>
        <a:graphic>
          <a:graphicData uri="http://schemas.openxmlformats.org/drawingml/2006/table">
            <a:tbl>
              <a:tblPr/>
              <a:tblGrid>
                <a:gridCol w="2694402">
                  <a:extLst>
                    <a:ext uri="{9D8B030D-6E8A-4147-A177-3AD203B41FA5}">
                      <a16:colId xmlns:a16="http://schemas.microsoft.com/office/drawing/2014/main" val="413071720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34583200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3216505177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240375351"/>
                    </a:ext>
                  </a:extLst>
                </a:gridCol>
                <a:gridCol w="1836727">
                  <a:extLst>
                    <a:ext uri="{9D8B030D-6E8A-4147-A177-3AD203B41FA5}">
                      <a16:colId xmlns:a16="http://schemas.microsoft.com/office/drawing/2014/main" val="1696405920"/>
                    </a:ext>
                  </a:extLst>
                </a:gridCol>
              </a:tblGrid>
              <a:tr h="7639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Počet celkem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(*z toho v nemocnicích akutní lůžkové péče / ambulance PL, PLDD, PL gynekolog / ambulance zubního lékaře)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Lékaři</a:t>
                      </a:r>
                      <a:endParaRPr lang="cs-CZ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Sesterská povolání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Ostatní zdravotničtí pracovníci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3220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08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0938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4988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10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515625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285489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(2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(3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92822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25417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1914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06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45060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59134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24751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(-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26513"/>
                  </a:ext>
                </a:extLst>
              </a:tr>
              <a:tr h="2660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 / 1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(4 / - / -)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 / -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(7 / 1 / 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28876"/>
                  </a:ext>
                </a:extLst>
              </a:tr>
            </a:tbl>
          </a:graphicData>
        </a:graphic>
      </p:graphicFrame>
      <p:sp>
        <p:nvSpPr>
          <p:cNvPr id="6" name="Obdélník 4">
            <a:extLst>
              <a:ext uri="{FF2B5EF4-FFF2-40B4-BE49-F238E27FC236}">
                <a16:creationId xmlns:a16="http://schemas.microsoft.com/office/drawing/2014/main" id="{CF4F4DD4-5D05-4AA4-B6B7-30E2E7BF4344}"/>
              </a:ext>
            </a:extLst>
          </p:cNvPr>
          <p:cNvSpPr/>
          <p:nvPr/>
        </p:nvSpPr>
        <p:spPr>
          <a:xfrm>
            <a:off x="609693" y="724725"/>
            <a:ext cx="1097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ctr"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nově COVID-19 pozitivních </a:t>
            </a:r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za 7denní období 20. 8. – 26. 8. 2021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DA84AC6-10F0-4D41-9F1A-6572994DE132}"/>
              </a:ext>
            </a:extLst>
          </p:cNvPr>
          <p:cNvSpPr txBox="1"/>
          <p:nvPr/>
        </p:nvSpPr>
        <p:spPr>
          <a:xfrm>
            <a:off x="3707125" y="6081831"/>
            <a:ext cx="705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Barevné škály vizualizují rozsah hodnot v územích v rámci sledovaného ukazatele (sloupce)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8325E5-F71A-402A-B781-52C4AA1B55C4}"/>
              </a:ext>
            </a:extLst>
          </p:cNvPr>
          <p:cNvSpPr txBox="1"/>
          <p:nvPr/>
        </p:nvSpPr>
        <p:spPr>
          <a:xfrm>
            <a:off x="1495631" y="6316806"/>
            <a:ext cx="9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zdravotničtí pracovníci mohou být zaměstnáni ve více typech zdravotnických zařízení a jsou pak započítáni do každé příslušné skupiny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747C38F7-A7F7-4B0C-9D0A-01511E1A6161}"/>
              </a:ext>
            </a:extLst>
          </p:cNvPr>
          <p:cNvGrpSpPr/>
          <p:nvPr/>
        </p:nvGrpSpPr>
        <p:grpSpPr>
          <a:xfrm>
            <a:off x="1592578" y="6134593"/>
            <a:ext cx="2143122" cy="171474"/>
            <a:chOff x="2185672" y="6586960"/>
            <a:chExt cx="2143122" cy="171474"/>
          </a:xfrm>
        </p:grpSpPr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159EDEC4-9347-43EC-A452-533F0BDD4739}"/>
                </a:ext>
              </a:extLst>
            </p:cNvPr>
            <p:cNvSpPr txBox="1"/>
            <p:nvPr/>
          </p:nvSpPr>
          <p:spPr>
            <a:xfrm>
              <a:off x="2185672" y="6586960"/>
              <a:ext cx="214312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cs-CZ" sz="1000" dirty="0"/>
                <a:t>min %                                    max %</a:t>
              </a:r>
            </a:p>
          </p:txBody>
        </p:sp>
        <p:pic>
          <p:nvPicPr>
            <p:cNvPr id="19" name="Obrázek 18">
              <a:extLst>
                <a:ext uri="{FF2B5EF4-FFF2-40B4-BE49-F238E27FC236}">
                  <a16:creationId xmlns:a16="http://schemas.microsoft.com/office/drawing/2014/main" id="{67B50C2A-82CD-4E17-A551-73873790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3291" y="6586960"/>
              <a:ext cx="1190791" cy="17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100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zdravotnických pracovníků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28.8. 2021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9149" y="1996486"/>
            <a:ext cx="11853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Velmi vysoká úroveň proočkovanosti je patrná u pracovníků v akutní lůžkové péči a v záchranné zdravotnické službě: lékaři 86 % a sestry 78 %. </a:t>
            </a:r>
            <a:r>
              <a:rPr kumimoji="0" lang="cs-CZ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Přest</a:t>
            </a:r>
            <a:r>
              <a:rPr lang="cs-CZ" sz="3200" b="1" dirty="0">
                <a:latin typeface="Arial" panose="020B0604020202020204"/>
              </a:rPr>
              <a:t>o i v této kategorii existuje prostor k posílení očkování, zejména v některých moravských regionech.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5390575" y="4652888"/>
            <a:ext cx="1164566" cy="483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09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abf0963433422b508f8030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True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11157</TotalTime>
  <Words>3139</Words>
  <Application>Microsoft Office PowerPoint</Application>
  <PresentationFormat>Širokoúhlá obrazovka</PresentationFormat>
  <Paragraphs>782</Paragraphs>
  <Slides>14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7" baseType="lpstr">
      <vt:lpstr>Calibri</vt:lpstr>
      <vt:lpstr>Arial</vt:lpstr>
      <vt:lpstr>Motiv Office</vt:lpstr>
      <vt:lpstr>Prezentace aplikace PowerPoint</vt:lpstr>
      <vt:lpstr>Očkování zdravotnických pracovníků </vt:lpstr>
      <vt:lpstr>Očkovaní zdravotničtí pracovníci celkem</vt:lpstr>
      <vt:lpstr>Očkovaní aktivní zdravotničtí pracovníci</vt:lpstr>
      <vt:lpstr>Počty pracovníků ve zdravotnictví s nákazou COVID-19</vt:lpstr>
      <vt:lpstr>Počty pracovníků ve zdravotnictví s nákazou COVID-19</vt:lpstr>
      <vt:lpstr>Počty pracovníků ve zdravotnictví s nákazou COVID-19</vt:lpstr>
      <vt:lpstr>Počty pracovníků ve zdravotnictví (ZP) s nákazou COVID-19</vt:lpstr>
      <vt:lpstr>Očkování zdravotnických pracovníků </vt:lpstr>
      <vt:lpstr>Očkovaní zdravotníci v nemocnicích akutní lůžkové péče a ZZS</vt:lpstr>
      <vt:lpstr>Očkování zdravotnických pracovníků </vt:lpstr>
      <vt:lpstr>Přehled povolání u COVID-19 pozitivních ostatních zdravotnických pracovníků za období 01-08 / 2021</vt:lpstr>
      <vt:lpstr>Očkovaní aktivní zdravotničtí pracovníci</vt:lpstr>
      <vt:lpstr>Očkovaní NLZP v nemocnicích akutní lůžkové péče a ZZS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Dušek Ladislav prof. RNDr. Ph.D.</cp:lastModifiedBy>
  <cp:revision>702</cp:revision>
  <dcterms:created xsi:type="dcterms:W3CDTF">2020-11-11T17:36:28Z</dcterms:created>
  <dcterms:modified xsi:type="dcterms:W3CDTF">2021-08-31T05:00:25Z</dcterms:modified>
</cp:coreProperties>
</file>