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m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18.xml" ContentType="application/vnd.openxmlformats-officedocument.presentationml.tags+xml"/>
  <Override PartName="/ppt/tags/tag19.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5" r:id="rId2"/>
    <p:sldMasterId id="2147483810" r:id="rId3"/>
    <p:sldMasterId id="2147483819" r:id="rId4"/>
  </p:sldMasterIdLst>
  <p:notesMasterIdLst>
    <p:notesMasterId r:id="rId33"/>
  </p:notesMasterIdLst>
  <p:sldIdLst>
    <p:sldId id="1624" r:id="rId5"/>
    <p:sldId id="2383" r:id="rId6"/>
    <p:sldId id="2384" r:id="rId7"/>
    <p:sldId id="2385" r:id="rId8"/>
    <p:sldId id="2382" r:id="rId9"/>
    <p:sldId id="2377" r:id="rId10"/>
    <p:sldId id="2378" r:id="rId11"/>
    <p:sldId id="2389" r:id="rId12"/>
    <p:sldId id="2379" r:id="rId13"/>
    <p:sldId id="2260" r:id="rId14"/>
    <p:sldId id="1593" r:id="rId15"/>
    <p:sldId id="2404" r:id="rId16"/>
    <p:sldId id="2192" r:id="rId17"/>
    <p:sldId id="2193" r:id="rId18"/>
    <p:sldId id="2186" r:id="rId19"/>
    <p:sldId id="2380" r:id="rId20"/>
    <p:sldId id="2354" r:id="rId21"/>
    <p:sldId id="2381" r:id="rId22"/>
    <p:sldId id="2345" r:id="rId23"/>
    <p:sldId id="2346" r:id="rId24"/>
    <p:sldId id="2365" r:id="rId25"/>
    <p:sldId id="2398" r:id="rId26"/>
    <p:sldId id="2401" r:id="rId27"/>
    <p:sldId id="2410" r:id="rId28"/>
    <p:sldId id="2411" r:id="rId29"/>
    <p:sldId id="2430" r:id="rId30"/>
    <p:sldId id="2431" r:id="rId31"/>
    <p:sldId id="2432" r:id="rId32"/>
  </p:sldIdLst>
  <p:sldSz cx="12192000" cy="6858000"/>
  <p:notesSz cx="6858000" cy="9144000"/>
  <p:custDataLst>
    <p:tags r:id="rId34"/>
  </p:custDataLst>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8" userDrawn="1">
          <p15:clr>
            <a:srgbClr val="A4A3A4"/>
          </p15:clr>
        </p15:guide>
        <p15:guide id="2" pos="5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3333CC"/>
    <a:srgbClr val="00FF00"/>
    <a:srgbClr val="D31145"/>
    <a:srgbClr val="FF33CC"/>
    <a:srgbClr val="00B050"/>
    <a:srgbClr val="800000"/>
    <a:srgbClr val="EAEFF7"/>
    <a:srgbClr val="4472C4"/>
    <a:srgbClr val="7671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Bez stylu, mřížka tabulky">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Střední sty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Světlý styl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Světlý styl 1 – zvýraznění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2" autoAdjust="0"/>
    <p:restoredTop sz="93878" autoAdjust="0"/>
  </p:normalViewPr>
  <p:slideViewPr>
    <p:cSldViewPr snapToGrid="0">
      <p:cViewPr varScale="1">
        <p:scale>
          <a:sx n="103" d="100"/>
          <a:sy n="103" d="100"/>
        </p:scale>
        <p:origin x="1152" y="114"/>
      </p:cViewPr>
      <p:guideLst>
        <p:guide orient="horz" pos="958"/>
        <p:guide pos="574"/>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5105486733009034"/>
          <c:y val="6.7225186576531884E-2"/>
          <c:w val="0.60212445764572553"/>
          <c:h val="0.90548117588883581"/>
        </c:manualLayout>
      </c:layout>
      <c:barChart>
        <c:barDir val="bar"/>
        <c:grouping val="clustered"/>
        <c:varyColors val="0"/>
        <c:ser>
          <c:idx val="0"/>
          <c:order val="0"/>
          <c:tx>
            <c:strRef>
              <c:f>Sheet1!$B$1</c:f>
              <c:strCache>
                <c:ptCount val="1"/>
                <c:pt idx="0">
                  <c:v>%</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Plzeňský kraj</c:v>
                </c:pt>
                <c:pt idx="1">
                  <c:v>Kraj Vysočina</c:v>
                </c:pt>
                <c:pt idx="2">
                  <c:v>Liberecký kraj</c:v>
                </c:pt>
                <c:pt idx="3">
                  <c:v>Hlavní město Praha</c:v>
                </c:pt>
                <c:pt idx="4">
                  <c:v>Královéhradecký kraj</c:v>
                </c:pt>
                <c:pt idx="5">
                  <c:v>Středočeský kraj</c:v>
                </c:pt>
                <c:pt idx="6">
                  <c:v>Ústecký kraj</c:v>
                </c:pt>
                <c:pt idx="7">
                  <c:v>Jihočeský kraj</c:v>
                </c:pt>
                <c:pt idx="8">
                  <c:v>Pardubický kraj</c:v>
                </c:pt>
                <c:pt idx="9">
                  <c:v>ČR</c:v>
                </c:pt>
                <c:pt idx="10">
                  <c:v>Olomoucký kraj</c:v>
                </c:pt>
                <c:pt idx="11">
                  <c:v>Jihomoravský kraj</c:v>
                </c:pt>
                <c:pt idx="12">
                  <c:v>Karlovarský kraj</c:v>
                </c:pt>
                <c:pt idx="13">
                  <c:v>Zlínský kraj</c:v>
                </c:pt>
                <c:pt idx="14">
                  <c:v>Moravskoslezský kraj</c:v>
                </c:pt>
              </c:strCache>
            </c:strRef>
          </c:cat>
          <c:val>
            <c:numRef>
              <c:f>Sheet1!$B$2:$B$16</c:f>
              <c:numCache>
                <c:formatCode>General</c:formatCode>
                <c:ptCount val="15"/>
                <c:pt idx="0">
                  <c:v>90.544259999999994</c:v>
                </c:pt>
                <c:pt idx="1">
                  <c:v>88.217290000000006</c:v>
                </c:pt>
                <c:pt idx="2">
                  <c:v>87.58117</c:v>
                </c:pt>
                <c:pt idx="3">
                  <c:v>87.417320000000004</c:v>
                </c:pt>
                <c:pt idx="4">
                  <c:v>87.022499999999994</c:v>
                </c:pt>
                <c:pt idx="5">
                  <c:v>86.927509999999998</c:v>
                </c:pt>
                <c:pt idx="6">
                  <c:v>86.795580000000001</c:v>
                </c:pt>
                <c:pt idx="7">
                  <c:v>86.113889999999998</c:v>
                </c:pt>
                <c:pt idx="8">
                  <c:v>85.757580000000004</c:v>
                </c:pt>
                <c:pt idx="9">
                  <c:v>85.585359999999994</c:v>
                </c:pt>
                <c:pt idx="10">
                  <c:v>84.932149999999993</c:v>
                </c:pt>
                <c:pt idx="11">
                  <c:v>83.698409999999996</c:v>
                </c:pt>
                <c:pt idx="12">
                  <c:v>82.539680000000004</c:v>
                </c:pt>
                <c:pt idx="13">
                  <c:v>82.121409999999997</c:v>
                </c:pt>
                <c:pt idx="14">
                  <c:v>81.172759999999997</c:v>
                </c:pt>
              </c:numCache>
            </c:numRef>
          </c:val>
          <c:extLst>
            <c:ext xmlns:c16="http://schemas.microsoft.com/office/drawing/2014/chart" uri="{C3380CC4-5D6E-409C-BE32-E72D297353CC}">
              <c16:uniqueId val="{00000000-0A38-498E-AF17-8F5778D62581}"/>
            </c:ext>
          </c:extLst>
        </c:ser>
        <c:dLbls>
          <c:showLegendKey val="0"/>
          <c:showVal val="0"/>
          <c:showCatName val="0"/>
          <c:showSerName val="0"/>
          <c:showPercent val="0"/>
          <c:showBubbleSize val="0"/>
        </c:dLbls>
        <c:gapWidth val="50"/>
        <c:axId val="383764288"/>
        <c:axId val="50879584"/>
      </c:barChart>
      <c:catAx>
        <c:axId val="383764288"/>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cs-CZ"/>
          </a:p>
        </c:txPr>
        <c:crossAx val="50879584"/>
        <c:crosses val="autoZero"/>
        <c:auto val="1"/>
        <c:lblAlgn val="ctr"/>
        <c:lblOffset val="100"/>
        <c:noMultiLvlLbl val="0"/>
      </c:catAx>
      <c:valAx>
        <c:axId val="50879584"/>
        <c:scaling>
          <c:orientation val="minMax"/>
          <c:min val="0"/>
        </c:scaling>
        <c:delete val="0"/>
        <c:axPos val="t"/>
        <c:numFmt formatCode="#,##0" sourceLinked="0"/>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cs-CZ"/>
          </a:p>
        </c:txPr>
        <c:crossAx val="383764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cs-CZ"/>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5105486733009034"/>
          <c:y val="6.7225186576531884E-2"/>
          <c:w val="0.60212445764572553"/>
          <c:h val="0.90548117588883581"/>
        </c:manualLayout>
      </c:layout>
      <c:barChart>
        <c:barDir val="bar"/>
        <c:grouping val="clustered"/>
        <c:varyColors val="0"/>
        <c:ser>
          <c:idx val="0"/>
          <c:order val="0"/>
          <c:tx>
            <c:strRef>
              <c:f>Sheet1!$B$1</c:f>
              <c:strCache>
                <c:ptCount val="1"/>
                <c:pt idx="0">
                  <c:v>%</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Ústecký kraj</c:v>
                </c:pt>
                <c:pt idx="1">
                  <c:v>Kraj Vysočina</c:v>
                </c:pt>
                <c:pt idx="2">
                  <c:v>Plzeňský kraj</c:v>
                </c:pt>
                <c:pt idx="3">
                  <c:v>Hlavní město Praha</c:v>
                </c:pt>
                <c:pt idx="4">
                  <c:v>Středočeský kraj</c:v>
                </c:pt>
                <c:pt idx="5">
                  <c:v>Královéhradecký kraj</c:v>
                </c:pt>
                <c:pt idx="6">
                  <c:v>Karlovarský kraj</c:v>
                </c:pt>
                <c:pt idx="7">
                  <c:v>Jihočeský kraj</c:v>
                </c:pt>
                <c:pt idx="8">
                  <c:v>ČR</c:v>
                </c:pt>
                <c:pt idx="9">
                  <c:v>Liberecký kraj</c:v>
                </c:pt>
                <c:pt idx="10">
                  <c:v>Jihomoravský kraj</c:v>
                </c:pt>
                <c:pt idx="11">
                  <c:v>Pardubický kraj</c:v>
                </c:pt>
                <c:pt idx="12">
                  <c:v>Moravskoslezský kraj</c:v>
                </c:pt>
                <c:pt idx="13">
                  <c:v>Zlínský kraj</c:v>
                </c:pt>
                <c:pt idx="14">
                  <c:v>Olomoucký kraj</c:v>
                </c:pt>
              </c:strCache>
            </c:strRef>
          </c:cat>
          <c:val>
            <c:numRef>
              <c:f>Sheet1!$B$2:$B$16</c:f>
              <c:numCache>
                <c:formatCode>General</c:formatCode>
                <c:ptCount val="15"/>
                <c:pt idx="0">
                  <c:v>83.027050000000003</c:v>
                </c:pt>
                <c:pt idx="1">
                  <c:v>82.041219999999996</c:v>
                </c:pt>
                <c:pt idx="2">
                  <c:v>81.795090000000002</c:v>
                </c:pt>
                <c:pt idx="3">
                  <c:v>81.726990000000001</c:v>
                </c:pt>
                <c:pt idx="4">
                  <c:v>81.276979999999995</c:v>
                </c:pt>
                <c:pt idx="5">
                  <c:v>80.325329999999994</c:v>
                </c:pt>
                <c:pt idx="6">
                  <c:v>79.446370000000002</c:v>
                </c:pt>
                <c:pt idx="7">
                  <c:v>78.146569999999997</c:v>
                </c:pt>
                <c:pt idx="8">
                  <c:v>77.640349999999998</c:v>
                </c:pt>
                <c:pt idx="9">
                  <c:v>77.26285</c:v>
                </c:pt>
                <c:pt idx="10">
                  <c:v>76.193250000000006</c:v>
                </c:pt>
                <c:pt idx="11">
                  <c:v>74.222380000000001</c:v>
                </c:pt>
                <c:pt idx="12">
                  <c:v>71.531859999999995</c:v>
                </c:pt>
                <c:pt idx="13">
                  <c:v>70.558679999999995</c:v>
                </c:pt>
                <c:pt idx="14">
                  <c:v>69.687790000000007</c:v>
                </c:pt>
              </c:numCache>
            </c:numRef>
          </c:val>
          <c:extLst>
            <c:ext xmlns:c16="http://schemas.microsoft.com/office/drawing/2014/chart" uri="{C3380CC4-5D6E-409C-BE32-E72D297353CC}">
              <c16:uniqueId val="{00000000-5F40-47DE-ACA1-8E4053576F1E}"/>
            </c:ext>
          </c:extLst>
        </c:ser>
        <c:dLbls>
          <c:showLegendKey val="0"/>
          <c:showVal val="0"/>
          <c:showCatName val="0"/>
          <c:showSerName val="0"/>
          <c:showPercent val="0"/>
          <c:showBubbleSize val="0"/>
        </c:dLbls>
        <c:gapWidth val="50"/>
        <c:axId val="383764288"/>
        <c:axId val="50879584"/>
      </c:barChart>
      <c:catAx>
        <c:axId val="383764288"/>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cs-CZ"/>
          </a:p>
        </c:txPr>
        <c:crossAx val="50879584"/>
        <c:crosses val="autoZero"/>
        <c:auto val="1"/>
        <c:lblAlgn val="ctr"/>
        <c:lblOffset val="100"/>
        <c:noMultiLvlLbl val="0"/>
      </c:catAx>
      <c:valAx>
        <c:axId val="50879584"/>
        <c:scaling>
          <c:orientation val="minMax"/>
          <c:max val="100"/>
        </c:scaling>
        <c:delete val="0"/>
        <c:axPos val="t"/>
        <c:numFmt formatCode="#,##0" sourceLinked="0"/>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cs-CZ"/>
          </a:p>
        </c:txPr>
        <c:crossAx val="383764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cs-CZ"/>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5"/>
          <c:order val="3"/>
          <c:tx>
            <c:strRef>
              <c:f>Sheet1!$G$1</c:f>
              <c:strCache>
                <c:ptCount val="1"/>
                <c:pt idx="0">
                  <c:v>Reálná data</c:v>
                </c:pt>
              </c:strCache>
            </c:strRef>
          </c:tx>
          <c:spPr>
            <a:solidFill>
              <a:schemeClr val="bg1">
                <a:lumMod val="85000"/>
              </a:schemeClr>
            </a:solidFill>
            <a:ln>
              <a:noFill/>
            </a:ln>
            <a:effectLst/>
          </c:spPr>
          <c:invertIfNegative val="0"/>
          <c:cat>
            <c:numRef>
              <c:f>Sheet1!$A$2:$A$158</c:f>
              <c:numCache>
                <c:formatCode>m/d/yyyy</c:formatCode>
                <c:ptCount val="157"/>
                <c:pt idx="0">
                  <c:v>44317</c:v>
                </c:pt>
                <c:pt idx="1">
                  <c:v>44318</c:v>
                </c:pt>
                <c:pt idx="2">
                  <c:v>44319</c:v>
                </c:pt>
                <c:pt idx="3">
                  <c:v>44320</c:v>
                </c:pt>
                <c:pt idx="4">
                  <c:v>44321</c:v>
                </c:pt>
                <c:pt idx="5">
                  <c:v>44322</c:v>
                </c:pt>
                <c:pt idx="6">
                  <c:v>44323</c:v>
                </c:pt>
                <c:pt idx="7">
                  <c:v>44324</c:v>
                </c:pt>
                <c:pt idx="8">
                  <c:v>44325</c:v>
                </c:pt>
                <c:pt idx="9">
                  <c:v>44326</c:v>
                </c:pt>
                <c:pt idx="10">
                  <c:v>44327</c:v>
                </c:pt>
                <c:pt idx="11">
                  <c:v>44328</c:v>
                </c:pt>
                <c:pt idx="12">
                  <c:v>44329</c:v>
                </c:pt>
                <c:pt idx="13">
                  <c:v>44330</c:v>
                </c:pt>
                <c:pt idx="14">
                  <c:v>44331</c:v>
                </c:pt>
                <c:pt idx="15">
                  <c:v>44332</c:v>
                </c:pt>
                <c:pt idx="16">
                  <c:v>44333</c:v>
                </c:pt>
                <c:pt idx="17">
                  <c:v>44334</c:v>
                </c:pt>
                <c:pt idx="18">
                  <c:v>44335</c:v>
                </c:pt>
                <c:pt idx="19">
                  <c:v>44336</c:v>
                </c:pt>
                <c:pt idx="20">
                  <c:v>44337</c:v>
                </c:pt>
                <c:pt idx="21">
                  <c:v>44338</c:v>
                </c:pt>
                <c:pt idx="22">
                  <c:v>44339</c:v>
                </c:pt>
                <c:pt idx="23">
                  <c:v>44340</c:v>
                </c:pt>
                <c:pt idx="24">
                  <c:v>44341</c:v>
                </c:pt>
                <c:pt idx="25">
                  <c:v>44342</c:v>
                </c:pt>
                <c:pt idx="26">
                  <c:v>44343</c:v>
                </c:pt>
                <c:pt idx="27">
                  <c:v>44344</c:v>
                </c:pt>
                <c:pt idx="28">
                  <c:v>44345</c:v>
                </c:pt>
                <c:pt idx="29">
                  <c:v>44346</c:v>
                </c:pt>
                <c:pt idx="30">
                  <c:v>44347</c:v>
                </c:pt>
                <c:pt idx="31">
                  <c:v>44348</c:v>
                </c:pt>
                <c:pt idx="32">
                  <c:v>44349</c:v>
                </c:pt>
                <c:pt idx="33">
                  <c:v>44350</c:v>
                </c:pt>
                <c:pt idx="34">
                  <c:v>44351</c:v>
                </c:pt>
                <c:pt idx="35">
                  <c:v>44352</c:v>
                </c:pt>
                <c:pt idx="36">
                  <c:v>44353</c:v>
                </c:pt>
                <c:pt idx="37">
                  <c:v>44354</c:v>
                </c:pt>
                <c:pt idx="38">
                  <c:v>44355</c:v>
                </c:pt>
                <c:pt idx="39">
                  <c:v>44356</c:v>
                </c:pt>
                <c:pt idx="40">
                  <c:v>44357</c:v>
                </c:pt>
                <c:pt idx="41">
                  <c:v>44358</c:v>
                </c:pt>
                <c:pt idx="42">
                  <c:v>44359</c:v>
                </c:pt>
                <c:pt idx="43">
                  <c:v>44360</c:v>
                </c:pt>
                <c:pt idx="44">
                  <c:v>44361</c:v>
                </c:pt>
                <c:pt idx="45">
                  <c:v>44362</c:v>
                </c:pt>
                <c:pt idx="46">
                  <c:v>44363</c:v>
                </c:pt>
                <c:pt idx="47">
                  <c:v>44364</c:v>
                </c:pt>
                <c:pt idx="48">
                  <c:v>44365</c:v>
                </c:pt>
                <c:pt idx="49">
                  <c:v>44366</c:v>
                </c:pt>
                <c:pt idx="50">
                  <c:v>44367</c:v>
                </c:pt>
                <c:pt idx="51">
                  <c:v>44368</c:v>
                </c:pt>
                <c:pt idx="52">
                  <c:v>44369</c:v>
                </c:pt>
                <c:pt idx="53">
                  <c:v>44370</c:v>
                </c:pt>
                <c:pt idx="54">
                  <c:v>44371</c:v>
                </c:pt>
                <c:pt idx="55">
                  <c:v>44372</c:v>
                </c:pt>
                <c:pt idx="56">
                  <c:v>44373</c:v>
                </c:pt>
                <c:pt idx="57">
                  <c:v>44374</c:v>
                </c:pt>
                <c:pt idx="58">
                  <c:v>44375</c:v>
                </c:pt>
                <c:pt idx="59">
                  <c:v>44376</c:v>
                </c:pt>
                <c:pt idx="60">
                  <c:v>44377</c:v>
                </c:pt>
                <c:pt idx="61">
                  <c:v>44378</c:v>
                </c:pt>
                <c:pt idx="62">
                  <c:v>44379</c:v>
                </c:pt>
                <c:pt idx="63">
                  <c:v>44380</c:v>
                </c:pt>
                <c:pt idx="64">
                  <c:v>44381</c:v>
                </c:pt>
                <c:pt idx="65">
                  <c:v>44382</c:v>
                </c:pt>
                <c:pt idx="66">
                  <c:v>44383</c:v>
                </c:pt>
                <c:pt idx="67">
                  <c:v>44384</c:v>
                </c:pt>
                <c:pt idx="68">
                  <c:v>44385</c:v>
                </c:pt>
                <c:pt idx="69">
                  <c:v>44386</c:v>
                </c:pt>
                <c:pt idx="70">
                  <c:v>44387</c:v>
                </c:pt>
                <c:pt idx="71">
                  <c:v>44388</c:v>
                </c:pt>
                <c:pt idx="72">
                  <c:v>44389</c:v>
                </c:pt>
                <c:pt idx="73">
                  <c:v>44390</c:v>
                </c:pt>
                <c:pt idx="74">
                  <c:v>44391</c:v>
                </c:pt>
                <c:pt idx="75">
                  <c:v>44392</c:v>
                </c:pt>
                <c:pt idx="76">
                  <c:v>44393</c:v>
                </c:pt>
                <c:pt idx="77">
                  <c:v>44394</c:v>
                </c:pt>
                <c:pt idx="78">
                  <c:v>44395</c:v>
                </c:pt>
                <c:pt idx="79">
                  <c:v>44396</c:v>
                </c:pt>
                <c:pt idx="80">
                  <c:v>44397</c:v>
                </c:pt>
                <c:pt idx="81">
                  <c:v>44398</c:v>
                </c:pt>
                <c:pt idx="82">
                  <c:v>44399</c:v>
                </c:pt>
                <c:pt idx="83">
                  <c:v>44400</c:v>
                </c:pt>
                <c:pt idx="84">
                  <c:v>44401</c:v>
                </c:pt>
                <c:pt idx="85">
                  <c:v>44402</c:v>
                </c:pt>
                <c:pt idx="86">
                  <c:v>44403</c:v>
                </c:pt>
                <c:pt idx="87">
                  <c:v>44404</c:v>
                </c:pt>
                <c:pt idx="88">
                  <c:v>44405</c:v>
                </c:pt>
                <c:pt idx="89">
                  <c:v>44406</c:v>
                </c:pt>
                <c:pt idx="90">
                  <c:v>44407</c:v>
                </c:pt>
                <c:pt idx="91">
                  <c:v>44408</c:v>
                </c:pt>
                <c:pt idx="92">
                  <c:v>44409</c:v>
                </c:pt>
                <c:pt idx="93">
                  <c:v>44410</c:v>
                </c:pt>
                <c:pt idx="94">
                  <c:v>44411</c:v>
                </c:pt>
                <c:pt idx="95">
                  <c:v>44412</c:v>
                </c:pt>
                <c:pt idx="96">
                  <c:v>44413</c:v>
                </c:pt>
                <c:pt idx="97">
                  <c:v>44414</c:v>
                </c:pt>
                <c:pt idx="98">
                  <c:v>44415</c:v>
                </c:pt>
                <c:pt idx="99">
                  <c:v>44416</c:v>
                </c:pt>
                <c:pt idx="100">
                  <c:v>44417</c:v>
                </c:pt>
                <c:pt idx="101">
                  <c:v>44418</c:v>
                </c:pt>
                <c:pt idx="102">
                  <c:v>44419</c:v>
                </c:pt>
                <c:pt idx="103">
                  <c:v>44420</c:v>
                </c:pt>
                <c:pt idx="104">
                  <c:v>44421</c:v>
                </c:pt>
                <c:pt idx="105">
                  <c:v>44422</c:v>
                </c:pt>
                <c:pt idx="106">
                  <c:v>44423</c:v>
                </c:pt>
                <c:pt idx="107">
                  <c:v>44424</c:v>
                </c:pt>
                <c:pt idx="108">
                  <c:v>44425</c:v>
                </c:pt>
                <c:pt idx="109">
                  <c:v>44426</c:v>
                </c:pt>
                <c:pt idx="110">
                  <c:v>44427</c:v>
                </c:pt>
                <c:pt idx="111">
                  <c:v>44428</c:v>
                </c:pt>
                <c:pt idx="112">
                  <c:v>44429</c:v>
                </c:pt>
                <c:pt idx="113">
                  <c:v>44430</c:v>
                </c:pt>
                <c:pt idx="114">
                  <c:v>44431</c:v>
                </c:pt>
                <c:pt idx="115">
                  <c:v>44432</c:v>
                </c:pt>
                <c:pt idx="116">
                  <c:v>44433</c:v>
                </c:pt>
                <c:pt idx="117">
                  <c:v>44434</c:v>
                </c:pt>
                <c:pt idx="118">
                  <c:v>44435</c:v>
                </c:pt>
                <c:pt idx="119">
                  <c:v>44436</c:v>
                </c:pt>
                <c:pt idx="120">
                  <c:v>44437</c:v>
                </c:pt>
                <c:pt idx="121">
                  <c:v>44438</c:v>
                </c:pt>
                <c:pt idx="122">
                  <c:v>44439</c:v>
                </c:pt>
                <c:pt idx="123">
                  <c:v>44440</c:v>
                </c:pt>
                <c:pt idx="124">
                  <c:v>44441</c:v>
                </c:pt>
                <c:pt idx="125">
                  <c:v>44442</c:v>
                </c:pt>
                <c:pt idx="126">
                  <c:v>44443</c:v>
                </c:pt>
                <c:pt idx="127">
                  <c:v>44444</c:v>
                </c:pt>
                <c:pt idx="128">
                  <c:v>44445</c:v>
                </c:pt>
                <c:pt idx="129">
                  <c:v>44446</c:v>
                </c:pt>
                <c:pt idx="130">
                  <c:v>44447</c:v>
                </c:pt>
                <c:pt idx="131">
                  <c:v>44448</c:v>
                </c:pt>
                <c:pt idx="132">
                  <c:v>44449</c:v>
                </c:pt>
                <c:pt idx="133">
                  <c:v>44450</c:v>
                </c:pt>
                <c:pt idx="134">
                  <c:v>44451</c:v>
                </c:pt>
                <c:pt idx="135">
                  <c:v>44452</c:v>
                </c:pt>
                <c:pt idx="136">
                  <c:v>44453</c:v>
                </c:pt>
                <c:pt idx="137">
                  <c:v>44454</c:v>
                </c:pt>
                <c:pt idx="138">
                  <c:v>44455</c:v>
                </c:pt>
                <c:pt idx="139">
                  <c:v>44456</c:v>
                </c:pt>
                <c:pt idx="140">
                  <c:v>44457</c:v>
                </c:pt>
                <c:pt idx="141">
                  <c:v>44458</c:v>
                </c:pt>
                <c:pt idx="142">
                  <c:v>44459</c:v>
                </c:pt>
                <c:pt idx="143">
                  <c:v>44460</c:v>
                </c:pt>
                <c:pt idx="144">
                  <c:v>44461</c:v>
                </c:pt>
                <c:pt idx="145">
                  <c:v>44462</c:v>
                </c:pt>
                <c:pt idx="146">
                  <c:v>44463</c:v>
                </c:pt>
                <c:pt idx="147">
                  <c:v>44464</c:v>
                </c:pt>
                <c:pt idx="148">
                  <c:v>44465</c:v>
                </c:pt>
                <c:pt idx="149">
                  <c:v>44466</c:v>
                </c:pt>
                <c:pt idx="150">
                  <c:v>44467</c:v>
                </c:pt>
                <c:pt idx="151">
                  <c:v>44468</c:v>
                </c:pt>
                <c:pt idx="152">
                  <c:v>44469</c:v>
                </c:pt>
                <c:pt idx="153">
                  <c:v>44470</c:v>
                </c:pt>
                <c:pt idx="154">
                  <c:v>44471</c:v>
                </c:pt>
                <c:pt idx="155">
                  <c:v>44472</c:v>
                </c:pt>
                <c:pt idx="156">
                  <c:v>44473</c:v>
                </c:pt>
              </c:numCache>
            </c:numRef>
          </c:cat>
          <c:val>
            <c:numRef>
              <c:f>Sheet1!$G$2:$G$158</c:f>
              <c:numCache>
                <c:formatCode>General</c:formatCode>
                <c:ptCount val="157"/>
                <c:pt idx="0">
                  <c:v>158</c:v>
                </c:pt>
                <c:pt idx="1">
                  <c:v>147</c:v>
                </c:pt>
                <c:pt idx="2">
                  <c:v>255</c:v>
                </c:pt>
                <c:pt idx="3">
                  <c:v>172</c:v>
                </c:pt>
                <c:pt idx="4">
                  <c:v>182</c:v>
                </c:pt>
                <c:pt idx="5">
                  <c:v>171</c:v>
                </c:pt>
                <c:pt idx="6">
                  <c:v>176</c:v>
                </c:pt>
                <c:pt idx="7">
                  <c:v>92</c:v>
                </c:pt>
                <c:pt idx="8">
                  <c:v>103</c:v>
                </c:pt>
                <c:pt idx="9">
                  <c:v>175</c:v>
                </c:pt>
                <c:pt idx="10">
                  <c:v>139</c:v>
                </c:pt>
                <c:pt idx="11">
                  <c:v>138</c:v>
                </c:pt>
                <c:pt idx="12">
                  <c:v>121</c:v>
                </c:pt>
                <c:pt idx="13">
                  <c:v>105</c:v>
                </c:pt>
                <c:pt idx="14">
                  <c:v>65</c:v>
                </c:pt>
                <c:pt idx="15">
                  <c:v>65</c:v>
                </c:pt>
                <c:pt idx="16">
                  <c:v>103</c:v>
                </c:pt>
                <c:pt idx="17">
                  <c:v>80</c:v>
                </c:pt>
                <c:pt idx="18">
                  <c:v>69</c:v>
                </c:pt>
                <c:pt idx="19">
                  <c:v>68</c:v>
                </c:pt>
                <c:pt idx="20">
                  <c:v>77</c:v>
                </c:pt>
                <c:pt idx="21">
                  <c:v>35</c:v>
                </c:pt>
                <c:pt idx="22">
                  <c:v>29</c:v>
                </c:pt>
                <c:pt idx="23">
                  <c:v>57</c:v>
                </c:pt>
                <c:pt idx="24">
                  <c:v>59</c:v>
                </c:pt>
                <c:pt idx="25">
                  <c:v>61</c:v>
                </c:pt>
                <c:pt idx="26">
                  <c:v>38</c:v>
                </c:pt>
                <c:pt idx="27">
                  <c:v>40</c:v>
                </c:pt>
                <c:pt idx="28">
                  <c:v>19</c:v>
                </c:pt>
                <c:pt idx="29">
                  <c:v>27</c:v>
                </c:pt>
                <c:pt idx="30">
                  <c:v>41</c:v>
                </c:pt>
                <c:pt idx="31">
                  <c:v>28</c:v>
                </c:pt>
                <c:pt idx="32">
                  <c:v>38</c:v>
                </c:pt>
                <c:pt idx="33">
                  <c:v>20</c:v>
                </c:pt>
                <c:pt idx="34">
                  <c:v>28</c:v>
                </c:pt>
                <c:pt idx="35">
                  <c:v>15</c:v>
                </c:pt>
                <c:pt idx="36">
                  <c:v>12</c:v>
                </c:pt>
                <c:pt idx="37">
                  <c:v>14</c:v>
                </c:pt>
                <c:pt idx="38">
                  <c:v>23</c:v>
                </c:pt>
                <c:pt idx="39">
                  <c:v>15</c:v>
                </c:pt>
                <c:pt idx="40">
                  <c:v>18</c:v>
                </c:pt>
                <c:pt idx="41">
                  <c:v>10</c:v>
                </c:pt>
                <c:pt idx="42">
                  <c:v>8</c:v>
                </c:pt>
                <c:pt idx="43">
                  <c:v>5</c:v>
                </c:pt>
                <c:pt idx="44">
                  <c:v>9</c:v>
                </c:pt>
                <c:pt idx="45">
                  <c:v>9</c:v>
                </c:pt>
                <c:pt idx="46">
                  <c:v>6</c:v>
                </c:pt>
                <c:pt idx="47">
                  <c:v>24</c:v>
                </c:pt>
                <c:pt idx="48">
                  <c:v>8</c:v>
                </c:pt>
                <c:pt idx="49">
                  <c:v>10</c:v>
                </c:pt>
                <c:pt idx="50">
                  <c:v>2</c:v>
                </c:pt>
                <c:pt idx="51">
                  <c:v>8</c:v>
                </c:pt>
                <c:pt idx="52">
                  <c:v>7</c:v>
                </c:pt>
                <c:pt idx="53">
                  <c:v>7</c:v>
                </c:pt>
                <c:pt idx="54">
                  <c:v>4</c:v>
                </c:pt>
                <c:pt idx="55">
                  <c:v>6</c:v>
                </c:pt>
                <c:pt idx="56">
                  <c:v>2</c:v>
                </c:pt>
                <c:pt idx="57">
                  <c:v>2</c:v>
                </c:pt>
                <c:pt idx="58">
                  <c:v>7</c:v>
                </c:pt>
                <c:pt idx="59">
                  <c:v>2</c:v>
                </c:pt>
                <c:pt idx="60">
                  <c:v>10</c:v>
                </c:pt>
                <c:pt idx="61">
                  <c:v>4</c:v>
                </c:pt>
                <c:pt idx="62">
                  <c:v>2</c:v>
                </c:pt>
                <c:pt idx="63">
                  <c:v>2</c:v>
                </c:pt>
                <c:pt idx="64">
                  <c:v>3</c:v>
                </c:pt>
                <c:pt idx="65">
                  <c:v>2</c:v>
                </c:pt>
                <c:pt idx="67">
                  <c:v>8</c:v>
                </c:pt>
                <c:pt idx="68">
                  <c:v>4</c:v>
                </c:pt>
                <c:pt idx="69">
                  <c:v>5</c:v>
                </c:pt>
                <c:pt idx="70">
                  <c:v>3</c:v>
                </c:pt>
                <c:pt idx="71">
                  <c:v>5</c:v>
                </c:pt>
                <c:pt idx="72">
                  <c:v>8</c:v>
                </c:pt>
                <c:pt idx="74">
                  <c:v>5</c:v>
                </c:pt>
                <c:pt idx="75">
                  <c:v>6</c:v>
                </c:pt>
                <c:pt idx="76">
                  <c:v>6</c:v>
                </c:pt>
                <c:pt idx="77">
                  <c:v>4</c:v>
                </c:pt>
                <c:pt idx="78">
                  <c:v>2</c:v>
                </c:pt>
                <c:pt idx="79">
                  <c:v>10</c:v>
                </c:pt>
                <c:pt idx="80">
                  <c:v>5</c:v>
                </c:pt>
                <c:pt idx="81">
                  <c:v>6</c:v>
                </c:pt>
                <c:pt idx="82">
                  <c:v>6</c:v>
                </c:pt>
                <c:pt idx="83">
                  <c:v>5</c:v>
                </c:pt>
                <c:pt idx="84">
                  <c:v>6</c:v>
                </c:pt>
                <c:pt idx="85">
                  <c:v>8</c:v>
                </c:pt>
                <c:pt idx="86">
                  <c:v>14</c:v>
                </c:pt>
                <c:pt idx="87">
                  <c:v>3</c:v>
                </c:pt>
                <c:pt idx="88">
                  <c:v>7</c:v>
                </c:pt>
                <c:pt idx="89">
                  <c:v>11</c:v>
                </c:pt>
                <c:pt idx="90">
                  <c:v>4</c:v>
                </c:pt>
                <c:pt idx="91">
                  <c:v>5</c:v>
                </c:pt>
                <c:pt idx="92">
                  <c:v>4</c:v>
                </c:pt>
                <c:pt idx="93">
                  <c:v>9</c:v>
                </c:pt>
                <c:pt idx="94">
                  <c:v>3</c:v>
                </c:pt>
                <c:pt idx="95">
                  <c:v>12</c:v>
                </c:pt>
                <c:pt idx="96">
                  <c:v>3</c:v>
                </c:pt>
                <c:pt idx="97">
                  <c:v>10</c:v>
                </c:pt>
                <c:pt idx="98">
                  <c:v>6</c:v>
                </c:pt>
                <c:pt idx="99">
                  <c:v>2</c:v>
                </c:pt>
                <c:pt idx="100">
                  <c:v>7</c:v>
                </c:pt>
                <c:pt idx="101">
                  <c:v>7</c:v>
                </c:pt>
                <c:pt idx="102">
                  <c:v>7</c:v>
                </c:pt>
                <c:pt idx="103">
                  <c:v>5</c:v>
                </c:pt>
                <c:pt idx="104">
                  <c:v>6</c:v>
                </c:pt>
                <c:pt idx="105">
                  <c:v>9</c:v>
                </c:pt>
                <c:pt idx="106">
                  <c:v>5</c:v>
                </c:pt>
                <c:pt idx="107">
                  <c:v>10</c:v>
                </c:pt>
                <c:pt idx="108">
                  <c:v>7</c:v>
                </c:pt>
                <c:pt idx="109">
                  <c:v>9</c:v>
                </c:pt>
                <c:pt idx="110">
                  <c:v>10</c:v>
                </c:pt>
                <c:pt idx="111">
                  <c:v>10</c:v>
                </c:pt>
                <c:pt idx="112">
                  <c:v>5</c:v>
                </c:pt>
                <c:pt idx="113">
                  <c:v>6</c:v>
                </c:pt>
                <c:pt idx="114">
                  <c:v>8</c:v>
                </c:pt>
                <c:pt idx="115">
                  <c:v>9</c:v>
                </c:pt>
                <c:pt idx="116">
                  <c:v>10</c:v>
                </c:pt>
                <c:pt idx="117">
                  <c:v>7</c:v>
                </c:pt>
                <c:pt idx="118">
                  <c:v>7</c:v>
                </c:pt>
                <c:pt idx="119">
                  <c:v>3</c:v>
                </c:pt>
              </c:numCache>
            </c:numRef>
          </c:val>
          <c:extLst>
            <c:ext xmlns:c16="http://schemas.microsoft.com/office/drawing/2014/chart" uri="{C3380CC4-5D6E-409C-BE32-E72D297353CC}">
              <c16:uniqueId val="{00000000-FD60-4826-BB40-44692634279D}"/>
            </c:ext>
          </c:extLst>
        </c:ser>
        <c:dLbls>
          <c:showLegendKey val="0"/>
          <c:showVal val="0"/>
          <c:showCatName val="0"/>
          <c:showSerName val="0"/>
          <c:showPercent val="0"/>
          <c:showBubbleSize val="0"/>
        </c:dLbls>
        <c:gapWidth val="50"/>
        <c:axId val="207093791"/>
        <c:axId val="209778303"/>
      </c:barChart>
      <c:lineChart>
        <c:grouping val="standard"/>
        <c:varyColors val="0"/>
        <c:ser>
          <c:idx val="1"/>
          <c:order val="0"/>
          <c:tx>
            <c:strRef>
              <c:f>Sheet1!$C$1</c:f>
              <c:strCache>
                <c:ptCount val="1"/>
                <c:pt idx="0">
                  <c:v>V2</c:v>
                </c:pt>
              </c:strCache>
            </c:strRef>
          </c:tx>
          <c:spPr>
            <a:ln w="28575" cap="rnd">
              <a:solidFill>
                <a:srgbClr val="FF9900"/>
              </a:solidFill>
              <a:prstDash val="sysDash"/>
              <a:round/>
            </a:ln>
            <a:effectLst/>
          </c:spPr>
          <c:marker>
            <c:symbol val="none"/>
          </c:marker>
          <c:cat>
            <c:numRef>
              <c:f>Sheet1!$A$2:$A$158</c:f>
              <c:numCache>
                <c:formatCode>m/d/yyyy</c:formatCode>
                <c:ptCount val="157"/>
                <c:pt idx="0">
                  <c:v>44317</c:v>
                </c:pt>
                <c:pt idx="1">
                  <c:v>44318</c:v>
                </c:pt>
                <c:pt idx="2">
                  <c:v>44319</c:v>
                </c:pt>
                <c:pt idx="3">
                  <c:v>44320</c:v>
                </c:pt>
                <c:pt idx="4">
                  <c:v>44321</c:v>
                </c:pt>
                <c:pt idx="5">
                  <c:v>44322</c:v>
                </c:pt>
                <c:pt idx="6">
                  <c:v>44323</c:v>
                </c:pt>
                <c:pt idx="7">
                  <c:v>44324</c:v>
                </c:pt>
                <c:pt idx="8">
                  <c:v>44325</c:v>
                </c:pt>
                <c:pt idx="9">
                  <c:v>44326</c:v>
                </c:pt>
                <c:pt idx="10">
                  <c:v>44327</c:v>
                </c:pt>
                <c:pt idx="11">
                  <c:v>44328</c:v>
                </c:pt>
                <c:pt idx="12">
                  <c:v>44329</c:v>
                </c:pt>
                <c:pt idx="13">
                  <c:v>44330</c:v>
                </c:pt>
                <c:pt idx="14">
                  <c:v>44331</c:v>
                </c:pt>
                <c:pt idx="15">
                  <c:v>44332</c:v>
                </c:pt>
                <c:pt idx="16">
                  <c:v>44333</c:v>
                </c:pt>
                <c:pt idx="17">
                  <c:v>44334</c:v>
                </c:pt>
                <c:pt idx="18">
                  <c:v>44335</c:v>
                </c:pt>
                <c:pt idx="19">
                  <c:v>44336</c:v>
                </c:pt>
                <c:pt idx="20">
                  <c:v>44337</c:v>
                </c:pt>
                <c:pt idx="21">
                  <c:v>44338</c:v>
                </c:pt>
                <c:pt idx="22">
                  <c:v>44339</c:v>
                </c:pt>
                <c:pt idx="23">
                  <c:v>44340</c:v>
                </c:pt>
                <c:pt idx="24">
                  <c:v>44341</c:v>
                </c:pt>
                <c:pt idx="25">
                  <c:v>44342</c:v>
                </c:pt>
                <c:pt idx="26">
                  <c:v>44343</c:v>
                </c:pt>
                <c:pt idx="27">
                  <c:v>44344</c:v>
                </c:pt>
                <c:pt idx="28">
                  <c:v>44345</c:v>
                </c:pt>
                <c:pt idx="29">
                  <c:v>44346</c:v>
                </c:pt>
                <c:pt idx="30">
                  <c:v>44347</c:v>
                </c:pt>
                <c:pt idx="31">
                  <c:v>44348</c:v>
                </c:pt>
                <c:pt idx="32">
                  <c:v>44349</c:v>
                </c:pt>
                <c:pt idx="33">
                  <c:v>44350</c:v>
                </c:pt>
                <c:pt idx="34">
                  <c:v>44351</c:v>
                </c:pt>
                <c:pt idx="35">
                  <c:v>44352</c:v>
                </c:pt>
                <c:pt idx="36">
                  <c:v>44353</c:v>
                </c:pt>
                <c:pt idx="37">
                  <c:v>44354</c:v>
                </c:pt>
                <c:pt idx="38">
                  <c:v>44355</c:v>
                </c:pt>
                <c:pt idx="39">
                  <c:v>44356</c:v>
                </c:pt>
                <c:pt idx="40">
                  <c:v>44357</c:v>
                </c:pt>
                <c:pt idx="41">
                  <c:v>44358</c:v>
                </c:pt>
                <c:pt idx="42">
                  <c:v>44359</c:v>
                </c:pt>
                <c:pt idx="43">
                  <c:v>44360</c:v>
                </c:pt>
                <c:pt idx="44">
                  <c:v>44361</c:v>
                </c:pt>
                <c:pt idx="45">
                  <c:v>44362</c:v>
                </c:pt>
                <c:pt idx="46">
                  <c:v>44363</c:v>
                </c:pt>
                <c:pt idx="47">
                  <c:v>44364</c:v>
                </c:pt>
                <c:pt idx="48">
                  <c:v>44365</c:v>
                </c:pt>
                <c:pt idx="49">
                  <c:v>44366</c:v>
                </c:pt>
                <c:pt idx="50">
                  <c:v>44367</c:v>
                </c:pt>
                <c:pt idx="51">
                  <c:v>44368</c:v>
                </c:pt>
                <c:pt idx="52">
                  <c:v>44369</c:v>
                </c:pt>
                <c:pt idx="53">
                  <c:v>44370</c:v>
                </c:pt>
                <c:pt idx="54">
                  <c:v>44371</c:v>
                </c:pt>
                <c:pt idx="55">
                  <c:v>44372</c:v>
                </c:pt>
                <c:pt idx="56">
                  <c:v>44373</c:v>
                </c:pt>
                <c:pt idx="57">
                  <c:v>44374</c:v>
                </c:pt>
                <c:pt idx="58">
                  <c:v>44375</c:v>
                </c:pt>
                <c:pt idx="59">
                  <c:v>44376</c:v>
                </c:pt>
                <c:pt idx="60">
                  <c:v>44377</c:v>
                </c:pt>
                <c:pt idx="61">
                  <c:v>44378</c:v>
                </c:pt>
                <c:pt idx="62">
                  <c:v>44379</c:v>
                </c:pt>
                <c:pt idx="63">
                  <c:v>44380</c:v>
                </c:pt>
                <c:pt idx="64">
                  <c:v>44381</c:v>
                </c:pt>
                <c:pt idx="65">
                  <c:v>44382</c:v>
                </c:pt>
                <c:pt idx="66">
                  <c:v>44383</c:v>
                </c:pt>
                <c:pt idx="67">
                  <c:v>44384</c:v>
                </c:pt>
                <c:pt idx="68">
                  <c:v>44385</c:v>
                </c:pt>
                <c:pt idx="69">
                  <c:v>44386</c:v>
                </c:pt>
                <c:pt idx="70">
                  <c:v>44387</c:v>
                </c:pt>
                <c:pt idx="71">
                  <c:v>44388</c:v>
                </c:pt>
                <c:pt idx="72">
                  <c:v>44389</c:v>
                </c:pt>
                <c:pt idx="73">
                  <c:v>44390</c:v>
                </c:pt>
                <c:pt idx="74">
                  <c:v>44391</c:v>
                </c:pt>
                <c:pt idx="75">
                  <c:v>44392</c:v>
                </c:pt>
                <c:pt idx="76">
                  <c:v>44393</c:v>
                </c:pt>
                <c:pt idx="77">
                  <c:v>44394</c:v>
                </c:pt>
                <c:pt idx="78">
                  <c:v>44395</c:v>
                </c:pt>
                <c:pt idx="79">
                  <c:v>44396</c:v>
                </c:pt>
                <c:pt idx="80">
                  <c:v>44397</c:v>
                </c:pt>
                <c:pt idx="81">
                  <c:v>44398</c:v>
                </c:pt>
                <c:pt idx="82">
                  <c:v>44399</c:v>
                </c:pt>
                <c:pt idx="83">
                  <c:v>44400</c:v>
                </c:pt>
                <c:pt idx="84">
                  <c:v>44401</c:v>
                </c:pt>
                <c:pt idx="85">
                  <c:v>44402</c:v>
                </c:pt>
                <c:pt idx="86">
                  <c:v>44403</c:v>
                </c:pt>
                <c:pt idx="87">
                  <c:v>44404</c:v>
                </c:pt>
                <c:pt idx="88">
                  <c:v>44405</c:v>
                </c:pt>
                <c:pt idx="89">
                  <c:v>44406</c:v>
                </c:pt>
                <c:pt idx="90">
                  <c:v>44407</c:v>
                </c:pt>
                <c:pt idx="91">
                  <c:v>44408</c:v>
                </c:pt>
                <c:pt idx="92">
                  <c:v>44409</c:v>
                </c:pt>
                <c:pt idx="93">
                  <c:v>44410</c:v>
                </c:pt>
                <c:pt idx="94">
                  <c:v>44411</c:v>
                </c:pt>
                <c:pt idx="95">
                  <c:v>44412</c:v>
                </c:pt>
                <c:pt idx="96">
                  <c:v>44413</c:v>
                </c:pt>
                <c:pt idx="97">
                  <c:v>44414</c:v>
                </c:pt>
                <c:pt idx="98">
                  <c:v>44415</c:v>
                </c:pt>
                <c:pt idx="99">
                  <c:v>44416</c:v>
                </c:pt>
                <c:pt idx="100">
                  <c:v>44417</c:v>
                </c:pt>
                <c:pt idx="101">
                  <c:v>44418</c:v>
                </c:pt>
                <c:pt idx="102">
                  <c:v>44419</c:v>
                </c:pt>
                <c:pt idx="103">
                  <c:v>44420</c:v>
                </c:pt>
                <c:pt idx="104">
                  <c:v>44421</c:v>
                </c:pt>
                <c:pt idx="105">
                  <c:v>44422</c:v>
                </c:pt>
                <c:pt idx="106">
                  <c:v>44423</c:v>
                </c:pt>
                <c:pt idx="107">
                  <c:v>44424</c:v>
                </c:pt>
                <c:pt idx="108">
                  <c:v>44425</c:v>
                </c:pt>
                <c:pt idx="109">
                  <c:v>44426</c:v>
                </c:pt>
                <c:pt idx="110">
                  <c:v>44427</c:v>
                </c:pt>
                <c:pt idx="111">
                  <c:v>44428</c:v>
                </c:pt>
                <c:pt idx="112">
                  <c:v>44429</c:v>
                </c:pt>
                <c:pt idx="113">
                  <c:v>44430</c:v>
                </c:pt>
                <c:pt idx="114">
                  <c:v>44431</c:v>
                </c:pt>
                <c:pt idx="115">
                  <c:v>44432</c:v>
                </c:pt>
                <c:pt idx="116">
                  <c:v>44433</c:v>
                </c:pt>
                <c:pt idx="117">
                  <c:v>44434</c:v>
                </c:pt>
                <c:pt idx="118">
                  <c:v>44435</c:v>
                </c:pt>
                <c:pt idx="119">
                  <c:v>44436</c:v>
                </c:pt>
                <c:pt idx="120">
                  <c:v>44437</c:v>
                </c:pt>
                <c:pt idx="121">
                  <c:v>44438</c:v>
                </c:pt>
                <c:pt idx="122">
                  <c:v>44439</c:v>
                </c:pt>
                <c:pt idx="123">
                  <c:v>44440</c:v>
                </c:pt>
                <c:pt idx="124">
                  <c:v>44441</c:v>
                </c:pt>
                <c:pt idx="125">
                  <c:v>44442</c:v>
                </c:pt>
                <c:pt idx="126">
                  <c:v>44443</c:v>
                </c:pt>
                <c:pt idx="127">
                  <c:v>44444</c:v>
                </c:pt>
                <c:pt idx="128">
                  <c:v>44445</c:v>
                </c:pt>
                <c:pt idx="129">
                  <c:v>44446</c:v>
                </c:pt>
                <c:pt idx="130">
                  <c:v>44447</c:v>
                </c:pt>
                <c:pt idx="131">
                  <c:v>44448</c:v>
                </c:pt>
                <c:pt idx="132">
                  <c:v>44449</c:v>
                </c:pt>
                <c:pt idx="133">
                  <c:v>44450</c:v>
                </c:pt>
                <c:pt idx="134">
                  <c:v>44451</c:v>
                </c:pt>
                <c:pt idx="135">
                  <c:v>44452</c:v>
                </c:pt>
                <c:pt idx="136">
                  <c:v>44453</c:v>
                </c:pt>
                <c:pt idx="137">
                  <c:v>44454</c:v>
                </c:pt>
                <c:pt idx="138">
                  <c:v>44455</c:v>
                </c:pt>
                <c:pt idx="139">
                  <c:v>44456</c:v>
                </c:pt>
                <c:pt idx="140">
                  <c:v>44457</c:v>
                </c:pt>
                <c:pt idx="141">
                  <c:v>44458</c:v>
                </c:pt>
                <c:pt idx="142">
                  <c:v>44459</c:v>
                </c:pt>
                <c:pt idx="143">
                  <c:v>44460</c:v>
                </c:pt>
                <c:pt idx="144">
                  <c:v>44461</c:v>
                </c:pt>
                <c:pt idx="145">
                  <c:v>44462</c:v>
                </c:pt>
                <c:pt idx="146">
                  <c:v>44463</c:v>
                </c:pt>
                <c:pt idx="147">
                  <c:v>44464</c:v>
                </c:pt>
                <c:pt idx="148">
                  <c:v>44465</c:v>
                </c:pt>
                <c:pt idx="149">
                  <c:v>44466</c:v>
                </c:pt>
                <c:pt idx="150">
                  <c:v>44467</c:v>
                </c:pt>
                <c:pt idx="151">
                  <c:v>44468</c:v>
                </c:pt>
                <c:pt idx="152">
                  <c:v>44469</c:v>
                </c:pt>
                <c:pt idx="153">
                  <c:v>44470</c:v>
                </c:pt>
                <c:pt idx="154">
                  <c:v>44471</c:v>
                </c:pt>
                <c:pt idx="155">
                  <c:v>44472</c:v>
                </c:pt>
                <c:pt idx="156">
                  <c:v>44473</c:v>
                </c:pt>
              </c:numCache>
            </c:numRef>
          </c:cat>
          <c:val>
            <c:numRef>
              <c:f>Sheet1!$C$2:$C$158</c:f>
              <c:numCache>
                <c:formatCode>General</c:formatCode>
                <c:ptCount val="157"/>
                <c:pt idx="0">
                  <c:v>197.37176117405326</c:v>
                </c:pt>
                <c:pt idx="1">
                  <c:v>185.14084426704912</c:v>
                </c:pt>
                <c:pt idx="2">
                  <c:v>177.61019697378626</c:v>
                </c:pt>
                <c:pt idx="3">
                  <c:v>169.18427515658644</c:v>
                </c:pt>
                <c:pt idx="4">
                  <c:v>160.20861098342189</c:v>
                </c:pt>
                <c:pt idx="5">
                  <c:v>151.09874868848689</c:v>
                </c:pt>
                <c:pt idx="6">
                  <c:v>141.43401567520209</c:v>
                </c:pt>
                <c:pt idx="7">
                  <c:v>131.75819782226895</c:v>
                </c:pt>
                <c:pt idx="8">
                  <c:v>123.1545042610922</c:v>
                </c:pt>
                <c:pt idx="9">
                  <c:v>115.36405129587926</c:v>
                </c:pt>
                <c:pt idx="10">
                  <c:v>108.1369932623421</c:v>
                </c:pt>
                <c:pt idx="11">
                  <c:v>101.51445156737505</c:v>
                </c:pt>
                <c:pt idx="12">
                  <c:v>95.437970742670217</c:v>
                </c:pt>
                <c:pt idx="13">
                  <c:v>89.594063499245891</c:v>
                </c:pt>
                <c:pt idx="14">
                  <c:v>84.104538928839474</c:v>
                </c:pt>
                <c:pt idx="15">
                  <c:v>79.049880044172568</c:v>
                </c:pt>
                <c:pt idx="16">
                  <c:v>74.351837911710476</c:v>
                </c:pt>
                <c:pt idx="17">
                  <c:v>69.882749437621058</c:v>
                </c:pt>
                <c:pt idx="18">
                  <c:v>65.719645260449013</c:v>
                </c:pt>
                <c:pt idx="19">
                  <c:v>61.795747563487431</c:v>
                </c:pt>
                <c:pt idx="20">
                  <c:v>58.062358939914951</c:v>
                </c:pt>
                <c:pt idx="21">
                  <c:v>54.517453671631444</c:v>
                </c:pt>
                <c:pt idx="22">
                  <c:v>51.184671694253666</c:v>
                </c:pt>
                <c:pt idx="23">
                  <c:v>48.08300970904844</c:v>
                </c:pt>
                <c:pt idx="24">
                  <c:v>45.182848916268824</c:v>
                </c:pt>
                <c:pt idx="25">
                  <c:v>42.476789294323915</c:v>
                </c:pt>
                <c:pt idx="26">
                  <c:v>39.902282900800088</c:v>
                </c:pt>
                <c:pt idx="27">
                  <c:v>37.468307828113581</c:v>
                </c:pt>
                <c:pt idx="28">
                  <c:v>35.184858033628053</c:v>
                </c:pt>
                <c:pt idx="29">
                  <c:v>33.038837288866745</c:v>
                </c:pt>
                <c:pt idx="30">
                  <c:v>31.019705659784456</c:v>
                </c:pt>
                <c:pt idx="31">
                  <c:v>29.135609603490497</c:v>
                </c:pt>
                <c:pt idx="32">
                  <c:v>27.365181805647403</c:v>
                </c:pt>
                <c:pt idx="33">
                  <c:v>25.69923791226077</c:v>
                </c:pt>
                <c:pt idx="34">
                  <c:v>24.13024674904668</c:v>
                </c:pt>
                <c:pt idx="35">
                  <c:v>22.652264353416317</c:v>
                </c:pt>
                <c:pt idx="36">
                  <c:v>21.261665423965848</c:v>
                </c:pt>
                <c:pt idx="37">
                  <c:v>19.954691578494536</c:v>
                </c:pt>
                <c:pt idx="38">
                  <c:v>18.819548793034226</c:v>
                </c:pt>
                <c:pt idx="39">
                  <c:v>17.816642941711503</c:v>
                </c:pt>
                <c:pt idx="40">
                  <c:v>16.912783032712529</c:v>
                </c:pt>
                <c:pt idx="41">
                  <c:v>16.089820422627351</c:v>
                </c:pt>
                <c:pt idx="42">
                  <c:v>15.337734645254734</c:v>
                </c:pt>
                <c:pt idx="43">
                  <c:v>14.652475634218046</c:v>
                </c:pt>
                <c:pt idx="44">
                  <c:v>14.030447159788743</c:v>
                </c:pt>
                <c:pt idx="45">
                  <c:v>13.46507998684514</c:v>
                </c:pt>
                <c:pt idx="46">
                  <c:v>12.947182973318787</c:v>
                </c:pt>
                <c:pt idx="47">
                  <c:v>12.468676278398018</c:v>
                </c:pt>
                <c:pt idx="48">
                  <c:v>12.022401535786683</c:v>
                </c:pt>
                <c:pt idx="49">
                  <c:v>11.602330694788099</c:v>
                </c:pt>
                <c:pt idx="50">
                  <c:v>11.203243094763653</c:v>
                </c:pt>
                <c:pt idx="51">
                  <c:v>10.821352512009637</c:v>
                </c:pt>
                <c:pt idx="52">
                  <c:v>10.453636157548454</c:v>
                </c:pt>
                <c:pt idx="53">
                  <c:v>10.097862910362068</c:v>
                </c:pt>
                <c:pt idx="54">
                  <c:v>9.7524000087844218</c:v>
                </c:pt>
                <c:pt idx="55">
                  <c:v>9.4158802562710946</c:v>
                </c:pt>
                <c:pt idx="56">
                  <c:v>9.0874037814845092</c:v>
                </c:pt>
                <c:pt idx="57">
                  <c:v>8.7662919563495834</c:v>
                </c:pt>
                <c:pt idx="58">
                  <c:v>8.4521519662632354</c:v>
                </c:pt>
                <c:pt idx="59">
                  <c:v>8.1446065806119154</c:v>
                </c:pt>
                <c:pt idx="60">
                  <c:v>7.843378939272414</c:v>
                </c:pt>
                <c:pt idx="61">
                  <c:v>7.5483303001406155</c:v>
                </c:pt>
                <c:pt idx="62">
                  <c:v>7.2593913273476485</c:v>
                </c:pt>
                <c:pt idx="63">
                  <c:v>6.9765810485962545</c:v>
                </c:pt>
                <c:pt idx="64">
                  <c:v>6.6998481245276453</c:v>
                </c:pt>
                <c:pt idx="65">
                  <c:v>6.4292372469121286</c:v>
                </c:pt>
                <c:pt idx="66">
                  <c:v>6.1648093800516017</c:v>
                </c:pt>
                <c:pt idx="67">
                  <c:v>5.9066035092806928</c:v>
                </c:pt>
                <c:pt idx="68">
                  <c:v>5.6546837166480035</c:v>
                </c:pt>
                <c:pt idx="69">
                  <c:v>5.4081890763998732</c:v>
                </c:pt>
                <c:pt idx="70">
                  <c:v>5.1670145310298885</c:v>
                </c:pt>
                <c:pt idx="71">
                  <c:v>4.9305399134739751</c:v>
                </c:pt>
                <c:pt idx="72">
                  <c:v>4.6981872883666975</c:v>
                </c:pt>
                <c:pt idx="73">
                  <c:v>4.4695375191179938</c:v>
                </c:pt>
                <c:pt idx="74">
                  <c:v>4.2443276760706512</c:v>
                </c:pt>
                <c:pt idx="75">
                  <c:v>4.0225841783060163</c:v>
                </c:pt>
                <c:pt idx="76">
                  <c:v>3.8045235841606324</c:v>
                </c:pt>
                <c:pt idx="77">
                  <c:v>3.59066527483516</c:v>
                </c:pt>
                <c:pt idx="78">
                  <c:v>3.3816510520857084</c:v>
                </c:pt>
                <c:pt idx="79">
                  <c:v>3.178181963545935</c:v>
                </c:pt>
                <c:pt idx="80">
                  <c:v>2.9808504314010729</c:v>
                </c:pt>
                <c:pt idx="81">
                  <c:v>2.7903086337445351</c:v>
                </c:pt>
                <c:pt idx="82">
                  <c:v>2.6070380321043984</c:v>
                </c:pt>
                <c:pt idx="83">
                  <c:v>2.4313898988316267</c:v>
                </c:pt>
                <c:pt idx="84">
                  <c:v>2.2636513806029877</c:v>
                </c:pt>
                <c:pt idx="85">
                  <c:v>2.1040161013303615</c:v>
                </c:pt>
                <c:pt idx="86">
                  <c:v>1.9525823617868756</c:v>
                </c:pt>
                <c:pt idx="87">
                  <c:v>1.8093324421366135</c:v>
                </c:pt>
                <c:pt idx="88">
                  <c:v>1.6741972068289905</c:v>
                </c:pt>
                <c:pt idx="89">
                  <c:v>1.547038250997065</c:v>
                </c:pt>
                <c:pt idx="90">
                  <c:v>1.4276821612293262</c:v>
                </c:pt>
                <c:pt idx="91">
                  <c:v>1.3159147341215114</c:v>
                </c:pt>
                <c:pt idx="92">
                  <c:v>1.2114810273466394</c:v>
                </c:pt>
                <c:pt idx="93">
                  <c:v>1.1141258467243274</c:v>
                </c:pt>
                <c:pt idx="94">
                  <c:v>1.0235482310466566</c:v>
                </c:pt>
                <c:pt idx="95">
                  <c:v>0.93943390920031555</c:v>
                </c:pt>
                <c:pt idx="96">
                  <c:v>0.86144964109816025</c:v>
                </c:pt>
                <c:pt idx="97">
                  <c:v>0.78925752721387155</c:v>
                </c:pt>
                <c:pt idx="98">
                  <c:v>0.72252599829727104</c:v>
                </c:pt>
                <c:pt idx="99">
                  <c:v>0.6609270644982238</c:v>
                </c:pt>
                <c:pt idx="100">
                  <c:v>0.60409835510654997</c:v>
                </c:pt>
                <c:pt idx="101">
                  <c:v>0.55170470142103134</c:v>
                </c:pt>
                <c:pt idx="102">
                  <c:v>0.50343599077314671</c:v>
                </c:pt>
                <c:pt idx="103">
                  <c:v>0.45900729866177914</c:v>
                </c:pt>
                <c:pt idx="104">
                  <c:v>0.41815134354297057</c:v>
                </c:pt>
                <c:pt idx="105">
                  <c:v>0.38061143138082532</c:v>
                </c:pt>
                <c:pt idx="106">
                  <c:v>0.89428737600640407</c:v>
                </c:pt>
                <c:pt idx="107">
                  <c:v>1.43949015545049</c:v>
                </c:pt>
                <c:pt idx="108">
                  <c:v>2.0075285883612706</c:v>
                </c:pt>
                <c:pt idx="109">
                  <c:v>2.5905349173461092</c:v>
                </c:pt>
                <c:pt idx="110">
                  <c:v>3.1807674332337905</c:v>
                </c:pt>
                <c:pt idx="111">
                  <c:v>3.8185348944522604</c:v>
                </c:pt>
                <c:pt idx="112">
                  <c:v>4.486541308340569</c:v>
                </c:pt>
                <c:pt idx="113">
                  <c:v>5.163843257871183</c:v>
                </c:pt>
                <c:pt idx="114">
                  <c:v>5.8357611096200648</c:v>
                </c:pt>
                <c:pt idx="115">
                  <c:v>6.4924226291251541</c:v>
                </c:pt>
                <c:pt idx="116">
                  <c:v>7.1274357303268969</c:v>
                </c:pt>
                <c:pt idx="117">
                  <c:v>7.7374730965510379</c:v>
                </c:pt>
                <c:pt idx="118">
                  <c:v>8.3206275638589204</c:v>
                </c:pt>
                <c:pt idx="119">
                  <c:v>8.8761322660299449</c:v>
                </c:pt>
                <c:pt idx="120">
                  <c:v>9.4042620895453766</c:v>
                </c:pt>
                <c:pt idx="121">
                  <c:v>9.9056271454953624</c:v>
                </c:pt>
                <c:pt idx="122">
                  <c:v>10.380814382325291</c:v>
                </c:pt>
                <c:pt idx="123">
                  <c:v>10.830955180597979</c:v>
                </c:pt>
                <c:pt idx="124">
                  <c:v>11.257430000414633</c:v>
                </c:pt>
                <c:pt idx="125">
                  <c:v>11.661611909036122</c:v>
                </c:pt>
                <c:pt idx="126">
                  <c:v>12.044867641369908</c:v>
                </c:pt>
                <c:pt idx="127">
                  <c:v>12.408602744267107</c:v>
                </c:pt>
                <c:pt idx="128">
                  <c:v>12.75425073806155</c:v>
                </c:pt>
                <c:pt idx="129">
                  <c:v>13.083070558219418</c:v>
                </c:pt>
                <c:pt idx="130">
                  <c:v>13.396389378319267</c:v>
                </c:pt>
                <c:pt idx="131">
                  <c:v>13.695290242476339</c:v>
                </c:pt>
                <c:pt idx="132">
                  <c:v>13.980872145163318</c:v>
                </c:pt>
                <c:pt idx="133">
                  <c:v>14.254161757189333</c:v>
                </c:pt>
                <c:pt idx="134">
                  <c:v>14.516083555264249</c:v>
                </c:pt>
                <c:pt idx="135">
                  <c:v>14.76766455735828</c:v>
                </c:pt>
                <c:pt idx="136">
                  <c:v>15.009722209648789</c:v>
                </c:pt>
                <c:pt idx="137">
                  <c:v>15.243002924349316</c:v>
                </c:pt>
                <c:pt idx="138">
                  <c:v>15.46817425329365</c:v>
                </c:pt>
                <c:pt idx="139">
                  <c:v>15.685850308004092</c:v>
                </c:pt>
                <c:pt idx="140">
                  <c:v>15.89661908914859</c:v>
                </c:pt>
                <c:pt idx="141">
                  <c:v>16.101018663789237</c:v>
                </c:pt>
                <c:pt idx="142">
                  <c:v>16.29910673552811</c:v>
                </c:pt>
                <c:pt idx="143">
                  <c:v>16.491006021956551</c:v>
                </c:pt>
                <c:pt idx="144">
                  <c:v>16.676847875694648</c:v>
                </c:pt>
                <c:pt idx="145">
                  <c:v>16.856824121005481</c:v>
                </c:pt>
                <c:pt idx="146">
                  <c:v>17.031107297231067</c:v>
                </c:pt>
                <c:pt idx="147">
                  <c:v>17.199772308338968</c:v>
                </c:pt>
                <c:pt idx="148">
                  <c:v>17.362821906972023</c:v>
                </c:pt>
                <c:pt idx="149">
                  <c:v>17.520212631086576</c:v>
                </c:pt>
                <c:pt idx="150">
                  <c:v>17.671882613935971</c:v>
                </c:pt>
                <c:pt idx="151">
                  <c:v>17.817759821087474</c:v>
                </c:pt>
                <c:pt idx="152">
                  <c:v>17.957765900440695</c:v>
                </c:pt>
                <c:pt idx="153">
                  <c:v>18.091811832348132</c:v>
                </c:pt>
                <c:pt idx="154">
                  <c:v>18.219797754137737</c:v>
                </c:pt>
                <c:pt idx="155">
                  <c:v>18.341611874481366</c:v>
                </c:pt>
                <c:pt idx="156">
                  <c:v>18.457133027763426</c:v>
                </c:pt>
              </c:numCache>
            </c:numRef>
          </c:val>
          <c:smooth val="0"/>
          <c:extLst>
            <c:ext xmlns:c16="http://schemas.microsoft.com/office/drawing/2014/chart" uri="{C3380CC4-5D6E-409C-BE32-E72D297353CC}">
              <c16:uniqueId val="{00000002-FD60-4826-BB40-44692634279D}"/>
            </c:ext>
          </c:extLst>
        </c:ser>
        <c:ser>
          <c:idx val="2"/>
          <c:order val="1"/>
          <c:tx>
            <c:strRef>
              <c:f>Sheet1!$D$1</c:f>
              <c:strCache>
                <c:ptCount val="1"/>
                <c:pt idx="0">
                  <c:v>V3</c:v>
                </c:pt>
              </c:strCache>
            </c:strRef>
          </c:tx>
          <c:spPr>
            <a:ln w="28575" cap="rnd">
              <a:solidFill>
                <a:srgbClr val="FF9900"/>
              </a:solidFill>
              <a:prstDash val="sysDot"/>
              <a:round/>
            </a:ln>
            <a:effectLst/>
          </c:spPr>
          <c:marker>
            <c:symbol val="none"/>
          </c:marker>
          <c:cat>
            <c:numRef>
              <c:f>Sheet1!$A$2:$A$158</c:f>
              <c:numCache>
                <c:formatCode>m/d/yyyy</c:formatCode>
                <c:ptCount val="157"/>
                <c:pt idx="0">
                  <c:v>44317</c:v>
                </c:pt>
                <c:pt idx="1">
                  <c:v>44318</c:v>
                </c:pt>
                <c:pt idx="2">
                  <c:v>44319</c:v>
                </c:pt>
                <c:pt idx="3">
                  <c:v>44320</c:v>
                </c:pt>
                <c:pt idx="4">
                  <c:v>44321</c:v>
                </c:pt>
                <c:pt idx="5">
                  <c:v>44322</c:v>
                </c:pt>
                <c:pt idx="6">
                  <c:v>44323</c:v>
                </c:pt>
                <c:pt idx="7">
                  <c:v>44324</c:v>
                </c:pt>
                <c:pt idx="8">
                  <c:v>44325</c:v>
                </c:pt>
                <c:pt idx="9">
                  <c:v>44326</c:v>
                </c:pt>
                <c:pt idx="10">
                  <c:v>44327</c:v>
                </c:pt>
                <c:pt idx="11">
                  <c:v>44328</c:v>
                </c:pt>
                <c:pt idx="12">
                  <c:v>44329</c:v>
                </c:pt>
                <c:pt idx="13">
                  <c:v>44330</c:v>
                </c:pt>
                <c:pt idx="14">
                  <c:v>44331</c:v>
                </c:pt>
                <c:pt idx="15">
                  <c:v>44332</c:v>
                </c:pt>
                <c:pt idx="16">
                  <c:v>44333</c:v>
                </c:pt>
                <c:pt idx="17">
                  <c:v>44334</c:v>
                </c:pt>
                <c:pt idx="18">
                  <c:v>44335</c:v>
                </c:pt>
                <c:pt idx="19">
                  <c:v>44336</c:v>
                </c:pt>
                <c:pt idx="20">
                  <c:v>44337</c:v>
                </c:pt>
                <c:pt idx="21">
                  <c:v>44338</c:v>
                </c:pt>
                <c:pt idx="22">
                  <c:v>44339</c:v>
                </c:pt>
                <c:pt idx="23">
                  <c:v>44340</c:v>
                </c:pt>
                <c:pt idx="24">
                  <c:v>44341</c:v>
                </c:pt>
                <c:pt idx="25">
                  <c:v>44342</c:v>
                </c:pt>
                <c:pt idx="26">
                  <c:v>44343</c:v>
                </c:pt>
                <c:pt idx="27">
                  <c:v>44344</c:v>
                </c:pt>
                <c:pt idx="28">
                  <c:v>44345</c:v>
                </c:pt>
                <c:pt idx="29">
                  <c:v>44346</c:v>
                </c:pt>
                <c:pt idx="30">
                  <c:v>44347</c:v>
                </c:pt>
                <c:pt idx="31">
                  <c:v>44348</c:v>
                </c:pt>
                <c:pt idx="32">
                  <c:v>44349</c:v>
                </c:pt>
                <c:pt idx="33">
                  <c:v>44350</c:v>
                </c:pt>
                <c:pt idx="34">
                  <c:v>44351</c:v>
                </c:pt>
                <c:pt idx="35">
                  <c:v>44352</c:v>
                </c:pt>
                <c:pt idx="36">
                  <c:v>44353</c:v>
                </c:pt>
                <c:pt idx="37">
                  <c:v>44354</c:v>
                </c:pt>
                <c:pt idx="38">
                  <c:v>44355</c:v>
                </c:pt>
                <c:pt idx="39">
                  <c:v>44356</c:v>
                </c:pt>
                <c:pt idx="40">
                  <c:v>44357</c:v>
                </c:pt>
                <c:pt idx="41">
                  <c:v>44358</c:v>
                </c:pt>
                <c:pt idx="42">
                  <c:v>44359</c:v>
                </c:pt>
                <c:pt idx="43">
                  <c:v>44360</c:v>
                </c:pt>
                <c:pt idx="44">
                  <c:v>44361</c:v>
                </c:pt>
                <c:pt idx="45">
                  <c:v>44362</c:v>
                </c:pt>
                <c:pt idx="46">
                  <c:v>44363</c:v>
                </c:pt>
                <c:pt idx="47">
                  <c:v>44364</c:v>
                </c:pt>
                <c:pt idx="48">
                  <c:v>44365</c:v>
                </c:pt>
                <c:pt idx="49">
                  <c:v>44366</c:v>
                </c:pt>
                <c:pt idx="50">
                  <c:v>44367</c:v>
                </c:pt>
                <c:pt idx="51">
                  <c:v>44368</c:v>
                </c:pt>
                <c:pt idx="52">
                  <c:v>44369</c:v>
                </c:pt>
                <c:pt idx="53">
                  <c:v>44370</c:v>
                </c:pt>
                <c:pt idx="54">
                  <c:v>44371</c:v>
                </c:pt>
                <c:pt idx="55">
                  <c:v>44372</c:v>
                </c:pt>
                <c:pt idx="56">
                  <c:v>44373</c:v>
                </c:pt>
                <c:pt idx="57">
                  <c:v>44374</c:v>
                </c:pt>
                <c:pt idx="58">
                  <c:v>44375</c:v>
                </c:pt>
                <c:pt idx="59">
                  <c:v>44376</c:v>
                </c:pt>
                <c:pt idx="60">
                  <c:v>44377</c:v>
                </c:pt>
                <c:pt idx="61">
                  <c:v>44378</c:v>
                </c:pt>
                <c:pt idx="62">
                  <c:v>44379</c:v>
                </c:pt>
                <c:pt idx="63">
                  <c:v>44380</c:v>
                </c:pt>
                <c:pt idx="64">
                  <c:v>44381</c:v>
                </c:pt>
                <c:pt idx="65">
                  <c:v>44382</c:v>
                </c:pt>
                <c:pt idx="66">
                  <c:v>44383</c:v>
                </c:pt>
                <c:pt idx="67">
                  <c:v>44384</c:v>
                </c:pt>
                <c:pt idx="68">
                  <c:v>44385</c:v>
                </c:pt>
                <c:pt idx="69">
                  <c:v>44386</c:v>
                </c:pt>
                <c:pt idx="70">
                  <c:v>44387</c:v>
                </c:pt>
                <c:pt idx="71">
                  <c:v>44388</c:v>
                </c:pt>
                <c:pt idx="72">
                  <c:v>44389</c:v>
                </c:pt>
                <c:pt idx="73">
                  <c:v>44390</c:v>
                </c:pt>
                <c:pt idx="74">
                  <c:v>44391</c:v>
                </c:pt>
                <c:pt idx="75">
                  <c:v>44392</c:v>
                </c:pt>
                <c:pt idx="76">
                  <c:v>44393</c:v>
                </c:pt>
                <c:pt idx="77">
                  <c:v>44394</c:v>
                </c:pt>
                <c:pt idx="78">
                  <c:v>44395</c:v>
                </c:pt>
                <c:pt idx="79">
                  <c:v>44396</c:v>
                </c:pt>
                <c:pt idx="80">
                  <c:v>44397</c:v>
                </c:pt>
                <c:pt idx="81">
                  <c:v>44398</c:v>
                </c:pt>
                <c:pt idx="82">
                  <c:v>44399</c:v>
                </c:pt>
                <c:pt idx="83">
                  <c:v>44400</c:v>
                </c:pt>
                <c:pt idx="84">
                  <c:v>44401</c:v>
                </c:pt>
                <c:pt idx="85">
                  <c:v>44402</c:v>
                </c:pt>
                <c:pt idx="86">
                  <c:v>44403</c:v>
                </c:pt>
                <c:pt idx="87">
                  <c:v>44404</c:v>
                </c:pt>
                <c:pt idx="88">
                  <c:v>44405</c:v>
                </c:pt>
                <c:pt idx="89">
                  <c:v>44406</c:v>
                </c:pt>
                <c:pt idx="90">
                  <c:v>44407</c:v>
                </c:pt>
                <c:pt idx="91">
                  <c:v>44408</c:v>
                </c:pt>
                <c:pt idx="92">
                  <c:v>44409</c:v>
                </c:pt>
                <c:pt idx="93">
                  <c:v>44410</c:v>
                </c:pt>
                <c:pt idx="94">
                  <c:v>44411</c:v>
                </c:pt>
                <c:pt idx="95">
                  <c:v>44412</c:v>
                </c:pt>
                <c:pt idx="96">
                  <c:v>44413</c:v>
                </c:pt>
                <c:pt idx="97">
                  <c:v>44414</c:v>
                </c:pt>
                <c:pt idx="98">
                  <c:v>44415</c:v>
                </c:pt>
                <c:pt idx="99">
                  <c:v>44416</c:v>
                </c:pt>
                <c:pt idx="100">
                  <c:v>44417</c:v>
                </c:pt>
                <c:pt idx="101">
                  <c:v>44418</c:v>
                </c:pt>
                <c:pt idx="102">
                  <c:v>44419</c:v>
                </c:pt>
                <c:pt idx="103">
                  <c:v>44420</c:v>
                </c:pt>
                <c:pt idx="104">
                  <c:v>44421</c:v>
                </c:pt>
                <c:pt idx="105">
                  <c:v>44422</c:v>
                </c:pt>
                <c:pt idx="106">
                  <c:v>44423</c:v>
                </c:pt>
                <c:pt idx="107">
                  <c:v>44424</c:v>
                </c:pt>
                <c:pt idx="108">
                  <c:v>44425</c:v>
                </c:pt>
                <c:pt idx="109">
                  <c:v>44426</c:v>
                </c:pt>
                <c:pt idx="110">
                  <c:v>44427</c:v>
                </c:pt>
                <c:pt idx="111">
                  <c:v>44428</c:v>
                </c:pt>
                <c:pt idx="112">
                  <c:v>44429</c:v>
                </c:pt>
                <c:pt idx="113">
                  <c:v>44430</c:v>
                </c:pt>
                <c:pt idx="114">
                  <c:v>44431</c:v>
                </c:pt>
                <c:pt idx="115">
                  <c:v>44432</c:v>
                </c:pt>
                <c:pt idx="116">
                  <c:v>44433</c:v>
                </c:pt>
                <c:pt idx="117">
                  <c:v>44434</c:v>
                </c:pt>
                <c:pt idx="118">
                  <c:v>44435</c:v>
                </c:pt>
                <c:pt idx="119">
                  <c:v>44436</c:v>
                </c:pt>
                <c:pt idx="120">
                  <c:v>44437</c:v>
                </c:pt>
                <c:pt idx="121">
                  <c:v>44438</c:v>
                </c:pt>
                <c:pt idx="122">
                  <c:v>44439</c:v>
                </c:pt>
                <c:pt idx="123">
                  <c:v>44440</c:v>
                </c:pt>
                <c:pt idx="124">
                  <c:v>44441</c:v>
                </c:pt>
                <c:pt idx="125">
                  <c:v>44442</c:v>
                </c:pt>
                <c:pt idx="126">
                  <c:v>44443</c:v>
                </c:pt>
                <c:pt idx="127">
                  <c:v>44444</c:v>
                </c:pt>
                <c:pt idx="128">
                  <c:v>44445</c:v>
                </c:pt>
                <c:pt idx="129">
                  <c:v>44446</c:v>
                </c:pt>
                <c:pt idx="130">
                  <c:v>44447</c:v>
                </c:pt>
                <c:pt idx="131">
                  <c:v>44448</c:v>
                </c:pt>
                <c:pt idx="132">
                  <c:v>44449</c:v>
                </c:pt>
                <c:pt idx="133">
                  <c:v>44450</c:v>
                </c:pt>
                <c:pt idx="134">
                  <c:v>44451</c:v>
                </c:pt>
                <c:pt idx="135">
                  <c:v>44452</c:v>
                </c:pt>
                <c:pt idx="136">
                  <c:v>44453</c:v>
                </c:pt>
                <c:pt idx="137">
                  <c:v>44454</c:v>
                </c:pt>
                <c:pt idx="138">
                  <c:v>44455</c:v>
                </c:pt>
                <c:pt idx="139">
                  <c:v>44456</c:v>
                </c:pt>
                <c:pt idx="140">
                  <c:v>44457</c:v>
                </c:pt>
                <c:pt idx="141">
                  <c:v>44458</c:v>
                </c:pt>
                <c:pt idx="142">
                  <c:v>44459</c:v>
                </c:pt>
                <c:pt idx="143">
                  <c:v>44460</c:v>
                </c:pt>
                <c:pt idx="144">
                  <c:v>44461</c:v>
                </c:pt>
                <c:pt idx="145">
                  <c:v>44462</c:v>
                </c:pt>
                <c:pt idx="146">
                  <c:v>44463</c:v>
                </c:pt>
                <c:pt idx="147">
                  <c:v>44464</c:v>
                </c:pt>
                <c:pt idx="148">
                  <c:v>44465</c:v>
                </c:pt>
                <c:pt idx="149">
                  <c:v>44466</c:v>
                </c:pt>
                <c:pt idx="150">
                  <c:v>44467</c:v>
                </c:pt>
                <c:pt idx="151">
                  <c:v>44468</c:v>
                </c:pt>
                <c:pt idx="152">
                  <c:v>44469</c:v>
                </c:pt>
                <c:pt idx="153">
                  <c:v>44470</c:v>
                </c:pt>
                <c:pt idx="154">
                  <c:v>44471</c:v>
                </c:pt>
                <c:pt idx="155">
                  <c:v>44472</c:v>
                </c:pt>
                <c:pt idx="156">
                  <c:v>44473</c:v>
                </c:pt>
              </c:numCache>
            </c:numRef>
          </c:cat>
          <c:val>
            <c:numRef>
              <c:f>Sheet1!$D$2:$D$158</c:f>
              <c:numCache>
                <c:formatCode>General</c:formatCode>
                <c:ptCount val="157"/>
                <c:pt idx="0">
                  <c:v>197.37176117405326</c:v>
                </c:pt>
                <c:pt idx="1">
                  <c:v>185.14084426704912</c:v>
                </c:pt>
                <c:pt idx="2">
                  <c:v>177.61019697378626</c:v>
                </c:pt>
                <c:pt idx="3">
                  <c:v>169.18427515658644</c:v>
                </c:pt>
                <c:pt idx="4">
                  <c:v>160.20861098342189</c:v>
                </c:pt>
                <c:pt idx="5">
                  <c:v>151.09874868848689</c:v>
                </c:pt>
                <c:pt idx="6">
                  <c:v>141.43401567520209</c:v>
                </c:pt>
                <c:pt idx="7">
                  <c:v>131.75819782226895</c:v>
                </c:pt>
                <c:pt idx="8">
                  <c:v>123.1545042610922</c:v>
                </c:pt>
                <c:pt idx="9">
                  <c:v>115.36405129587926</c:v>
                </c:pt>
                <c:pt idx="10">
                  <c:v>108.1369932623421</c:v>
                </c:pt>
                <c:pt idx="11">
                  <c:v>101.51445156737505</c:v>
                </c:pt>
                <c:pt idx="12">
                  <c:v>95.437970742670217</c:v>
                </c:pt>
                <c:pt idx="13">
                  <c:v>89.594063499245891</c:v>
                </c:pt>
                <c:pt idx="14">
                  <c:v>84.104538928839474</c:v>
                </c:pt>
                <c:pt idx="15">
                  <c:v>79.049880044172568</c:v>
                </c:pt>
                <c:pt idx="16">
                  <c:v>74.351837911710476</c:v>
                </c:pt>
                <c:pt idx="17">
                  <c:v>69.882749437621058</c:v>
                </c:pt>
                <c:pt idx="18">
                  <c:v>65.719645260449013</c:v>
                </c:pt>
                <c:pt idx="19">
                  <c:v>61.795747563487431</c:v>
                </c:pt>
                <c:pt idx="20">
                  <c:v>58.062358939914951</c:v>
                </c:pt>
                <c:pt idx="21">
                  <c:v>54.517453671631444</c:v>
                </c:pt>
                <c:pt idx="22">
                  <c:v>51.184671694253666</c:v>
                </c:pt>
                <c:pt idx="23">
                  <c:v>48.08300970904844</c:v>
                </c:pt>
                <c:pt idx="24">
                  <c:v>45.182848916268824</c:v>
                </c:pt>
                <c:pt idx="25">
                  <c:v>42.476789294323915</c:v>
                </c:pt>
                <c:pt idx="26">
                  <c:v>39.902282900800088</c:v>
                </c:pt>
                <c:pt idx="27">
                  <c:v>37.468307828113581</c:v>
                </c:pt>
                <c:pt idx="28">
                  <c:v>35.184858033628053</c:v>
                </c:pt>
                <c:pt idx="29">
                  <c:v>33.038837288866745</c:v>
                </c:pt>
                <c:pt idx="30">
                  <c:v>31.019705659784456</c:v>
                </c:pt>
                <c:pt idx="31">
                  <c:v>29.135609603490497</c:v>
                </c:pt>
                <c:pt idx="32">
                  <c:v>27.365181805647403</c:v>
                </c:pt>
                <c:pt idx="33">
                  <c:v>25.69923791226077</c:v>
                </c:pt>
                <c:pt idx="34">
                  <c:v>24.13024674904668</c:v>
                </c:pt>
                <c:pt idx="35">
                  <c:v>22.652264353416317</c:v>
                </c:pt>
                <c:pt idx="36">
                  <c:v>21.261665423965848</c:v>
                </c:pt>
                <c:pt idx="37">
                  <c:v>19.954691578494536</c:v>
                </c:pt>
                <c:pt idx="38">
                  <c:v>18.819548793034226</c:v>
                </c:pt>
                <c:pt idx="39">
                  <c:v>17.816642941711503</c:v>
                </c:pt>
                <c:pt idx="40">
                  <c:v>16.912783032712529</c:v>
                </c:pt>
                <c:pt idx="41">
                  <c:v>16.089820422627351</c:v>
                </c:pt>
                <c:pt idx="42">
                  <c:v>15.337734645254734</c:v>
                </c:pt>
                <c:pt idx="43">
                  <c:v>14.652475634218046</c:v>
                </c:pt>
                <c:pt idx="44">
                  <c:v>14.030447159788743</c:v>
                </c:pt>
                <c:pt idx="45">
                  <c:v>13.46507998684514</c:v>
                </c:pt>
                <c:pt idx="46">
                  <c:v>12.947182973318787</c:v>
                </c:pt>
                <c:pt idx="47">
                  <c:v>12.468676278398018</c:v>
                </c:pt>
                <c:pt idx="48">
                  <c:v>12.022401535786683</c:v>
                </c:pt>
                <c:pt idx="49">
                  <c:v>11.602330694788099</c:v>
                </c:pt>
                <c:pt idx="50">
                  <c:v>11.203243094763653</c:v>
                </c:pt>
                <c:pt idx="51">
                  <c:v>10.821352512009637</c:v>
                </c:pt>
                <c:pt idx="52">
                  <c:v>10.453636157548454</c:v>
                </c:pt>
                <c:pt idx="53">
                  <c:v>10.097862910362068</c:v>
                </c:pt>
                <c:pt idx="54">
                  <c:v>9.7524000087844218</c:v>
                </c:pt>
                <c:pt idx="55">
                  <c:v>9.4158802562710946</c:v>
                </c:pt>
                <c:pt idx="56">
                  <c:v>9.0874037814845092</c:v>
                </c:pt>
                <c:pt idx="57">
                  <c:v>8.7662919563495834</c:v>
                </c:pt>
                <c:pt idx="58">
                  <c:v>8.4521519662632354</c:v>
                </c:pt>
                <c:pt idx="59">
                  <c:v>8.1446065806119154</c:v>
                </c:pt>
                <c:pt idx="60">
                  <c:v>7.843378939272414</c:v>
                </c:pt>
                <c:pt idx="61">
                  <c:v>7.5483303001406155</c:v>
                </c:pt>
                <c:pt idx="62">
                  <c:v>7.2593913273476485</c:v>
                </c:pt>
                <c:pt idx="63">
                  <c:v>6.9765810485962545</c:v>
                </c:pt>
                <c:pt idx="64">
                  <c:v>6.6998481245276453</c:v>
                </c:pt>
                <c:pt idx="65">
                  <c:v>6.4292372469121286</c:v>
                </c:pt>
                <c:pt idx="66">
                  <c:v>6.1648093800516017</c:v>
                </c:pt>
                <c:pt idx="67">
                  <c:v>5.9066035092806928</c:v>
                </c:pt>
                <c:pt idx="68">
                  <c:v>5.6546837166480035</c:v>
                </c:pt>
                <c:pt idx="69">
                  <c:v>5.4081890763998732</c:v>
                </c:pt>
                <c:pt idx="70">
                  <c:v>5.1670145310298885</c:v>
                </c:pt>
                <c:pt idx="71">
                  <c:v>4.9305399134739751</c:v>
                </c:pt>
                <c:pt idx="72">
                  <c:v>4.6981872883666975</c:v>
                </c:pt>
                <c:pt idx="73">
                  <c:v>4.4695375191179938</c:v>
                </c:pt>
                <c:pt idx="74">
                  <c:v>4.2443276760706512</c:v>
                </c:pt>
                <c:pt idx="75">
                  <c:v>4.0225841783060163</c:v>
                </c:pt>
                <c:pt idx="76">
                  <c:v>3.8045235841606324</c:v>
                </c:pt>
                <c:pt idx="77">
                  <c:v>3.59066527483516</c:v>
                </c:pt>
                <c:pt idx="78">
                  <c:v>3.3816510520857084</c:v>
                </c:pt>
                <c:pt idx="79">
                  <c:v>3.178181963545935</c:v>
                </c:pt>
                <c:pt idx="80">
                  <c:v>2.9808504314010729</c:v>
                </c:pt>
                <c:pt idx="81">
                  <c:v>2.7903086337445351</c:v>
                </c:pt>
                <c:pt idx="82">
                  <c:v>2.6070380321043984</c:v>
                </c:pt>
                <c:pt idx="83">
                  <c:v>2.4313898988316267</c:v>
                </c:pt>
                <c:pt idx="84">
                  <c:v>2.2636513806029877</c:v>
                </c:pt>
                <c:pt idx="85">
                  <c:v>2.1040161013303615</c:v>
                </c:pt>
                <c:pt idx="86">
                  <c:v>1.9525823617868756</c:v>
                </c:pt>
                <c:pt idx="87">
                  <c:v>1.8093324421366135</c:v>
                </c:pt>
                <c:pt idx="88">
                  <c:v>1.6741972068289905</c:v>
                </c:pt>
                <c:pt idx="89">
                  <c:v>1.547038250997065</c:v>
                </c:pt>
                <c:pt idx="90">
                  <c:v>1.4276821612293262</c:v>
                </c:pt>
                <c:pt idx="91">
                  <c:v>1.3159147341215114</c:v>
                </c:pt>
                <c:pt idx="92">
                  <c:v>1.2114810273466394</c:v>
                </c:pt>
                <c:pt idx="93">
                  <c:v>1.1141258467243274</c:v>
                </c:pt>
                <c:pt idx="94">
                  <c:v>1.0235482310466566</c:v>
                </c:pt>
                <c:pt idx="95">
                  <c:v>0.93943390920031555</c:v>
                </c:pt>
                <c:pt idx="96">
                  <c:v>0.86144964109816025</c:v>
                </c:pt>
                <c:pt idx="97">
                  <c:v>0.78925752721387155</c:v>
                </c:pt>
                <c:pt idx="98">
                  <c:v>0.72252599829727104</c:v>
                </c:pt>
                <c:pt idx="99">
                  <c:v>0.6609270644982238</c:v>
                </c:pt>
                <c:pt idx="100">
                  <c:v>0.60409835510654997</c:v>
                </c:pt>
                <c:pt idx="101">
                  <c:v>0.55170470142103134</c:v>
                </c:pt>
                <c:pt idx="102">
                  <c:v>0.50343599077314671</c:v>
                </c:pt>
                <c:pt idx="103">
                  <c:v>0.45900729866177914</c:v>
                </c:pt>
                <c:pt idx="104">
                  <c:v>0.41815134354297057</c:v>
                </c:pt>
                <c:pt idx="105">
                  <c:v>0.38061143138082532</c:v>
                </c:pt>
                <c:pt idx="106">
                  <c:v>1.2096781576222666</c:v>
                </c:pt>
                <c:pt idx="107">
                  <c:v>2.11394884219066</c:v>
                </c:pt>
                <c:pt idx="108">
                  <c:v>3.0866060025785655</c:v>
                </c:pt>
                <c:pt idx="109">
                  <c:v>4.1196380322464146</c:v>
                </c:pt>
                <c:pt idx="110">
                  <c:v>5.2050227829036997</c:v>
                </c:pt>
                <c:pt idx="111">
                  <c:v>6.4075634193778326</c:v>
                </c:pt>
                <c:pt idx="112">
                  <c:v>7.7064149535161901</c:v>
                </c:pt>
                <c:pt idx="113">
                  <c:v>9.0731561750194984</c:v>
                </c:pt>
                <c:pt idx="114">
                  <c:v>10.488112699317629</c:v>
                </c:pt>
                <c:pt idx="115">
                  <c:v>11.938476340654841</c:v>
                </c:pt>
                <c:pt idx="116">
                  <c:v>13.416516741837746</c:v>
                </c:pt>
                <c:pt idx="117">
                  <c:v>14.918854137643248</c:v>
                </c:pt>
                <c:pt idx="118">
                  <c:v>16.44419250368891</c:v>
                </c:pt>
                <c:pt idx="119">
                  <c:v>17.992816964985142</c:v>
                </c:pt>
                <c:pt idx="120">
                  <c:v>19.566532713823218</c:v>
                </c:pt>
                <c:pt idx="121">
                  <c:v>21.1677057086868</c:v>
                </c:pt>
                <c:pt idx="122">
                  <c:v>22.798762180241869</c:v>
                </c:pt>
                <c:pt idx="123">
                  <c:v>24.462602903261502</c:v>
                </c:pt>
                <c:pt idx="124">
                  <c:v>26.162727422856758</c:v>
                </c:pt>
                <c:pt idx="125">
                  <c:v>27.902978361676265</c:v>
                </c:pt>
                <c:pt idx="126">
                  <c:v>29.687136288721415</c:v>
                </c:pt>
                <c:pt idx="127">
                  <c:v>31.51901546974003</c:v>
                </c:pt>
                <c:pt idx="128">
                  <c:v>33.402748713098347</c:v>
                </c:pt>
                <c:pt idx="129">
                  <c:v>35.342358096319096</c:v>
                </c:pt>
                <c:pt idx="130">
                  <c:v>37.342000685101127</c:v>
                </c:pt>
                <c:pt idx="131">
                  <c:v>39.405663486893474</c:v>
                </c:pt>
                <c:pt idx="132">
                  <c:v>41.53739874668743</c:v>
                </c:pt>
                <c:pt idx="133">
                  <c:v>43.741272245751404</c:v>
                </c:pt>
                <c:pt idx="134">
                  <c:v>46.02133765035498</c:v>
                </c:pt>
                <c:pt idx="135">
                  <c:v>48.381704812222104</c:v>
                </c:pt>
                <c:pt idx="136">
                  <c:v>50.826404947070493</c:v>
                </c:pt>
                <c:pt idx="137">
                  <c:v>53.359540467205122</c:v>
                </c:pt>
                <c:pt idx="138">
                  <c:v>55.985238491114856</c:v>
                </c:pt>
                <c:pt idx="139">
                  <c:v>58.707677951415576</c:v>
                </c:pt>
                <c:pt idx="140">
                  <c:v>61.531128578827719</c:v>
                </c:pt>
                <c:pt idx="141">
                  <c:v>64.459925560396371</c:v>
                </c:pt>
                <c:pt idx="142">
                  <c:v>67.498429697880425</c:v>
                </c:pt>
                <c:pt idx="143">
                  <c:v>70.651094667689122</c:v>
                </c:pt>
                <c:pt idx="144">
                  <c:v>73.922474420854513</c:v>
                </c:pt>
                <c:pt idx="145">
                  <c:v>77.317229184962358</c:v>
                </c:pt>
                <c:pt idx="146">
                  <c:v>80.840131006600018</c:v>
                </c:pt>
                <c:pt idx="147">
                  <c:v>84.496069073789428</c:v>
                </c:pt>
                <c:pt idx="148">
                  <c:v>88.290054820612667</c:v>
                </c:pt>
                <c:pt idx="149">
                  <c:v>92.227226750892541</c:v>
                </c:pt>
                <c:pt idx="150">
                  <c:v>96.312854919973077</c:v>
                </c:pt>
                <c:pt idx="151">
                  <c:v>100.55234502455259</c:v>
                </c:pt>
                <c:pt idx="152">
                  <c:v>104.95124206623939</c:v>
                </c:pt>
                <c:pt idx="153">
                  <c:v>109.51523356416834</c:v>
                </c:pt>
                <c:pt idx="154">
                  <c:v>114.25015229588981</c:v>
                </c:pt>
                <c:pt idx="155">
                  <c:v>119.16197854911213</c:v>
                </c:pt>
                <c:pt idx="156">
                  <c:v>124.25684186419504</c:v>
                </c:pt>
              </c:numCache>
            </c:numRef>
          </c:val>
          <c:smooth val="0"/>
          <c:extLst>
            <c:ext xmlns:c16="http://schemas.microsoft.com/office/drawing/2014/chart" uri="{C3380CC4-5D6E-409C-BE32-E72D297353CC}">
              <c16:uniqueId val="{00000003-FD60-4826-BB40-44692634279D}"/>
            </c:ext>
          </c:extLst>
        </c:ser>
        <c:ser>
          <c:idx val="4"/>
          <c:order val="2"/>
          <c:tx>
            <c:strRef>
              <c:f>Sheet1!$F$1</c:f>
              <c:strCache>
                <c:ptCount val="1"/>
                <c:pt idx="0">
                  <c:v>C</c:v>
                </c:pt>
              </c:strCache>
            </c:strRef>
          </c:tx>
          <c:spPr>
            <a:ln w="28575" cap="rnd">
              <a:solidFill>
                <a:srgbClr val="FF9900"/>
              </a:solidFill>
              <a:round/>
            </a:ln>
            <a:effectLst/>
          </c:spPr>
          <c:marker>
            <c:symbol val="none"/>
          </c:marker>
          <c:cat>
            <c:numRef>
              <c:f>Sheet1!$A$2:$A$158</c:f>
              <c:numCache>
                <c:formatCode>m/d/yyyy</c:formatCode>
                <c:ptCount val="157"/>
                <c:pt idx="0">
                  <c:v>44317</c:v>
                </c:pt>
                <c:pt idx="1">
                  <c:v>44318</c:v>
                </c:pt>
                <c:pt idx="2">
                  <c:v>44319</c:v>
                </c:pt>
                <c:pt idx="3">
                  <c:v>44320</c:v>
                </c:pt>
                <c:pt idx="4">
                  <c:v>44321</c:v>
                </c:pt>
                <c:pt idx="5">
                  <c:v>44322</c:v>
                </c:pt>
                <c:pt idx="6">
                  <c:v>44323</c:v>
                </c:pt>
                <c:pt idx="7">
                  <c:v>44324</c:v>
                </c:pt>
                <c:pt idx="8">
                  <c:v>44325</c:v>
                </c:pt>
                <c:pt idx="9">
                  <c:v>44326</c:v>
                </c:pt>
                <c:pt idx="10">
                  <c:v>44327</c:v>
                </c:pt>
                <c:pt idx="11">
                  <c:v>44328</c:v>
                </c:pt>
                <c:pt idx="12">
                  <c:v>44329</c:v>
                </c:pt>
                <c:pt idx="13">
                  <c:v>44330</c:v>
                </c:pt>
                <c:pt idx="14">
                  <c:v>44331</c:v>
                </c:pt>
                <c:pt idx="15">
                  <c:v>44332</c:v>
                </c:pt>
                <c:pt idx="16">
                  <c:v>44333</c:v>
                </c:pt>
                <c:pt idx="17">
                  <c:v>44334</c:v>
                </c:pt>
                <c:pt idx="18">
                  <c:v>44335</c:v>
                </c:pt>
                <c:pt idx="19">
                  <c:v>44336</c:v>
                </c:pt>
                <c:pt idx="20">
                  <c:v>44337</c:v>
                </c:pt>
                <c:pt idx="21">
                  <c:v>44338</c:v>
                </c:pt>
                <c:pt idx="22">
                  <c:v>44339</c:v>
                </c:pt>
                <c:pt idx="23">
                  <c:v>44340</c:v>
                </c:pt>
                <c:pt idx="24">
                  <c:v>44341</c:v>
                </c:pt>
                <c:pt idx="25">
                  <c:v>44342</c:v>
                </c:pt>
                <c:pt idx="26">
                  <c:v>44343</c:v>
                </c:pt>
                <c:pt idx="27">
                  <c:v>44344</c:v>
                </c:pt>
                <c:pt idx="28">
                  <c:v>44345</c:v>
                </c:pt>
                <c:pt idx="29">
                  <c:v>44346</c:v>
                </c:pt>
                <c:pt idx="30">
                  <c:v>44347</c:v>
                </c:pt>
                <c:pt idx="31">
                  <c:v>44348</c:v>
                </c:pt>
                <c:pt idx="32">
                  <c:v>44349</c:v>
                </c:pt>
                <c:pt idx="33">
                  <c:v>44350</c:v>
                </c:pt>
                <c:pt idx="34">
                  <c:v>44351</c:v>
                </c:pt>
                <c:pt idx="35">
                  <c:v>44352</c:v>
                </c:pt>
                <c:pt idx="36">
                  <c:v>44353</c:v>
                </c:pt>
                <c:pt idx="37">
                  <c:v>44354</c:v>
                </c:pt>
                <c:pt idx="38">
                  <c:v>44355</c:v>
                </c:pt>
                <c:pt idx="39">
                  <c:v>44356</c:v>
                </c:pt>
                <c:pt idx="40">
                  <c:v>44357</c:v>
                </c:pt>
                <c:pt idx="41">
                  <c:v>44358</c:v>
                </c:pt>
                <c:pt idx="42">
                  <c:v>44359</c:v>
                </c:pt>
                <c:pt idx="43">
                  <c:v>44360</c:v>
                </c:pt>
                <c:pt idx="44">
                  <c:v>44361</c:v>
                </c:pt>
                <c:pt idx="45">
                  <c:v>44362</c:v>
                </c:pt>
                <c:pt idx="46">
                  <c:v>44363</c:v>
                </c:pt>
                <c:pt idx="47">
                  <c:v>44364</c:v>
                </c:pt>
                <c:pt idx="48">
                  <c:v>44365</c:v>
                </c:pt>
                <c:pt idx="49">
                  <c:v>44366</c:v>
                </c:pt>
                <c:pt idx="50">
                  <c:v>44367</c:v>
                </c:pt>
                <c:pt idx="51">
                  <c:v>44368</c:v>
                </c:pt>
                <c:pt idx="52">
                  <c:v>44369</c:v>
                </c:pt>
                <c:pt idx="53">
                  <c:v>44370</c:v>
                </c:pt>
                <c:pt idx="54">
                  <c:v>44371</c:v>
                </c:pt>
                <c:pt idx="55">
                  <c:v>44372</c:v>
                </c:pt>
                <c:pt idx="56">
                  <c:v>44373</c:v>
                </c:pt>
                <c:pt idx="57">
                  <c:v>44374</c:v>
                </c:pt>
                <c:pt idx="58">
                  <c:v>44375</c:v>
                </c:pt>
                <c:pt idx="59">
                  <c:v>44376</c:v>
                </c:pt>
                <c:pt idx="60">
                  <c:v>44377</c:v>
                </c:pt>
                <c:pt idx="61">
                  <c:v>44378</c:v>
                </c:pt>
                <c:pt idx="62">
                  <c:v>44379</c:v>
                </c:pt>
                <c:pt idx="63">
                  <c:v>44380</c:v>
                </c:pt>
                <c:pt idx="64">
                  <c:v>44381</c:v>
                </c:pt>
                <c:pt idx="65">
                  <c:v>44382</c:v>
                </c:pt>
                <c:pt idx="66">
                  <c:v>44383</c:v>
                </c:pt>
                <c:pt idx="67">
                  <c:v>44384</c:v>
                </c:pt>
                <c:pt idx="68">
                  <c:v>44385</c:v>
                </c:pt>
                <c:pt idx="69">
                  <c:v>44386</c:v>
                </c:pt>
                <c:pt idx="70">
                  <c:v>44387</c:v>
                </c:pt>
                <c:pt idx="71">
                  <c:v>44388</c:v>
                </c:pt>
                <c:pt idx="72">
                  <c:v>44389</c:v>
                </c:pt>
                <c:pt idx="73">
                  <c:v>44390</c:v>
                </c:pt>
                <c:pt idx="74">
                  <c:v>44391</c:v>
                </c:pt>
                <c:pt idx="75">
                  <c:v>44392</c:v>
                </c:pt>
                <c:pt idx="76">
                  <c:v>44393</c:v>
                </c:pt>
                <c:pt idx="77">
                  <c:v>44394</c:v>
                </c:pt>
                <c:pt idx="78">
                  <c:v>44395</c:v>
                </c:pt>
                <c:pt idx="79">
                  <c:v>44396</c:v>
                </c:pt>
                <c:pt idx="80">
                  <c:v>44397</c:v>
                </c:pt>
                <c:pt idx="81">
                  <c:v>44398</c:v>
                </c:pt>
                <c:pt idx="82">
                  <c:v>44399</c:v>
                </c:pt>
                <c:pt idx="83">
                  <c:v>44400</c:v>
                </c:pt>
                <c:pt idx="84">
                  <c:v>44401</c:v>
                </c:pt>
                <c:pt idx="85">
                  <c:v>44402</c:v>
                </c:pt>
                <c:pt idx="86">
                  <c:v>44403</c:v>
                </c:pt>
                <c:pt idx="87">
                  <c:v>44404</c:v>
                </c:pt>
                <c:pt idx="88">
                  <c:v>44405</c:v>
                </c:pt>
                <c:pt idx="89">
                  <c:v>44406</c:v>
                </c:pt>
                <c:pt idx="90">
                  <c:v>44407</c:v>
                </c:pt>
                <c:pt idx="91">
                  <c:v>44408</c:v>
                </c:pt>
                <c:pt idx="92">
                  <c:v>44409</c:v>
                </c:pt>
                <c:pt idx="93">
                  <c:v>44410</c:v>
                </c:pt>
                <c:pt idx="94">
                  <c:v>44411</c:v>
                </c:pt>
                <c:pt idx="95">
                  <c:v>44412</c:v>
                </c:pt>
                <c:pt idx="96">
                  <c:v>44413</c:v>
                </c:pt>
                <c:pt idx="97">
                  <c:v>44414</c:v>
                </c:pt>
                <c:pt idx="98">
                  <c:v>44415</c:v>
                </c:pt>
                <c:pt idx="99">
                  <c:v>44416</c:v>
                </c:pt>
                <c:pt idx="100">
                  <c:v>44417</c:v>
                </c:pt>
                <c:pt idx="101">
                  <c:v>44418</c:v>
                </c:pt>
                <c:pt idx="102">
                  <c:v>44419</c:v>
                </c:pt>
                <c:pt idx="103">
                  <c:v>44420</c:v>
                </c:pt>
                <c:pt idx="104">
                  <c:v>44421</c:v>
                </c:pt>
                <c:pt idx="105">
                  <c:v>44422</c:v>
                </c:pt>
                <c:pt idx="106">
                  <c:v>44423</c:v>
                </c:pt>
                <c:pt idx="107">
                  <c:v>44424</c:v>
                </c:pt>
                <c:pt idx="108">
                  <c:v>44425</c:v>
                </c:pt>
                <c:pt idx="109">
                  <c:v>44426</c:v>
                </c:pt>
                <c:pt idx="110">
                  <c:v>44427</c:v>
                </c:pt>
                <c:pt idx="111">
                  <c:v>44428</c:v>
                </c:pt>
                <c:pt idx="112">
                  <c:v>44429</c:v>
                </c:pt>
                <c:pt idx="113">
                  <c:v>44430</c:v>
                </c:pt>
                <c:pt idx="114">
                  <c:v>44431</c:v>
                </c:pt>
                <c:pt idx="115">
                  <c:v>44432</c:v>
                </c:pt>
                <c:pt idx="116">
                  <c:v>44433</c:v>
                </c:pt>
                <c:pt idx="117">
                  <c:v>44434</c:v>
                </c:pt>
                <c:pt idx="118">
                  <c:v>44435</c:v>
                </c:pt>
                <c:pt idx="119">
                  <c:v>44436</c:v>
                </c:pt>
                <c:pt idx="120">
                  <c:v>44437</c:v>
                </c:pt>
                <c:pt idx="121">
                  <c:v>44438</c:v>
                </c:pt>
                <c:pt idx="122">
                  <c:v>44439</c:v>
                </c:pt>
                <c:pt idx="123">
                  <c:v>44440</c:v>
                </c:pt>
                <c:pt idx="124">
                  <c:v>44441</c:v>
                </c:pt>
                <c:pt idx="125">
                  <c:v>44442</c:v>
                </c:pt>
                <c:pt idx="126">
                  <c:v>44443</c:v>
                </c:pt>
                <c:pt idx="127">
                  <c:v>44444</c:v>
                </c:pt>
                <c:pt idx="128">
                  <c:v>44445</c:v>
                </c:pt>
                <c:pt idx="129">
                  <c:v>44446</c:v>
                </c:pt>
                <c:pt idx="130">
                  <c:v>44447</c:v>
                </c:pt>
                <c:pt idx="131">
                  <c:v>44448</c:v>
                </c:pt>
                <c:pt idx="132">
                  <c:v>44449</c:v>
                </c:pt>
                <c:pt idx="133">
                  <c:v>44450</c:v>
                </c:pt>
                <c:pt idx="134">
                  <c:v>44451</c:v>
                </c:pt>
                <c:pt idx="135">
                  <c:v>44452</c:v>
                </c:pt>
                <c:pt idx="136">
                  <c:v>44453</c:v>
                </c:pt>
                <c:pt idx="137">
                  <c:v>44454</c:v>
                </c:pt>
                <c:pt idx="138">
                  <c:v>44455</c:v>
                </c:pt>
                <c:pt idx="139">
                  <c:v>44456</c:v>
                </c:pt>
                <c:pt idx="140">
                  <c:v>44457</c:v>
                </c:pt>
                <c:pt idx="141">
                  <c:v>44458</c:v>
                </c:pt>
                <c:pt idx="142">
                  <c:v>44459</c:v>
                </c:pt>
                <c:pt idx="143">
                  <c:v>44460</c:v>
                </c:pt>
                <c:pt idx="144">
                  <c:v>44461</c:v>
                </c:pt>
                <c:pt idx="145">
                  <c:v>44462</c:v>
                </c:pt>
                <c:pt idx="146">
                  <c:v>44463</c:v>
                </c:pt>
                <c:pt idx="147">
                  <c:v>44464</c:v>
                </c:pt>
                <c:pt idx="148">
                  <c:v>44465</c:v>
                </c:pt>
                <c:pt idx="149">
                  <c:v>44466</c:v>
                </c:pt>
                <c:pt idx="150">
                  <c:v>44467</c:v>
                </c:pt>
                <c:pt idx="151">
                  <c:v>44468</c:v>
                </c:pt>
                <c:pt idx="152">
                  <c:v>44469</c:v>
                </c:pt>
                <c:pt idx="153">
                  <c:v>44470</c:v>
                </c:pt>
                <c:pt idx="154">
                  <c:v>44471</c:v>
                </c:pt>
                <c:pt idx="155">
                  <c:v>44472</c:v>
                </c:pt>
                <c:pt idx="156">
                  <c:v>44473</c:v>
                </c:pt>
              </c:numCache>
            </c:numRef>
          </c:cat>
          <c:val>
            <c:numRef>
              <c:f>Sheet1!$F$2:$F$158</c:f>
              <c:numCache>
                <c:formatCode>General</c:formatCode>
                <c:ptCount val="157"/>
                <c:pt idx="0">
                  <c:v>197.37176117405326</c:v>
                </c:pt>
                <c:pt idx="1">
                  <c:v>185.14084426704912</c:v>
                </c:pt>
                <c:pt idx="2">
                  <c:v>177.61019697378626</c:v>
                </c:pt>
                <c:pt idx="3">
                  <c:v>169.18427515658644</c:v>
                </c:pt>
                <c:pt idx="4">
                  <c:v>160.20861098342189</c:v>
                </c:pt>
                <c:pt idx="5">
                  <c:v>151.09874868848689</c:v>
                </c:pt>
                <c:pt idx="6">
                  <c:v>141.43401567520209</c:v>
                </c:pt>
                <c:pt idx="7">
                  <c:v>131.75819782226895</c:v>
                </c:pt>
                <c:pt idx="8">
                  <c:v>123.1545042610922</c:v>
                </c:pt>
                <c:pt idx="9">
                  <c:v>115.36405129587926</c:v>
                </c:pt>
                <c:pt idx="10">
                  <c:v>108.1369932623421</c:v>
                </c:pt>
                <c:pt idx="11">
                  <c:v>101.51445156737505</c:v>
                </c:pt>
                <c:pt idx="12">
                  <c:v>95.437970742670217</c:v>
                </c:pt>
                <c:pt idx="13">
                  <c:v>89.594063499245891</c:v>
                </c:pt>
                <c:pt idx="14">
                  <c:v>84.104538928839474</c:v>
                </c:pt>
                <c:pt idx="15">
                  <c:v>79.049880044172568</c:v>
                </c:pt>
                <c:pt idx="16">
                  <c:v>74.351837911710476</c:v>
                </c:pt>
                <c:pt idx="17">
                  <c:v>69.882749437621058</c:v>
                </c:pt>
                <c:pt idx="18">
                  <c:v>65.719645260449013</c:v>
                </c:pt>
                <c:pt idx="19">
                  <c:v>61.795747563487431</c:v>
                </c:pt>
                <c:pt idx="20">
                  <c:v>58.062358939914951</c:v>
                </c:pt>
                <c:pt idx="21">
                  <c:v>54.517453671631444</c:v>
                </c:pt>
                <c:pt idx="22">
                  <c:v>51.184671694253666</c:v>
                </c:pt>
                <c:pt idx="23">
                  <c:v>48.08300970904844</c:v>
                </c:pt>
                <c:pt idx="24">
                  <c:v>45.182848916268824</c:v>
                </c:pt>
                <c:pt idx="25">
                  <c:v>42.476789294323915</c:v>
                </c:pt>
                <c:pt idx="26">
                  <c:v>39.902282900800088</c:v>
                </c:pt>
                <c:pt idx="27">
                  <c:v>37.468307828113581</c:v>
                </c:pt>
                <c:pt idx="28">
                  <c:v>35.184858033628053</c:v>
                </c:pt>
                <c:pt idx="29">
                  <c:v>33.038837288866745</c:v>
                </c:pt>
                <c:pt idx="30">
                  <c:v>31.019705659784456</c:v>
                </c:pt>
                <c:pt idx="31">
                  <c:v>29.135609603490497</c:v>
                </c:pt>
                <c:pt idx="32">
                  <c:v>27.365181805647403</c:v>
                </c:pt>
                <c:pt idx="33">
                  <c:v>25.69923791226077</c:v>
                </c:pt>
                <c:pt idx="34">
                  <c:v>24.13024674904668</c:v>
                </c:pt>
                <c:pt idx="35">
                  <c:v>22.652264353416317</c:v>
                </c:pt>
                <c:pt idx="36">
                  <c:v>21.261665423965848</c:v>
                </c:pt>
                <c:pt idx="37">
                  <c:v>19.954691578494536</c:v>
                </c:pt>
                <c:pt idx="38">
                  <c:v>18.819548793034226</c:v>
                </c:pt>
                <c:pt idx="39">
                  <c:v>17.816642941711503</c:v>
                </c:pt>
                <c:pt idx="40">
                  <c:v>16.912783032712529</c:v>
                </c:pt>
                <c:pt idx="41">
                  <c:v>16.089820422627351</c:v>
                </c:pt>
                <c:pt idx="42">
                  <c:v>15.337734645254734</c:v>
                </c:pt>
                <c:pt idx="43">
                  <c:v>14.652475634218046</c:v>
                </c:pt>
                <c:pt idx="44">
                  <c:v>14.030447159788743</c:v>
                </c:pt>
                <c:pt idx="45">
                  <c:v>13.46507998684514</c:v>
                </c:pt>
                <c:pt idx="46">
                  <c:v>12.947182973318787</c:v>
                </c:pt>
                <c:pt idx="47">
                  <c:v>12.468676278398018</c:v>
                </c:pt>
                <c:pt idx="48">
                  <c:v>12.022401535786683</c:v>
                </c:pt>
                <c:pt idx="49">
                  <c:v>11.602330694788099</c:v>
                </c:pt>
                <c:pt idx="50">
                  <c:v>11.203243094763653</c:v>
                </c:pt>
                <c:pt idx="51">
                  <c:v>10.821352512009637</c:v>
                </c:pt>
                <c:pt idx="52">
                  <c:v>10.453636157548454</c:v>
                </c:pt>
                <c:pt idx="53">
                  <c:v>10.097862910362068</c:v>
                </c:pt>
                <c:pt idx="54">
                  <c:v>9.7524000087844218</c:v>
                </c:pt>
                <c:pt idx="55">
                  <c:v>9.4158802562710946</c:v>
                </c:pt>
                <c:pt idx="56">
                  <c:v>9.0874037814845092</c:v>
                </c:pt>
                <c:pt idx="57">
                  <c:v>8.7662919563495834</c:v>
                </c:pt>
                <c:pt idx="58">
                  <c:v>8.4521519662632354</c:v>
                </c:pt>
                <c:pt idx="59">
                  <c:v>8.1446065806119154</c:v>
                </c:pt>
                <c:pt idx="60">
                  <c:v>7.843378939272414</c:v>
                </c:pt>
                <c:pt idx="61">
                  <c:v>7.5483303001406155</c:v>
                </c:pt>
                <c:pt idx="62">
                  <c:v>7.2593913273476485</c:v>
                </c:pt>
                <c:pt idx="63">
                  <c:v>6.9765810485962545</c:v>
                </c:pt>
                <c:pt idx="64">
                  <c:v>6.6998481245276453</c:v>
                </c:pt>
                <c:pt idx="65">
                  <c:v>6.4292372469121286</c:v>
                </c:pt>
                <c:pt idx="66">
                  <c:v>6.1648093800516017</c:v>
                </c:pt>
                <c:pt idx="67">
                  <c:v>5.9066035092806928</c:v>
                </c:pt>
                <c:pt idx="68">
                  <c:v>5.6546837166480035</c:v>
                </c:pt>
                <c:pt idx="69">
                  <c:v>5.4081890763998732</c:v>
                </c:pt>
                <c:pt idx="70">
                  <c:v>5.1670145310298885</c:v>
                </c:pt>
                <c:pt idx="71">
                  <c:v>4.9305399134739751</c:v>
                </c:pt>
                <c:pt idx="72">
                  <c:v>4.6981872883666975</c:v>
                </c:pt>
                <c:pt idx="73">
                  <c:v>4.4695375191179938</c:v>
                </c:pt>
                <c:pt idx="74">
                  <c:v>4.2443276760706512</c:v>
                </c:pt>
                <c:pt idx="75">
                  <c:v>4.0225841783060163</c:v>
                </c:pt>
                <c:pt idx="76">
                  <c:v>3.8045235841606324</c:v>
                </c:pt>
                <c:pt idx="77">
                  <c:v>3.59066527483516</c:v>
                </c:pt>
                <c:pt idx="78">
                  <c:v>3.3816510520857084</c:v>
                </c:pt>
                <c:pt idx="79">
                  <c:v>3.178181963545935</c:v>
                </c:pt>
                <c:pt idx="80">
                  <c:v>2.9808504314010729</c:v>
                </c:pt>
                <c:pt idx="81">
                  <c:v>2.7903086337445351</c:v>
                </c:pt>
                <c:pt idx="82">
                  <c:v>2.6070380321043984</c:v>
                </c:pt>
                <c:pt idx="83">
                  <c:v>2.4313898988316267</c:v>
                </c:pt>
                <c:pt idx="84">
                  <c:v>2.2636513806029877</c:v>
                </c:pt>
                <c:pt idx="85">
                  <c:v>2.1040161013303615</c:v>
                </c:pt>
                <c:pt idx="86">
                  <c:v>1.9525823617868756</c:v>
                </c:pt>
                <c:pt idx="87">
                  <c:v>1.8093324421366135</c:v>
                </c:pt>
                <c:pt idx="88">
                  <c:v>1.6741972068289905</c:v>
                </c:pt>
                <c:pt idx="89">
                  <c:v>1.547038250997065</c:v>
                </c:pt>
                <c:pt idx="90">
                  <c:v>1.4276821612293262</c:v>
                </c:pt>
                <c:pt idx="91">
                  <c:v>1.3159147341215114</c:v>
                </c:pt>
                <c:pt idx="92">
                  <c:v>1.2114810273466394</c:v>
                </c:pt>
                <c:pt idx="93">
                  <c:v>1.1141258467243274</c:v>
                </c:pt>
                <c:pt idx="94">
                  <c:v>1.0235482310466566</c:v>
                </c:pt>
                <c:pt idx="95">
                  <c:v>0.93943390920031555</c:v>
                </c:pt>
                <c:pt idx="96">
                  <c:v>0.86144964109816025</c:v>
                </c:pt>
                <c:pt idx="97">
                  <c:v>0.78925752721387155</c:v>
                </c:pt>
                <c:pt idx="98">
                  <c:v>0.72252599829727104</c:v>
                </c:pt>
                <c:pt idx="99">
                  <c:v>0.6609270644982238</c:v>
                </c:pt>
                <c:pt idx="100">
                  <c:v>0.60409835510654997</c:v>
                </c:pt>
                <c:pt idx="101">
                  <c:v>0.55170470142103134</c:v>
                </c:pt>
                <c:pt idx="102">
                  <c:v>0.50343599077314671</c:v>
                </c:pt>
                <c:pt idx="103">
                  <c:v>0.45900729866177914</c:v>
                </c:pt>
                <c:pt idx="104">
                  <c:v>0.41815134354297057</c:v>
                </c:pt>
                <c:pt idx="105">
                  <c:v>0.38061143138082532</c:v>
                </c:pt>
                <c:pt idx="106">
                  <c:v>0.58826275047948418</c:v>
                </c:pt>
                <c:pt idx="107">
                  <c:v>0.81267498282585127</c:v>
                </c:pt>
                <c:pt idx="108">
                  <c:v>1.0709708789688053</c:v>
                </c:pt>
                <c:pt idx="109">
                  <c:v>1.3522876374224184</c:v>
                </c:pt>
                <c:pt idx="110">
                  <c:v>1.6441168885827979</c:v>
                </c:pt>
                <c:pt idx="111">
                  <c:v>1.9376341104540957</c:v>
                </c:pt>
                <c:pt idx="112">
                  <c:v>2.2250569849308564</c:v>
                </c:pt>
                <c:pt idx="113">
                  <c:v>2.4999937755089237</c:v>
                </c:pt>
                <c:pt idx="114">
                  <c:v>2.7567458385344112</c:v>
                </c:pt>
                <c:pt idx="115">
                  <c:v>2.9910086940250808</c:v>
                </c:pt>
                <c:pt idx="116">
                  <c:v>3.2007947391863896</c:v>
                </c:pt>
                <c:pt idx="117">
                  <c:v>3.3884927363575885</c:v>
                </c:pt>
                <c:pt idx="118">
                  <c:v>3.5570454948789889</c:v>
                </c:pt>
                <c:pt idx="119">
                  <c:v>3.7049995868034644</c:v>
                </c:pt>
                <c:pt idx="120">
                  <c:v>3.8309100716175495</c:v>
                </c:pt>
                <c:pt idx="121">
                  <c:v>3.9337683709779272</c:v>
                </c:pt>
                <c:pt idx="122">
                  <c:v>4.0136915628133325</c:v>
                </c:pt>
                <c:pt idx="123">
                  <c:v>4.07184140032376</c:v>
                </c:pt>
                <c:pt idx="124">
                  <c:v>4.1115870866666997</c:v>
                </c:pt>
                <c:pt idx="125">
                  <c:v>4.1359246778044367</c:v>
                </c:pt>
                <c:pt idx="126">
                  <c:v>4.1439522327015625</c:v>
                </c:pt>
                <c:pt idx="127">
                  <c:v>4.1346817867922114</c:v>
                </c:pt>
                <c:pt idx="128">
                  <c:v>4.10821371380342</c:v>
                </c:pt>
                <c:pt idx="129">
                  <c:v>4.0652217113853881</c:v>
                </c:pt>
                <c:pt idx="130">
                  <c:v>4.0068521783429647</c:v>
                </c:pt>
                <c:pt idx="131">
                  <c:v>3.9350913626000734</c:v>
                </c:pt>
                <c:pt idx="132">
                  <c:v>3.8515483766420262</c:v>
                </c:pt>
                <c:pt idx="133">
                  <c:v>3.7562369793337753</c:v>
                </c:pt>
                <c:pt idx="134">
                  <c:v>3.649034345351251</c:v>
                </c:pt>
                <c:pt idx="135">
                  <c:v>3.5300290359625111</c:v>
                </c:pt>
                <c:pt idx="136">
                  <c:v>3.3996018075010257</c:v>
                </c:pt>
                <c:pt idx="137">
                  <c:v>3.2586495610336756</c:v>
                </c:pt>
                <c:pt idx="138">
                  <c:v>3.1084480895985367</c:v>
                </c:pt>
                <c:pt idx="139">
                  <c:v>2.9496538869022375</c:v>
                </c:pt>
                <c:pt idx="140">
                  <c:v>2.7822887674007548</c:v>
                </c:pt>
                <c:pt idx="141">
                  <c:v>2.60624206220717</c:v>
                </c:pt>
                <c:pt idx="142">
                  <c:v>2.4213815102445411</c:v>
                </c:pt>
                <c:pt idx="143">
                  <c:v>2.2277375564478321</c:v>
                </c:pt>
                <c:pt idx="144">
                  <c:v>2.0256777438950708</c:v>
                </c:pt>
                <c:pt idx="145">
                  <c:v>1.8160728570689431</c:v>
                </c:pt>
                <c:pt idx="146">
                  <c:v>1.5995921345344728</c:v>
                </c:pt>
                <c:pt idx="147">
                  <c:v>1.3762507641255839</c:v>
                </c:pt>
                <c:pt idx="148">
                  <c:v>1.1460688202384377</c:v>
                </c:pt>
                <c:pt idx="149">
                  <c:v>0.90929409317658116</c:v>
                </c:pt>
                <c:pt idx="150">
                  <c:v>0.66585419481606056</c:v>
                </c:pt>
                <c:pt idx="151">
                  <c:v>0.41597409031572585</c:v>
                </c:pt>
                <c:pt idx="152">
                  <c:v>0.1601847801682057</c:v>
                </c:pt>
                <c:pt idx="153">
                  <c:v>0</c:v>
                </c:pt>
                <c:pt idx="154">
                  <c:v>0</c:v>
                </c:pt>
                <c:pt idx="155">
                  <c:v>0</c:v>
                </c:pt>
                <c:pt idx="156">
                  <c:v>0</c:v>
                </c:pt>
              </c:numCache>
            </c:numRef>
          </c:val>
          <c:smooth val="0"/>
          <c:extLst>
            <c:ext xmlns:c16="http://schemas.microsoft.com/office/drawing/2014/chart" uri="{C3380CC4-5D6E-409C-BE32-E72D297353CC}">
              <c16:uniqueId val="{00000005-FD60-4826-BB40-44692634279D}"/>
            </c:ext>
          </c:extLst>
        </c:ser>
        <c:dLbls>
          <c:showLegendKey val="0"/>
          <c:showVal val="0"/>
          <c:showCatName val="0"/>
          <c:showSerName val="0"/>
          <c:showPercent val="0"/>
          <c:showBubbleSize val="0"/>
        </c:dLbls>
        <c:marker val="1"/>
        <c:smooth val="0"/>
        <c:axId val="207093791"/>
        <c:axId val="209778303"/>
      </c:lineChart>
      <c:dateAx>
        <c:axId val="207093791"/>
        <c:scaling>
          <c:orientation val="minMax"/>
        </c:scaling>
        <c:delete val="0"/>
        <c:axPos val="b"/>
        <c:numFmt formatCode="m/d/yyyy" sourceLinked="1"/>
        <c:majorTickMark val="none"/>
        <c:minorTickMark val="none"/>
        <c:tickLblPos val="nextTo"/>
        <c:spPr>
          <a:noFill/>
          <a:ln w="9525" cap="flat" cmpd="sng" algn="ctr">
            <a:solidFill>
              <a:schemeClr val="tx1"/>
            </a:solidFill>
            <a:round/>
          </a:ln>
          <a:effectLst/>
        </c:spPr>
        <c:txPr>
          <a:bodyPr rot="-2700000" spcFirstLastPara="1" vertOverflow="ellipsis" wrap="square" anchor="ctr" anchorCtr="1"/>
          <a:lstStyle/>
          <a:p>
            <a:pPr>
              <a:defRPr sz="1000" b="0" i="0" u="none" strike="noStrike" kern="1200" baseline="0">
                <a:solidFill>
                  <a:schemeClr val="tx1"/>
                </a:solidFill>
                <a:latin typeface="+mn-lt"/>
                <a:ea typeface="+mn-ea"/>
                <a:cs typeface="+mn-cs"/>
              </a:defRPr>
            </a:pPr>
            <a:endParaRPr lang="cs-CZ"/>
          </a:p>
        </c:txPr>
        <c:crossAx val="209778303"/>
        <c:crosses val="autoZero"/>
        <c:auto val="1"/>
        <c:lblOffset val="100"/>
        <c:baseTimeUnit val="days"/>
        <c:majorUnit val="3"/>
        <c:majorTimeUnit val="days"/>
      </c:dateAx>
      <c:valAx>
        <c:axId val="209778303"/>
        <c:scaling>
          <c:orientation val="minMax"/>
        </c:scaling>
        <c:delete val="0"/>
        <c:axPos val="l"/>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207093791"/>
        <c:crosses val="autoZero"/>
        <c:crossBetween val="between"/>
      </c:valAx>
      <c:spPr>
        <a:noFill/>
        <a:ln>
          <a:noFill/>
        </a:ln>
        <a:effectLst/>
      </c:spPr>
    </c:plotArea>
    <c:legend>
      <c:legendPos val="t"/>
      <c:legendEntry>
        <c:idx val="1"/>
        <c:delete val="1"/>
      </c:legendEntry>
      <c:legendEntry>
        <c:idx val="2"/>
        <c:delete val="1"/>
      </c:legendEntry>
      <c:legendEntry>
        <c:idx val="3"/>
        <c:delete val="1"/>
      </c:legendEntry>
      <c:layout>
        <c:manualLayout>
          <c:xMode val="edge"/>
          <c:yMode val="edge"/>
          <c:x val="0.20000242690338468"/>
          <c:y val="4.6874997116449491E-2"/>
          <c:w val="0.63135654138833119"/>
          <c:h val="4.5085258053318276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cs-CZ"/>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cs-CZ"/>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5"/>
          <c:order val="3"/>
          <c:tx>
            <c:strRef>
              <c:f>Sheet1!$G$1</c:f>
              <c:strCache>
                <c:ptCount val="1"/>
                <c:pt idx="0">
                  <c:v>Reálná data</c:v>
                </c:pt>
              </c:strCache>
            </c:strRef>
          </c:tx>
          <c:spPr>
            <a:solidFill>
              <a:schemeClr val="bg1">
                <a:lumMod val="85000"/>
              </a:schemeClr>
            </a:solidFill>
            <a:ln>
              <a:noFill/>
            </a:ln>
            <a:effectLst/>
          </c:spPr>
          <c:invertIfNegative val="0"/>
          <c:cat>
            <c:numRef>
              <c:f>Sheet1!$A$2:$A$158</c:f>
              <c:numCache>
                <c:formatCode>m/d/yyyy</c:formatCode>
                <c:ptCount val="157"/>
                <c:pt idx="0">
                  <c:v>44317</c:v>
                </c:pt>
                <c:pt idx="1">
                  <c:v>44318</c:v>
                </c:pt>
                <c:pt idx="2">
                  <c:v>44319</c:v>
                </c:pt>
                <c:pt idx="3">
                  <c:v>44320</c:v>
                </c:pt>
                <c:pt idx="4">
                  <c:v>44321</c:v>
                </c:pt>
                <c:pt idx="5">
                  <c:v>44322</c:v>
                </c:pt>
                <c:pt idx="6">
                  <c:v>44323</c:v>
                </c:pt>
                <c:pt idx="7">
                  <c:v>44324</c:v>
                </c:pt>
                <c:pt idx="8">
                  <c:v>44325</c:v>
                </c:pt>
                <c:pt idx="9">
                  <c:v>44326</c:v>
                </c:pt>
                <c:pt idx="10">
                  <c:v>44327</c:v>
                </c:pt>
                <c:pt idx="11">
                  <c:v>44328</c:v>
                </c:pt>
                <c:pt idx="12">
                  <c:v>44329</c:v>
                </c:pt>
                <c:pt idx="13">
                  <c:v>44330</c:v>
                </c:pt>
                <c:pt idx="14">
                  <c:v>44331</c:v>
                </c:pt>
                <c:pt idx="15">
                  <c:v>44332</c:v>
                </c:pt>
                <c:pt idx="16">
                  <c:v>44333</c:v>
                </c:pt>
                <c:pt idx="17">
                  <c:v>44334</c:v>
                </c:pt>
                <c:pt idx="18">
                  <c:v>44335</c:v>
                </c:pt>
                <c:pt idx="19">
                  <c:v>44336</c:v>
                </c:pt>
                <c:pt idx="20">
                  <c:v>44337</c:v>
                </c:pt>
                <c:pt idx="21">
                  <c:v>44338</c:v>
                </c:pt>
                <c:pt idx="22">
                  <c:v>44339</c:v>
                </c:pt>
                <c:pt idx="23">
                  <c:v>44340</c:v>
                </c:pt>
                <c:pt idx="24">
                  <c:v>44341</c:v>
                </c:pt>
                <c:pt idx="25">
                  <c:v>44342</c:v>
                </c:pt>
                <c:pt idx="26">
                  <c:v>44343</c:v>
                </c:pt>
                <c:pt idx="27">
                  <c:v>44344</c:v>
                </c:pt>
                <c:pt idx="28">
                  <c:v>44345</c:v>
                </c:pt>
                <c:pt idx="29">
                  <c:v>44346</c:v>
                </c:pt>
                <c:pt idx="30">
                  <c:v>44347</c:v>
                </c:pt>
                <c:pt idx="31">
                  <c:v>44348</c:v>
                </c:pt>
                <c:pt idx="32">
                  <c:v>44349</c:v>
                </c:pt>
                <c:pt idx="33">
                  <c:v>44350</c:v>
                </c:pt>
                <c:pt idx="34">
                  <c:v>44351</c:v>
                </c:pt>
                <c:pt idx="35">
                  <c:v>44352</c:v>
                </c:pt>
                <c:pt idx="36">
                  <c:v>44353</c:v>
                </c:pt>
                <c:pt idx="37">
                  <c:v>44354</c:v>
                </c:pt>
                <c:pt idx="38">
                  <c:v>44355</c:v>
                </c:pt>
                <c:pt idx="39">
                  <c:v>44356</c:v>
                </c:pt>
                <c:pt idx="40">
                  <c:v>44357</c:v>
                </c:pt>
                <c:pt idx="41">
                  <c:v>44358</c:v>
                </c:pt>
                <c:pt idx="42">
                  <c:v>44359</c:v>
                </c:pt>
                <c:pt idx="43">
                  <c:v>44360</c:v>
                </c:pt>
                <c:pt idx="44">
                  <c:v>44361</c:v>
                </c:pt>
                <c:pt idx="45">
                  <c:v>44362</c:v>
                </c:pt>
                <c:pt idx="46">
                  <c:v>44363</c:v>
                </c:pt>
                <c:pt idx="47">
                  <c:v>44364</c:v>
                </c:pt>
                <c:pt idx="48">
                  <c:v>44365</c:v>
                </c:pt>
                <c:pt idx="49">
                  <c:v>44366</c:v>
                </c:pt>
                <c:pt idx="50">
                  <c:v>44367</c:v>
                </c:pt>
                <c:pt idx="51">
                  <c:v>44368</c:v>
                </c:pt>
                <c:pt idx="52">
                  <c:v>44369</c:v>
                </c:pt>
                <c:pt idx="53">
                  <c:v>44370</c:v>
                </c:pt>
                <c:pt idx="54">
                  <c:v>44371</c:v>
                </c:pt>
                <c:pt idx="55">
                  <c:v>44372</c:v>
                </c:pt>
                <c:pt idx="56">
                  <c:v>44373</c:v>
                </c:pt>
                <c:pt idx="57">
                  <c:v>44374</c:v>
                </c:pt>
                <c:pt idx="58">
                  <c:v>44375</c:v>
                </c:pt>
                <c:pt idx="59">
                  <c:v>44376</c:v>
                </c:pt>
                <c:pt idx="60">
                  <c:v>44377</c:v>
                </c:pt>
                <c:pt idx="61">
                  <c:v>44378</c:v>
                </c:pt>
                <c:pt idx="62">
                  <c:v>44379</c:v>
                </c:pt>
                <c:pt idx="63">
                  <c:v>44380</c:v>
                </c:pt>
                <c:pt idx="64">
                  <c:v>44381</c:v>
                </c:pt>
                <c:pt idx="65">
                  <c:v>44382</c:v>
                </c:pt>
                <c:pt idx="66">
                  <c:v>44383</c:v>
                </c:pt>
                <c:pt idx="67">
                  <c:v>44384</c:v>
                </c:pt>
                <c:pt idx="68">
                  <c:v>44385</c:v>
                </c:pt>
                <c:pt idx="69">
                  <c:v>44386</c:v>
                </c:pt>
                <c:pt idx="70">
                  <c:v>44387</c:v>
                </c:pt>
                <c:pt idx="71">
                  <c:v>44388</c:v>
                </c:pt>
                <c:pt idx="72">
                  <c:v>44389</c:v>
                </c:pt>
                <c:pt idx="73">
                  <c:v>44390</c:v>
                </c:pt>
                <c:pt idx="74">
                  <c:v>44391</c:v>
                </c:pt>
                <c:pt idx="75">
                  <c:v>44392</c:v>
                </c:pt>
                <c:pt idx="76">
                  <c:v>44393</c:v>
                </c:pt>
                <c:pt idx="77">
                  <c:v>44394</c:v>
                </c:pt>
                <c:pt idx="78">
                  <c:v>44395</c:v>
                </c:pt>
                <c:pt idx="79">
                  <c:v>44396</c:v>
                </c:pt>
                <c:pt idx="80">
                  <c:v>44397</c:v>
                </c:pt>
                <c:pt idx="81">
                  <c:v>44398</c:v>
                </c:pt>
                <c:pt idx="82">
                  <c:v>44399</c:v>
                </c:pt>
                <c:pt idx="83">
                  <c:v>44400</c:v>
                </c:pt>
                <c:pt idx="84">
                  <c:v>44401</c:v>
                </c:pt>
                <c:pt idx="85">
                  <c:v>44402</c:v>
                </c:pt>
                <c:pt idx="86">
                  <c:v>44403</c:v>
                </c:pt>
                <c:pt idx="87">
                  <c:v>44404</c:v>
                </c:pt>
                <c:pt idx="88">
                  <c:v>44405</c:v>
                </c:pt>
                <c:pt idx="89">
                  <c:v>44406</c:v>
                </c:pt>
                <c:pt idx="90">
                  <c:v>44407</c:v>
                </c:pt>
                <c:pt idx="91">
                  <c:v>44408</c:v>
                </c:pt>
                <c:pt idx="92">
                  <c:v>44409</c:v>
                </c:pt>
                <c:pt idx="93">
                  <c:v>44410</c:v>
                </c:pt>
                <c:pt idx="94">
                  <c:v>44411</c:v>
                </c:pt>
                <c:pt idx="95">
                  <c:v>44412</c:v>
                </c:pt>
                <c:pt idx="96">
                  <c:v>44413</c:v>
                </c:pt>
                <c:pt idx="97">
                  <c:v>44414</c:v>
                </c:pt>
                <c:pt idx="98">
                  <c:v>44415</c:v>
                </c:pt>
                <c:pt idx="99">
                  <c:v>44416</c:v>
                </c:pt>
                <c:pt idx="100">
                  <c:v>44417</c:v>
                </c:pt>
                <c:pt idx="101">
                  <c:v>44418</c:v>
                </c:pt>
                <c:pt idx="102">
                  <c:v>44419</c:v>
                </c:pt>
                <c:pt idx="103">
                  <c:v>44420</c:v>
                </c:pt>
                <c:pt idx="104">
                  <c:v>44421</c:v>
                </c:pt>
                <c:pt idx="105">
                  <c:v>44422</c:v>
                </c:pt>
                <c:pt idx="106">
                  <c:v>44423</c:v>
                </c:pt>
                <c:pt idx="107">
                  <c:v>44424</c:v>
                </c:pt>
                <c:pt idx="108">
                  <c:v>44425</c:v>
                </c:pt>
                <c:pt idx="109">
                  <c:v>44426</c:v>
                </c:pt>
                <c:pt idx="110">
                  <c:v>44427</c:v>
                </c:pt>
                <c:pt idx="111">
                  <c:v>44428</c:v>
                </c:pt>
                <c:pt idx="112">
                  <c:v>44429</c:v>
                </c:pt>
                <c:pt idx="113">
                  <c:v>44430</c:v>
                </c:pt>
                <c:pt idx="114">
                  <c:v>44431</c:v>
                </c:pt>
                <c:pt idx="115">
                  <c:v>44432</c:v>
                </c:pt>
                <c:pt idx="116">
                  <c:v>44433</c:v>
                </c:pt>
                <c:pt idx="117">
                  <c:v>44434</c:v>
                </c:pt>
                <c:pt idx="118">
                  <c:v>44435</c:v>
                </c:pt>
                <c:pt idx="119">
                  <c:v>44436</c:v>
                </c:pt>
                <c:pt idx="120">
                  <c:v>44437</c:v>
                </c:pt>
                <c:pt idx="121">
                  <c:v>44438</c:v>
                </c:pt>
                <c:pt idx="122">
                  <c:v>44439</c:v>
                </c:pt>
                <c:pt idx="123">
                  <c:v>44440</c:v>
                </c:pt>
                <c:pt idx="124">
                  <c:v>44441</c:v>
                </c:pt>
                <c:pt idx="125">
                  <c:v>44442</c:v>
                </c:pt>
                <c:pt idx="126">
                  <c:v>44443</c:v>
                </c:pt>
                <c:pt idx="127">
                  <c:v>44444</c:v>
                </c:pt>
                <c:pt idx="128">
                  <c:v>44445</c:v>
                </c:pt>
                <c:pt idx="129">
                  <c:v>44446</c:v>
                </c:pt>
                <c:pt idx="130">
                  <c:v>44447</c:v>
                </c:pt>
                <c:pt idx="131">
                  <c:v>44448</c:v>
                </c:pt>
                <c:pt idx="132">
                  <c:v>44449</c:v>
                </c:pt>
                <c:pt idx="133">
                  <c:v>44450</c:v>
                </c:pt>
                <c:pt idx="134">
                  <c:v>44451</c:v>
                </c:pt>
                <c:pt idx="135">
                  <c:v>44452</c:v>
                </c:pt>
                <c:pt idx="136">
                  <c:v>44453</c:v>
                </c:pt>
                <c:pt idx="137">
                  <c:v>44454</c:v>
                </c:pt>
                <c:pt idx="138">
                  <c:v>44455</c:v>
                </c:pt>
                <c:pt idx="139">
                  <c:v>44456</c:v>
                </c:pt>
                <c:pt idx="140">
                  <c:v>44457</c:v>
                </c:pt>
                <c:pt idx="141">
                  <c:v>44458</c:v>
                </c:pt>
                <c:pt idx="142">
                  <c:v>44459</c:v>
                </c:pt>
                <c:pt idx="143">
                  <c:v>44460</c:v>
                </c:pt>
                <c:pt idx="144">
                  <c:v>44461</c:v>
                </c:pt>
                <c:pt idx="145">
                  <c:v>44462</c:v>
                </c:pt>
                <c:pt idx="146">
                  <c:v>44463</c:v>
                </c:pt>
                <c:pt idx="147">
                  <c:v>44464</c:v>
                </c:pt>
                <c:pt idx="148">
                  <c:v>44465</c:v>
                </c:pt>
                <c:pt idx="149">
                  <c:v>44466</c:v>
                </c:pt>
                <c:pt idx="150">
                  <c:v>44467</c:v>
                </c:pt>
                <c:pt idx="151">
                  <c:v>44468</c:v>
                </c:pt>
                <c:pt idx="152">
                  <c:v>44469</c:v>
                </c:pt>
                <c:pt idx="153">
                  <c:v>44470</c:v>
                </c:pt>
                <c:pt idx="154">
                  <c:v>44471</c:v>
                </c:pt>
                <c:pt idx="155">
                  <c:v>44472</c:v>
                </c:pt>
                <c:pt idx="156">
                  <c:v>44473</c:v>
                </c:pt>
              </c:numCache>
            </c:numRef>
          </c:cat>
          <c:val>
            <c:numRef>
              <c:f>Sheet1!$G$2:$G$158</c:f>
              <c:numCache>
                <c:formatCode>General</c:formatCode>
                <c:ptCount val="157"/>
                <c:pt idx="0">
                  <c:v>2450</c:v>
                </c:pt>
                <c:pt idx="1">
                  <c:v>2475</c:v>
                </c:pt>
                <c:pt idx="2">
                  <c:v>2667</c:v>
                </c:pt>
                <c:pt idx="3">
                  <c:v>2517</c:v>
                </c:pt>
                <c:pt idx="4">
                  <c:v>2343</c:v>
                </c:pt>
                <c:pt idx="5">
                  <c:v>2212</c:v>
                </c:pt>
                <c:pt idx="6">
                  <c:v>2118</c:v>
                </c:pt>
                <c:pt idx="7">
                  <c:v>1875</c:v>
                </c:pt>
                <c:pt idx="8">
                  <c:v>1857</c:v>
                </c:pt>
                <c:pt idx="9">
                  <c:v>1974</c:v>
                </c:pt>
                <c:pt idx="10">
                  <c:v>1820</c:v>
                </c:pt>
                <c:pt idx="11">
                  <c:v>1711</c:v>
                </c:pt>
                <c:pt idx="12">
                  <c:v>1612</c:v>
                </c:pt>
                <c:pt idx="13">
                  <c:v>1521</c:v>
                </c:pt>
                <c:pt idx="14">
                  <c:v>1324</c:v>
                </c:pt>
                <c:pt idx="15">
                  <c:v>1310</c:v>
                </c:pt>
                <c:pt idx="16">
                  <c:v>1390</c:v>
                </c:pt>
                <c:pt idx="17">
                  <c:v>1253</c:v>
                </c:pt>
                <c:pt idx="18">
                  <c:v>1146</c:v>
                </c:pt>
                <c:pt idx="19">
                  <c:v>1057</c:v>
                </c:pt>
                <c:pt idx="20">
                  <c:v>1009</c:v>
                </c:pt>
                <c:pt idx="21">
                  <c:v>865</c:v>
                </c:pt>
                <c:pt idx="22">
                  <c:v>846</c:v>
                </c:pt>
                <c:pt idx="23">
                  <c:v>878</c:v>
                </c:pt>
                <c:pt idx="24">
                  <c:v>787</c:v>
                </c:pt>
                <c:pt idx="25">
                  <c:v>762</c:v>
                </c:pt>
                <c:pt idx="26">
                  <c:v>669</c:v>
                </c:pt>
                <c:pt idx="27">
                  <c:v>612</c:v>
                </c:pt>
                <c:pt idx="28">
                  <c:v>513</c:v>
                </c:pt>
                <c:pt idx="29">
                  <c:v>511</c:v>
                </c:pt>
                <c:pt idx="30">
                  <c:v>549</c:v>
                </c:pt>
                <c:pt idx="31">
                  <c:v>474</c:v>
                </c:pt>
                <c:pt idx="32">
                  <c:v>438</c:v>
                </c:pt>
                <c:pt idx="33">
                  <c:v>389</c:v>
                </c:pt>
                <c:pt idx="34">
                  <c:v>362</c:v>
                </c:pt>
                <c:pt idx="35">
                  <c:v>298</c:v>
                </c:pt>
                <c:pt idx="36">
                  <c:v>298</c:v>
                </c:pt>
                <c:pt idx="37">
                  <c:v>298</c:v>
                </c:pt>
                <c:pt idx="38">
                  <c:v>282</c:v>
                </c:pt>
                <c:pt idx="39">
                  <c:v>254</c:v>
                </c:pt>
                <c:pt idx="40">
                  <c:v>232</c:v>
                </c:pt>
                <c:pt idx="41">
                  <c:v>183</c:v>
                </c:pt>
                <c:pt idx="42">
                  <c:v>158</c:v>
                </c:pt>
                <c:pt idx="43">
                  <c:v>152</c:v>
                </c:pt>
                <c:pt idx="44">
                  <c:v>168</c:v>
                </c:pt>
                <c:pt idx="45">
                  <c:v>140</c:v>
                </c:pt>
                <c:pt idx="46">
                  <c:v>120</c:v>
                </c:pt>
                <c:pt idx="47">
                  <c:v>119</c:v>
                </c:pt>
                <c:pt idx="48">
                  <c:v>110</c:v>
                </c:pt>
                <c:pt idx="49">
                  <c:v>86</c:v>
                </c:pt>
                <c:pt idx="50">
                  <c:v>83</c:v>
                </c:pt>
                <c:pt idx="51">
                  <c:v>88</c:v>
                </c:pt>
                <c:pt idx="52">
                  <c:v>85</c:v>
                </c:pt>
                <c:pt idx="53">
                  <c:v>81</c:v>
                </c:pt>
                <c:pt idx="54">
                  <c:v>79</c:v>
                </c:pt>
                <c:pt idx="55">
                  <c:v>66</c:v>
                </c:pt>
                <c:pt idx="56">
                  <c:v>55</c:v>
                </c:pt>
                <c:pt idx="57">
                  <c:v>56</c:v>
                </c:pt>
                <c:pt idx="58">
                  <c:v>62</c:v>
                </c:pt>
                <c:pt idx="59">
                  <c:v>56</c:v>
                </c:pt>
                <c:pt idx="60">
                  <c:v>57</c:v>
                </c:pt>
                <c:pt idx="61">
                  <c:v>48</c:v>
                </c:pt>
                <c:pt idx="62">
                  <c:v>38</c:v>
                </c:pt>
                <c:pt idx="63">
                  <c:v>27</c:v>
                </c:pt>
                <c:pt idx="64">
                  <c:v>29</c:v>
                </c:pt>
                <c:pt idx="65">
                  <c:v>32</c:v>
                </c:pt>
                <c:pt idx="66">
                  <c:v>31</c:v>
                </c:pt>
                <c:pt idx="67">
                  <c:v>41</c:v>
                </c:pt>
                <c:pt idx="68">
                  <c:v>39</c:v>
                </c:pt>
                <c:pt idx="69">
                  <c:v>35</c:v>
                </c:pt>
                <c:pt idx="70">
                  <c:v>25</c:v>
                </c:pt>
                <c:pt idx="71">
                  <c:v>25</c:v>
                </c:pt>
                <c:pt idx="72">
                  <c:v>34</c:v>
                </c:pt>
                <c:pt idx="73">
                  <c:v>31</c:v>
                </c:pt>
                <c:pt idx="74">
                  <c:v>29</c:v>
                </c:pt>
                <c:pt idx="75">
                  <c:v>30</c:v>
                </c:pt>
                <c:pt idx="76">
                  <c:v>32</c:v>
                </c:pt>
                <c:pt idx="77">
                  <c:v>30</c:v>
                </c:pt>
                <c:pt idx="78">
                  <c:v>32</c:v>
                </c:pt>
                <c:pt idx="79">
                  <c:v>44</c:v>
                </c:pt>
                <c:pt idx="80">
                  <c:v>41</c:v>
                </c:pt>
                <c:pt idx="81">
                  <c:v>41</c:v>
                </c:pt>
                <c:pt idx="82">
                  <c:v>41</c:v>
                </c:pt>
                <c:pt idx="83">
                  <c:v>40</c:v>
                </c:pt>
                <c:pt idx="84">
                  <c:v>38</c:v>
                </c:pt>
                <c:pt idx="85">
                  <c:v>45</c:v>
                </c:pt>
                <c:pt idx="86">
                  <c:v>57</c:v>
                </c:pt>
                <c:pt idx="87">
                  <c:v>52</c:v>
                </c:pt>
                <c:pt idx="88">
                  <c:v>52</c:v>
                </c:pt>
                <c:pt idx="89">
                  <c:v>58</c:v>
                </c:pt>
                <c:pt idx="90">
                  <c:v>58</c:v>
                </c:pt>
                <c:pt idx="91">
                  <c:v>54</c:v>
                </c:pt>
                <c:pt idx="92">
                  <c:v>48</c:v>
                </c:pt>
                <c:pt idx="93">
                  <c:v>57</c:v>
                </c:pt>
                <c:pt idx="94">
                  <c:v>51</c:v>
                </c:pt>
                <c:pt idx="95">
                  <c:v>55</c:v>
                </c:pt>
                <c:pt idx="96">
                  <c:v>55</c:v>
                </c:pt>
                <c:pt idx="97">
                  <c:v>57</c:v>
                </c:pt>
                <c:pt idx="98">
                  <c:v>56</c:v>
                </c:pt>
                <c:pt idx="99">
                  <c:v>55</c:v>
                </c:pt>
                <c:pt idx="100">
                  <c:v>64</c:v>
                </c:pt>
                <c:pt idx="101">
                  <c:v>58</c:v>
                </c:pt>
                <c:pt idx="102">
                  <c:v>61</c:v>
                </c:pt>
                <c:pt idx="103">
                  <c:v>61</c:v>
                </c:pt>
                <c:pt idx="104">
                  <c:v>53</c:v>
                </c:pt>
                <c:pt idx="105">
                  <c:v>56</c:v>
                </c:pt>
                <c:pt idx="106">
                  <c:v>57</c:v>
                </c:pt>
                <c:pt idx="107">
                  <c:v>68</c:v>
                </c:pt>
                <c:pt idx="108">
                  <c:v>68</c:v>
                </c:pt>
                <c:pt idx="109">
                  <c:v>71</c:v>
                </c:pt>
                <c:pt idx="110">
                  <c:v>68</c:v>
                </c:pt>
                <c:pt idx="111">
                  <c:v>70</c:v>
                </c:pt>
                <c:pt idx="112">
                  <c:v>58</c:v>
                </c:pt>
                <c:pt idx="113">
                  <c:v>63</c:v>
                </c:pt>
                <c:pt idx="114">
                  <c:v>66</c:v>
                </c:pt>
                <c:pt idx="115">
                  <c:v>65</c:v>
                </c:pt>
                <c:pt idx="116">
                  <c:v>66</c:v>
                </c:pt>
                <c:pt idx="117">
                  <c:v>65</c:v>
                </c:pt>
                <c:pt idx="118">
                  <c:v>66</c:v>
                </c:pt>
                <c:pt idx="119">
                  <c:v>57</c:v>
                </c:pt>
              </c:numCache>
            </c:numRef>
          </c:val>
          <c:extLst>
            <c:ext xmlns:c16="http://schemas.microsoft.com/office/drawing/2014/chart" uri="{C3380CC4-5D6E-409C-BE32-E72D297353CC}">
              <c16:uniqueId val="{00000007-EDB9-4256-AE28-72A2561918A2}"/>
            </c:ext>
          </c:extLst>
        </c:ser>
        <c:dLbls>
          <c:showLegendKey val="0"/>
          <c:showVal val="0"/>
          <c:showCatName val="0"/>
          <c:showSerName val="0"/>
          <c:showPercent val="0"/>
          <c:showBubbleSize val="0"/>
        </c:dLbls>
        <c:gapWidth val="50"/>
        <c:axId val="207093791"/>
        <c:axId val="209778303"/>
      </c:barChart>
      <c:lineChart>
        <c:grouping val="standard"/>
        <c:varyColors val="0"/>
        <c:ser>
          <c:idx val="1"/>
          <c:order val="0"/>
          <c:tx>
            <c:strRef>
              <c:f>Sheet1!$C$1</c:f>
              <c:strCache>
                <c:ptCount val="1"/>
                <c:pt idx="0">
                  <c:v>V2</c:v>
                </c:pt>
              </c:strCache>
            </c:strRef>
          </c:tx>
          <c:spPr>
            <a:ln w="28575" cap="rnd">
              <a:solidFill>
                <a:srgbClr val="FF9900"/>
              </a:solidFill>
              <a:prstDash val="sysDash"/>
              <a:round/>
            </a:ln>
            <a:effectLst/>
          </c:spPr>
          <c:marker>
            <c:symbol val="none"/>
          </c:marker>
          <c:cat>
            <c:numRef>
              <c:f>Sheet1!$A$2:$A$158</c:f>
              <c:numCache>
                <c:formatCode>m/d/yyyy</c:formatCode>
                <c:ptCount val="157"/>
                <c:pt idx="0">
                  <c:v>44317</c:v>
                </c:pt>
                <c:pt idx="1">
                  <c:v>44318</c:v>
                </c:pt>
                <c:pt idx="2">
                  <c:v>44319</c:v>
                </c:pt>
                <c:pt idx="3">
                  <c:v>44320</c:v>
                </c:pt>
                <c:pt idx="4">
                  <c:v>44321</c:v>
                </c:pt>
                <c:pt idx="5">
                  <c:v>44322</c:v>
                </c:pt>
                <c:pt idx="6">
                  <c:v>44323</c:v>
                </c:pt>
                <c:pt idx="7">
                  <c:v>44324</c:v>
                </c:pt>
                <c:pt idx="8">
                  <c:v>44325</c:v>
                </c:pt>
                <c:pt idx="9">
                  <c:v>44326</c:v>
                </c:pt>
                <c:pt idx="10">
                  <c:v>44327</c:v>
                </c:pt>
                <c:pt idx="11">
                  <c:v>44328</c:v>
                </c:pt>
                <c:pt idx="12">
                  <c:v>44329</c:v>
                </c:pt>
                <c:pt idx="13">
                  <c:v>44330</c:v>
                </c:pt>
                <c:pt idx="14">
                  <c:v>44331</c:v>
                </c:pt>
                <c:pt idx="15">
                  <c:v>44332</c:v>
                </c:pt>
                <c:pt idx="16">
                  <c:v>44333</c:v>
                </c:pt>
                <c:pt idx="17">
                  <c:v>44334</c:v>
                </c:pt>
                <c:pt idx="18">
                  <c:v>44335</c:v>
                </c:pt>
                <c:pt idx="19">
                  <c:v>44336</c:v>
                </c:pt>
                <c:pt idx="20">
                  <c:v>44337</c:v>
                </c:pt>
                <c:pt idx="21">
                  <c:v>44338</c:v>
                </c:pt>
                <c:pt idx="22">
                  <c:v>44339</c:v>
                </c:pt>
                <c:pt idx="23">
                  <c:v>44340</c:v>
                </c:pt>
                <c:pt idx="24">
                  <c:v>44341</c:v>
                </c:pt>
                <c:pt idx="25">
                  <c:v>44342</c:v>
                </c:pt>
                <c:pt idx="26">
                  <c:v>44343</c:v>
                </c:pt>
                <c:pt idx="27">
                  <c:v>44344</c:v>
                </c:pt>
                <c:pt idx="28">
                  <c:v>44345</c:v>
                </c:pt>
                <c:pt idx="29">
                  <c:v>44346</c:v>
                </c:pt>
                <c:pt idx="30">
                  <c:v>44347</c:v>
                </c:pt>
                <c:pt idx="31">
                  <c:v>44348</c:v>
                </c:pt>
                <c:pt idx="32">
                  <c:v>44349</c:v>
                </c:pt>
                <c:pt idx="33">
                  <c:v>44350</c:v>
                </c:pt>
                <c:pt idx="34">
                  <c:v>44351</c:v>
                </c:pt>
                <c:pt idx="35">
                  <c:v>44352</c:v>
                </c:pt>
                <c:pt idx="36">
                  <c:v>44353</c:v>
                </c:pt>
                <c:pt idx="37">
                  <c:v>44354</c:v>
                </c:pt>
                <c:pt idx="38">
                  <c:v>44355</c:v>
                </c:pt>
                <c:pt idx="39">
                  <c:v>44356</c:v>
                </c:pt>
                <c:pt idx="40">
                  <c:v>44357</c:v>
                </c:pt>
                <c:pt idx="41">
                  <c:v>44358</c:v>
                </c:pt>
                <c:pt idx="42">
                  <c:v>44359</c:v>
                </c:pt>
                <c:pt idx="43">
                  <c:v>44360</c:v>
                </c:pt>
                <c:pt idx="44">
                  <c:v>44361</c:v>
                </c:pt>
                <c:pt idx="45">
                  <c:v>44362</c:v>
                </c:pt>
                <c:pt idx="46">
                  <c:v>44363</c:v>
                </c:pt>
                <c:pt idx="47">
                  <c:v>44364</c:v>
                </c:pt>
                <c:pt idx="48">
                  <c:v>44365</c:v>
                </c:pt>
                <c:pt idx="49">
                  <c:v>44366</c:v>
                </c:pt>
                <c:pt idx="50">
                  <c:v>44367</c:v>
                </c:pt>
                <c:pt idx="51">
                  <c:v>44368</c:v>
                </c:pt>
                <c:pt idx="52">
                  <c:v>44369</c:v>
                </c:pt>
                <c:pt idx="53">
                  <c:v>44370</c:v>
                </c:pt>
                <c:pt idx="54">
                  <c:v>44371</c:v>
                </c:pt>
                <c:pt idx="55">
                  <c:v>44372</c:v>
                </c:pt>
                <c:pt idx="56">
                  <c:v>44373</c:v>
                </c:pt>
                <c:pt idx="57">
                  <c:v>44374</c:v>
                </c:pt>
                <c:pt idx="58">
                  <c:v>44375</c:v>
                </c:pt>
                <c:pt idx="59">
                  <c:v>44376</c:v>
                </c:pt>
                <c:pt idx="60">
                  <c:v>44377</c:v>
                </c:pt>
                <c:pt idx="61">
                  <c:v>44378</c:v>
                </c:pt>
                <c:pt idx="62">
                  <c:v>44379</c:v>
                </c:pt>
                <c:pt idx="63">
                  <c:v>44380</c:v>
                </c:pt>
                <c:pt idx="64">
                  <c:v>44381</c:v>
                </c:pt>
                <c:pt idx="65">
                  <c:v>44382</c:v>
                </c:pt>
                <c:pt idx="66">
                  <c:v>44383</c:v>
                </c:pt>
                <c:pt idx="67">
                  <c:v>44384</c:v>
                </c:pt>
                <c:pt idx="68">
                  <c:v>44385</c:v>
                </c:pt>
                <c:pt idx="69">
                  <c:v>44386</c:v>
                </c:pt>
                <c:pt idx="70">
                  <c:v>44387</c:v>
                </c:pt>
                <c:pt idx="71">
                  <c:v>44388</c:v>
                </c:pt>
                <c:pt idx="72">
                  <c:v>44389</c:v>
                </c:pt>
                <c:pt idx="73">
                  <c:v>44390</c:v>
                </c:pt>
                <c:pt idx="74">
                  <c:v>44391</c:v>
                </c:pt>
                <c:pt idx="75">
                  <c:v>44392</c:v>
                </c:pt>
                <c:pt idx="76">
                  <c:v>44393</c:v>
                </c:pt>
                <c:pt idx="77">
                  <c:v>44394</c:v>
                </c:pt>
                <c:pt idx="78">
                  <c:v>44395</c:v>
                </c:pt>
                <c:pt idx="79">
                  <c:v>44396</c:v>
                </c:pt>
                <c:pt idx="80">
                  <c:v>44397</c:v>
                </c:pt>
                <c:pt idx="81">
                  <c:v>44398</c:v>
                </c:pt>
                <c:pt idx="82">
                  <c:v>44399</c:v>
                </c:pt>
                <c:pt idx="83">
                  <c:v>44400</c:v>
                </c:pt>
                <c:pt idx="84">
                  <c:v>44401</c:v>
                </c:pt>
                <c:pt idx="85">
                  <c:v>44402</c:v>
                </c:pt>
                <c:pt idx="86">
                  <c:v>44403</c:v>
                </c:pt>
                <c:pt idx="87">
                  <c:v>44404</c:v>
                </c:pt>
                <c:pt idx="88">
                  <c:v>44405</c:v>
                </c:pt>
                <c:pt idx="89">
                  <c:v>44406</c:v>
                </c:pt>
                <c:pt idx="90">
                  <c:v>44407</c:v>
                </c:pt>
                <c:pt idx="91">
                  <c:v>44408</c:v>
                </c:pt>
                <c:pt idx="92">
                  <c:v>44409</c:v>
                </c:pt>
                <c:pt idx="93">
                  <c:v>44410</c:v>
                </c:pt>
                <c:pt idx="94">
                  <c:v>44411</c:v>
                </c:pt>
                <c:pt idx="95">
                  <c:v>44412</c:v>
                </c:pt>
                <c:pt idx="96">
                  <c:v>44413</c:v>
                </c:pt>
                <c:pt idx="97">
                  <c:v>44414</c:v>
                </c:pt>
                <c:pt idx="98">
                  <c:v>44415</c:v>
                </c:pt>
                <c:pt idx="99">
                  <c:v>44416</c:v>
                </c:pt>
                <c:pt idx="100">
                  <c:v>44417</c:v>
                </c:pt>
                <c:pt idx="101">
                  <c:v>44418</c:v>
                </c:pt>
                <c:pt idx="102">
                  <c:v>44419</c:v>
                </c:pt>
                <c:pt idx="103">
                  <c:v>44420</c:v>
                </c:pt>
                <c:pt idx="104">
                  <c:v>44421</c:v>
                </c:pt>
                <c:pt idx="105">
                  <c:v>44422</c:v>
                </c:pt>
                <c:pt idx="106">
                  <c:v>44423</c:v>
                </c:pt>
                <c:pt idx="107">
                  <c:v>44424</c:v>
                </c:pt>
                <c:pt idx="108">
                  <c:v>44425</c:v>
                </c:pt>
                <c:pt idx="109">
                  <c:v>44426</c:v>
                </c:pt>
                <c:pt idx="110">
                  <c:v>44427</c:v>
                </c:pt>
                <c:pt idx="111">
                  <c:v>44428</c:v>
                </c:pt>
                <c:pt idx="112">
                  <c:v>44429</c:v>
                </c:pt>
                <c:pt idx="113">
                  <c:v>44430</c:v>
                </c:pt>
                <c:pt idx="114">
                  <c:v>44431</c:v>
                </c:pt>
                <c:pt idx="115">
                  <c:v>44432</c:v>
                </c:pt>
                <c:pt idx="116">
                  <c:v>44433</c:v>
                </c:pt>
                <c:pt idx="117">
                  <c:v>44434</c:v>
                </c:pt>
                <c:pt idx="118">
                  <c:v>44435</c:v>
                </c:pt>
                <c:pt idx="119">
                  <c:v>44436</c:v>
                </c:pt>
                <c:pt idx="120">
                  <c:v>44437</c:v>
                </c:pt>
                <c:pt idx="121">
                  <c:v>44438</c:v>
                </c:pt>
                <c:pt idx="122">
                  <c:v>44439</c:v>
                </c:pt>
                <c:pt idx="123">
                  <c:v>44440</c:v>
                </c:pt>
                <c:pt idx="124">
                  <c:v>44441</c:v>
                </c:pt>
                <c:pt idx="125">
                  <c:v>44442</c:v>
                </c:pt>
                <c:pt idx="126">
                  <c:v>44443</c:v>
                </c:pt>
                <c:pt idx="127">
                  <c:v>44444</c:v>
                </c:pt>
                <c:pt idx="128">
                  <c:v>44445</c:v>
                </c:pt>
                <c:pt idx="129">
                  <c:v>44446</c:v>
                </c:pt>
                <c:pt idx="130">
                  <c:v>44447</c:v>
                </c:pt>
                <c:pt idx="131">
                  <c:v>44448</c:v>
                </c:pt>
                <c:pt idx="132">
                  <c:v>44449</c:v>
                </c:pt>
                <c:pt idx="133">
                  <c:v>44450</c:v>
                </c:pt>
                <c:pt idx="134">
                  <c:v>44451</c:v>
                </c:pt>
                <c:pt idx="135">
                  <c:v>44452</c:v>
                </c:pt>
                <c:pt idx="136">
                  <c:v>44453</c:v>
                </c:pt>
                <c:pt idx="137">
                  <c:v>44454</c:v>
                </c:pt>
                <c:pt idx="138">
                  <c:v>44455</c:v>
                </c:pt>
                <c:pt idx="139">
                  <c:v>44456</c:v>
                </c:pt>
                <c:pt idx="140">
                  <c:v>44457</c:v>
                </c:pt>
                <c:pt idx="141">
                  <c:v>44458</c:v>
                </c:pt>
                <c:pt idx="142">
                  <c:v>44459</c:v>
                </c:pt>
                <c:pt idx="143">
                  <c:v>44460</c:v>
                </c:pt>
                <c:pt idx="144">
                  <c:v>44461</c:v>
                </c:pt>
                <c:pt idx="145">
                  <c:v>44462</c:v>
                </c:pt>
                <c:pt idx="146">
                  <c:v>44463</c:v>
                </c:pt>
                <c:pt idx="147">
                  <c:v>44464</c:v>
                </c:pt>
                <c:pt idx="148">
                  <c:v>44465</c:v>
                </c:pt>
                <c:pt idx="149">
                  <c:v>44466</c:v>
                </c:pt>
                <c:pt idx="150">
                  <c:v>44467</c:v>
                </c:pt>
                <c:pt idx="151">
                  <c:v>44468</c:v>
                </c:pt>
                <c:pt idx="152">
                  <c:v>44469</c:v>
                </c:pt>
                <c:pt idx="153">
                  <c:v>44470</c:v>
                </c:pt>
                <c:pt idx="154">
                  <c:v>44471</c:v>
                </c:pt>
                <c:pt idx="155">
                  <c:v>44472</c:v>
                </c:pt>
                <c:pt idx="156">
                  <c:v>44473</c:v>
                </c:pt>
              </c:numCache>
            </c:numRef>
          </c:cat>
          <c:val>
            <c:numRef>
              <c:f>Sheet1!$C$2:$C$158</c:f>
              <c:numCache>
                <c:formatCode>General</c:formatCode>
                <c:ptCount val="157"/>
                <c:pt idx="0">
                  <c:v>2745.4409480921267</c:v>
                </c:pt>
                <c:pt idx="1">
                  <c:v>2599.4864312411491</c:v>
                </c:pt>
                <c:pt idx="2">
                  <c:v>2461.1120158242484</c:v>
                </c:pt>
                <c:pt idx="3">
                  <c:v>2328.5574060690005</c:v>
                </c:pt>
                <c:pt idx="4">
                  <c:v>2202.3465462161239</c:v>
                </c:pt>
                <c:pt idx="5">
                  <c:v>2080.9813165237711</c:v>
                </c:pt>
                <c:pt idx="6">
                  <c:v>1962.9858739693361</c:v>
                </c:pt>
                <c:pt idx="7">
                  <c:v>1849.2570707010016</c:v>
                </c:pt>
                <c:pt idx="8">
                  <c:v>1740.7225211859954</c:v>
                </c:pt>
                <c:pt idx="9">
                  <c:v>1636.2242146115354</c:v>
                </c:pt>
                <c:pt idx="10">
                  <c:v>1536.5058763651023</c:v>
                </c:pt>
                <c:pt idx="11">
                  <c:v>1442.6936224725391</c:v>
                </c:pt>
                <c:pt idx="12">
                  <c:v>1354.84540086331</c:v>
                </c:pt>
                <c:pt idx="13">
                  <c:v>1272.9398097046069</c:v>
                </c:pt>
                <c:pt idx="14">
                  <c:v>1196.803132099692</c:v>
                </c:pt>
                <c:pt idx="15">
                  <c:v>1125.6353428372063</c:v>
                </c:pt>
                <c:pt idx="16">
                  <c:v>1058.0912221249343</c:v>
                </c:pt>
                <c:pt idx="17">
                  <c:v>994.01618708564433</c:v>
                </c:pt>
                <c:pt idx="18">
                  <c:v>933.22094747312212</c:v>
                </c:pt>
                <c:pt idx="19">
                  <c:v>875.89969406294085</c:v>
                </c:pt>
                <c:pt idx="20">
                  <c:v>822.28247408174434</c:v>
                </c:pt>
                <c:pt idx="21">
                  <c:v>772.46942377116102</c:v>
                </c:pt>
                <c:pt idx="22">
                  <c:v>726.19393898047065</c:v>
                </c:pt>
                <c:pt idx="23">
                  <c:v>682.73022127481727</c:v>
                </c:pt>
                <c:pt idx="24">
                  <c:v>641.95803873380714</c:v>
                </c:pt>
                <c:pt idx="25">
                  <c:v>603.55282170833004</c:v>
                </c:pt>
                <c:pt idx="26">
                  <c:v>567.30337565589696</c:v>
                </c:pt>
                <c:pt idx="27">
                  <c:v>533.1446228526072</c:v>
                </c:pt>
                <c:pt idx="28">
                  <c:v>501.1508069200018</c:v>
                </c:pt>
                <c:pt idx="29">
                  <c:v>471.11614234999894</c:v>
                </c:pt>
                <c:pt idx="30">
                  <c:v>442.96367923113434</c:v>
                </c:pt>
                <c:pt idx="31">
                  <c:v>416.45814122699687</c:v>
                </c:pt>
                <c:pt idx="32">
                  <c:v>391.52477521568784</c:v>
                </c:pt>
                <c:pt idx="33">
                  <c:v>368.03407504654967</c:v>
                </c:pt>
                <c:pt idx="34">
                  <c:v>345.92487041167311</c:v>
                </c:pt>
                <c:pt idx="35">
                  <c:v>325.14107382375732</c:v>
                </c:pt>
                <c:pt idx="36">
                  <c:v>305.61642784463254</c:v>
                </c:pt>
                <c:pt idx="37">
                  <c:v>287.25842583963356</c:v>
                </c:pt>
                <c:pt idx="38">
                  <c:v>270.06099869236465</c:v>
                </c:pt>
                <c:pt idx="39">
                  <c:v>253.99333852935249</c:v>
                </c:pt>
                <c:pt idx="40">
                  <c:v>238.99545360576991</c:v>
                </c:pt>
                <c:pt idx="41">
                  <c:v>225.04759010540653</c:v>
                </c:pt>
                <c:pt idx="42">
                  <c:v>212.12796704763622</c:v>
                </c:pt>
                <c:pt idx="43">
                  <c:v>200.17880419731111</c:v>
                </c:pt>
                <c:pt idx="44">
                  <c:v>189.14469544361236</c:v>
                </c:pt>
                <c:pt idx="45">
                  <c:v>178.95058573500316</c:v>
                </c:pt>
                <c:pt idx="46">
                  <c:v>169.52760457893251</c:v>
                </c:pt>
                <c:pt idx="47">
                  <c:v>160.8055660931218</c:v>
                </c:pt>
                <c:pt idx="48">
                  <c:v>152.74505284033469</c:v>
                </c:pt>
                <c:pt idx="49">
                  <c:v>145.3148797439255</c:v>
                </c:pt>
                <c:pt idx="50">
                  <c:v>138.47202625579533</c:v>
                </c:pt>
                <c:pt idx="51">
                  <c:v>132.15062573348547</c:v>
                </c:pt>
                <c:pt idx="52">
                  <c:v>126.30370058744118</c:v>
                </c:pt>
                <c:pt idx="53">
                  <c:v>120.86183076193154</c:v>
                </c:pt>
                <c:pt idx="54">
                  <c:v>115.7668870074599</c:v>
                </c:pt>
                <c:pt idx="55">
                  <c:v>110.98526605855835</c:v>
                </c:pt>
                <c:pt idx="56">
                  <c:v>106.509540063831</c:v>
                </c:pt>
                <c:pt idx="57">
                  <c:v>102.30029673244914</c:v>
                </c:pt>
                <c:pt idx="58">
                  <c:v>98.328608793528574</c:v>
                </c:pt>
                <c:pt idx="59">
                  <c:v>94.574261878556456</c:v>
                </c:pt>
                <c:pt idx="60">
                  <c:v>91.008258445359161</c:v>
                </c:pt>
                <c:pt idx="61">
                  <c:v>87.605474914427873</c:v>
                </c:pt>
                <c:pt idx="62">
                  <c:v>84.348782033860431</c:v>
                </c:pt>
                <c:pt idx="63">
                  <c:v>81.223976794726525</c:v>
                </c:pt>
                <c:pt idx="64">
                  <c:v>78.218674374740317</c:v>
                </c:pt>
                <c:pt idx="65">
                  <c:v>75.322272564623859</c:v>
                </c:pt>
                <c:pt idx="66">
                  <c:v>72.52558271363074</c:v>
                </c:pt>
                <c:pt idx="67">
                  <c:v>69.820590516004643</c:v>
                </c:pt>
                <c:pt idx="68">
                  <c:v>67.20047233138402</c:v>
                </c:pt>
                <c:pt idx="69">
                  <c:v>64.658680720656093</c:v>
                </c:pt>
                <c:pt idx="70">
                  <c:v>62.189487646971884</c:v>
                </c:pt>
                <c:pt idx="71">
                  <c:v>59.787590006731904</c:v>
                </c:pt>
                <c:pt idx="72">
                  <c:v>57.448013882653186</c:v>
                </c:pt>
                <c:pt idx="73">
                  <c:v>55.166065803169289</c:v>
                </c:pt>
                <c:pt idx="74">
                  <c:v>52.937358691974168</c:v>
                </c:pt>
                <c:pt idx="75">
                  <c:v>50.758045583308842</c:v>
                </c:pt>
                <c:pt idx="76">
                  <c:v>48.624891396849165</c:v>
                </c:pt>
                <c:pt idx="77">
                  <c:v>46.535497573955524</c:v>
                </c:pt>
                <c:pt idx="78">
                  <c:v>44.488331818231188</c:v>
                </c:pt>
                <c:pt idx="79">
                  <c:v>42.482701403591989</c:v>
                </c:pt>
                <c:pt idx="80">
                  <c:v>40.518603727828946</c:v>
                </c:pt>
                <c:pt idx="81">
                  <c:v>38.596709130185673</c:v>
                </c:pt>
                <c:pt idx="82">
                  <c:v>36.718153507574755</c:v>
                </c:pt>
                <c:pt idx="83">
                  <c:v>34.884425950241109</c:v>
                </c:pt>
                <c:pt idx="84">
                  <c:v>33.097267089772458</c:v>
                </c:pt>
                <c:pt idx="85">
                  <c:v>31.358586179730764</c:v>
                </c:pt>
                <c:pt idx="86">
                  <c:v>29.670349257951841</c:v>
                </c:pt>
                <c:pt idx="87">
                  <c:v>28.034421239789253</c:v>
                </c:pt>
                <c:pt idx="88">
                  <c:v>26.452497128227435</c:v>
                </c:pt>
                <c:pt idx="89">
                  <c:v>24.926027150366252</c:v>
                </c:pt>
                <c:pt idx="90">
                  <c:v>23.456202171998143</c:v>
                </c:pt>
                <c:pt idx="91">
                  <c:v>22.043927958223151</c:v>
                </c:pt>
                <c:pt idx="92">
                  <c:v>20.689819323429475</c:v>
                </c:pt>
                <c:pt idx="93">
                  <c:v>19.394239206036929</c:v>
                </c:pt>
                <c:pt idx="94">
                  <c:v>18.157243270274336</c:v>
                </c:pt>
                <c:pt idx="95">
                  <c:v>16.978603792830114</c:v>
                </c:pt>
                <c:pt idx="96">
                  <c:v>15.85781589958674</c:v>
                </c:pt>
                <c:pt idx="97">
                  <c:v>14.794109928219655</c:v>
                </c:pt>
                <c:pt idx="98">
                  <c:v>13.786473054455428</c:v>
                </c:pt>
                <c:pt idx="99">
                  <c:v>12.833686431957005</c:v>
                </c:pt>
                <c:pt idx="100">
                  <c:v>11.93430627386843</c:v>
                </c:pt>
                <c:pt idx="101">
                  <c:v>11.086713367132234</c:v>
                </c:pt>
                <c:pt idx="102">
                  <c:v>10.289148688558157</c:v>
                </c:pt>
                <c:pt idx="103">
                  <c:v>9.539751529422972</c:v>
                </c:pt>
                <c:pt idx="104">
                  <c:v>8.8365900956598011</c:v>
                </c:pt>
                <c:pt idx="105">
                  <c:v>8.1776850058918171</c:v>
                </c:pt>
                <c:pt idx="106">
                  <c:v>8.4389662226081441</c:v>
                </c:pt>
                <c:pt idx="107">
                  <c:v>9.323797869198529</c:v>
                </c:pt>
                <c:pt idx="108">
                  <c:v>10.800520880777185</c:v>
                </c:pt>
                <c:pt idx="109">
                  <c:v>12.831284851936545</c:v>
                </c:pt>
                <c:pt idx="110">
                  <c:v>15.371138083933204</c:v>
                </c:pt>
                <c:pt idx="111">
                  <c:v>18.406715104860893</c:v>
                </c:pt>
                <c:pt idx="112">
                  <c:v>21.910586747236678</c:v>
                </c:pt>
                <c:pt idx="113">
                  <c:v>25.841639963546356</c:v>
                </c:pt>
                <c:pt idx="114">
                  <c:v>30.150689202945784</c:v>
                </c:pt>
                <c:pt idx="115">
                  <c:v>34.783773406749049</c:v>
                </c:pt>
                <c:pt idx="116">
                  <c:v>39.686091381052563</c:v>
                </c:pt>
                <c:pt idx="117">
                  <c:v>44.805248160143776</c:v>
                </c:pt>
                <c:pt idx="118">
                  <c:v>50.092373383745894</c:v>
                </c:pt>
                <c:pt idx="119">
                  <c:v>55.502295146455396</c:v>
                </c:pt>
                <c:pt idx="120">
                  <c:v>60.993338030701011</c:v>
                </c:pt>
                <c:pt idx="121">
                  <c:v>66.526427537833683</c:v>
                </c:pt>
                <c:pt idx="122">
                  <c:v>72.064916773575931</c:v>
                </c:pt>
                <c:pt idx="123">
                  <c:v>77.576922027580849</c:v>
                </c:pt>
                <c:pt idx="124">
                  <c:v>83.03613715521675</c:v>
                </c:pt>
                <c:pt idx="125">
                  <c:v>88.421298208440049</c:v>
                </c:pt>
                <c:pt idx="126">
                  <c:v>93.715121814828819</c:v>
                </c:pt>
                <c:pt idx="127">
                  <c:v>98.90435535237674</c:v>
                </c:pt>
                <c:pt idx="128">
                  <c:v>103.97926590472412</c:v>
                </c:pt>
                <c:pt idx="129">
                  <c:v>108.93304555596049</c:v>
                </c:pt>
                <c:pt idx="130">
                  <c:v>113.76146968685572</c:v>
                </c:pt>
                <c:pt idx="131">
                  <c:v>118.46206151212726</c:v>
                </c:pt>
                <c:pt idx="132">
                  <c:v>123.03397404258891</c:v>
                </c:pt>
                <c:pt idx="133">
                  <c:v>127.47772899803243</c:v>
                </c:pt>
                <c:pt idx="134">
                  <c:v>131.79518202606229</c:v>
                </c:pt>
                <c:pt idx="135">
                  <c:v>135.9895390165496</c:v>
                </c:pt>
                <c:pt idx="136">
                  <c:v>140.06491684252023</c:v>
                </c:pt>
                <c:pt idx="137">
                  <c:v>144.02605206110081</c:v>
                </c:pt>
                <c:pt idx="138">
                  <c:v>147.87816541032248</c:v>
                </c:pt>
                <c:pt idx="139">
                  <c:v>151.62677718820834</c:v>
                </c:pt>
                <c:pt idx="140">
                  <c:v>155.27749448480205</c:v>
                </c:pt>
                <c:pt idx="141">
                  <c:v>158.83596487417643</c:v>
                </c:pt>
                <c:pt idx="142">
                  <c:v>162.30737434348794</c:v>
                </c:pt>
                <c:pt idx="143">
                  <c:v>165.69654601021179</c:v>
                </c:pt>
                <c:pt idx="144">
                  <c:v>169.0079823793422</c:v>
                </c:pt>
                <c:pt idx="145">
                  <c:v>172.24591937236798</c:v>
                </c:pt>
                <c:pt idx="146">
                  <c:v>175.4142809704033</c:v>
                </c:pt>
                <c:pt idx="147">
                  <c:v>178.51661780692422</c:v>
                </c:pt>
                <c:pt idx="148">
                  <c:v>181.55604618816631</c:v>
                </c:pt>
                <c:pt idx="149">
                  <c:v>184.53524865764098</c:v>
                </c:pt>
                <c:pt idx="150">
                  <c:v>187.45645430954079</c:v>
                </c:pt>
                <c:pt idx="151">
                  <c:v>190.32143203494758</c:v>
                </c:pt>
                <c:pt idx="152">
                  <c:v>193.13157108042134</c:v>
                </c:pt>
                <c:pt idx="153">
                  <c:v>195.88795492189269</c:v>
                </c:pt>
                <c:pt idx="154">
                  <c:v>198.59139973227889</c:v>
                </c:pt>
                <c:pt idx="155">
                  <c:v>201.24245045595569</c:v>
                </c:pt>
                <c:pt idx="156">
                  <c:v>203.84135385756491</c:v>
                </c:pt>
              </c:numCache>
            </c:numRef>
          </c:val>
          <c:smooth val="0"/>
          <c:extLst>
            <c:ext xmlns:c16="http://schemas.microsoft.com/office/drawing/2014/chart" uri="{C3380CC4-5D6E-409C-BE32-E72D297353CC}">
              <c16:uniqueId val="{00000001-8216-4360-A02D-44DD6057B4BC}"/>
            </c:ext>
          </c:extLst>
        </c:ser>
        <c:ser>
          <c:idx val="2"/>
          <c:order val="1"/>
          <c:tx>
            <c:strRef>
              <c:f>Sheet1!$D$1</c:f>
              <c:strCache>
                <c:ptCount val="1"/>
                <c:pt idx="0">
                  <c:v>V3</c:v>
                </c:pt>
              </c:strCache>
            </c:strRef>
          </c:tx>
          <c:spPr>
            <a:ln w="28575" cap="rnd">
              <a:solidFill>
                <a:srgbClr val="FF9900"/>
              </a:solidFill>
              <a:prstDash val="sysDot"/>
              <a:round/>
            </a:ln>
            <a:effectLst/>
          </c:spPr>
          <c:marker>
            <c:symbol val="none"/>
          </c:marker>
          <c:cat>
            <c:numRef>
              <c:f>Sheet1!$A$2:$A$158</c:f>
              <c:numCache>
                <c:formatCode>m/d/yyyy</c:formatCode>
                <c:ptCount val="157"/>
                <c:pt idx="0">
                  <c:v>44317</c:v>
                </c:pt>
                <c:pt idx="1">
                  <c:v>44318</c:v>
                </c:pt>
                <c:pt idx="2">
                  <c:v>44319</c:v>
                </c:pt>
                <c:pt idx="3">
                  <c:v>44320</c:v>
                </c:pt>
                <c:pt idx="4">
                  <c:v>44321</c:v>
                </c:pt>
                <c:pt idx="5">
                  <c:v>44322</c:v>
                </c:pt>
                <c:pt idx="6">
                  <c:v>44323</c:v>
                </c:pt>
                <c:pt idx="7">
                  <c:v>44324</c:v>
                </c:pt>
                <c:pt idx="8">
                  <c:v>44325</c:v>
                </c:pt>
                <c:pt idx="9">
                  <c:v>44326</c:v>
                </c:pt>
                <c:pt idx="10">
                  <c:v>44327</c:v>
                </c:pt>
                <c:pt idx="11">
                  <c:v>44328</c:v>
                </c:pt>
                <c:pt idx="12">
                  <c:v>44329</c:v>
                </c:pt>
                <c:pt idx="13">
                  <c:v>44330</c:v>
                </c:pt>
                <c:pt idx="14">
                  <c:v>44331</c:v>
                </c:pt>
                <c:pt idx="15">
                  <c:v>44332</c:v>
                </c:pt>
                <c:pt idx="16">
                  <c:v>44333</c:v>
                </c:pt>
                <c:pt idx="17">
                  <c:v>44334</c:v>
                </c:pt>
                <c:pt idx="18">
                  <c:v>44335</c:v>
                </c:pt>
                <c:pt idx="19">
                  <c:v>44336</c:v>
                </c:pt>
                <c:pt idx="20">
                  <c:v>44337</c:v>
                </c:pt>
                <c:pt idx="21">
                  <c:v>44338</c:v>
                </c:pt>
                <c:pt idx="22">
                  <c:v>44339</c:v>
                </c:pt>
                <c:pt idx="23">
                  <c:v>44340</c:v>
                </c:pt>
                <c:pt idx="24">
                  <c:v>44341</c:v>
                </c:pt>
                <c:pt idx="25">
                  <c:v>44342</c:v>
                </c:pt>
                <c:pt idx="26">
                  <c:v>44343</c:v>
                </c:pt>
                <c:pt idx="27">
                  <c:v>44344</c:v>
                </c:pt>
                <c:pt idx="28">
                  <c:v>44345</c:v>
                </c:pt>
                <c:pt idx="29">
                  <c:v>44346</c:v>
                </c:pt>
                <c:pt idx="30">
                  <c:v>44347</c:v>
                </c:pt>
                <c:pt idx="31">
                  <c:v>44348</c:v>
                </c:pt>
                <c:pt idx="32">
                  <c:v>44349</c:v>
                </c:pt>
                <c:pt idx="33">
                  <c:v>44350</c:v>
                </c:pt>
                <c:pt idx="34">
                  <c:v>44351</c:v>
                </c:pt>
                <c:pt idx="35">
                  <c:v>44352</c:v>
                </c:pt>
                <c:pt idx="36">
                  <c:v>44353</c:v>
                </c:pt>
                <c:pt idx="37">
                  <c:v>44354</c:v>
                </c:pt>
                <c:pt idx="38">
                  <c:v>44355</c:v>
                </c:pt>
                <c:pt idx="39">
                  <c:v>44356</c:v>
                </c:pt>
                <c:pt idx="40">
                  <c:v>44357</c:v>
                </c:pt>
                <c:pt idx="41">
                  <c:v>44358</c:v>
                </c:pt>
                <c:pt idx="42">
                  <c:v>44359</c:v>
                </c:pt>
                <c:pt idx="43">
                  <c:v>44360</c:v>
                </c:pt>
                <c:pt idx="44">
                  <c:v>44361</c:v>
                </c:pt>
                <c:pt idx="45">
                  <c:v>44362</c:v>
                </c:pt>
                <c:pt idx="46">
                  <c:v>44363</c:v>
                </c:pt>
                <c:pt idx="47">
                  <c:v>44364</c:v>
                </c:pt>
                <c:pt idx="48">
                  <c:v>44365</c:v>
                </c:pt>
                <c:pt idx="49">
                  <c:v>44366</c:v>
                </c:pt>
                <c:pt idx="50">
                  <c:v>44367</c:v>
                </c:pt>
                <c:pt idx="51">
                  <c:v>44368</c:v>
                </c:pt>
                <c:pt idx="52">
                  <c:v>44369</c:v>
                </c:pt>
                <c:pt idx="53">
                  <c:v>44370</c:v>
                </c:pt>
                <c:pt idx="54">
                  <c:v>44371</c:v>
                </c:pt>
                <c:pt idx="55">
                  <c:v>44372</c:v>
                </c:pt>
                <c:pt idx="56">
                  <c:v>44373</c:v>
                </c:pt>
                <c:pt idx="57">
                  <c:v>44374</c:v>
                </c:pt>
                <c:pt idx="58">
                  <c:v>44375</c:v>
                </c:pt>
                <c:pt idx="59">
                  <c:v>44376</c:v>
                </c:pt>
                <c:pt idx="60">
                  <c:v>44377</c:v>
                </c:pt>
                <c:pt idx="61">
                  <c:v>44378</c:v>
                </c:pt>
                <c:pt idx="62">
                  <c:v>44379</c:v>
                </c:pt>
                <c:pt idx="63">
                  <c:v>44380</c:v>
                </c:pt>
                <c:pt idx="64">
                  <c:v>44381</c:v>
                </c:pt>
                <c:pt idx="65">
                  <c:v>44382</c:v>
                </c:pt>
                <c:pt idx="66">
                  <c:v>44383</c:v>
                </c:pt>
                <c:pt idx="67">
                  <c:v>44384</c:v>
                </c:pt>
                <c:pt idx="68">
                  <c:v>44385</c:v>
                </c:pt>
                <c:pt idx="69">
                  <c:v>44386</c:v>
                </c:pt>
                <c:pt idx="70">
                  <c:v>44387</c:v>
                </c:pt>
                <c:pt idx="71">
                  <c:v>44388</c:v>
                </c:pt>
                <c:pt idx="72">
                  <c:v>44389</c:v>
                </c:pt>
                <c:pt idx="73">
                  <c:v>44390</c:v>
                </c:pt>
                <c:pt idx="74">
                  <c:v>44391</c:v>
                </c:pt>
                <c:pt idx="75">
                  <c:v>44392</c:v>
                </c:pt>
                <c:pt idx="76">
                  <c:v>44393</c:v>
                </c:pt>
                <c:pt idx="77">
                  <c:v>44394</c:v>
                </c:pt>
                <c:pt idx="78">
                  <c:v>44395</c:v>
                </c:pt>
                <c:pt idx="79">
                  <c:v>44396</c:v>
                </c:pt>
                <c:pt idx="80">
                  <c:v>44397</c:v>
                </c:pt>
                <c:pt idx="81">
                  <c:v>44398</c:v>
                </c:pt>
                <c:pt idx="82">
                  <c:v>44399</c:v>
                </c:pt>
                <c:pt idx="83">
                  <c:v>44400</c:v>
                </c:pt>
                <c:pt idx="84">
                  <c:v>44401</c:v>
                </c:pt>
                <c:pt idx="85">
                  <c:v>44402</c:v>
                </c:pt>
                <c:pt idx="86">
                  <c:v>44403</c:v>
                </c:pt>
                <c:pt idx="87">
                  <c:v>44404</c:v>
                </c:pt>
                <c:pt idx="88">
                  <c:v>44405</c:v>
                </c:pt>
                <c:pt idx="89">
                  <c:v>44406</c:v>
                </c:pt>
                <c:pt idx="90">
                  <c:v>44407</c:v>
                </c:pt>
                <c:pt idx="91">
                  <c:v>44408</c:v>
                </c:pt>
                <c:pt idx="92">
                  <c:v>44409</c:v>
                </c:pt>
                <c:pt idx="93">
                  <c:v>44410</c:v>
                </c:pt>
                <c:pt idx="94">
                  <c:v>44411</c:v>
                </c:pt>
                <c:pt idx="95">
                  <c:v>44412</c:v>
                </c:pt>
                <c:pt idx="96">
                  <c:v>44413</c:v>
                </c:pt>
                <c:pt idx="97">
                  <c:v>44414</c:v>
                </c:pt>
                <c:pt idx="98">
                  <c:v>44415</c:v>
                </c:pt>
                <c:pt idx="99">
                  <c:v>44416</c:v>
                </c:pt>
                <c:pt idx="100">
                  <c:v>44417</c:v>
                </c:pt>
                <c:pt idx="101">
                  <c:v>44418</c:v>
                </c:pt>
                <c:pt idx="102">
                  <c:v>44419</c:v>
                </c:pt>
                <c:pt idx="103">
                  <c:v>44420</c:v>
                </c:pt>
                <c:pt idx="104">
                  <c:v>44421</c:v>
                </c:pt>
                <c:pt idx="105">
                  <c:v>44422</c:v>
                </c:pt>
                <c:pt idx="106">
                  <c:v>44423</c:v>
                </c:pt>
                <c:pt idx="107">
                  <c:v>44424</c:v>
                </c:pt>
                <c:pt idx="108">
                  <c:v>44425</c:v>
                </c:pt>
                <c:pt idx="109">
                  <c:v>44426</c:v>
                </c:pt>
                <c:pt idx="110">
                  <c:v>44427</c:v>
                </c:pt>
                <c:pt idx="111">
                  <c:v>44428</c:v>
                </c:pt>
                <c:pt idx="112">
                  <c:v>44429</c:v>
                </c:pt>
                <c:pt idx="113">
                  <c:v>44430</c:v>
                </c:pt>
                <c:pt idx="114">
                  <c:v>44431</c:v>
                </c:pt>
                <c:pt idx="115">
                  <c:v>44432</c:v>
                </c:pt>
                <c:pt idx="116">
                  <c:v>44433</c:v>
                </c:pt>
                <c:pt idx="117">
                  <c:v>44434</c:v>
                </c:pt>
                <c:pt idx="118">
                  <c:v>44435</c:v>
                </c:pt>
                <c:pt idx="119">
                  <c:v>44436</c:v>
                </c:pt>
                <c:pt idx="120">
                  <c:v>44437</c:v>
                </c:pt>
                <c:pt idx="121">
                  <c:v>44438</c:v>
                </c:pt>
                <c:pt idx="122">
                  <c:v>44439</c:v>
                </c:pt>
                <c:pt idx="123">
                  <c:v>44440</c:v>
                </c:pt>
                <c:pt idx="124">
                  <c:v>44441</c:v>
                </c:pt>
                <c:pt idx="125">
                  <c:v>44442</c:v>
                </c:pt>
                <c:pt idx="126">
                  <c:v>44443</c:v>
                </c:pt>
                <c:pt idx="127">
                  <c:v>44444</c:v>
                </c:pt>
                <c:pt idx="128">
                  <c:v>44445</c:v>
                </c:pt>
                <c:pt idx="129">
                  <c:v>44446</c:v>
                </c:pt>
                <c:pt idx="130">
                  <c:v>44447</c:v>
                </c:pt>
                <c:pt idx="131">
                  <c:v>44448</c:v>
                </c:pt>
                <c:pt idx="132">
                  <c:v>44449</c:v>
                </c:pt>
                <c:pt idx="133">
                  <c:v>44450</c:v>
                </c:pt>
                <c:pt idx="134">
                  <c:v>44451</c:v>
                </c:pt>
                <c:pt idx="135">
                  <c:v>44452</c:v>
                </c:pt>
                <c:pt idx="136">
                  <c:v>44453</c:v>
                </c:pt>
                <c:pt idx="137">
                  <c:v>44454</c:v>
                </c:pt>
                <c:pt idx="138">
                  <c:v>44455</c:v>
                </c:pt>
                <c:pt idx="139">
                  <c:v>44456</c:v>
                </c:pt>
                <c:pt idx="140">
                  <c:v>44457</c:v>
                </c:pt>
                <c:pt idx="141">
                  <c:v>44458</c:v>
                </c:pt>
                <c:pt idx="142">
                  <c:v>44459</c:v>
                </c:pt>
                <c:pt idx="143">
                  <c:v>44460</c:v>
                </c:pt>
                <c:pt idx="144">
                  <c:v>44461</c:v>
                </c:pt>
                <c:pt idx="145">
                  <c:v>44462</c:v>
                </c:pt>
                <c:pt idx="146">
                  <c:v>44463</c:v>
                </c:pt>
                <c:pt idx="147">
                  <c:v>44464</c:v>
                </c:pt>
                <c:pt idx="148">
                  <c:v>44465</c:v>
                </c:pt>
                <c:pt idx="149">
                  <c:v>44466</c:v>
                </c:pt>
                <c:pt idx="150">
                  <c:v>44467</c:v>
                </c:pt>
                <c:pt idx="151">
                  <c:v>44468</c:v>
                </c:pt>
                <c:pt idx="152">
                  <c:v>44469</c:v>
                </c:pt>
                <c:pt idx="153">
                  <c:v>44470</c:v>
                </c:pt>
                <c:pt idx="154">
                  <c:v>44471</c:v>
                </c:pt>
                <c:pt idx="155">
                  <c:v>44472</c:v>
                </c:pt>
                <c:pt idx="156">
                  <c:v>44473</c:v>
                </c:pt>
              </c:numCache>
            </c:numRef>
          </c:cat>
          <c:val>
            <c:numRef>
              <c:f>Sheet1!$D$2:$D$158</c:f>
              <c:numCache>
                <c:formatCode>General</c:formatCode>
                <c:ptCount val="157"/>
                <c:pt idx="0">
                  <c:v>2745.4409480921267</c:v>
                </c:pt>
                <c:pt idx="1">
                  <c:v>2599.4864312411491</c:v>
                </c:pt>
                <c:pt idx="2">
                  <c:v>2461.1120158242484</c:v>
                </c:pt>
                <c:pt idx="3">
                  <c:v>2328.5574060690005</c:v>
                </c:pt>
                <c:pt idx="4">
                  <c:v>2202.3465462161239</c:v>
                </c:pt>
                <c:pt idx="5">
                  <c:v>2080.9813165237711</c:v>
                </c:pt>
                <c:pt idx="6">
                  <c:v>1962.9858739693361</c:v>
                </c:pt>
                <c:pt idx="7">
                  <c:v>1849.2570707010016</c:v>
                </c:pt>
                <c:pt idx="8">
                  <c:v>1740.7225211859954</c:v>
                </c:pt>
                <c:pt idx="9">
                  <c:v>1636.2242146115354</c:v>
                </c:pt>
                <c:pt idx="10">
                  <c:v>1536.5058763651023</c:v>
                </c:pt>
                <c:pt idx="11">
                  <c:v>1442.6936224725391</c:v>
                </c:pt>
                <c:pt idx="12">
                  <c:v>1354.84540086331</c:v>
                </c:pt>
                <c:pt idx="13">
                  <c:v>1272.9398097046069</c:v>
                </c:pt>
                <c:pt idx="14">
                  <c:v>1196.803132099692</c:v>
                </c:pt>
                <c:pt idx="15">
                  <c:v>1125.6353428372063</c:v>
                </c:pt>
                <c:pt idx="16">
                  <c:v>1058.0912221249343</c:v>
                </c:pt>
                <c:pt idx="17">
                  <c:v>994.01618708564433</c:v>
                </c:pt>
                <c:pt idx="18">
                  <c:v>933.22094747312212</c:v>
                </c:pt>
                <c:pt idx="19">
                  <c:v>875.89969406294085</c:v>
                </c:pt>
                <c:pt idx="20">
                  <c:v>822.28247408174434</c:v>
                </c:pt>
                <c:pt idx="21">
                  <c:v>772.46942377116102</c:v>
                </c:pt>
                <c:pt idx="22">
                  <c:v>726.19393898047065</c:v>
                </c:pt>
                <c:pt idx="23">
                  <c:v>682.73022127481727</c:v>
                </c:pt>
                <c:pt idx="24">
                  <c:v>641.95803873380714</c:v>
                </c:pt>
                <c:pt idx="25">
                  <c:v>603.55282170833004</c:v>
                </c:pt>
                <c:pt idx="26">
                  <c:v>567.30337565589696</c:v>
                </c:pt>
                <c:pt idx="27">
                  <c:v>533.1446228526072</c:v>
                </c:pt>
                <c:pt idx="28">
                  <c:v>501.1508069200018</c:v>
                </c:pt>
                <c:pt idx="29">
                  <c:v>471.11614234999894</c:v>
                </c:pt>
                <c:pt idx="30">
                  <c:v>442.96367923113434</c:v>
                </c:pt>
                <c:pt idx="31">
                  <c:v>416.45814122699687</c:v>
                </c:pt>
                <c:pt idx="32">
                  <c:v>391.52477521568784</c:v>
                </c:pt>
                <c:pt idx="33">
                  <c:v>368.03407504654967</c:v>
                </c:pt>
                <c:pt idx="34">
                  <c:v>345.92487041167311</c:v>
                </c:pt>
                <c:pt idx="35">
                  <c:v>325.14107382375732</c:v>
                </c:pt>
                <c:pt idx="36">
                  <c:v>305.61642784463254</c:v>
                </c:pt>
                <c:pt idx="37">
                  <c:v>287.25842583963356</c:v>
                </c:pt>
                <c:pt idx="38">
                  <c:v>270.06099869236465</c:v>
                </c:pt>
                <c:pt idx="39">
                  <c:v>253.99333852935249</c:v>
                </c:pt>
                <c:pt idx="40">
                  <c:v>238.99545360576991</c:v>
                </c:pt>
                <c:pt idx="41">
                  <c:v>225.04759010540653</c:v>
                </c:pt>
                <c:pt idx="42">
                  <c:v>212.12796704763622</c:v>
                </c:pt>
                <c:pt idx="43">
                  <c:v>200.17880419731111</c:v>
                </c:pt>
                <c:pt idx="44">
                  <c:v>189.14469544361236</c:v>
                </c:pt>
                <c:pt idx="45">
                  <c:v>178.95058573500316</c:v>
                </c:pt>
                <c:pt idx="46">
                  <c:v>169.52760457893251</c:v>
                </c:pt>
                <c:pt idx="47">
                  <c:v>160.8055660931218</c:v>
                </c:pt>
                <c:pt idx="48">
                  <c:v>152.74505284033469</c:v>
                </c:pt>
                <c:pt idx="49">
                  <c:v>145.3148797439255</c:v>
                </c:pt>
                <c:pt idx="50">
                  <c:v>138.47202625579533</c:v>
                </c:pt>
                <c:pt idx="51">
                  <c:v>132.15062573348547</c:v>
                </c:pt>
                <c:pt idx="52">
                  <c:v>126.30370058744118</c:v>
                </c:pt>
                <c:pt idx="53">
                  <c:v>120.86183076193154</c:v>
                </c:pt>
                <c:pt idx="54">
                  <c:v>115.7668870074599</c:v>
                </c:pt>
                <c:pt idx="55">
                  <c:v>110.98526605855835</c:v>
                </c:pt>
                <c:pt idx="56">
                  <c:v>106.509540063831</c:v>
                </c:pt>
                <c:pt idx="57">
                  <c:v>102.30029673244914</c:v>
                </c:pt>
                <c:pt idx="58">
                  <c:v>98.328608793528574</c:v>
                </c:pt>
                <c:pt idx="59">
                  <c:v>94.574261878556456</c:v>
                </c:pt>
                <c:pt idx="60">
                  <c:v>91.008258445359161</c:v>
                </c:pt>
                <c:pt idx="61">
                  <c:v>87.605474914427873</c:v>
                </c:pt>
                <c:pt idx="62">
                  <c:v>84.348782033860431</c:v>
                </c:pt>
                <c:pt idx="63">
                  <c:v>81.223976794726525</c:v>
                </c:pt>
                <c:pt idx="64">
                  <c:v>78.218674374740317</c:v>
                </c:pt>
                <c:pt idx="65">
                  <c:v>75.322272564623859</c:v>
                </c:pt>
                <c:pt idx="66">
                  <c:v>72.52558271363074</c:v>
                </c:pt>
                <c:pt idx="67">
                  <c:v>69.820590516004643</c:v>
                </c:pt>
                <c:pt idx="68">
                  <c:v>67.20047233138402</c:v>
                </c:pt>
                <c:pt idx="69">
                  <c:v>64.658680720656093</c:v>
                </c:pt>
                <c:pt idx="70">
                  <c:v>62.189487646971884</c:v>
                </c:pt>
                <c:pt idx="71">
                  <c:v>59.787590006731904</c:v>
                </c:pt>
                <c:pt idx="72">
                  <c:v>57.448013882653186</c:v>
                </c:pt>
                <c:pt idx="73">
                  <c:v>55.166065803169289</c:v>
                </c:pt>
                <c:pt idx="74">
                  <c:v>52.937358691974168</c:v>
                </c:pt>
                <c:pt idx="75">
                  <c:v>50.758045583308842</c:v>
                </c:pt>
                <c:pt idx="76">
                  <c:v>48.624891396849165</c:v>
                </c:pt>
                <c:pt idx="77">
                  <c:v>46.535497573955524</c:v>
                </c:pt>
                <c:pt idx="78">
                  <c:v>44.488331818231188</c:v>
                </c:pt>
                <c:pt idx="79">
                  <c:v>42.482701403591989</c:v>
                </c:pt>
                <c:pt idx="80">
                  <c:v>40.518603727828946</c:v>
                </c:pt>
                <c:pt idx="81">
                  <c:v>38.596709130185673</c:v>
                </c:pt>
                <c:pt idx="82">
                  <c:v>36.718153507574755</c:v>
                </c:pt>
                <c:pt idx="83">
                  <c:v>34.884425950241109</c:v>
                </c:pt>
                <c:pt idx="84">
                  <c:v>33.097267089772458</c:v>
                </c:pt>
                <c:pt idx="85">
                  <c:v>31.358586179730764</c:v>
                </c:pt>
                <c:pt idx="86">
                  <c:v>29.670349257951841</c:v>
                </c:pt>
                <c:pt idx="87">
                  <c:v>28.034421239789253</c:v>
                </c:pt>
                <c:pt idx="88">
                  <c:v>26.452497128227435</c:v>
                </c:pt>
                <c:pt idx="89">
                  <c:v>24.926027150366252</c:v>
                </c:pt>
                <c:pt idx="90">
                  <c:v>23.456202171998143</c:v>
                </c:pt>
                <c:pt idx="91">
                  <c:v>22.043927958223151</c:v>
                </c:pt>
                <c:pt idx="92">
                  <c:v>20.689819323429475</c:v>
                </c:pt>
                <c:pt idx="93">
                  <c:v>19.394239206036929</c:v>
                </c:pt>
                <c:pt idx="94">
                  <c:v>18.157243270274336</c:v>
                </c:pt>
                <c:pt idx="95">
                  <c:v>16.978603792830114</c:v>
                </c:pt>
                <c:pt idx="96">
                  <c:v>15.85781589958674</c:v>
                </c:pt>
                <c:pt idx="97">
                  <c:v>14.794109928219655</c:v>
                </c:pt>
                <c:pt idx="98">
                  <c:v>13.786473054455428</c:v>
                </c:pt>
                <c:pt idx="99">
                  <c:v>12.833686431957005</c:v>
                </c:pt>
                <c:pt idx="100">
                  <c:v>11.93430627386843</c:v>
                </c:pt>
                <c:pt idx="101">
                  <c:v>11.086713367132234</c:v>
                </c:pt>
                <c:pt idx="102">
                  <c:v>10.289148688558157</c:v>
                </c:pt>
                <c:pt idx="103">
                  <c:v>9.539751529422972</c:v>
                </c:pt>
                <c:pt idx="104">
                  <c:v>8.8365900956598011</c:v>
                </c:pt>
                <c:pt idx="105">
                  <c:v>8.1776850058918171</c:v>
                </c:pt>
                <c:pt idx="106">
                  <c:v>9.4117449303192586</c:v>
                </c:pt>
                <c:pt idx="107">
                  <c:v>11.52327702941281</c:v>
                </c:pt>
                <c:pt idx="108">
                  <c:v>14.504190223999899</c:v>
                </c:pt>
                <c:pt idx="109">
                  <c:v>18.337990526459123</c:v>
                </c:pt>
                <c:pt idx="110">
                  <c:v>22.999036278901642</c:v>
                </c:pt>
                <c:pt idx="111">
                  <c:v>28.511779025868847</c:v>
                </c:pt>
                <c:pt idx="112">
                  <c:v>34.880214909789032</c:v>
                </c:pt>
                <c:pt idx="113">
                  <c:v>42.086070864295479</c:v>
                </c:pt>
                <c:pt idx="114">
                  <c:v>50.09736224686128</c:v>
                </c:pt>
                <c:pt idx="115">
                  <c:v>58.873583298221121</c:v>
                </c:pt>
                <c:pt idx="116">
                  <c:v>68.370997165773247</c:v>
                </c:pt>
                <c:pt idx="117">
                  <c:v>78.547228338427345</c:v>
                </c:pt>
                <c:pt idx="118">
                  <c:v>89.363068680070057</c:v>
                </c:pt>
                <c:pt idx="119">
                  <c:v>100.78321184543486</c:v>
                </c:pt>
                <c:pt idx="120">
                  <c:v>112.7764820281898</c:v>
                </c:pt>
                <c:pt idx="121">
                  <c:v>125.31475765155847</c:v>
                </c:pt>
                <c:pt idx="122">
                  <c:v>138.37240835082827</c:v>
                </c:pt>
                <c:pt idx="123">
                  <c:v>151.92900384927947</c:v>
                </c:pt>
                <c:pt idx="124">
                  <c:v>165.97108561469679</c:v>
                </c:pt>
                <c:pt idx="125">
                  <c:v>180.49205248650011</c:v>
                </c:pt>
                <c:pt idx="126">
                  <c:v>195.49081306174517</c:v>
                </c:pt>
                <c:pt idx="127">
                  <c:v>210.97177519307772</c:v>
                </c:pt>
                <c:pt idx="128">
                  <c:v>226.94463053595982</c:v>
                </c:pt>
                <c:pt idx="129">
                  <c:v>243.42363286655606</c:v>
                </c:pt>
                <c:pt idx="130">
                  <c:v>260.42719904942021</c:v>
                </c:pt>
                <c:pt idx="131">
                  <c:v>277.97692420461783</c:v>
                </c:pt>
                <c:pt idx="132">
                  <c:v>296.0973191285878</c:v>
                </c:pt>
                <c:pt idx="133">
                  <c:v>314.81560458183395</c:v>
                </c:pt>
                <c:pt idx="134">
                  <c:v>334.16184153842954</c:v>
                </c:pt>
                <c:pt idx="135">
                  <c:v>354.16889598459886</c:v>
                </c:pt>
                <c:pt idx="136">
                  <c:v>374.87196068499668</c:v>
                </c:pt>
                <c:pt idx="137">
                  <c:v>396.30826506905851</c:v>
                </c:pt>
                <c:pt idx="138">
                  <c:v>418.51696995641703</c:v>
                </c:pt>
                <c:pt idx="139">
                  <c:v>441.53896430291081</c:v>
                </c:pt>
                <c:pt idx="140">
                  <c:v>465.4166540192258</c:v>
                </c:pt>
                <c:pt idx="141">
                  <c:v>490.19392412837283</c:v>
                </c:pt>
                <c:pt idx="142">
                  <c:v>515.9160094902752</c:v>
                </c:pt>
                <c:pt idx="143">
                  <c:v>542.62957425309912</c:v>
                </c:pt>
                <c:pt idx="144">
                  <c:v>570.38272911887884</c:v>
                </c:pt>
                <c:pt idx="145">
                  <c:v>599.22503923095189</c:v>
                </c:pt>
                <c:pt idx="146">
                  <c:v>629.2075069877236</c:v>
                </c:pt>
                <c:pt idx="147">
                  <c:v>660.38262227365226</c:v>
                </c:pt>
                <c:pt idx="148">
                  <c:v>692.80437946748123</c:v>
                </c:pt>
                <c:pt idx="149">
                  <c:v>726.52835321675718</c:v>
                </c:pt>
                <c:pt idx="150">
                  <c:v>761.6117201594476</c:v>
                </c:pt>
                <c:pt idx="151">
                  <c:v>798.11327473143535</c:v>
                </c:pt>
                <c:pt idx="152">
                  <c:v>836.09355329179209</c:v>
                </c:pt>
                <c:pt idx="153">
                  <c:v>875.61495397487909</c:v>
                </c:pt>
                <c:pt idx="154">
                  <c:v>916.74183322497356</c:v>
                </c:pt>
                <c:pt idx="155">
                  <c:v>959.54056369822558</c:v>
                </c:pt>
                <c:pt idx="156">
                  <c:v>1004.0795462803572</c:v>
                </c:pt>
              </c:numCache>
            </c:numRef>
          </c:val>
          <c:smooth val="0"/>
          <c:extLst>
            <c:ext xmlns:c16="http://schemas.microsoft.com/office/drawing/2014/chart" uri="{C3380CC4-5D6E-409C-BE32-E72D297353CC}">
              <c16:uniqueId val="{00000002-8216-4360-A02D-44DD6057B4BC}"/>
            </c:ext>
          </c:extLst>
        </c:ser>
        <c:ser>
          <c:idx val="4"/>
          <c:order val="2"/>
          <c:tx>
            <c:strRef>
              <c:f>Sheet1!$F$1</c:f>
              <c:strCache>
                <c:ptCount val="1"/>
                <c:pt idx="0">
                  <c:v>C</c:v>
                </c:pt>
              </c:strCache>
            </c:strRef>
          </c:tx>
          <c:spPr>
            <a:ln w="28575" cap="rnd">
              <a:solidFill>
                <a:srgbClr val="FF9900"/>
              </a:solidFill>
              <a:round/>
            </a:ln>
            <a:effectLst/>
          </c:spPr>
          <c:marker>
            <c:symbol val="none"/>
          </c:marker>
          <c:cat>
            <c:numRef>
              <c:f>Sheet1!$A$2:$A$158</c:f>
              <c:numCache>
                <c:formatCode>m/d/yyyy</c:formatCode>
                <c:ptCount val="157"/>
                <c:pt idx="0">
                  <c:v>44317</c:v>
                </c:pt>
                <c:pt idx="1">
                  <c:v>44318</c:v>
                </c:pt>
                <c:pt idx="2">
                  <c:v>44319</c:v>
                </c:pt>
                <c:pt idx="3">
                  <c:v>44320</c:v>
                </c:pt>
                <c:pt idx="4">
                  <c:v>44321</c:v>
                </c:pt>
                <c:pt idx="5">
                  <c:v>44322</c:v>
                </c:pt>
                <c:pt idx="6">
                  <c:v>44323</c:v>
                </c:pt>
                <c:pt idx="7">
                  <c:v>44324</c:v>
                </c:pt>
                <c:pt idx="8">
                  <c:v>44325</c:v>
                </c:pt>
                <c:pt idx="9">
                  <c:v>44326</c:v>
                </c:pt>
                <c:pt idx="10">
                  <c:v>44327</c:v>
                </c:pt>
                <c:pt idx="11">
                  <c:v>44328</c:v>
                </c:pt>
                <c:pt idx="12">
                  <c:v>44329</c:v>
                </c:pt>
                <c:pt idx="13">
                  <c:v>44330</c:v>
                </c:pt>
                <c:pt idx="14">
                  <c:v>44331</c:v>
                </c:pt>
                <c:pt idx="15">
                  <c:v>44332</c:v>
                </c:pt>
                <c:pt idx="16">
                  <c:v>44333</c:v>
                </c:pt>
                <c:pt idx="17">
                  <c:v>44334</c:v>
                </c:pt>
                <c:pt idx="18">
                  <c:v>44335</c:v>
                </c:pt>
                <c:pt idx="19">
                  <c:v>44336</c:v>
                </c:pt>
                <c:pt idx="20">
                  <c:v>44337</c:v>
                </c:pt>
                <c:pt idx="21">
                  <c:v>44338</c:v>
                </c:pt>
                <c:pt idx="22">
                  <c:v>44339</c:v>
                </c:pt>
                <c:pt idx="23">
                  <c:v>44340</c:v>
                </c:pt>
                <c:pt idx="24">
                  <c:v>44341</c:v>
                </c:pt>
                <c:pt idx="25">
                  <c:v>44342</c:v>
                </c:pt>
                <c:pt idx="26">
                  <c:v>44343</c:v>
                </c:pt>
                <c:pt idx="27">
                  <c:v>44344</c:v>
                </c:pt>
                <c:pt idx="28">
                  <c:v>44345</c:v>
                </c:pt>
                <c:pt idx="29">
                  <c:v>44346</c:v>
                </c:pt>
                <c:pt idx="30">
                  <c:v>44347</c:v>
                </c:pt>
                <c:pt idx="31">
                  <c:v>44348</c:v>
                </c:pt>
                <c:pt idx="32">
                  <c:v>44349</c:v>
                </c:pt>
                <c:pt idx="33">
                  <c:v>44350</c:v>
                </c:pt>
                <c:pt idx="34">
                  <c:v>44351</c:v>
                </c:pt>
                <c:pt idx="35">
                  <c:v>44352</c:v>
                </c:pt>
                <c:pt idx="36">
                  <c:v>44353</c:v>
                </c:pt>
                <c:pt idx="37">
                  <c:v>44354</c:v>
                </c:pt>
                <c:pt idx="38">
                  <c:v>44355</c:v>
                </c:pt>
                <c:pt idx="39">
                  <c:v>44356</c:v>
                </c:pt>
                <c:pt idx="40">
                  <c:v>44357</c:v>
                </c:pt>
                <c:pt idx="41">
                  <c:v>44358</c:v>
                </c:pt>
                <c:pt idx="42">
                  <c:v>44359</c:v>
                </c:pt>
                <c:pt idx="43">
                  <c:v>44360</c:v>
                </c:pt>
                <c:pt idx="44">
                  <c:v>44361</c:v>
                </c:pt>
                <c:pt idx="45">
                  <c:v>44362</c:v>
                </c:pt>
                <c:pt idx="46">
                  <c:v>44363</c:v>
                </c:pt>
                <c:pt idx="47">
                  <c:v>44364</c:v>
                </c:pt>
                <c:pt idx="48">
                  <c:v>44365</c:v>
                </c:pt>
                <c:pt idx="49">
                  <c:v>44366</c:v>
                </c:pt>
                <c:pt idx="50">
                  <c:v>44367</c:v>
                </c:pt>
                <c:pt idx="51">
                  <c:v>44368</c:v>
                </c:pt>
                <c:pt idx="52">
                  <c:v>44369</c:v>
                </c:pt>
                <c:pt idx="53">
                  <c:v>44370</c:v>
                </c:pt>
                <c:pt idx="54">
                  <c:v>44371</c:v>
                </c:pt>
                <c:pt idx="55">
                  <c:v>44372</c:v>
                </c:pt>
                <c:pt idx="56">
                  <c:v>44373</c:v>
                </c:pt>
                <c:pt idx="57">
                  <c:v>44374</c:v>
                </c:pt>
                <c:pt idx="58">
                  <c:v>44375</c:v>
                </c:pt>
                <c:pt idx="59">
                  <c:v>44376</c:v>
                </c:pt>
                <c:pt idx="60">
                  <c:v>44377</c:v>
                </c:pt>
                <c:pt idx="61">
                  <c:v>44378</c:v>
                </c:pt>
                <c:pt idx="62">
                  <c:v>44379</c:v>
                </c:pt>
                <c:pt idx="63">
                  <c:v>44380</c:v>
                </c:pt>
                <c:pt idx="64">
                  <c:v>44381</c:v>
                </c:pt>
                <c:pt idx="65">
                  <c:v>44382</c:v>
                </c:pt>
                <c:pt idx="66">
                  <c:v>44383</c:v>
                </c:pt>
                <c:pt idx="67">
                  <c:v>44384</c:v>
                </c:pt>
                <c:pt idx="68">
                  <c:v>44385</c:v>
                </c:pt>
                <c:pt idx="69">
                  <c:v>44386</c:v>
                </c:pt>
                <c:pt idx="70">
                  <c:v>44387</c:v>
                </c:pt>
                <c:pt idx="71">
                  <c:v>44388</c:v>
                </c:pt>
                <c:pt idx="72">
                  <c:v>44389</c:v>
                </c:pt>
                <c:pt idx="73">
                  <c:v>44390</c:v>
                </c:pt>
                <c:pt idx="74">
                  <c:v>44391</c:v>
                </c:pt>
                <c:pt idx="75">
                  <c:v>44392</c:v>
                </c:pt>
                <c:pt idx="76">
                  <c:v>44393</c:v>
                </c:pt>
                <c:pt idx="77">
                  <c:v>44394</c:v>
                </c:pt>
                <c:pt idx="78">
                  <c:v>44395</c:v>
                </c:pt>
                <c:pt idx="79">
                  <c:v>44396</c:v>
                </c:pt>
                <c:pt idx="80">
                  <c:v>44397</c:v>
                </c:pt>
                <c:pt idx="81">
                  <c:v>44398</c:v>
                </c:pt>
                <c:pt idx="82">
                  <c:v>44399</c:v>
                </c:pt>
                <c:pt idx="83">
                  <c:v>44400</c:v>
                </c:pt>
                <c:pt idx="84">
                  <c:v>44401</c:v>
                </c:pt>
                <c:pt idx="85">
                  <c:v>44402</c:v>
                </c:pt>
                <c:pt idx="86">
                  <c:v>44403</c:v>
                </c:pt>
                <c:pt idx="87">
                  <c:v>44404</c:v>
                </c:pt>
                <c:pt idx="88">
                  <c:v>44405</c:v>
                </c:pt>
                <c:pt idx="89">
                  <c:v>44406</c:v>
                </c:pt>
                <c:pt idx="90">
                  <c:v>44407</c:v>
                </c:pt>
                <c:pt idx="91">
                  <c:v>44408</c:v>
                </c:pt>
                <c:pt idx="92">
                  <c:v>44409</c:v>
                </c:pt>
                <c:pt idx="93">
                  <c:v>44410</c:v>
                </c:pt>
                <c:pt idx="94">
                  <c:v>44411</c:v>
                </c:pt>
                <c:pt idx="95">
                  <c:v>44412</c:v>
                </c:pt>
                <c:pt idx="96">
                  <c:v>44413</c:v>
                </c:pt>
                <c:pt idx="97">
                  <c:v>44414</c:v>
                </c:pt>
                <c:pt idx="98">
                  <c:v>44415</c:v>
                </c:pt>
                <c:pt idx="99">
                  <c:v>44416</c:v>
                </c:pt>
                <c:pt idx="100">
                  <c:v>44417</c:v>
                </c:pt>
                <c:pt idx="101">
                  <c:v>44418</c:v>
                </c:pt>
                <c:pt idx="102">
                  <c:v>44419</c:v>
                </c:pt>
                <c:pt idx="103">
                  <c:v>44420</c:v>
                </c:pt>
                <c:pt idx="104">
                  <c:v>44421</c:v>
                </c:pt>
                <c:pt idx="105">
                  <c:v>44422</c:v>
                </c:pt>
                <c:pt idx="106">
                  <c:v>44423</c:v>
                </c:pt>
                <c:pt idx="107">
                  <c:v>44424</c:v>
                </c:pt>
                <c:pt idx="108">
                  <c:v>44425</c:v>
                </c:pt>
                <c:pt idx="109">
                  <c:v>44426</c:v>
                </c:pt>
                <c:pt idx="110">
                  <c:v>44427</c:v>
                </c:pt>
                <c:pt idx="111">
                  <c:v>44428</c:v>
                </c:pt>
                <c:pt idx="112">
                  <c:v>44429</c:v>
                </c:pt>
                <c:pt idx="113">
                  <c:v>44430</c:v>
                </c:pt>
                <c:pt idx="114">
                  <c:v>44431</c:v>
                </c:pt>
                <c:pt idx="115">
                  <c:v>44432</c:v>
                </c:pt>
                <c:pt idx="116">
                  <c:v>44433</c:v>
                </c:pt>
                <c:pt idx="117">
                  <c:v>44434</c:v>
                </c:pt>
                <c:pt idx="118">
                  <c:v>44435</c:v>
                </c:pt>
                <c:pt idx="119">
                  <c:v>44436</c:v>
                </c:pt>
                <c:pt idx="120">
                  <c:v>44437</c:v>
                </c:pt>
                <c:pt idx="121">
                  <c:v>44438</c:v>
                </c:pt>
                <c:pt idx="122">
                  <c:v>44439</c:v>
                </c:pt>
                <c:pt idx="123">
                  <c:v>44440</c:v>
                </c:pt>
                <c:pt idx="124">
                  <c:v>44441</c:v>
                </c:pt>
                <c:pt idx="125">
                  <c:v>44442</c:v>
                </c:pt>
                <c:pt idx="126">
                  <c:v>44443</c:v>
                </c:pt>
                <c:pt idx="127">
                  <c:v>44444</c:v>
                </c:pt>
                <c:pt idx="128">
                  <c:v>44445</c:v>
                </c:pt>
                <c:pt idx="129">
                  <c:v>44446</c:v>
                </c:pt>
                <c:pt idx="130">
                  <c:v>44447</c:v>
                </c:pt>
                <c:pt idx="131">
                  <c:v>44448</c:v>
                </c:pt>
                <c:pt idx="132">
                  <c:v>44449</c:v>
                </c:pt>
                <c:pt idx="133">
                  <c:v>44450</c:v>
                </c:pt>
                <c:pt idx="134">
                  <c:v>44451</c:v>
                </c:pt>
                <c:pt idx="135">
                  <c:v>44452</c:v>
                </c:pt>
                <c:pt idx="136">
                  <c:v>44453</c:v>
                </c:pt>
                <c:pt idx="137">
                  <c:v>44454</c:v>
                </c:pt>
                <c:pt idx="138">
                  <c:v>44455</c:v>
                </c:pt>
                <c:pt idx="139">
                  <c:v>44456</c:v>
                </c:pt>
                <c:pt idx="140">
                  <c:v>44457</c:v>
                </c:pt>
                <c:pt idx="141">
                  <c:v>44458</c:v>
                </c:pt>
                <c:pt idx="142">
                  <c:v>44459</c:v>
                </c:pt>
                <c:pt idx="143">
                  <c:v>44460</c:v>
                </c:pt>
                <c:pt idx="144">
                  <c:v>44461</c:v>
                </c:pt>
                <c:pt idx="145">
                  <c:v>44462</c:v>
                </c:pt>
                <c:pt idx="146">
                  <c:v>44463</c:v>
                </c:pt>
                <c:pt idx="147">
                  <c:v>44464</c:v>
                </c:pt>
                <c:pt idx="148">
                  <c:v>44465</c:v>
                </c:pt>
                <c:pt idx="149">
                  <c:v>44466</c:v>
                </c:pt>
                <c:pt idx="150">
                  <c:v>44467</c:v>
                </c:pt>
                <c:pt idx="151">
                  <c:v>44468</c:v>
                </c:pt>
                <c:pt idx="152">
                  <c:v>44469</c:v>
                </c:pt>
                <c:pt idx="153">
                  <c:v>44470</c:v>
                </c:pt>
                <c:pt idx="154">
                  <c:v>44471</c:v>
                </c:pt>
                <c:pt idx="155">
                  <c:v>44472</c:v>
                </c:pt>
                <c:pt idx="156">
                  <c:v>44473</c:v>
                </c:pt>
              </c:numCache>
            </c:numRef>
          </c:cat>
          <c:val>
            <c:numRef>
              <c:f>Sheet1!$F$2:$F$158</c:f>
              <c:numCache>
                <c:formatCode>General</c:formatCode>
                <c:ptCount val="157"/>
                <c:pt idx="0">
                  <c:v>2745.4409480921267</c:v>
                </c:pt>
                <c:pt idx="1">
                  <c:v>2599.4864312411491</c:v>
                </c:pt>
                <c:pt idx="2">
                  <c:v>2461.1120158242484</c:v>
                </c:pt>
                <c:pt idx="3">
                  <c:v>2328.5574060690005</c:v>
                </c:pt>
                <c:pt idx="4">
                  <c:v>2202.3465462161239</c:v>
                </c:pt>
                <c:pt idx="5">
                  <c:v>2080.9813165237711</c:v>
                </c:pt>
                <c:pt idx="6">
                  <c:v>1962.9858739693361</c:v>
                </c:pt>
                <c:pt idx="7">
                  <c:v>1849.2570707010016</c:v>
                </c:pt>
                <c:pt idx="8">
                  <c:v>1740.7225211859954</c:v>
                </c:pt>
                <c:pt idx="9">
                  <c:v>1636.2242146115354</c:v>
                </c:pt>
                <c:pt idx="10">
                  <c:v>1536.5058763651023</c:v>
                </c:pt>
                <c:pt idx="11">
                  <c:v>1442.6936224725391</c:v>
                </c:pt>
                <c:pt idx="12">
                  <c:v>1354.84540086331</c:v>
                </c:pt>
                <c:pt idx="13">
                  <c:v>1272.9398097046069</c:v>
                </c:pt>
                <c:pt idx="14">
                  <c:v>1196.803132099692</c:v>
                </c:pt>
                <c:pt idx="15">
                  <c:v>1125.6353428372063</c:v>
                </c:pt>
                <c:pt idx="16">
                  <c:v>1058.0912221249343</c:v>
                </c:pt>
                <c:pt idx="17">
                  <c:v>994.01618708564433</c:v>
                </c:pt>
                <c:pt idx="18">
                  <c:v>933.22094747312212</c:v>
                </c:pt>
                <c:pt idx="19">
                  <c:v>875.89969406294085</c:v>
                </c:pt>
                <c:pt idx="20">
                  <c:v>822.28247408174434</c:v>
                </c:pt>
                <c:pt idx="21">
                  <c:v>772.46942377116102</c:v>
                </c:pt>
                <c:pt idx="22">
                  <c:v>726.19393898047065</c:v>
                </c:pt>
                <c:pt idx="23">
                  <c:v>682.73022127481727</c:v>
                </c:pt>
                <c:pt idx="24">
                  <c:v>641.95803873380714</c:v>
                </c:pt>
                <c:pt idx="25">
                  <c:v>603.55282170833004</c:v>
                </c:pt>
                <c:pt idx="26">
                  <c:v>567.30337565589696</c:v>
                </c:pt>
                <c:pt idx="27">
                  <c:v>533.1446228526072</c:v>
                </c:pt>
                <c:pt idx="28">
                  <c:v>501.1508069200018</c:v>
                </c:pt>
                <c:pt idx="29">
                  <c:v>471.11614234999894</c:v>
                </c:pt>
                <c:pt idx="30">
                  <c:v>442.96367923113434</c:v>
                </c:pt>
                <c:pt idx="31">
                  <c:v>416.45814122699687</c:v>
                </c:pt>
                <c:pt idx="32">
                  <c:v>391.52477521568784</c:v>
                </c:pt>
                <c:pt idx="33">
                  <c:v>368.03407504654967</c:v>
                </c:pt>
                <c:pt idx="34">
                  <c:v>345.92487041167311</c:v>
                </c:pt>
                <c:pt idx="35">
                  <c:v>325.14107382375732</c:v>
                </c:pt>
                <c:pt idx="36">
                  <c:v>305.61642784463254</c:v>
                </c:pt>
                <c:pt idx="37">
                  <c:v>287.25842583963356</c:v>
                </c:pt>
                <c:pt idx="38">
                  <c:v>270.06099869236465</c:v>
                </c:pt>
                <c:pt idx="39">
                  <c:v>253.99333852935249</c:v>
                </c:pt>
                <c:pt idx="40">
                  <c:v>238.99545360576991</c:v>
                </c:pt>
                <c:pt idx="41">
                  <c:v>225.04759010540653</c:v>
                </c:pt>
                <c:pt idx="42">
                  <c:v>212.12796704763622</c:v>
                </c:pt>
                <c:pt idx="43">
                  <c:v>200.17880419731111</c:v>
                </c:pt>
                <c:pt idx="44">
                  <c:v>189.14469544361236</c:v>
                </c:pt>
                <c:pt idx="45">
                  <c:v>178.95058573500316</c:v>
                </c:pt>
                <c:pt idx="46">
                  <c:v>169.52760457893251</c:v>
                </c:pt>
                <c:pt idx="47">
                  <c:v>160.8055660931218</c:v>
                </c:pt>
                <c:pt idx="48">
                  <c:v>152.74505284033469</c:v>
                </c:pt>
                <c:pt idx="49">
                  <c:v>145.3148797439255</c:v>
                </c:pt>
                <c:pt idx="50">
                  <c:v>138.47202625579533</c:v>
                </c:pt>
                <c:pt idx="51">
                  <c:v>132.15062573348547</c:v>
                </c:pt>
                <c:pt idx="52">
                  <c:v>126.30370058744118</c:v>
                </c:pt>
                <c:pt idx="53">
                  <c:v>120.86183076193154</c:v>
                </c:pt>
                <c:pt idx="54">
                  <c:v>115.7668870074599</c:v>
                </c:pt>
                <c:pt idx="55">
                  <c:v>110.98526605855835</c:v>
                </c:pt>
                <c:pt idx="56">
                  <c:v>106.509540063831</c:v>
                </c:pt>
                <c:pt idx="57">
                  <c:v>102.30029673244914</c:v>
                </c:pt>
                <c:pt idx="58">
                  <c:v>98.328608793528574</c:v>
                </c:pt>
                <c:pt idx="59">
                  <c:v>94.574261878556456</c:v>
                </c:pt>
                <c:pt idx="60">
                  <c:v>91.008258445359161</c:v>
                </c:pt>
                <c:pt idx="61">
                  <c:v>87.605474914427873</c:v>
                </c:pt>
                <c:pt idx="62">
                  <c:v>84.348782033860431</c:v>
                </c:pt>
                <c:pt idx="63">
                  <c:v>81.223976794726525</c:v>
                </c:pt>
                <c:pt idx="64">
                  <c:v>78.218674374740317</c:v>
                </c:pt>
                <c:pt idx="65">
                  <c:v>75.322272564623859</c:v>
                </c:pt>
                <c:pt idx="66">
                  <c:v>72.52558271363074</c:v>
                </c:pt>
                <c:pt idx="67">
                  <c:v>69.820590516004643</c:v>
                </c:pt>
                <c:pt idx="68">
                  <c:v>67.20047233138402</c:v>
                </c:pt>
                <c:pt idx="69">
                  <c:v>64.658680720656093</c:v>
                </c:pt>
                <c:pt idx="70">
                  <c:v>62.189487646971884</c:v>
                </c:pt>
                <c:pt idx="71">
                  <c:v>59.787590006731904</c:v>
                </c:pt>
                <c:pt idx="72">
                  <c:v>57.448013882653186</c:v>
                </c:pt>
                <c:pt idx="73">
                  <c:v>55.166065803169289</c:v>
                </c:pt>
                <c:pt idx="74">
                  <c:v>52.937358691974168</c:v>
                </c:pt>
                <c:pt idx="75">
                  <c:v>50.758045583308842</c:v>
                </c:pt>
                <c:pt idx="76">
                  <c:v>48.624891396849165</c:v>
                </c:pt>
                <c:pt idx="77">
                  <c:v>46.535497573955524</c:v>
                </c:pt>
                <c:pt idx="78">
                  <c:v>44.488331818231188</c:v>
                </c:pt>
                <c:pt idx="79">
                  <c:v>42.482701403591989</c:v>
                </c:pt>
                <c:pt idx="80">
                  <c:v>40.518603727828946</c:v>
                </c:pt>
                <c:pt idx="81">
                  <c:v>38.596709130185673</c:v>
                </c:pt>
                <c:pt idx="82">
                  <c:v>36.718153507574755</c:v>
                </c:pt>
                <c:pt idx="83">
                  <c:v>34.884425950241109</c:v>
                </c:pt>
                <c:pt idx="84">
                  <c:v>33.097267089772458</c:v>
                </c:pt>
                <c:pt idx="85">
                  <c:v>31.358586179730764</c:v>
                </c:pt>
                <c:pt idx="86">
                  <c:v>29.670349257951841</c:v>
                </c:pt>
                <c:pt idx="87">
                  <c:v>28.034421239789253</c:v>
                </c:pt>
                <c:pt idx="88">
                  <c:v>26.452497128227435</c:v>
                </c:pt>
                <c:pt idx="89">
                  <c:v>24.926027150366252</c:v>
                </c:pt>
                <c:pt idx="90">
                  <c:v>23.456202171998143</c:v>
                </c:pt>
                <c:pt idx="91">
                  <c:v>22.043927958223151</c:v>
                </c:pt>
                <c:pt idx="92">
                  <c:v>20.689819323429475</c:v>
                </c:pt>
                <c:pt idx="93">
                  <c:v>19.394239206036929</c:v>
                </c:pt>
                <c:pt idx="94">
                  <c:v>18.157243270274336</c:v>
                </c:pt>
                <c:pt idx="95">
                  <c:v>16.978603792830114</c:v>
                </c:pt>
                <c:pt idx="96">
                  <c:v>15.85781589958674</c:v>
                </c:pt>
                <c:pt idx="97">
                  <c:v>14.794109928219655</c:v>
                </c:pt>
                <c:pt idx="98">
                  <c:v>13.786473054455428</c:v>
                </c:pt>
                <c:pt idx="99">
                  <c:v>12.833686431957005</c:v>
                </c:pt>
                <c:pt idx="100">
                  <c:v>11.93430627386843</c:v>
                </c:pt>
                <c:pt idx="101">
                  <c:v>11.086713367132234</c:v>
                </c:pt>
                <c:pt idx="102">
                  <c:v>10.289148688558157</c:v>
                </c:pt>
                <c:pt idx="103">
                  <c:v>9.539751529422972</c:v>
                </c:pt>
                <c:pt idx="104">
                  <c:v>8.8365900956598011</c:v>
                </c:pt>
                <c:pt idx="105">
                  <c:v>8.1776850058918171</c:v>
                </c:pt>
                <c:pt idx="106">
                  <c:v>6.3391386145981841</c:v>
                </c:pt>
                <c:pt idx="107">
                  <c:v>5.0418125944357968</c:v>
                </c:pt>
                <c:pt idx="108">
                  <c:v>4.2628961254006157</c:v>
                </c:pt>
                <c:pt idx="109">
                  <c:v>3.968614959093884</c:v>
                </c:pt>
                <c:pt idx="110">
                  <c:v>4.1156388298909548</c:v>
                </c:pt>
                <c:pt idx="111">
                  <c:v>4.6562828719540903</c:v>
                </c:pt>
                <c:pt idx="112">
                  <c:v>5.5394831906599933</c:v>
                </c:pt>
                <c:pt idx="113">
                  <c:v>6.7122432902224887</c:v>
                </c:pt>
                <c:pt idx="114">
                  <c:v>8.1206978569479844</c:v>
                </c:pt>
                <c:pt idx="115">
                  <c:v>9.7116152713269344</c:v>
                </c:pt>
                <c:pt idx="116">
                  <c:v>11.434760473558441</c:v>
                </c:pt>
                <c:pt idx="117">
                  <c:v>13.246620486720971</c:v>
                </c:pt>
                <c:pt idx="118">
                  <c:v>15.109896940571431</c:v>
                </c:pt>
                <c:pt idx="119">
                  <c:v>16.988375653512421</c:v>
                </c:pt>
                <c:pt idx="120">
                  <c:v>18.847736635047127</c:v>
                </c:pt>
                <c:pt idx="121">
                  <c:v>20.656818720224706</c:v>
                </c:pt>
                <c:pt idx="122">
                  <c:v>22.388609702782958</c:v>
                </c:pt>
                <c:pt idx="123">
                  <c:v>24.020619001374698</c:v>
                </c:pt>
                <c:pt idx="124">
                  <c:v>25.536768776328174</c:v>
                </c:pt>
                <c:pt idx="125">
                  <c:v>26.926655375295979</c:v>
                </c:pt>
                <c:pt idx="126">
                  <c:v>28.181068190945652</c:v>
                </c:pt>
                <c:pt idx="127">
                  <c:v>29.291567169756483</c:v>
                </c:pt>
                <c:pt idx="128">
                  <c:v>30.251089828490805</c:v>
                </c:pt>
                <c:pt idx="129">
                  <c:v>31.05428392303066</c:v>
                </c:pt>
                <c:pt idx="130">
                  <c:v>31.697909379884472</c:v>
                </c:pt>
                <c:pt idx="131">
                  <c:v>32.181662818792205</c:v>
                </c:pt>
                <c:pt idx="132">
                  <c:v>32.507605773093651</c:v>
                </c:pt>
                <c:pt idx="133">
                  <c:v>32.678221824052585</c:v>
                </c:pt>
                <c:pt idx="134">
                  <c:v>32.696087395024378</c:v>
                </c:pt>
                <c:pt idx="135">
                  <c:v>32.56398773117634</c:v>
                </c:pt>
                <c:pt idx="136">
                  <c:v>32.285083088261786</c:v>
                </c:pt>
                <c:pt idx="137">
                  <c:v>31.863327948885214</c:v>
                </c:pt>
                <c:pt idx="138">
                  <c:v>31.30374573705906</c:v>
                </c:pt>
                <c:pt idx="139">
                  <c:v>30.611645177141163</c:v>
                </c:pt>
                <c:pt idx="140">
                  <c:v>29.791994433510133</c:v>
                </c:pt>
                <c:pt idx="141">
                  <c:v>28.849279393465743</c:v>
                </c:pt>
                <c:pt idx="142">
                  <c:v>27.787484585706068</c:v>
                </c:pt>
                <c:pt idx="143">
                  <c:v>26.610248227245648</c:v>
                </c:pt>
                <c:pt idx="144">
                  <c:v>25.321201057542083</c:v>
                </c:pt>
                <c:pt idx="145">
                  <c:v>23.924423766674948</c:v>
                </c:pt>
                <c:pt idx="146">
                  <c:v>22.424232830791595</c:v>
                </c:pt>
                <c:pt idx="147">
                  <c:v>20.824532807752107</c:v>
                </c:pt>
                <c:pt idx="148">
                  <c:v>19.128821504138344</c:v>
                </c:pt>
                <c:pt idx="149">
                  <c:v>17.340453917698085</c:v>
                </c:pt>
                <c:pt idx="150">
                  <c:v>15.462360239124209</c:v>
                </c:pt>
                <c:pt idx="151">
                  <c:v>13.497382585003606</c:v>
                </c:pt>
                <c:pt idx="152">
                  <c:v>11.448587644176669</c:v>
                </c:pt>
                <c:pt idx="153">
                  <c:v>9.3192124730443311</c:v>
                </c:pt>
                <c:pt idx="154">
                  <c:v>7.1124413988169977</c:v>
                </c:pt>
                <c:pt idx="155">
                  <c:v>4.8314767631024012</c:v>
                </c:pt>
                <c:pt idx="156">
                  <c:v>2.479587715821097</c:v>
                </c:pt>
              </c:numCache>
            </c:numRef>
          </c:val>
          <c:smooth val="0"/>
          <c:extLst>
            <c:ext xmlns:c16="http://schemas.microsoft.com/office/drawing/2014/chart" uri="{C3380CC4-5D6E-409C-BE32-E72D297353CC}">
              <c16:uniqueId val="{00000006-EDB9-4256-AE28-72A2561918A2}"/>
            </c:ext>
          </c:extLst>
        </c:ser>
        <c:dLbls>
          <c:showLegendKey val="0"/>
          <c:showVal val="0"/>
          <c:showCatName val="0"/>
          <c:showSerName val="0"/>
          <c:showPercent val="0"/>
          <c:showBubbleSize val="0"/>
        </c:dLbls>
        <c:marker val="1"/>
        <c:smooth val="0"/>
        <c:axId val="207093791"/>
        <c:axId val="209778303"/>
      </c:lineChart>
      <c:dateAx>
        <c:axId val="207093791"/>
        <c:scaling>
          <c:orientation val="minMax"/>
        </c:scaling>
        <c:delete val="0"/>
        <c:axPos val="b"/>
        <c:numFmt formatCode="m/d/yyyy" sourceLinked="1"/>
        <c:majorTickMark val="none"/>
        <c:minorTickMark val="none"/>
        <c:tickLblPos val="nextTo"/>
        <c:spPr>
          <a:noFill/>
          <a:ln w="9525" cap="flat" cmpd="sng" algn="ctr">
            <a:solidFill>
              <a:schemeClr val="tx1"/>
            </a:solidFill>
            <a:round/>
          </a:ln>
          <a:effectLst/>
        </c:spPr>
        <c:txPr>
          <a:bodyPr rot="-2700000" spcFirstLastPara="1" vertOverflow="ellipsis" wrap="square" anchor="ctr" anchorCtr="1"/>
          <a:lstStyle/>
          <a:p>
            <a:pPr>
              <a:defRPr sz="1000" b="0" i="0" u="none" strike="noStrike" kern="1200" baseline="0">
                <a:solidFill>
                  <a:schemeClr val="tx1"/>
                </a:solidFill>
                <a:latin typeface="+mn-lt"/>
                <a:ea typeface="+mn-ea"/>
                <a:cs typeface="+mn-cs"/>
              </a:defRPr>
            </a:pPr>
            <a:endParaRPr lang="cs-CZ"/>
          </a:p>
        </c:txPr>
        <c:crossAx val="209778303"/>
        <c:crosses val="autoZero"/>
        <c:auto val="1"/>
        <c:lblOffset val="100"/>
        <c:baseTimeUnit val="days"/>
        <c:majorUnit val="3"/>
        <c:majorTimeUnit val="days"/>
      </c:dateAx>
      <c:valAx>
        <c:axId val="209778303"/>
        <c:scaling>
          <c:orientation val="minMax"/>
        </c:scaling>
        <c:delete val="0"/>
        <c:axPos val="l"/>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207093791"/>
        <c:crosses val="autoZero"/>
        <c:crossBetween val="between"/>
      </c:valAx>
      <c:spPr>
        <a:noFill/>
        <a:ln>
          <a:noFill/>
        </a:ln>
        <a:effectLst/>
      </c:spPr>
    </c:plotArea>
    <c:legend>
      <c:legendPos val="t"/>
      <c:legendEntry>
        <c:idx val="1"/>
        <c:delete val="1"/>
      </c:legendEntry>
      <c:legendEntry>
        <c:idx val="2"/>
        <c:delete val="1"/>
      </c:legendEntry>
      <c:legendEntry>
        <c:idx val="3"/>
        <c:delete val="1"/>
      </c:legendEntry>
      <c:layout>
        <c:manualLayout>
          <c:xMode val="edge"/>
          <c:yMode val="edge"/>
          <c:x val="0.20000242690338468"/>
          <c:y val="4.6874997116449491E-2"/>
          <c:w val="0.63135654138833119"/>
          <c:h val="4.5085258053318276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cs-CZ"/>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cs-CZ"/>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5"/>
          <c:order val="3"/>
          <c:tx>
            <c:strRef>
              <c:f>Sheet1!$G$1</c:f>
              <c:strCache>
                <c:ptCount val="1"/>
                <c:pt idx="0">
                  <c:v>Reálná data</c:v>
                </c:pt>
              </c:strCache>
            </c:strRef>
          </c:tx>
          <c:spPr>
            <a:solidFill>
              <a:schemeClr val="bg1">
                <a:lumMod val="85000"/>
              </a:schemeClr>
            </a:solidFill>
            <a:ln>
              <a:noFill/>
            </a:ln>
            <a:effectLst/>
          </c:spPr>
          <c:invertIfNegative val="0"/>
          <c:cat>
            <c:numRef>
              <c:f>Sheet1!$A$2:$A$158</c:f>
              <c:numCache>
                <c:formatCode>m/d/yyyy</c:formatCode>
                <c:ptCount val="157"/>
                <c:pt idx="0">
                  <c:v>44317</c:v>
                </c:pt>
                <c:pt idx="1">
                  <c:v>44318</c:v>
                </c:pt>
                <c:pt idx="2">
                  <c:v>44319</c:v>
                </c:pt>
                <c:pt idx="3">
                  <c:v>44320</c:v>
                </c:pt>
                <c:pt idx="4">
                  <c:v>44321</c:v>
                </c:pt>
                <c:pt idx="5">
                  <c:v>44322</c:v>
                </c:pt>
                <c:pt idx="6">
                  <c:v>44323</c:v>
                </c:pt>
                <c:pt idx="7">
                  <c:v>44324</c:v>
                </c:pt>
                <c:pt idx="8">
                  <c:v>44325</c:v>
                </c:pt>
                <c:pt idx="9">
                  <c:v>44326</c:v>
                </c:pt>
                <c:pt idx="10">
                  <c:v>44327</c:v>
                </c:pt>
                <c:pt idx="11">
                  <c:v>44328</c:v>
                </c:pt>
                <c:pt idx="12">
                  <c:v>44329</c:v>
                </c:pt>
                <c:pt idx="13">
                  <c:v>44330</c:v>
                </c:pt>
                <c:pt idx="14">
                  <c:v>44331</c:v>
                </c:pt>
                <c:pt idx="15">
                  <c:v>44332</c:v>
                </c:pt>
                <c:pt idx="16">
                  <c:v>44333</c:v>
                </c:pt>
                <c:pt idx="17">
                  <c:v>44334</c:v>
                </c:pt>
                <c:pt idx="18">
                  <c:v>44335</c:v>
                </c:pt>
                <c:pt idx="19">
                  <c:v>44336</c:v>
                </c:pt>
                <c:pt idx="20">
                  <c:v>44337</c:v>
                </c:pt>
                <c:pt idx="21">
                  <c:v>44338</c:v>
                </c:pt>
                <c:pt idx="22">
                  <c:v>44339</c:v>
                </c:pt>
                <c:pt idx="23">
                  <c:v>44340</c:v>
                </c:pt>
                <c:pt idx="24">
                  <c:v>44341</c:v>
                </c:pt>
                <c:pt idx="25">
                  <c:v>44342</c:v>
                </c:pt>
                <c:pt idx="26">
                  <c:v>44343</c:v>
                </c:pt>
                <c:pt idx="27">
                  <c:v>44344</c:v>
                </c:pt>
                <c:pt idx="28">
                  <c:v>44345</c:v>
                </c:pt>
                <c:pt idx="29">
                  <c:v>44346</c:v>
                </c:pt>
                <c:pt idx="30">
                  <c:v>44347</c:v>
                </c:pt>
                <c:pt idx="31">
                  <c:v>44348</c:v>
                </c:pt>
                <c:pt idx="32">
                  <c:v>44349</c:v>
                </c:pt>
                <c:pt idx="33">
                  <c:v>44350</c:v>
                </c:pt>
                <c:pt idx="34">
                  <c:v>44351</c:v>
                </c:pt>
                <c:pt idx="35">
                  <c:v>44352</c:v>
                </c:pt>
                <c:pt idx="36">
                  <c:v>44353</c:v>
                </c:pt>
                <c:pt idx="37">
                  <c:v>44354</c:v>
                </c:pt>
                <c:pt idx="38">
                  <c:v>44355</c:v>
                </c:pt>
                <c:pt idx="39">
                  <c:v>44356</c:v>
                </c:pt>
                <c:pt idx="40">
                  <c:v>44357</c:v>
                </c:pt>
                <c:pt idx="41">
                  <c:v>44358</c:v>
                </c:pt>
                <c:pt idx="42">
                  <c:v>44359</c:v>
                </c:pt>
                <c:pt idx="43">
                  <c:v>44360</c:v>
                </c:pt>
                <c:pt idx="44">
                  <c:v>44361</c:v>
                </c:pt>
                <c:pt idx="45">
                  <c:v>44362</c:v>
                </c:pt>
                <c:pt idx="46">
                  <c:v>44363</c:v>
                </c:pt>
                <c:pt idx="47">
                  <c:v>44364</c:v>
                </c:pt>
                <c:pt idx="48">
                  <c:v>44365</c:v>
                </c:pt>
                <c:pt idx="49">
                  <c:v>44366</c:v>
                </c:pt>
                <c:pt idx="50">
                  <c:v>44367</c:v>
                </c:pt>
                <c:pt idx="51">
                  <c:v>44368</c:v>
                </c:pt>
                <c:pt idx="52">
                  <c:v>44369</c:v>
                </c:pt>
                <c:pt idx="53">
                  <c:v>44370</c:v>
                </c:pt>
                <c:pt idx="54">
                  <c:v>44371</c:v>
                </c:pt>
                <c:pt idx="55">
                  <c:v>44372</c:v>
                </c:pt>
                <c:pt idx="56">
                  <c:v>44373</c:v>
                </c:pt>
                <c:pt idx="57">
                  <c:v>44374</c:v>
                </c:pt>
                <c:pt idx="58">
                  <c:v>44375</c:v>
                </c:pt>
                <c:pt idx="59">
                  <c:v>44376</c:v>
                </c:pt>
                <c:pt idx="60">
                  <c:v>44377</c:v>
                </c:pt>
                <c:pt idx="61">
                  <c:v>44378</c:v>
                </c:pt>
                <c:pt idx="62">
                  <c:v>44379</c:v>
                </c:pt>
                <c:pt idx="63">
                  <c:v>44380</c:v>
                </c:pt>
                <c:pt idx="64">
                  <c:v>44381</c:v>
                </c:pt>
                <c:pt idx="65">
                  <c:v>44382</c:v>
                </c:pt>
                <c:pt idx="66">
                  <c:v>44383</c:v>
                </c:pt>
                <c:pt idx="67">
                  <c:v>44384</c:v>
                </c:pt>
                <c:pt idx="68">
                  <c:v>44385</c:v>
                </c:pt>
                <c:pt idx="69">
                  <c:v>44386</c:v>
                </c:pt>
                <c:pt idx="70">
                  <c:v>44387</c:v>
                </c:pt>
                <c:pt idx="71">
                  <c:v>44388</c:v>
                </c:pt>
                <c:pt idx="72">
                  <c:v>44389</c:v>
                </c:pt>
                <c:pt idx="73">
                  <c:v>44390</c:v>
                </c:pt>
                <c:pt idx="74">
                  <c:v>44391</c:v>
                </c:pt>
                <c:pt idx="75">
                  <c:v>44392</c:v>
                </c:pt>
                <c:pt idx="76">
                  <c:v>44393</c:v>
                </c:pt>
                <c:pt idx="77">
                  <c:v>44394</c:v>
                </c:pt>
                <c:pt idx="78">
                  <c:v>44395</c:v>
                </c:pt>
                <c:pt idx="79">
                  <c:v>44396</c:v>
                </c:pt>
                <c:pt idx="80">
                  <c:v>44397</c:v>
                </c:pt>
                <c:pt idx="81">
                  <c:v>44398</c:v>
                </c:pt>
                <c:pt idx="82">
                  <c:v>44399</c:v>
                </c:pt>
                <c:pt idx="83">
                  <c:v>44400</c:v>
                </c:pt>
                <c:pt idx="84">
                  <c:v>44401</c:v>
                </c:pt>
                <c:pt idx="85">
                  <c:v>44402</c:v>
                </c:pt>
                <c:pt idx="86">
                  <c:v>44403</c:v>
                </c:pt>
                <c:pt idx="87">
                  <c:v>44404</c:v>
                </c:pt>
                <c:pt idx="88">
                  <c:v>44405</c:v>
                </c:pt>
                <c:pt idx="89">
                  <c:v>44406</c:v>
                </c:pt>
                <c:pt idx="90">
                  <c:v>44407</c:v>
                </c:pt>
                <c:pt idx="91">
                  <c:v>44408</c:v>
                </c:pt>
                <c:pt idx="92">
                  <c:v>44409</c:v>
                </c:pt>
                <c:pt idx="93">
                  <c:v>44410</c:v>
                </c:pt>
                <c:pt idx="94">
                  <c:v>44411</c:v>
                </c:pt>
                <c:pt idx="95">
                  <c:v>44412</c:v>
                </c:pt>
                <c:pt idx="96">
                  <c:v>44413</c:v>
                </c:pt>
                <c:pt idx="97">
                  <c:v>44414</c:v>
                </c:pt>
                <c:pt idx="98">
                  <c:v>44415</c:v>
                </c:pt>
                <c:pt idx="99">
                  <c:v>44416</c:v>
                </c:pt>
                <c:pt idx="100">
                  <c:v>44417</c:v>
                </c:pt>
                <c:pt idx="101">
                  <c:v>44418</c:v>
                </c:pt>
                <c:pt idx="102">
                  <c:v>44419</c:v>
                </c:pt>
                <c:pt idx="103">
                  <c:v>44420</c:v>
                </c:pt>
                <c:pt idx="104">
                  <c:v>44421</c:v>
                </c:pt>
                <c:pt idx="105">
                  <c:v>44422</c:v>
                </c:pt>
                <c:pt idx="106">
                  <c:v>44423</c:v>
                </c:pt>
                <c:pt idx="107">
                  <c:v>44424</c:v>
                </c:pt>
                <c:pt idx="108">
                  <c:v>44425</c:v>
                </c:pt>
                <c:pt idx="109">
                  <c:v>44426</c:v>
                </c:pt>
                <c:pt idx="110">
                  <c:v>44427</c:v>
                </c:pt>
                <c:pt idx="111">
                  <c:v>44428</c:v>
                </c:pt>
                <c:pt idx="112">
                  <c:v>44429</c:v>
                </c:pt>
                <c:pt idx="113">
                  <c:v>44430</c:v>
                </c:pt>
                <c:pt idx="114">
                  <c:v>44431</c:v>
                </c:pt>
                <c:pt idx="115">
                  <c:v>44432</c:v>
                </c:pt>
                <c:pt idx="116">
                  <c:v>44433</c:v>
                </c:pt>
                <c:pt idx="117">
                  <c:v>44434</c:v>
                </c:pt>
                <c:pt idx="118">
                  <c:v>44435</c:v>
                </c:pt>
                <c:pt idx="119">
                  <c:v>44436</c:v>
                </c:pt>
                <c:pt idx="120">
                  <c:v>44437</c:v>
                </c:pt>
                <c:pt idx="121">
                  <c:v>44438</c:v>
                </c:pt>
                <c:pt idx="122">
                  <c:v>44439</c:v>
                </c:pt>
                <c:pt idx="123">
                  <c:v>44440</c:v>
                </c:pt>
                <c:pt idx="124">
                  <c:v>44441</c:v>
                </c:pt>
                <c:pt idx="125">
                  <c:v>44442</c:v>
                </c:pt>
                <c:pt idx="126">
                  <c:v>44443</c:v>
                </c:pt>
                <c:pt idx="127">
                  <c:v>44444</c:v>
                </c:pt>
                <c:pt idx="128">
                  <c:v>44445</c:v>
                </c:pt>
                <c:pt idx="129">
                  <c:v>44446</c:v>
                </c:pt>
                <c:pt idx="130">
                  <c:v>44447</c:v>
                </c:pt>
                <c:pt idx="131">
                  <c:v>44448</c:v>
                </c:pt>
                <c:pt idx="132">
                  <c:v>44449</c:v>
                </c:pt>
                <c:pt idx="133">
                  <c:v>44450</c:v>
                </c:pt>
                <c:pt idx="134">
                  <c:v>44451</c:v>
                </c:pt>
                <c:pt idx="135">
                  <c:v>44452</c:v>
                </c:pt>
                <c:pt idx="136">
                  <c:v>44453</c:v>
                </c:pt>
                <c:pt idx="137">
                  <c:v>44454</c:v>
                </c:pt>
                <c:pt idx="138">
                  <c:v>44455</c:v>
                </c:pt>
                <c:pt idx="139">
                  <c:v>44456</c:v>
                </c:pt>
                <c:pt idx="140">
                  <c:v>44457</c:v>
                </c:pt>
                <c:pt idx="141">
                  <c:v>44458</c:v>
                </c:pt>
                <c:pt idx="142">
                  <c:v>44459</c:v>
                </c:pt>
                <c:pt idx="143">
                  <c:v>44460</c:v>
                </c:pt>
                <c:pt idx="144">
                  <c:v>44461</c:v>
                </c:pt>
                <c:pt idx="145">
                  <c:v>44462</c:v>
                </c:pt>
                <c:pt idx="146">
                  <c:v>44463</c:v>
                </c:pt>
                <c:pt idx="147">
                  <c:v>44464</c:v>
                </c:pt>
                <c:pt idx="148">
                  <c:v>44465</c:v>
                </c:pt>
                <c:pt idx="149">
                  <c:v>44466</c:v>
                </c:pt>
                <c:pt idx="150">
                  <c:v>44467</c:v>
                </c:pt>
                <c:pt idx="151">
                  <c:v>44468</c:v>
                </c:pt>
                <c:pt idx="152">
                  <c:v>44469</c:v>
                </c:pt>
                <c:pt idx="153">
                  <c:v>44470</c:v>
                </c:pt>
                <c:pt idx="154">
                  <c:v>44471</c:v>
                </c:pt>
                <c:pt idx="155">
                  <c:v>44472</c:v>
                </c:pt>
                <c:pt idx="156">
                  <c:v>44473</c:v>
                </c:pt>
              </c:numCache>
            </c:numRef>
          </c:cat>
          <c:val>
            <c:numRef>
              <c:f>Sheet1!$G$2:$G$158</c:f>
              <c:numCache>
                <c:formatCode>General</c:formatCode>
                <c:ptCount val="157"/>
                <c:pt idx="0">
                  <c:v>550</c:v>
                </c:pt>
                <c:pt idx="1">
                  <c:v>555</c:v>
                </c:pt>
                <c:pt idx="2">
                  <c:v>560</c:v>
                </c:pt>
                <c:pt idx="3">
                  <c:v>540</c:v>
                </c:pt>
                <c:pt idx="4">
                  <c:v>498</c:v>
                </c:pt>
                <c:pt idx="5">
                  <c:v>462</c:v>
                </c:pt>
                <c:pt idx="6">
                  <c:v>437</c:v>
                </c:pt>
                <c:pt idx="7">
                  <c:v>410</c:v>
                </c:pt>
                <c:pt idx="8">
                  <c:v>414</c:v>
                </c:pt>
                <c:pt idx="9">
                  <c:v>421</c:v>
                </c:pt>
                <c:pt idx="10">
                  <c:v>399</c:v>
                </c:pt>
                <c:pt idx="11">
                  <c:v>376</c:v>
                </c:pt>
                <c:pt idx="12">
                  <c:v>365</c:v>
                </c:pt>
                <c:pt idx="13">
                  <c:v>338</c:v>
                </c:pt>
                <c:pt idx="14">
                  <c:v>304</c:v>
                </c:pt>
                <c:pt idx="15">
                  <c:v>300</c:v>
                </c:pt>
                <c:pt idx="16">
                  <c:v>292</c:v>
                </c:pt>
                <c:pt idx="17">
                  <c:v>275</c:v>
                </c:pt>
                <c:pt idx="18">
                  <c:v>246</c:v>
                </c:pt>
                <c:pt idx="19">
                  <c:v>216</c:v>
                </c:pt>
                <c:pt idx="20">
                  <c:v>190</c:v>
                </c:pt>
                <c:pt idx="21">
                  <c:v>186</c:v>
                </c:pt>
                <c:pt idx="22">
                  <c:v>184</c:v>
                </c:pt>
                <c:pt idx="23">
                  <c:v>180</c:v>
                </c:pt>
                <c:pt idx="24">
                  <c:v>159</c:v>
                </c:pt>
                <c:pt idx="25">
                  <c:v>152</c:v>
                </c:pt>
                <c:pt idx="26">
                  <c:v>143</c:v>
                </c:pt>
                <c:pt idx="27">
                  <c:v>124</c:v>
                </c:pt>
                <c:pt idx="28">
                  <c:v>111</c:v>
                </c:pt>
                <c:pt idx="29">
                  <c:v>111</c:v>
                </c:pt>
                <c:pt idx="30">
                  <c:v>116</c:v>
                </c:pt>
                <c:pt idx="31">
                  <c:v>97</c:v>
                </c:pt>
                <c:pt idx="32">
                  <c:v>89</c:v>
                </c:pt>
                <c:pt idx="33">
                  <c:v>83</c:v>
                </c:pt>
                <c:pt idx="34">
                  <c:v>70</c:v>
                </c:pt>
                <c:pt idx="35">
                  <c:v>58</c:v>
                </c:pt>
                <c:pt idx="36">
                  <c:v>59</c:v>
                </c:pt>
                <c:pt idx="37">
                  <c:v>57</c:v>
                </c:pt>
                <c:pt idx="38">
                  <c:v>58</c:v>
                </c:pt>
                <c:pt idx="39">
                  <c:v>55</c:v>
                </c:pt>
                <c:pt idx="40">
                  <c:v>52</c:v>
                </c:pt>
                <c:pt idx="41">
                  <c:v>37</c:v>
                </c:pt>
                <c:pt idx="42">
                  <c:v>36</c:v>
                </c:pt>
                <c:pt idx="43">
                  <c:v>34</c:v>
                </c:pt>
                <c:pt idx="44">
                  <c:v>36</c:v>
                </c:pt>
                <c:pt idx="45">
                  <c:v>26</c:v>
                </c:pt>
                <c:pt idx="46">
                  <c:v>24</c:v>
                </c:pt>
                <c:pt idx="47">
                  <c:v>23</c:v>
                </c:pt>
                <c:pt idx="48">
                  <c:v>21</c:v>
                </c:pt>
                <c:pt idx="49">
                  <c:v>18</c:v>
                </c:pt>
                <c:pt idx="50">
                  <c:v>20</c:v>
                </c:pt>
                <c:pt idx="51">
                  <c:v>18</c:v>
                </c:pt>
                <c:pt idx="52">
                  <c:v>17</c:v>
                </c:pt>
                <c:pt idx="53">
                  <c:v>14</c:v>
                </c:pt>
                <c:pt idx="54">
                  <c:v>16</c:v>
                </c:pt>
                <c:pt idx="55">
                  <c:v>16</c:v>
                </c:pt>
                <c:pt idx="56">
                  <c:v>13</c:v>
                </c:pt>
                <c:pt idx="57">
                  <c:v>12</c:v>
                </c:pt>
                <c:pt idx="58">
                  <c:v>14</c:v>
                </c:pt>
                <c:pt idx="59">
                  <c:v>14</c:v>
                </c:pt>
                <c:pt idx="60">
                  <c:v>12</c:v>
                </c:pt>
                <c:pt idx="61">
                  <c:v>13</c:v>
                </c:pt>
                <c:pt idx="62">
                  <c:v>6</c:v>
                </c:pt>
                <c:pt idx="63">
                  <c:v>5</c:v>
                </c:pt>
                <c:pt idx="64">
                  <c:v>6</c:v>
                </c:pt>
                <c:pt idx="65">
                  <c:v>10</c:v>
                </c:pt>
                <c:pt idx="66">
                  <c:v>10</c:v>
                </c:pt>
                <c:pt idx="67">
                  <c:v>11</c:v>
                </c:pt>
                <c:pt idx="68">
                  <c:v>11</c:v>
                </c:pt>
                <c:pt idx="69">
                  <c:v>8</c:v>
                </c:pt>
                <c:pt idx="70">
                  <c:v>7</c:v>
                </c:pt>
                <c:pt idx="71">
                  <c:v>8</c:v>
                </c:pt>
                <c:pt idx="72">
                  <c:v>9</c:v>
                </c:pt>
                <c:pt idx="73">
                  <c:v>8</c:v>
                </c:pt>
                <c:pt idx="74">
                  <c:v>9</c:v>
                </c:pt>
                <c:pt idx="75">
                  <c:v>9</c:v>
                </c:pt>
                <c:pt idx="76">
                  <c:v>10</c:v>
                </c:pt>
                <c:pt idx="77">
                  <c:v>9</c:v>
                </c:pt>
                <c:pt idx="78">
                  <c:v>10</c:v>
                </c:pt>
                <c:pt idx="79">
                  <c:v>10</c:v>
                </c:pt>
                <c:pt idx="80">
                  <c:v>5</c:v>
                </c:pt>
                <c:pt idx="81">
                  <c:v>8</c:v>
                </c:pt>
                <c:pt idx="82">
                  <c:v>12</c:v>
                </c:pt>
                <c:pt idx="83">
                  <c:v>11</c:v>
                </c:pt>
                <c:pt idx="84">
                  <c:v>8</c:v>
                </c:pt>
                <c:pt idx="85">
                  <c:v>9</c:v>
                </c:pt>
                <c:pt idx="86">
                  <c:v>9</c:v>
                </c:pt>
                <c:pt idx="87">
                  <c:v>10</c:v>
                </c:pt>
                <c:pt idx="88">
                  <c:v>11</c:v>
                </c:pt>
                <c:pt idx="89">
                  <c:v>14</c:v>
                </c:pt>
                <c:pt idx="90">
                  <c:v>16</c:v>
                </c:pt>
                <c:pt idx="91">
                  <c:v>17</c:v>
                </c:pt>
                <c:pt idx="92">
                  <c:v>16</c:v>
                </c:pt>
                <c:pt idx="93">
                  <c:v>14</c:v>
                </c:pt>
                <c:pt idx="94">
                  <c:v>16</c:v>
                </c:pt>
                <c:pt idx="95">
                  <c:v>17</c:v>
                </c:pt>
                <c:pt idx="96">
                  <c:v>16</c:v>
                </c:pt>
                <c:pt idx="97">
                  <c:v>14</c:v>
                </c:pt>
                <c:pt idx="98">
                  <c:v>12</c:v>
                </c:pt>
                <c:pt idx="99">
                  <c:v>15</c:v>
                </c:pt>
                <c:pt idx="100">
                  <c:v>17</c:v>
                </c:pt>
                <c:pt idx="101">
                  <c:v>16</c:v>
                </c:pt>
                <c:pt idx="102">
                  <c:v>18</c:v>
                </c:pt>
                <c:pt idx="103">
                  <c:v>18</c:v>
                </c:pt>
                <c:pt idx="104">
                  <c:v>16</c:v>
                </c:pt>
                <c:pt idx="105">
                  <c:v>17</c:v>
                </c:pt>
                <c:pt idx="106">
                  <c:v>14</c:v>
                </c:pt>
                <c:pt idx="107">
                  <c:v>16</c:v>
                </c:pt>
                <c:pt idx="108">
                  <c:v>16</c:v>
                </c:pt>
                <c:pt idx="109">
                  <c:v>15</c:v>
                </c:pt>
                <c:pt idx="110">
                  <c:v>16</c:v>
                </c:pt>
                <c:pt idx="111">
                  <c:v>16</c:v>
                </c:pt>
                <c:pt idx="112">
                  <c:v>15</c:v>
                </c:pt>
                <c:pt idx="113">
                  <c:v>16</c:v>
                </c:pt>
                <c:pt idx="114">
                  <c:v>17</c:v>
                </c:pt>
                <c:pt idx="115">
                  <c:v>16</c:v>
                </c:pt>
                <c:pt idx="116">
                  <c:v>17</c:v>
                </c:pt>
                <c:pt idx="117">
                  <c:v>14</c:v>
                </c:pt>
                <c:pt idx="118">
                  <c:v>14</c:v>
                </c:pt>
                <c:pt idx="119">
                  <c:v>13</c:v>
                </c:pt>
              </c:numCache>
            </c:numRef>
          </c:val>
          <c:extLst>
            <c:ext xmlns:c16="http://schemas.microsoft.com/office/drawing/2014/chart" uri="{C3380CC4-5D6E-409C-BE32-E72D297353CC}">
              <c16:uniqueId val="{00000000-DAE2-42EA-A44F-23A358B5B2EF}"/>
            </c:ext>
          </c:extLst>
        </c:ser>
        <c:dLbls>
          <c:showLegendKey val="0"/>
          <c:showVal val="0"/>
          <c:showCatName val="0"/>
          <c:showSerName val="0"/>
          <c:showPercent val="0"/>
          <c:showBubbleSize val="0"/>
        </c:dLbls>
        <c:gapWidth val="50"/>
        <c:axId val="207093791"/>
        <c:axId val="209778303"/>
      </c:barChart>
      <c:lineChart>
        <c:grouping val="standard"/>
        <c:varyColors val="0"/>
        <c:ser>
          <c:idx val="1"/>
          <c:order val="0"/>
          <c:tx>
            <c:strRef>
              <c:f>Sheet1!$C$1</c:f>
              <c:strCache>
                <c:ptCount val="1"/>
                <c:pt idx="0">
                  <c:v>V2</c:v>
                </c:pt>
              </c:strCache>
            </c:strRef>
          </c:tx>
          <c:spPr>
            <a:ln w="28575" cap="rnd">
              <a:solidFill>
                <a:srgbClr val="FF9900"/>
              </a:solidFill>
              <a:prstDash val="sysDash"/>
              <a:round/>
            </a:ln>
            <a:effectLst/>
          </c:spPr>
          <c:marker>
            <c:symbol val="none"/>
          </c:marker>
          <c:cat>
            <c:numRef>
              <c:f>Sheet1!$A$2:$A$158</c:f>
              <c:numCache>
                <c:formatCode>m/d/yyyy</c:formatCode>
                <c:ptCount val="157"/>
                <c:pt idx="0">
                  <c:v>44317</c:v>
                </c:pt>
                <c:pt idx="1">
                  <c:v>44318</c:v>
                </c:pt>
                <c:pt idx="2">
                  <c:v>44319</c:v>
                </c:pt>
                <c:pt idx="3">
                  <c:v>44320</c:v>
                </c:pt>
                <c:pt idx="4">
                  <c:v>44321</c:v>
                </c:pt>
                <c:pt idx="5">
                  <c:v>44322</c:v>
                </c:pt>
                <c:pt idx="6">
                  <c:v>44323</c:v>
                </c:pt>
                <c:pt idx="7">
                  <c:v>44324</c:v>
                </c:pt>
                <c:pt idx="8">
                  <c:v>44325</c:v>
                </c:pt>
                <c:pt idx="9">
                  <c:v>44326</c:v>
                </c:pt>
                <c:pt idx="10">
                  <c:v>44327</c:v>
                </c:pt>
                <c:pt idx="11">
                  <c:v>44328</c:v>
                </c:pt>
                <c:pt idx="12">
                  <c:v>44329</c:v>
                </c:pt>
                <c:pt idx="13">
                  <c:v>44330</c:v>
                </c:pt>
                <c:pt idx="14">
                  <c:v>44331</c:v>
                </c:pt>
                <c:pt idx="15">
                  <c:v>44332</c:v>
                </c:pt>
                <c:pt idx="16">
                  <c:v>44333</c:v>
                </c:pt>
                <c:pt idx="17">
                  <c:v>44334</c:v>
                </c:pt>
                <c:pt idx="18">
                  <c:v>44335</c:v>
                </c:pt>
                <c:pt idx="19">
                  <c:v>44336</c:v>
                </c:pt>
                <c:pt idx="20">
                  <c:v>44337</c:v>
                </c:pt>
                <c:pt idx="21">
                  <c:v>44338</c:v>
                </c:pt>
                <c:pt idx="22">
                  <c:v>44339</c:v>
                </c:pt>
                <c:pt idx="23">
                  <c:v>44340</c:v>
                </c:pt>
                <c:pt idx="24">
                  <c:v>44341</c:v>
                </c:pt>
                <c:pt idx="25">
                  <c:v>44342</c:v>
                </c:pt>
                <c:pt idx="26">
                  <c:v>44343</c:v>
                </c:pt>
                <c:pt idx="27">
                  <c:v>44344</c:v>
                </c:pt>
                <c:pt idx="28">
                  <c:v>44345</c:v>
                </c:pt>
                <c:pt idx="29">
                  <c:v>44346</c:v>
                </c:pt>
                <c:pt idx="30">
                  <c:v>44347</c:v>
                </c:pt>
                <c:pt idx="31">
                  <c:v>44348</c:v>
                </c:pt>
                <c:pt idx="32">
                  <c:v>44349</c:v>
                </c:pt>
                <c:pt idx="33">
                  <c:v>44350</c:v>
                </c:pt>
                <c:pt idx="34">
                  <c:v>44351</c:v>
                </c:pt>
                <c:pt idx="35">
                  <c:v>44352</c:v>
                </c:pt>
                <c:pt idx="36">
                  <c:v>44353</c:v>
                </c:pt>
                <c:pt idx="37">
                  <c:v>44354</c:v>
                </c:pt>
                <c:pt idx="38">
                  <c:v>44355</c:v>
                </c:pt>
                <c:pt idx="39">
                  <c:v>44356</c:v>
                </c:pt>
                <c:pt idx="40">
                  <c:v>44357</c:v>
                </c:pt>
                <c:pt idx="41">
                  <c:v>44358</c:v>
                </c:pt>
                <c:pt idx="42">
                  <c:v>44359</c:v>
                </c:pt>
                <c:pt idx="43">
                  <c:v>44360</c:v>
                </c:pt>
                <c:pt idx="44">
                  <c:v>44361</c:v>
                </c:pt>
                <c:pt idx="45">
                  <c:v>44362</c:v>
                </c:pt>
                <c:pt idx="46">
                  <c:v>44363</c:v>
                </c:pt>
                <c:pt idx="47">
                  <c:v>44364</c:v>
                </c:pt>
                <c:pt idx="48">
                  <c:v>44365</c:v>
                </c:pt>
                <c:pt idx="49">
                  <c:v>44366</c:v>
                </c:pt>
                <c:pt idx="50">
                  <c:v>44367</c:v>
                </c:pt>
                <c:pt idx="51">
                  <c:v>44368</c:v>
                </c:pt>
                <c:pt idx="52">
                  <c:v>44369</c:v>
                </c:pt>
                <c:pt idx="53">
                  <c:v>44370</c:v>
                </c:pt>
                <c:pt idx="54">
                  <c:v>44371</c:v>
                </c:pt>
                <c:pt idx="55">
                  <c:v>44372</c:v>
                </c:pt>
                <c:pt idx="56">
                  <c:v>44373</c:v>
                </c:pt>
                <c:pt idx="57">
                  <c:v>44374</c:v>
                </c:pt>
                <c:pt idx="58">
                  <c:v>44375</c:v>
                </c:pt>
                <c:pt idx="59">
                  <c:v>44376</c:v>
                </c:pt>
                <c:pt idx="60">
                  <c:v>44377</c:v>
                </c:pt>
                <c:pt idx="61">
                  <c:v>44378</c:v>
                </c:pt>
                <c:pt idx="62">
                  <c:v>44379</c:v>
                </c:pt>
                <c:pt idx="63">
                  <c:v>44380</c:v>
                </c:pt>
                <c:pt idx="64">
                  <c:v>44381</c:v>
                </c:pt>
                <c:pt idx="65">
                  <c:v>44382</c:v>
                </c:pt>
                <c:pt idx="66">
                  <c:v>44383</c:v>
                </c:pt>
                <c:pt idx="67">
                  <c:v>44384</c:v>
                </c:pt>
                <c:pt idx="68">
                  <c:v>44385</c:v>
                </c:pt>
                <c:pt idx="69">
                  <c:v>44386</c:v>
                </c:pt>
                <c:pt idx="70">
                  <c:v>44387</c:v>
                </c:pt>
                <c:pt idx="71">
                  <c:v>44388</c:v>
                </c:pt>
                <c:pt idx="72">
                  <c:v>44389</c:v>
                </c:pt>
                <c:pt idx="73">
                  <c:v>44390</c:v>
                </c:pt>
                <c:pt idx="74">
                  <c:v>44391</c:v>
                </c:pt>
                <c:pt idx="75">
                  <c:v>44392</c:v>
                </c:pt>
                <c:pt idx="76">
                  <c:v>44393</c:v>
                </c:pt>
                <c:pt idx="77">
                  <c:v>44394</c:v>
                </c:pt>
                <c:pt idx="78">
                  <c:v>44395</c:v>
                </c:pt>
                <c:pt idx="79">
                  <c:v>44396</c:v>
                </c:pt>
                <c:pt idx="80">
                  <c:v>44397</c:v>
                </c:pt>
                <c:pt idx="81">
                  <c:v>44398</c:v>
                </c:pt>
                <c:pt idx="82">
                  <c:v>44399</c:v>
                </c:pt>
                <c:pt idx="83">
                  <c:v>44400</c:v>
                </c:pt>
                <c:pt idx="84">
                  <c:v>44401</c:v>
                </c:pt>
                <c:pt idx="85">
                  <c:v>44402</c:v>
                </c:pt>
                <c:pt idx="86">
                  <c:v>44403</c:v>
                </c:pt>
                <c:pt idx="87">
                  <c:v>44404</c:v>
                </c:pt>
                <c:pt idx="88">
                  <c:v>44405</c:v>
                </c:pt>
                <c:pt idx="89">
                  <c:v>44406</c:v>
                </c:pt>
                <c:pt idx="90">
                  <c:v>44407</c:v>
                </c:pt>
                <c:pt idx="91">
                  <c:v>44408</c:v>
                </c:pt>
                <c:pt idx="92">
                  <c:v>44409</c:v>
                </c:pt>
                <c:pt idx="93">
                  <c:v>44410</c:v>
                </c:pt>
                <c:pt idx="94">
                  <c:v>44411</c:v>
                </c:pt>
                <c:pt idx="95">
                  <c:v>44412</c:v>
                </c:pt>
                <c:pt idx="96">
                  <c:v>44413</c:v>
                </c:pt>
                <c:pt idx="97">
                  <c:v>44414</c:v>
                </c:pt>
                <c:pt idx="98">
                  <c:v>44415</c:v>
                </c:pt>
                <c:pt idx="99">
                  <c:v>44416</c:v>
                </c:pt>
                <c:pt idx="100">
                  <c:v>44417</c:v>
                </c:pt>
                <c:pt idx="101">
                  <c:v>44418</c:v>
                </c:pt>
                <c:pt idx="102">
                  <c:v>44419</c:v>
                </c:pt>
                <c:pt idx="103">
                  <c:v>44420</c:v>
                </c:pt>
                <c:pt idx="104">
                  <c:v>44421</c:v>
                </c:pt>
                <c:pt idx="105">
                  <c:v>44422</c:v>
                </c:pt>
                <c:pt idx="106">
                  <c:v>44423</c:v>
                </c:pt>
                <c:pt idx="107">
                  <c:v>44424</c:v>
                </c:pt>
                <c:pt idx="108">
                  <c:v>44425</c:v>
                </c:pt>
                <c:pt idx="109">
                  <c:v>44426</c:v>
                </c:pt>
                <c:pt idx="110">
                  <c:v>44427</c:v>
                </c:pt>
                <c:pt idx="111">
                  <c:v>44428</c:v>
                </c:pt>
                <c:pt idx="112">
                  <c:v>44429</c:v>
                </c:pt>
                <c:pt idx="113">
                  <c:v>44430</c:v>
                </c:pt>
                <c:pt idx="114">
                  <c:v>44431</c:v>
                </c:pt>
                <c:pt idx="115">
                  <c:v>44432</c:v>
                </c:pt>
                <c:pt idx="116">
                  <c:v>44433</c:v>
                </c:pt>
                <c:pt idx="117">
                  <c:v>44434</c:v>
                </c:pt>
                <c:pt idx="118">
                  <c:v>44435</c:v>
                </c:pt>
                <c:pt idx="119">
                  <c:v>44436</c:v>
                </c:pt>
                <c:pt idx="120">
                  <c:v>44437</c:v>
                </c:pt>
                <c:pt idx="121">
                  <c:v>44438</c:v>
                </c:pt>
                <c:pt idx="122">
                  <c:v>44439</c:v>
                </c:pt>
                <c:pt idx="123">
                  <c:v>44440</c:v>
                </c:pt>
                <c:pt idx="124">
                  <c:v>44441</c:v>
                </c:pt>
                <c:pt idx="125">
                  <c:v>44442</c:v>
                </c:pt>
                <c:pt idx="126">
                  <c:v>44443</c:v>
                </c:pt>
                <c:pt idx="127">
                  <c:v>44444</c:v>
                </c:pt>
                <c:pt idx="128">
                  <c:v>44445</c:v>
                </c:pt>
                <c:pt idx="129">
                  <c:v>44446</c:v>
                </c:pt>
                <c:pt idx="130">
                  <c:v>44447</c:v>
                </c:pt>
                <c:pt idx="131">
                  <c:v>44448</c:v>
                </c:pt>
                <c:pt idx="132">
                  <c:v>44449</c:v>
                </c:pt>
                <c:pt idx="133">
                  <c:v>44450</c:v>
                </c:pt>
                <c:pt idx="134">
                  <c:v>44451</c:v>
                </c:pt>
                <c:pt idx="135">
                  <c:v>44452</c:v>
                </c:pt>
                <c:pt idx="136">
                  <c:v>44453</c:v>
                </c:pt>
                <c:pt idx="137">
                  <c:v>44454</c:v>
                </c:pt>
                <c:pt idx="138">
                  <c:v>44455</c:v>
                </c:pt>
                <c:pt idx="139">
                  <c:v>44456</c:v>
                </c:pt>
                <c:pt idx="140">
                  <c:v>44457</c:v>
                </c:pt>
                <c:pt idx="141">
                  <c:v>44458</c:v>
                </c:pt>
                <c:pt idx="142">
                  <c:v>44459</c:v>
                </c:pt>
                <c:pt idx="143">
                  <c:v>44460</c:v>
                </c:pt>
                <c:pt idx="144">
                  <c:v>44461</c:v>
                </c:pt>
                <c:pt idx="145">
                  <c:v>44462</c:v>
                </c:pt>
                <c:pt idx="146">
                  <c:v>44463</c:v>
                </c:pt>
                <c:pt idx="147">
                  <c:v>44464</c:v>
                </c:pt>
                <c:pt idx="148">
                  <c:v>44465</c:v>
                </c:pt>
                <c:pt idx="149">
                  <c:v>44466</c:v>
                </c:pt>
                <c:pt idx="150">
                  <c:v>44467</c:v>
                </c:pt>
                <c:pt idx="151">
                  <c:v>44468</c:v>
                </c:pt>
                <c:pt idx="152">
                  <c:v>44469</c:v>
                </c:pt>
                <c:pt idx="153">
                  <c:v>44470</c:v>
                </c:pt>
                <c:pt idx="154">
                  <c:v>44471</c:v>
                </c:pt>
                <c:pt idx="155">
                  <c:v>44472</c:v>
                </c:pt>
                <c:pt idx="156">
                  <c:v>44473</c:v>
                </c:pt>
              </c:numCache>
            </c:numRef>
          </c:cat>
          <c:val>
            <c:numRef>
              <c:f>Sheet1!$C$2:$C$158</c:f>
              <c:numCache>
                <c:formatCode>General</c:formatCode>
                <c:ptCount val="157"/>
                <c:pt idx="0">
                  <c:v>599.46645891760454</c:v>
                </c:pt>
                <c:pt idx="1">
                  <c:v>569.10221021604536</c:v>
                </c:pt>
                <c:pt idx="2">
                  <c:v>539.94260128096687</c:v>
                </c:pt>
                <c:pt idx="3">
                  <c:v>512.65940907569063</c:v>
                </c:pt>
                <c:pt idx="4">
                  <c:v>487.1258132913552</c:v>
                </c:pt>
                <c:pt idx="5">
                  <c:v>460.51499405829281</c:v>
                </c:pt>
                <c:pt idx="6">
                  <c:v>434.8973337156815</c:v>
                </c:pt>
                <c:pt idx="7">
                  <c:v>411.12891863179618</c:v>
                </c:pt>
                <c:pt idx="8">
                  <c:v>388.07024508281552</c:v>
                </c:pt>
                <c:pt idx="9">
                  <c:v>365.29035647634589</c:v>
                </c:pt>
                <c:pt idx="10">
                  <c:v>343.83630503100665</c:v>
                </c:pt>
                <c:pt idx="11">
                  <c:v>322.90590340919152</c:v>
                </c:pt>
                <c:pt idx="12">
                  <c:v>302.60359279710229</c:v>
                </c:pt>
                <c:pt idx="13">
                  <c:v>284.21760257217557</c:v>
                </c:pt>
                <c:pt idx="14">
                  <c:v>267.35701436371266</c:v>
                </c:pt>
                <c:pt idx="15">
                  <c:v>251.95736487185434</c:v>
                </c:pt>
                <c:pt idx="16">
                  <c:v>237.06915830096582</c:v>
                </c:pt>
                <c:pt idx="17">
                  <c:v>223.03719981105192</c:v>
                </c:pt>
                <c:pt idx="18">
                  <c:v>209.93846693454086</c:v>
                </c:pt>
                <c:pt idx="19">
                  <c:v>196.6071661972536</c:v>
                </c:pt>
                <c:pt idx="20">
                  <c:v>184.33342777197231</c:v>
                </c:pt>
                <c:pt idx="21">
                  <c:v>173.3132223757697</c:v>
                </c:pt>
                <c:pt idx="22">
                  <c:v>163.06738982045653</c:v>
                </c:pt>
                <c:pt idx="23">
                  <c:v>153.21031823043302</c:v>
                </c:pt>
                <c:pt idx="24">
                  <c:v>144.23950527650635</c:v>
                </c:pt>
                <c:pt idx="25">
                  <c:v>135.5993929879406</c:v>
                </c:pt>
                <c:pt idx="26">
                  <c:v>126.84750189822905</c:v>
                </c:pt>
                <c:pt idx="27">
                  <c:v>118.81387902708688</c:v>
                </c:pt>
                <c:pt idx="28">
                  <c:v>111.41200472809781</c:v>
                </c:pt>
                <c:pt idx="29">
                  <c:v>104.3172451055449</c:v>
                </c:pt>
                <c:pt idx="30">
                  <c:v>97.371287709529568</c:v>
                </c:pt>
                <c:pt idx="31">
                  <c:v>91.273309974660037</c:v>
                </c:pt>
                <c:pt idx="32">
                  <c:v>85.609519482130139</c:v>
                </c:pt>
                <c:pt idx="33">
                  <c:v>79.446235943698028</c:v>
                </c:pt>
                <c:pt idx="34">
                  <c:v>74.673598823812483</c:v>
                </c:pt>
                <c:pt idx="35">
                  <c:v>70.187072929924696</c:v>
                </c:pt>
                <c:pt idx="36">
                  <c:v>65.972355499266868</c:v>
                </c:pt>
                <c:pt idx="37">
                  <c:v>62.009477446305176</c:v>
                </c:pt>
                <c:pt idx="38">
                  <c:v>58.297128651988579</c:v>
                </c:pt>
                <c:pt idx="39">
                  <c:v>54.828658727804608</c:v>
                </c:pt>
                <c:pt idx="40">
                  <c:v>51.591117464418424</c:v>
                </c:pt>
                <c:pt idx="41">
                  <c:v>48.580240674218473</c:v>
                </c:pt>
                <c:pt idx="42">
                  <c:v>45.791326572660246</c:v>
                </c:pt>
                <c:pt idx="43">
                  <c:v>43.211902341312843</c:v>
                </c:pt>
                <c:pt idx="44">
                  <c:v>40.830007655708265</c:v>
                </c:pt>
                <c:pt idx="45">
                  <c:v>38.629440642874805</c:v>
                </c:pt>
                <c:pt idx="46">
                  <c:v>36.595334469082282</c:v>
                </c:pt>
                <c:pt idx="47">
                  <c:v>34.71253835199424</c:v>
                </c:pt>
                <c:pt idx="48">
                  <c:v>32.972543386508413</c:v>
                </c:pt>
                <c:pt idx="49">
                  <c:v>31.368617758575237</c:v>
                </c:pt>
                <c:pt idx="50">
                  <c:v>29.891474772080343</c:v>
                </c:pt>
                <c:pt idx="51">
                  <c:v>28.526896023967076</c:v>
                </c:pt>
                <c:pt idx="52">
                  <c:v>27.264740625342579</c:v>
                </c:pt>
                <c:pt idx="53">
                  <c:v>26.090023110184106</c:v>
                </c:pt>
                <c:pt idx="54">
                  <c:v>24.990195319546981</c:v>
                </c:pt>
                <c:pt idx="55">
                  <c:v>23.958003433369829</c:v>
                </c:pt>
                <c:pt idx="56">
                  <c:v>22.991844027202134</c:v>
                </c:pt>
                <c:pt idx="57">
                  <c:v>22.083209306878739</c:v>
                </c:pt>
                <c:pt idx="58">
                  <c:v>21.225854843028312</c:v>
                </c:pt>
                <c:pt idx="59">
                  <c:v>20.415417030215341</c:v>
                </c:pt>
                <c:pt idx="60">
                  <c:v>19.645636269849618</c:v>
                </c:pt>
                <c:pt idx="61">
                  <c:v>18.911089222189684</c:v>
                </c:pt>
                <c:pt idx="62">
                  <c:v>18.208078255194312</c:v>
                </c:pt>
                <c:pt idx="63">
                  <c:v>17.533537414716601</c:v>
                </c:pt>
                <c:pt idx="64">
                  <c:v>16.884793232237868</c:v>
                </c:pt>
                <c:pt idx="65">
                  <c:v>16.259557045710405</c:v>
                </c:pt>
                <c:pt idx="66">
                  <c:v>15.655845333051076</c:v>
                </c:pt>
                <c:pt idx="67">
                  <c:v>15.071928073945967</c:v>
                </c:pt>
                <c:pt idx="68">
                  <c:v>14.506332272879408</c:v>
                </c:pt>
                <c:pt idx="69">
                  <c:v>13.957644556938806</c:v>
                </c:pt>
                <c:pt idx="70">
                  <c:v>13.424628434728794</c:v>
                </c:pt>
                <c:pt idx="71">
                  <c:v>12.906139143716864</c:v>
                </c:pt>
                <c:pt idx="72">
                  <c:v>12.401102981675914</c:v>
                </c:pt>
                <c:pt idx="73">
                  <c:v>11.908506785220421</c:v>
                </c:pt>
                <c:pt idx="74">
                  <c:v>11.427403531444231</c:v>
                </c:pt>
                <c:pt idx="75">
                  <c:v>10.956962789226759</c:v>
                </c:pt>
                <c:pt idx="76">
                  <c:v>10.496486213028406</c:v>
                </c:pt>
                <c:pt idx="77">
                  <c:v>10.045456034336617</c:v>
                </c:pt>
                <c:pt idx="78">
                  <c:v>9.6035414816567766</c:v>
                </c:pt>
                <c:pt idx="79">
                  <c:v>9.1705930186180513</c:v>
                </c:pt>
                <c:pt idx="80">
                  <c:v>8.7466100834906353</c:v>
                </c:pt>
                <c:pt idx="81">
                  <c:v>8.331737380075948</c:v>
                </c:pt>
                <c:pt idx="82">
                  <c:v>7.9262201104904326</c:v>
                </c:pt>
                <c:pt idx="83">
                  <c:v>7.5303797194669553</c:v>
                </c:pt>
                <c:pt idx="84">
                  <c:v>7.1445919510933216</c:v>
                </c:pt>
                <c:pt idx="85">
                  <c:v>6.7692689492965323</c:v>
                </c:pt>
                <c:pt idx="86">
                  <c:v>6.4048351158273169</c:v>
                </c:pt>
                <c:pt idx="87">
                  <c:v>6.0516930234778172</c:v>
                </c:pt>
                <c:pt idx="88">
                  <c:v>5.7102085666479194</c:v>
                </c:pt>
                <c:pt idx="89">
                  <c:v>5.3806948008185129</c:v>
                </c:pt>
                <c:pt idx="90">
                  <c:v>5.0634087940469819</c:v>
                </c:pt>
                <c:pt idx="91">
                  <c:v>4.7585460706956795</c:v>
                </c:pt>
                <c:pt idx="92">
                  <c:v>4.466239348608573</c:v>
                </c:pt>
                <c:pt idx="93">
                  <c:v>4.1865669740402298</c:v>
                </c:pt>
                <c:pt idx="94">
                  <c:v>3.9195409630341556</c:v>
                </c:pt>
                <c:pt idx="95">
                  <c:v>3.6651121577509844</c:v>
                </c:pt>
                <c:pt idx="96">
                  <c:v>3.4231715727706642</c:v>
                </c:pt>
                <c:pt idx="97">
                  <c:v>3.1935530637636886</c:v>
                </c:pt>
                <c:pt idx="98">
                  <c:v>2.9760379958762444</c:v>
                </c:pt>
                <c:pt idx="99">
                  <c:v>2.7703632609880833</c:v>
                </c:pt>
                <c:pt idx="100">
                  <c:v>2.5762171938513703</c:v>
                </c:pt>
                <c:pt idx="101">
                  <c:v>2.3932502605741961</c:v>
                </c:pt>
                <c:pt idx="102">
                  <c:v>2.2210827469374723</c:v>
                </c:pt>
                <c:pt idx="103">
                  <c:v>2.0593129882197214</c:v>
                </c:pt>
                <c:pt idx="104">
                  <c:v>1.9075239747535306</c:v>
                </c:pt>
                <c:pt idx="105">
                  <c:v>1.7652884243643723</c:v>
                </c:pt>
                <c:pt idx="106">
                  <c:v>1.8216902920128402</c:v>
                </c:pt>
                <c:pt idx="107">
                  <c:v>2.0126958225648126</c:v>
                </c:pt>
                <c:pt idx="108">
                  <c:v>2.3314708837776275</c:v>
                </c:pt>
                <c:pt idx="109">
                  <c:v>2.7698448402605473</c:v>
                </c:pt>
                <c:pt idx="110">
                  <c:v>3.318114125125132</c:v>
                </c:pt>
                <c:pt idx="111">
                  <c:v>3.9733935804293354</c:v>
                </c:pt>
                <c:pt idx="112">
                  <c:v>4.7297621671734023</c:v>
                </c:pt>
                <c:pt idx="113">
                  <c:v>5.5783449547608592</c:v>
                </c:pt>
                <c:pt idx="114">
                  <c:v>6.5085244293734741</c:v>
                </c:pt>
                <c:pt idx="115">
                  <c:v>7.508652204922023</c:v>
                </c:pt>
                <c:pt idx="116">
                  <c:v>8.5668985382494149</c:v>
                </c:pt>
                <c:pt idx="117">
                  <c:v>9.671953110310497</c:v>
                </c:pt>
                <c:pt idx="118">
                  <c:v>10.813266446378751</c:v>
                </c:pt>
                <c:pt idx="119">
                  <c:v>11.98108744431978</c:v>
                </c:pt>
                <c:pt idx="120">
                  <c:v>13.16641977666853</c:v>
                </c:pt>
                <c:pt idx="121">
                  <c:v>14.360828567282994</c:v>
                </c:pt>
                <c:pt idx="122">
                  <c:v>15.556402978534877</c:v>
                </c:pt>
                <c:pt idx="123">
                  <c:v>16.746260384747032</c:v>
                </c:pt>
                <c:pt idx="124">
                  <c:v>17.924722169957306</c:v>
                </c:pt>
                <c:pt idx="125">
                  <c:v>19.087198159646789</c:v>
                </c:pt>
                <c:pt idx="126">
                  <c:v>20.229957452313599</c:v>
                </c:pt>
                <c:pt idx="127">
                  <c:v>21.350139250531171</c:v>
                </c:pt>
                <c:pt idx="128">
                  <c:v>22.445642543491083</c:v>
                </c:pt>
                <c:pt idx="129">
                  <c:v>23.514997730060259</c:v>
                </c:pt>
                <c:pt idx="130">
                  <c:v>24.557292856376563</c:v>
                </c:pt>
                <c:pt idx="131">
                  <c:v>25.571993267414065</c:v>
                </c:pt>
                <c:pt idx="132">
                  <c:v>26.558916126562536</c:v>
                </c:pt>
                <c:pt idx="133">
                  <c:v>27.518174055659159</c:v>
                </c:pt>
                <c:pt idx="134">
                  <c:v>28.450167626899294</c:v>
                </c:pt>
                <c:pt idx="135">
                  <c:v>29.355588884580953</c:v>
                </c:pt>
                <c:pt idx="136">
                  <c:v>30.235326523767831</c:v>
                </c:pt>
                <c:pt idx="137">
                  <c:v>31.0904030085755</c:v>
                </c:pt>
                <c:pt idx="138">
                  <c:v>31.921945321567648</c:v>
                </c:pt>
                <c:pt idx="139">
                  <c:v>32.731145110281716</c:v>
                </c:pt>
                <c:pt idx="140">
                  <c:v>33.5192127577468</c:v>
                </c:pt>
                <c:pt idx="141">
                  <c:v>34.287367386138591</c:v>
                </c:pt>
                <c:pt idx="142">
                  <c:v>35.036728476470316</c:v>
                </c:pt>
                <c:pt idx="143">
                  <c:v>35.768337178338975</c:v>
                </c:pt>
                <c:pt idx="144">
                  <c:v>36.483165431840241</c:v>
                </c:pt>
                <c:pt idx="145">
                  <c:v>37.182127630615497</c:v>
                </c:pt>
                <c:pt idx="146">
                  <c:v>37.866070830822238</c:v>
                </c:pt>
                <c:pt idx="147">
                  <c:v>38.535761495361641</c:v>
                </c:pt>
                <c:pt idx="148">
                  <c:v>39.191872330423827</c:v>
                </c:pt>
                <c:pt idx="149">
                  <c:v>39.834982407348079</c:v>
                </c:pt>
                <c:pt idx="150">
                  <c:v>40.465572912946079</c:v>
                </c:pt>
                <c:pt idx="151">
                  <c:v>41.084025691584358</c:v>
                </c:pt>
                <c:pt idx="152">
                  <c:v>41.690640635086716</c:v>
                </c:pt>
                <c:pt idx="153">
                  <c:v>42.285651629634522</c:v>
                </c:pt>
                <c:pt idx="154">
                  <c:v>42.869234859637189</c:v>
                </c:pt>
                <c:pt idx="155">
                  <c:v>43.441507960342058</c:v>
                </c:pt>
                <c:pt idx="156">
                  <c:v>44.002524199974246</c:v>
                </c:pt>
              </c:numCache>
            </c:numRef>
          </c:val>
          <c:smooth val="0"/>
          <c:extLst>
            <c:ext xmlns:c16="http://schemas.microsoft.com/office/drawing/2014/chart" uri="{C3380CC4-5D6E-409C-BE32-E72D297353CC}">
              <c16:uniqueId val="{00000002-DAE2-42EA-A44F-23A358B5B2EF}"/>
            </c:ext>
          </c:extLst>
        </c:ser>
        <c:ser>
          <c:idx val="2"/>
          <c:order val="1"/>
          <c:tx>
            <c:strRef>
              <c:f>Sheet1!$D$1</c:f>
              <c:strCache>
                <c:ptCount val="1"/>
                <c:pt idx="0">
                  <c:v>V3</c:v>
                </c:pt>
              </c:strCache>
            </c:strRef>
          </c:tx>
          <c:spPr>
            <a:ln w="28575" cap="rnd">
              <a:solidFill>
                <a:srgbClr val="FF9900"/>
              </a:solidFill>
              <a:prstDash val="sysDot"/>
              <a:round/>
            </a:ln>
            <a:effectLst/>
          </c:spPr>
          <c:marker>
            <c:symbol val="none"/>
          </c:marker>
          <c:cat>
            <c:numRef>
              <c:f>Sheet1!$A$2:$A$158</c:f>
              <c:numCache>
                <c:formatCode>m/d/yyyy</c:formatCode>
                <c:ptCount val="157"/>
                <c:pt idx="0">
                  <c:v>44317</c:v>
                </c:pt>
                <c:pt idx="1">
                  <c:v>44318</c:v>
                </c:pt>
                <c:pt idx="2">
                  <c:v>44319</c:v>
                </c:pt>
                <c:pt idx="3">
                  <c:v>44320</c:v>
                </c:pt>
                <c:pt idx="4">
                  <c:v>44321</c:v>
                </c:pt>
                <c:pt idx="5">
                  <c:v>44322</c:v>
                </c:pt>
                <c:pt idx="6">
                  <c:v>44323</c:v>
                </c:pt>
                <c:pt idx="7">
                  <c:v>44324</c:v>
                </c:pt>
                <c:pt idx="8">
                  <c:v>44325</c:v>
                </c:pt>
                <c:pt idx="9">
                  <c:v>44326</c:v>
                </c:pt>
                <c:pt idx="10">
                  <c:v>44327</c:v>
                </c:pt>
                <c:pt idx="11">
                  <c:v>44328</c:v>
                </c:pt>
                <c:pt idx="12">
                  <c:v>44329</c:v>
                </c:pt>
                <c:pt idx="13">
                  <c:v>44330</c:v>
                </c:pt>
                <c:pt idx="14">
                  <c:v>44331</c:v>
                </c:pt>
                <c:pt idx="15">
                  <c:v>44332</c:v>
                </c:pt>
                <c:pt idx="16">
                  <c:v>44333</c:v>
                </c:pt>
                <c:pt idx="17">
                  <c:v>44334</c:v>
                </c:pt>
                <c:pt idx="18">
                  <c:v>44335</c:v>
                </c:pt>
                <c:pt idx="19">
                  <c:v>44336</c:v>
                </c:pt>
                <c:pt idx="20">
                  <c:v>44337</c:v>
                </c:pt>
                <c:pt idx="21">
                  <c:v>44338</c:v>
                </c:pt>
                <c:pt idx="22">
                  <c:v>44339</c:v>
                </c:pt>
                <c:pt idx="23">
                  <c:v>44340</c:v>
                </c:pt>
                <c:pt idx="24">
                  <c:v>44341</c:v>
                </c:pt>
                <c:pt idx="25">
                  <c:v>44342</c:v>
                </c:pt>
                <c:pt idx="26">
                  <c:v>44343</c:v>
                </c:pt>
                <c:pt idx="27">
                  <c:v>44344</c:v>
                </c:pt>
                <c:pt idx="28">
                  <c:v>44345</c:v>
                </c:pt>
                <c:pt idx="29">
                  <c:v>44346</c:v>
                </c:pt>
                <c:pt idx="30">
                  <c:v>44347</c:v>
                </c:pt>
                <c:pt idx="31">
                  <c:v>44348</c:v>
                </c:pt>
                <c:pt idx="32">
                  <c:v>44349</c:v>
                </c:pt>
                <c:pt idx="33">
                  <c:v>44350</c:v>
                </c:pt>
                <c:pt idx="34">
                  <c:v>44351</c:v>
                </c:pt>
                <c:pt idx="35">
                  <c:v>44352</c:v>
                </c:pt>
                <c:pt idx="36">
                  <c:v>44353</c:v>
                </c:pt>
                <c:pt idx="37">
                  <c:v>44354</c:v>
                </c:pt>
                <c:pt idx="38">
                  <c:v>44355</c:v>
                </c:pt>
                <c:pt idx="39">
                  <c:v>44356</c:v>
                </c:pt>
                <c:pt idx="40">
                  <c:v>44357</c:v>
                </c:pt>
                <c:pt idx="41">
                  <c:v>44358</c:v>
                </c:pt>
                <c:pt idx="42">
                  <c:v>44359</c:v>
                </c:pt>
                <c:pt idx="43">
                  <c:v>44360</c:v>
                </c:pt>
                <c:pt idx="44">
                  <c:v>44361</c:v>
                </c:pt>
                <c:pt idx="45">
                  <c:v>44362</c:v>
                </c:pt>
                <c:pt idx="46">
                  <c:v>44363</c:v>
                </c:pt>
                <c:pt idx="47">
                  <c:v>44364</c:v>
                </c:pt>
                <c:pt idx="48">
                  <c:v>44365</c:v>
                </c:pt>
                <c:pt idx="49">
                  <c:v>44366</c:v>
                </c:pt>
                <c:pt idx="50">
                  <c:v>44367</c:v>
                </c:pt>
                <c:pt idx="51">
                  <c:v>44368</c:v>
                </c:pt>
                <c:pt idx="52">
                  <c:v>44369</c:v>
                </c:pt>
                <c:pt idx="53">
                  <c:v>44370</c:v>
                </c:pt>
                <c:pt idx="54">
                  <c:v>44371</c:v>
                </c:pt>
                <c:pt idx="55">
                  <c:v>44372</c:v>
                </c:pt>
                <c:pt idx="56">
                  <c:v>44373</c:v>
                </c:pt>
                <c:pt idx="57">
                  <c:v>44374</c:v>
                </c:pt>
                <c:pt idx="58">
                  <c:v>44375</c:v>
                </c:pt>
                <c:pt idx="59">
                  <c:v>44376</c:v>
                </c:pt>
                <c:pt idx="60">
                  <c:v>44377</c:v>
                </c:pt>
                <c:pt idx="61">
                  <c:v>44378</c:v>
                </c:pt>
                <c:pt idx="62">
                  <c:v>44379</c:v>
                </c:pt>
                <c:pt idx="63">
                  <c:v>44380</c:v>
                </c:pt>
                <c:pt idx="64">
                  <c:v>44381</c:v>
                </c:pt>
                <c:pt idx="65">
                  <c:v>44382</c:v>
                </c:pt>
                <c:pt idx="66">
                  <c:v>44383</c:v>
                </c:pt>
                <c:pt idx="67">
                  <c:v>44384</c:v>
                </c:pt>
                <c:pt idx="68">
                  <c:v>44385</c:v>
                </c:pt>
                <c:pt idx="69">
                  <c:v>44386</c:v>
                </c:pt>
                <c:pt idx="70">
                  <c:v>44387</c:v>
                </c:pt>
                <c:pt idx="71">
                  <c:v>44388</c:v>
                </c:pt>
                <c:pt idx="72">
                  <c:v>44389</c:v>
                </c:pt>
                <c:pt idx="73">
                  <c:v>44390</c:v>
                </c:pt>
                <c:pt idx="74">
                  <c:v>44391</c:v>
                </c:pt>
                <c:pt idx="75">
                  <c:v>44392</c:v>
                </c:pt>
                <c:pt idx="76">
                  <c:v>44393</c:v>
                </c:pt>
                <c:pt idx="77">
                  <c:v>44394</c:v>
                </c:pt>
                <c:pt idx="78">
                  <c:v>44395</c:v>
                </c:pt>
                <c:pt idx="79">
                  <c:v>44396</c:v>
                </c:pt>
                <c:pt idx="80">
                  <c:v>44397</c:v>
                </c:pt>
                <c:pt idx="81">
                  <c:v>44398</c:v>
                </c:pt>
                <c:pt idx="82">
                  <c:v>44399</c:v>
                </c:pt>
                <c:pt idx="83">
                  <c:v>44400</c:v>
                </c:pt>
                <c:pt idx="84">
                  <c:v>44401</c:v>
                </c:pt>
                <c:pt idx="85">
                  <c:v>44402</c:v>
                </c:pt>
                <c:pt idx="86">
                  <c:v>44403</c:v>
                </c:pt>
                <c:pt idx="87">
                  <c:v>44404</c:v>
                </c:pt>
                <c:pt idx="88">
                  <c:v>44405</c:v>
                </c:pt>
                <c:pt idx="89">
                  <c:v>44406</c:v>
                </c:pt>
                <c:pt idx="90">
                  <c:v>44407</c:v>
                </c:pt>
                <c:pt idx="91">
                  <c:v>44408</c:v>
                </c:pt>
                <c:pt idx="92">
                  <c:v>44409</c:v>
                </c:pt>
                <c:pt idx="93">
                  <c:v>44410</c:v>
                </c:pt>
                <c:pt idx="94">
                  <c:v>44411</c:v>
                </c:pt>
                <c:pt idx="95">
                  <c:v>44412</c:v>
                </c:pt>
                <c:pt idx="96">
                  <c:v>44413</c:v>
                </c:pt>
                <c:pt idx="97">
                  <c:v>44414</c:v>
                </c:pt>
                <c:pt idx="98">
                  <c:v>44415</c:v>
                </c:pt>
                <c:pt idx="99">
                  <c:v>44416</c:v>
                </c:pt>
                <c:pt idx="100">
                  <c:v>44417</c:v>
                </c:pt>
                <c:pt idx="101">
                  <c:v>44418</c:v>
                </c:pt>
                <c:pt idx="102">
                  <c:v>44419</c:v>
                </c:pt>
                <c:pt idx="103">
                  <c:v>44420</c:v>
                </c:pt>
                <c:pt idx="104">
                  <c:v>44421</c:v>
                </c:pt>
                <c:pt idx="105">
                  <c:v>44422</c:v>
                </c:pt>
                <c:pt idx="106">
                  <c:v>44423</c:v>
                </c:pt>
                <c:pt idx="107">
                  <c:v>44424</c:v>
                </c:pt>
                <c:pt idx="108">
                  <c:v>44425</c:v>
                </c:pt>
                <c:pt idx="109">
                  <c:v>44426</c:v>
                </c:pt>
                <c:pt idx="110">
                  <c:v>44427</c:v>
                </c:pt>
                <c:pt idx="111">
                  <c:v>44428</c:v>
                </c:pt>
                <c:pt idx="112">
                  <c:v>44429</c:v>
                </c:pt>
                <c:pt idx="113">
                  <c:v>44430</c:v>
                </c:pt>
                <c:pt idx="114">
                  <c:v>44431</c:v>
                </c:pt>
                <c:pt idx="115">
                  <c:v>44432</c:v>
                </c:pt>
                <c:pt idx="116">
                  <c:v>44433</c:v>
                </c:pt>
                <c:pt idx="117">
                  <c:v>44434</c:v>
                </c:pt>
                <c:pt idx="118">
                  <c:v>44435</c:v>
                </c:pt>
                <c:pt idx="119">
                  <c:v>44436</c:v>
                </c:pt>
                <c:pt idx="120">
                  <c:v>44437</c:v>
                </c:pt>
                <c:pt idx="121">
                  <c:v>44438</c:v>
                </c:pt>
                <c:pt idx="122">
                  <c:v>44439</c:v>
                </c:pt>
                <c:pt idx="123">
                  <c:v>44440</c:v>
                </c:pt>
                <c:pt idx="124">
                  <c:v>44441</c:v>
                </c:pt>
                <c:pt idx="125">
                  <c:v>44442</c:v>
                </c:pt>
                <c:pt idx="126">
                  <c:v>44443</c:v>
                </c:pt>
                <c:pt idx="127">
                  <c:v>44444</c:v>
                </c:pt>
                <c:pt idx="128">
                  <c:v>44445</c:v>
                </c:pt>
                <c:pt idx="129">
                  <c:v>44446</c:v>
                </c:pt>
                <c:pt idx="130">
                  <c:v>44447</c:v>
                </c:pt>
                <c:pt idx="131">
                  <c:v>44448</c:v>
                </c:pt>
                <c:pt idx="132">
                  <c:v>44449</c:v>
                </c:pt>
                <c:pt idx="133">
                  <c:v>44450</c:v>
                </c:pt>
                <c:pt idx="134">
                  <c:v>44451</c:v>
                </c:pt>
                <c:pt idx="135">
                  <c:v>44452</c:v>
                </c:pt>
                <c:pt idx="136">
                  <c:v>44453</c:v>
                </c:pt>
                <c:pt idx="137">
                  <c:v>44454</c:v>
                </c:pt>
                <c:pt idx="138">
                  <c:v>44455</c:v>
                </c:pt>
                <c:pt idx="139">
                  <c:v>44456</c:v>
                </c:pt>
                <c:pt idx="140">
                  <c:v>44457</c:v>
                </c:pt>
                <c:pt idx="141">
                  <c:v>44458</c:v>
                </c:pt>
                <c:pt idx="142">
                  <c:v>44459</c:v>
                </c:pt>
                <c:pt idx="143">
                  <c:v>44460</c:v>
                </c:pt>
                <c:pt idx="144">
                  <c:v>44461</c:v>
                </c:pt>
                <c:pt idx="145">
                  <c:v>44462</c:v>
                </c:pt>
                <c:pt idx="146">
                  <c:v>44463</c:v>
                </c:pt>
                <c:pt idx="147">
                  <c:v>44464</c:v>
                </c:pt>
                <c:pt idx="148">
                  <c:v>44465</c:v>
                </c:pt>
                <c:pt idx="149">
                  <c:v>44466</c:v>
                </c:pt>
                <c:pt idx="150">
                  <c:v>44467</c:v>
                </c:pt>
                <c:pt idx="151">
                  <c:v>44468</c:v>
                </c:pt>
                <c:pt idx="152">
                  <c:v>44469</c:v>
                </c:pt>
                <c:pt idx="153">
                  <c:v>44470</c:v>
                </c:pt>
                <c:pt idx="154">
                  <c:v>44471</c:v>
                </c:pt>
                <c:pt idx="155">
                  <c:v>44472</c:v>
                </c:pt>
                <c:pt idx="156">
                  <c:v>44473</c:v>
                </c:pt>
              </c:numCache>
            </c:numRef>
          </c:cat>
          <c:val>
            <c:numRef>
              <c:f>Sheet1!$D$2:$D$158</c:f>
              <c:numCache>
                <c:formatCode>General</c:formatCode>
                <c:ptCount val="157"/>
                <c:pt idx="0">
                  <c:v>599.46645891760454</c:v>
                </c:pt>
                <c:pt idx="1">
                  <c:v>569.10221021604536</c:v>
                </c:pt>
                <c:pt idx="2">
                  <c:v>539.94260128096687</c:v>
                </c:pt>
                <c:pt idx="3">
                  <c:v>512.65940907569063</c:v>
                </c:pt>
                <c:pt idx="4">
                  <c:v>487.1258132913552</c:v>
                </c:pt>
                <c:pt idx="5">
                  <c:v>460.51499405829281</c:v>
                </c:pt>
                <c:pt idx="6">
                  <c:v>434.8973337156815</c:v>
                </c:pt>
                <c:pt idx="7">
                  <c:v>411.12891863179618</c:v>
                </c:pt>
                <c:pt idx="8">
                  <c:v>388.07024508281552</c:v>
                </c:pt>
                <c:pt idx="9">
                  <c:v>365.29035647634589</c:v>
                </c:pt>
                <c:pt idx="10">
                  <c:v>343.83630503100665</c:v>
                </c:pt>
                <c:pt idx="11">
                  <c:v>322.90590340919152</c:v>
                </c:pt>
                <c:pt idx="12">
                  <c:v>302.60359279710229</c:v>
                </c:pt>
                <c:pt idx="13">
                  <c:v>284.21760257217557</c:v>
                </c:pt>
                <c:pt idx="14">
                  <c:v>267.35701436371266</c:v>
                </c:pt>
                <c:pt idx="15">
                  <c:v>251.95736487185434</c:v>
                </c:pt>
                <c:pt idx="16">
                  <c:v>237.06915830096582</c:v>
                </c:pt>
                <c:pt idx="17">
                  <c:v>223.03719981105192</c:v>
                </c:pt>
                <c:pt idx="18">
                  <c:v>209.93846693454086</c:v>
                </c:pt>
                <c:pt idx="19">
                  <c:v>196.6071661972536</c:v>
                </c:pt>
                <c:pt idx="20">
                  <c:v>184.33342777197231</c:v>
                </c:pt>
                <c:pt idx="21">
                  <c:v>173.3132223757697</c:v>
                </c:pt>
                <c:pt idx="22">
                  <c:v>163.06738982045653</c:v>
                </c:pt>
                <c:pt idx="23">
                  <c:v>153.21031823043302</c:v>
                </c:pt>
                <c:pt idx="24">
                  <c:v>144.23950527650635</c:v>
                </c:pt>
                <c:pt idx="25">
                  <c:v>135.5993929879406</c:v>
                </c:pt>
                <c:pt idx="26">
                  <c:v>126.84750189822905</c:v>
                </c:pt>
                <c:pt idx="27">
                  <c:v>118.81387902708688</c:v>
                </c:pt>
                <c:pt idx="28">
                  <c:v>111.41200472809781</c:v>
                </c:pt>
                <c:pt idx="29">
                  <c:v>104.3172451055449</c:v>
                </c:pt>
                <c:pt idx="30">
                  <c:v>97.371287709529568</c:v>
                </c:pt>
                <c:pt idx="31">
                  <c:v>91.273309974660037</c:v>
                </c:pt>
                <c:pt idx="32">
                  <c:v>85.609519482130139</c:v>
                </c:pt>
                <c:pt idx="33">
                  <c:v>79.446235943698028</c:v>
                </c:pt>
                <c:pt idx="34">
                  <c:v>74.673598823812483</c:v>
                </c:pt>
                <c:pt idx="35">
                  <c:v>70.187072929924696</c:v>
                </c:pt>
                <c:pt idx="36">
                  <c:v>65.972355499266868</c:v>
                </c:pt>
                <c:pt idx="37">
                  <c:v>62.009477446305176</c:v>
                </c:pt>
                <c:pt idx="38">
                  <c:v>58.297128651988579</c:v>
                </c:pt>
                <c:pt idx="39">
                  <c:v>54.828658727804608</c:v>
                </c:pt>
                <c:pt idx="40">
                  <c:v>51.591117464418424</c:v>
                </c:pt>
                <c:pt idx="41">
                  <c:v>48.580240674218473</c:v>
                </c:pt>
                <c:pt idx="42">
                  <c:v>45.791326572660246</c:v>
                </c:pt>
                <c:pt idx="43">
                  <c:v>43.211902341312843</c:v>
                </c:pt>
                <c:pt idx="44">
                  <c:v>40.830007655708265</c:v>
                </c:pt>
                <c:pt idx="45">
                  <c:v>38.629440642874805</c:v>
                </c:pt>
                <c:pt idx="46">
                  <c:v>36.595334469082282</c:v>
                </c:pt>
                <c:pt idx="47">
                  <c:v>34.71253835199424</c:v>
                </c:pt>
                <c:pt idx="48">
                  <c:v>32.972543386508413</c:v>
                </c:pt>
                <c:pt idx="49">
                  <c:v>31.368617758575237</c:v>
                </c:pt>
                <c:pt idx="50">
                  <c:v>29.891474772080343</c:v>
                </c:pt>
                <c:pt idx="51">
                  <c:v>28.526896023967076</c:v>
                </c:pt>
                <c:pt idx="52">
                  <c:v>27.264740625342579</c:v>
                </c:pt>
                <c:pt idx="53">
                  <c:v>26.090023110184106</c:v>
                </c:pt>
                <c:pt idx="54">
                  <c:v>24.990195319546981</c:v>
                </c:pt>
                <c:pt idx="55">
                  <c:v>23.958003433369829</c:v>
                </c:pt>
                <c:pt idx="56">
                  <c:v>22.991844027202134</c:v>
                </c:pt>
                <c:pt idx="57">
                  <c:v>22.083209306878739</c:v>
                </c:pt>
                <c:pt idx="58">
                  <c:v>21.225854843028312</c:v>
                </c:pt>
                <c:pt idx="59">
                  <c:v>20.415417030215341</c:v>
                </c:pt>
                <c:pt idx="60">
                  <c:v>19.645636269849618</c:v>
                </c:pt>
                <c:pt idx="61">
                  <c:v>18.911089222189684</c:v>
                </c:pt>
                <c:pt idx="62">
                  <c:v>18.208078255194312</c:v>
                </c:pt>
                <c:pt idx="63">
                  <c:v>17.533537414716601</c:v>
                </c:pt>
                <c:pt idx="64">
                  <c:v>16.884793232237868</c:v>
                </c:pt>
                <c:pt idx="65">
                  <c:v>16.259557045710405</c:v>
                </c:pt>
                <c:pt idx="66">
                  <c:v>15.655845333051076</c:v>
                </c:pt>
                <c:pt idx="67">
                  <c:v>15.071928073945967</c:v>
                </c:pt>
                <c:pt idx="68">
                  <c:v>14.506332272879408</c:v>
                </c:pt>
                <c:pt idx="69">
                  <c:v>13.957644556938806</c:v>
                </c:pt>
                <c:pt idx="70">
                  <c:v>13.424628434728794</c:v>
                </c:pt>
                <c:pt idx="71">
                  <c:v>12.906139143716864</c:v>
                </c:pt>
                <c:pt idx="72">
                  <c:v>12.401102981675914</c:v>
                </c:pt>
                <c:pt idx="73">
                  <c:v>11.908506785220421</c:v>
                </c:pt>
                <c:pt idx="74">
                  <c:v>11.427403531444231</c:v>
                </c:pt>
                <c:pt idx="75">
                  <c:v>10.956962789226759</c:v>
                </c:pt>
                <c:pt idx="76">
                  <c:v>10.496486213028406</c:v>
                </c:pt>
                <c:pt idx="77">
                  <c:v>10.045456034336617</c:v>
                </c:pt>
                <c:pt idx="78">
                  <c:v>9.6035414816567766</c:v>
                </c:pt>
                <c:pt idx="79">
                  <c:v>9.1705930186180513</c:v>
                </c:pt>
                <c:pt idx="80">
                  <c:v>8.7466100834906353</c:v>
                </c:pt>
                <c:pt idx="81">
                  <c:v>8.331737380075948</c:v>
                </c:pt>
                <c:pt idx="82">
                  <c:v>7.9262201104904326</c:v>
                </c:pt>
                <c:pt idx="83">
                  <c:v>7.5303797194669553</c:v>
                </c:pt>
                <c:pt idx="84">
                  <c:v>7.1445919510933216</c:v>
                </c:pt>
                <c:pt idx="85">
                  <c:v>6.7692689492965323</c:v>
                </c:pt>
                <c:pt idx="86">
                  <c:v>6.4048351158273169</c:v>
                </c:pt>
                <c:pt idx="87">
                  <c:v>6.0516930234778172</c:v>
                </c:pt>
                <c:pt idx="88">
                  <c:v>5.7102085666479194</c:v>
                </c:pt>
                <c:pt idx="89">
                  <c:v>5.3806948008185129</c:v>
                </c:pt>
                <c:pt idx="90">
                  <c:v>5.0634087940469819</c:v>
                </c:pt>
                <c:pt idx="91">
                  <c:v>4.7585460706956795</c:v>
                </c:pt>
                <c:pt idx="92">
                  <c:v>4.466239348608573</c:v>
                </c:pt>
                <c:pt idx="93">
                  <c:v>4.1865669740402298</c:v>
                </c:pt>
                <c:pt idx="94">
                  <c:v>3.9195409630341556</c:v>
                </c:pt>
                <c:pt idx="95">
                  <c:v>3.6651121577509844</c:v>
                </c:pt>
                <c:pt idx="96">
                  <c:v>3.4231715727706642</c:v>
                </c:pt>
                <c:pt idx="97">
                  <c:v>3.1935530637636886</c:v>
                </c:pt>
                <c:pt idx="98">
                  <c:v>2.9760379958762444</c:v>
                </c:pt>
                <c:pt idx="99">
                  <c:v>2.7703632609880833</c:v>
                </c:pt>
                <c:pt idx="100">
                  <c:v>2.5762171938513703</c:v>
                </c:pt>
                <c:pt idx="101">
                  <c:v>2.3932502605741961</c:v>
                </c:pt>
                <c:pt idx="102">
                  <c:v>2.2210827469374723</c:v>
                </c:pt>
                <c:pt idx="103">
                  <c:v>2.0593129882197214</c:v>
                </c:pt>
                <c:pt idx="104">
                  <c:v>1.9075239747535306</c:v>
                </c:pt>
                <c:pt idx="105">
                  <c:v>1.7652884243643723</c:v>
                </c:pt>
                <c:pt idx="106">
                  <c:v>2.0316806488134889</c:v>
                </c:pt>
                <c:pt idx="107">
                  <c:v>2.4874897402028155</c:v>
                </c:pt>
                <c:pt idx="108">
                  <c:v>3.1309691054080462</c:v>
                </c:pt>
                <c:pt idx="109">
                  <c:v>3.9585582446791117</c:v>
                </c:pt>
                <c:pt idx="110">
                  <c:v>4.9647219824962763</c:v>
                </c:pt>
                <c:pt idx="111">
                  <c:v>6.1547385887495745</c:v>
                </c:pt>
                <c:pt idx="112">
                  <c:v>7.5294706968084357</c:v>
                </c:pt>
                <c:pt idx="113">
                  <c:v>9.0849737633807699</c:v>
                </c:pt>
                <c:pt idx="114">
                  <c:v>10.81434337491072</c:v>
                </c:pt>
                <c:pt idx="115">
                  <c:v>12.708835694004261</c:v>
                </c:pt>
                <c:pt idx="116">
                  <c:v>14.759009398384926</c:v>
                </c:pt>
                <c:pt idx="117">
                  <c:v>16.955717033834269</c:v>
                </c:pt>
                <c:pt idx="118">
                  <c:v>19.290494876355588</c:v>
                </c:pt>
                <c:pt idx="119">
                  <c:v>21.755721467973849</c:v>
                </c:pt>
                <c:pt idx="120">
                  <c:v>24.344666995789858</c:v>
                </c:pt>
                <c:pt idx="121">
                  <c:v>27.051260952817543</c:v>
                </c:pt>
                <c:pt idx="122">
                  <c:v>29.869970601355853</c:v>
                </c:pt>
                <c:pt idx="123">
                  <c:v>32.796385728615483</c:v>
                </c:pt>
                <c:pt idx="124">
                  <c:v>35.827601088049093</c:v>
                </c:pt>
                <c:pt idx="125">
                  <c:v>38.962191710077761</c:v>
                </c:pt>
                <c:pt idx="126">
                  <c:v>42.199921997343253</c:v>
                </c:pt>
                <c:pt idx="127">
                  <c:v>45.54174345766792</c:v>
                </c:pt>
                <c:pt idx="128">
                  <c:v>48.989748195013689</c:v>
                </c:pt>
                <c:pt idx="129">
                  <c:v>52.547013122473757</c:v>
                </c:pt>
                <c:pt idx="130">
                  <c:v>56.2175138245548</c:v>
                </c:pt>
                <c:pt idx="131">
                  <c:v>60.005911964728455</c:v>
                </c:pt>
                <c:pt idx="132">
                  <c:v>63.917498603385823</c:v>
                </c:pt>
                <c:pt idx="133">
                  <c:v>67.95814979143681</c:v>
                </c:pt>
                <c:pt idx="134">
                  <c:v>72.134354686817701</c:v>
                </c:pt>
                <c:pt idx="135">
                  <c:v>76.453207955683482</c:v>
                </c:pt>
                <c:pt idx="136">
                  <c:v>80.922306537757478</c:v>
                </c:pt>
                <c:pt idx="137">
                  <c:v>85.549687020506795</c:v>
                </c:pt>
                <c:pt idx="138">
                  <c:v>90.343802913884005</c:v>
                </c:pt>
                <c:pt idx="139">
                  <c:v>95.313480774594836</c:v>
                </c:pt>
                <c:pt idx="140">
                  <c:v>100.46787461911273</c:v>
                </c:pt>
                <c:pt idx="141">
                  <c:v>105.8164577547451</c:v>
                </c:pt>
                <c:pt idx="142">
                  <c:v>111.36899487339957</c:v>
                </c:pt>
                <c:pt idx="143">
                  <c:v>117.13555920246648</c:v>
                </c:pt>
                <c:pt idx="144">
                  <c:v>123.12653623188925</c:v>
                </c:pt>
                <c:pt idx="145">
                  <c:v>129.35262541679757</c:v>
                </c:pt>
                <c:pt idx="146">
                  <c:v>135.82483646757467</c:v>
                </c:pt>
                <c:pt idx="147">
                  <c:v>142.55450019304521</c:v>
                </c:pt>
                <c:pt idx="148">
                  <c:v>149.55327217198339</c:v>
                </c:pt>
                <c:pt idx="149">
                  <c:v>156.83314911029456</c:v>
                </c:pt>
                <c:pt idx="150">
                  <c:v>164.40647352998528</c:v>
                </c:pt>
                <c:pt idx="151">
                  <c:v>172.28593718147221</c:v>
                </c:pt>
                <c:pt idx="152">
                  <c:v>180.48460783807332</c:v>
                </c:pt>
                <c:pt idx="153">
                  <c:v>189.01595516806398</c:v>
                </c:pt>
                <c:pt idx="154">
                  <c:v>197.89387157327107</c:v>
                </c:pt>
                <c:pt idx="155">
                  <c:v>207.13268468816716</c:v>
                </c:pt>
                <c:pt idx="156">
                  <c:v>216.74715997408939</c:v>
                </c:pt>
              </c:numCache>
            </c:numRef>
          </c:val>
          <c:smooth val="0"/>
          <c:extLst>
            <c:ext xmlns:c16="http://schemas.microsoft.com/office/drawing/2014/chart" uri="{C3380CC4-5D6E-409C-BE32-E72D297353CC}">
              <c16:uniqueId val="{00000003-DAE2-42EA-A44F-23A358B5B2EF}"/>
            </c:ext>
          </c:extLst>
        </c:ser>
        <c:ser>
          <c:idx val="4"/>
          <c:order val="2"/>
          <c:tx>
            <c:strRef>
              <c:f>Sheet1!$F$1</c:f>
              <c:strCache>
                <c:ptCount val="1"/>
                <c:pt idx="0">
                  <c:v>C</c:v>
                </c:pt>
              </c:strCache>
            </c:strRef>
          </c:tx>
          <c:spPr>
            <a:ln w="28575" cap="rnd">
              <a:solidFill>
                <a:srgbClr val="FF9900"/>
              </a:solidFill>
              <a:round/>
            </a:ln>
            <a:effectLst/>
          </c:spPr>
          <c:marker>
            <c:symbol val="none"/>
          </c:marker>
          <c:cat>
            <c:numRef>
              <c:f>Sheet1!$A$2:$A$158</c:f>
              <c:numCache>
                <c:formatCode>m/d/yyyy</c:formatCode>
                <c:ptCount val="157"/>
                <c:pt idx="0">
                  <c:v>44317</c:v>
                </c:pt>
                <c:pt idx="1">
                  <c:v>44318</c:v>
                </c:pt>
                <c:pt idx="2">
                  <c:v>44319</c:v>
                </c:pt>
                <c:pt idx="3">
                  <c:v>44320</c:v>
                </c:pt>
                <c:pt idx="4">
                  <c:v>44321</c:v>
                </c:pt>
                <c:pt idx="5">
                  <c:v>44322</c:v>
                </c:pt>
                <c:pt idx="6">
                  <c:v>44323</c:v>
                </c:pt>
                <c:pt idx="7">
                  <c:v>44324</c:v>
                </c:pt>
                <c:pt idx="8">
                  <c:v>44325</c:v>
                </c:pt>
                <c:pt idx="9">
                  <c:v>44326</c:v>
                </c:pt>
                <c:pt idx="10">
                  <c:v>44327</c:v>
                </c:pt>
                <c:pt idx="11">
                  <c:v>44328</c:v>
                </c:pt>
                <c:pt idx="12">
                  <c:v>44329</c:v>
                </c:pt>
                <c:pt idx="13">
                  <c:v>44330</c:v>
                </c:pt>
                <c:pt idx="14">
                  <c:v>44331</c:v>
                </c:pt>
                <c:pt idx="15">
                  <c:v>44332</c:v>
                </c:pt>
                <c:pt idx="16">
                  <c:v>44333</c:v>
                </c:pt>
                <c:pt idx="17">
                  <c:v>44334</c:v>
                </c:pt>
                <c:pt idx="18">
                  <c:v>44335</c:v>
                </c:pt>
                <c:pt idx="19">
                  <c:v>44336</c:v>
                </c:pt>
                <c:pt idx="20">
                  <c:v>44337</c:v>
                </c:pt>
                <c:pt idx="21">
                  <c:v>44338</c:v>
                </c:pt>
                <c:pt idx="22">
                  <c:v>44339</c:v>
                </c:pt>
                <c:pt idx="23">
                  <c:v>44340</c:v>
                </c:pt>
                <c:pt idx="24">
                  <c:v>44341</c:v>
                </c:pt>
                <c:pt idx="25">
                  <c:v>44342</c:v>
                </c:pt>
                <c:pt idx="26">
                  <c:v>44343</c:v>
                </c:pt>
                <c:pt idx="27">
                  <c:v>44344</c:v>
                </c:pt>
                <c:pt idx="28">
                  <c:v>44345</c:v>
                </c:pt>
                <c:pt idx="29">
                  <c:v>44346</c:v>
                </c:pt>
                <c:pt idx="30">
                  <c:v>44347</c:v>
                </c:pt>
                <c:pt idx="31">
                  <c:v>44348</c:v>
                </c:pt>
                <c:pt idx="32">
                  <c:v>44349</c:v>
                </c:pt>
                <c:pt idx="33">
                  <c:v>44350</c:v>
                </c:pt>
                <c:pt idx="34">
                  <c:v>44351</c:v>
                </c:pt>
                <c:pt idx="35">
                  <c:v>44352</c:v>
                </c:pt>
                <c:pt idx="36">
                  <c:v>44353</c:v>
                </c:pt>
                <c:pt idx="37">
                  <c:v>44354</c:v>
                </c:pt>
                <c:pt idx="38">
                  <c:v>44355</c:v>
                </c:pt>
                <c:pt idx="39">
                  <c:v>44356</c:v>
                </c:pt>
                <c:pt idx="40">
                  <c:v>44357</c:v>
                </c:pt>
                <c:pt idx="41">
                  <c:v>44358</c:v>
                </c:pt>
                <c:pt idx="42">
                  <c:v>44359</c:v>
                </c:pt>
                <c:pt idx="43">
                  <c:v>44360</c:v>
                </c:pt>
                <c:pt idx="44">
                  <c:v>44361</c:v>
                </c:pt>
                <c:pt idx="45">
                  <c:v>44362</c:v>
                </c:pt>
                <c:pt idx="46">
                  <c:v>44363</c:v>
                </c:pt>
                <c:pt idx="47">
                  <c:v>44364</c:v>
                </c:pt>
                <c:pt idx="48">
                  <c:v>44365</c:v>
                </c:pt>
                <c:pt idx="49">
                  <c:v>44366</c:v>
                </c:pt>
                <c:pt idx="50">
                  <c:v>44367</c:v>
                </c:pt>
                <c:pt idx="51">
                  <c:v>44368</c:v>
                </c:pt>
                <c:pt idx="52">
                  <c:v>44369</c:v>
                </c:pt>
                <c:pt idx="53">
                  <c:v>44370</c:v>
                </c:pt>
                <c:pt idx="54">
                  <c:v>44371</c:v>
                </c:pt>
                <c:pt idx="55">
                  <c:v>44372</c:v>
                </c:pt>
                <c:pt idx="56">
                  <c:v>44373</c:v>
                </c:pt>
                <c:pt idx="57">
                  <c:v>44374</c:v>
                </c:pt>
                <c:pt idx="58">
                  <c:v>44375</c:v>
                </c:pt>
                <c:pt idx="59">
                  <c:v>44376</c:v>
                </c:pt>
                <c:pt idx="60">
                  <c:v>44377</c:v>
                </c:pt>
                <c:pt idx="61">
                  <c:v>44378</c:v>
                </c:pt>
                <c:pt idx="62">
                  <c:v>44379</c:v>
                </c:pt>
                <c:pt idx="63">
                  <c:v>44380</c:v>
                </c:pt>
                <c:pt idx="64">
                  <c:v>44381</c:v>
                </c:pt>
                <c:pt idx="65">
                  <c:v>44382</c:v>
                </c:pt>
                <c:pt idx="66">
                  <c:v>44383</c:v>
                </c:pt>
                <c:pt idx="67">
                  <c:v>44384</c:v>
                </c:pt>
                <c:pt idx="68">
                  <c:v>44385</c:v>
                </c:pt>
                <c:pt idx="69">
                  <c:v>44386</c:v>
                </c:pt>
                <c:pt idx="70">
                  <c:v>44387</c:v>
                </c:pt>
                <c:pt idx="71">
                  <c:v>44388</c:v>
                </c:pt>
                <c:pt idx="72">
                  <c:v>44389</c:v>
                </c:pt>
                <c:pt idx="73">
                  <c:v>44390</c:v>
                </c:pt>
                <c:pt idx="74">
                  <c:v>44391</c:v>
                </c:pt>
                <c:pt idx="75">
                  <c:v>44392</c:v>
                </c:pt>
                <c:pt idx="76">
                  <c:v>44393</c:v>
                </c:pt>
                <c:pt idx="77">
                  <c:v>44394</c:v>
                </c:pt>
                <c:pt idx="78">
                  <c:v>44395</c:v>
                </c:pt>
                <c:pt idx="79">
                  <c:v>44396</c:v>
                </c:pt>
                <c:pt idx="80">
                  <c:v>44397</c:v>
                </c:pt>
                <c:pt idx="81">
                  <c:v>44398</c:v>
                </c:pt>
                <c:pt idx="82">
                  <c:v>44399</c:v>
                </c:pt>
                <c:pt idx="83">
                  <c:v>44400</c:v>
                </c:pt>
                <c:pt idx="84">
                  <c:v>44401</c:v>
                </c:pt>
                <c:pt idx="85">
                  <c:v>44402</c:v>
                </c:pt>
                <c:pt idx="86">
                  <c:v>44403</c:v>
                </c:pt>
                <c:pt idx="87">
                  <c:v>44404</c:v>
                </c:pt>
                <c:pt idx="88">
                  <c:v>44405</c:v>
                </c:pt>
                <c:pt idx="89">
                  <c:v>44406</c:v>
                </c:pt>
                <c:pt idx="90">
                  <c:v>44407</c:v>
                </c:pt>
                <c:pt idx="91">
                  <c:v>44408</c:v>
                </c:pt>
                <c:pt idx="92">
                  <c:v>44409</c:v>
                </c:pt>
                <c:pt idx="93">
                  <c:v>44410</c:v>
                </c:pt>
                <c:pt idx="94">
                  <c:v>44411</c:v>
                </c:pt>
                <c:pt idx="95">
                  <c:v>44412</c:v>
                </c:pt>
                <c:pt idx="96">
                  <c:v>44413</c:v>
                </c:pt>
                <c:pt idx="97">
                  <c:v>44414</c:v>
                </c:pt>
                <c:pt idx="98">
                  <c:v>44415</c:v>
                </c:pt>
                <c:pt idx="99">
                  <c:v>44416</c:v>
                </c:pt>
                <c:pt idx="100">
                  <c:v>44417</c:v>
                </c:pt>
                <c:pt idx="101">
                  <c:v>44418</c:v>
                </c:pt>
                <c:pt idx="102">
                  <c:v>44419</c:v>
                </c:pt>
                <c:pt idx="103">
                  <c:v>44420</c:v>
                </c:pt>
                <c:pt idx="104">
                  <c:v>44421</c:v>
                </c:pt>
                <c:pt idx="105">
                  <c:v>44422</c:v>
                </c:pt>
                <c:pt idx="106">
                  <c:v>44423</c:v>
                </c:pt>
                <c:pt idx="107">
                  <c:v>44424</c:v>
                </c:pt>
                <c:pt idx="108">
                  <c:v>44425</c:v>
                </c:pt>
                <c:pt idx="109">
                  <c:v>44426</c:v>
                </c:pt>
                <c:pt idx="110">
                  <c:v>44427</c:v>
                </c:pt>
                <c:pt idx="111">
                  <c:v>44428</c:v>
                </c:pt>
                <c:pt idx="112">
                  <c:v>44429</c:v>
                </c:pt>
                <c:pt idx="113">
                  <c:v>44430</c:v>
                </c:pt>
                <c:pt idx="114">
                  <c:v>44431</c:v>
                </c:pt>
                <c:pt idx="115">
                  <c:v>44432</c:v>
                </c:pt>
                <c:pt idx="116">
                  <c:v>44433</c:v>
                </c:pt>
                <c:pt idx="117">
                  <c:v>44434</c:v>
                </c:pt>
                <c:pt idx="118">
                  <c:v>44435</c:v>
                </c:pt>
                <c:pt idx="119">
                  <c:v>44436</c:v>
                </c:pt>
                <c:pt idx="120">
                  <c:v>44437</c:v>
                </c:pt>
                <c:pt idx="121">
                  <c:v>44438</c:v>
                </c:pt>
                <c:pt idx="122">
                  <c:v>44439</c:v>
                </c:pt>
                <c:pt idx="123">
                  <c:v>44440</c:v>
                </c:pt>
                <c:pt idx="124">
                  <c:v>44441</c:v>
                </c:pt>
                <c:pt idx="125">
                  <c:v>44442</c:v>
                </c:pt>
                <c:pt idx="126">
                  <c:v>44443</c:v>
                </c:pt>
                <c:pt idx="127">
                  <c:v>44444</c:v>
                </c:pt>
                <c:pt idx="128">
                  <c:v>44445</c:v>
                </c:pt>
                <c:pt idx="129">
                  <c:v>44446</c:v>
                </c:pt>
                <c:pt idx="130">
                  <c:v>44447</c:v>
                </c:pt>
                <c:pt idx="131">
                  <c:v>44448</c:v>
                </c:pt>
                <c:pt idx="132">
                  <c:v>44449</c:v>
                </c:pt>
                <c:pt idx="133">
                  <c:v>44450</c:v>
                </c:pt>
                <c:pt idx="134">
                  <c:v>44451</c:v>
                </c:pt>
                <c:pt idx="135">
                  <c:v>44452</c:v>
                </c:pt>
                <c:pt idx="136">
                  <c:v>44453</c:v>
                </c:pt>
                <c:pt idx="137">
                  <c:v>44454</c:v>
                </c:pt>
                <c:pt idx="138">
                  <c:v>44455</c:v>
                </c:pt>
                <c:pt idx="139">
                  <c:v>44456</c:v>
                </c:pt>
                <c:pt idx="140">
                  <c:v>44457</c:v>
                </c:pt>
                <c:pt idx="141">
                  <c:v>44458</c:v>
                </c:pt>
                <c:pt idx="142">
                  <c:v>44459</c:v>
                </c:pt>
                <c:pt idx="143">
                  <c:v>44460</c:v>
                </c:pt>
                <c:pt idx="144">
                  <c:v>44461</c:v>
                </c:pt>
                <c:pt idx="145">
                  <c:v>44462</c:v>
                </c:pt>
                <c:pt idx="146">
                  <c:v>44463</c:v>
                </c:pt>
                <c:pt idx="147">
                  <c:v>44464</c:v>
                </c:pt>
                <c:pt idx="148">
                  <c:v>44465</c:v>
                </c:pt>
                <c:pt idx="149">
                  <c:v>44466</c:v>
                </c:pt>
                <c:pt idx="150">
                  <c:v>44467</c:v>
                </c:pt>
                <c:pt idx="151">
                  <c:v>44468</c:v>
                </c:pt>
                <c:pt idx="152">
                  <c:v>44469</c:v>
                </c:pt>
                <c:pt idx="153">
                  <c:v>44470</c:v>
                </c:pt>
                <c:pt idx="154">
                  <c:v>44471</c:v>
                </c:pt>
                <c:pt idx="155">
                  <c:v>44472</c:v>
                </c:pt>
                <c:pt idx="156">
                  <c:v>44473</c:v>
                </c:pt>
              </c:numCache>
            </c:numRef>
          </c:cat>
          <c:val>
            <c:numRef>
              <c:f>Sheet1!$F$2:$F$158</c:f>
              <c:numCache>
                <c:formatCode>General</c:formatCode>
                <c:ptCount val="157"/>
                <c:pt idx="0">
                  <c:v>599.46645891760454</c:v>
                </c:pt>
                <c:pt idx="1">
                  <c:v>569.10221021604536</c:v>
                </c:pt>
                <c:pt idx="2">
                  <c:v>539.94260128096687</c:v>
                </c:pt>
                <c:pt idx="3">
                  <c:v>512.65940907569063</c:v>
                </c:pt>
                <c:pt idx="4">
                  <c:v>487.1258132913552</c:v>
                </c:pt>
                <c:pt idx="5">
                  <c:v>460.51499405829281</c:v>
                </c:pt>
                <c:pt idx="6">
                  <c:v>434.8973337156815</c:v>
                </c:pt>
                <c:pt idx="7">
                  <c:v>411.12891863179618</c:v>
                </c:pt>
                <c:pt idx="8">
                  <c:v>388.07024508281552</c:v>
                </c:pt>
                <c:pt idx="9">
                  <c:v>365.29035647634589</c:v>
                </c:pt>
                <c:pt idx="10">
                  <c:v>343.83630503100665</c:v>
                </c:pt>
                <c:pt idx="11">
                  <c:v>322.90590340919152</c:v>
                </c:pt>
                <c:pt idx="12">
                  <c:v>302.60359279710229</c:v>
                </c:pt>
                <c:pt idx="13">
                  <c:v>284.21760257217557</c:v>
                </c:pt>
                <c:pt idx="14">
                  <c:v>267.35701436371266</c:v>
                </c:pt>
                <c:pt idx="15">
                  <c:v>251.95736487185434</c:v>
                </c:pt>
                <c:pt idx="16">
                  <c:v>237.06915830096582</c:v>
                </c:pt>
                <c:pt idx="17">
                  <c:v>223.03719981105192</c:v>
                </c:pt>
                <c:pt idx="18">
                  <c:v>209.93846693454086</c:v>
                </c:pt>
                <c:pt idx="19">
                  <c:v>196.6071661972536</c:v>
                </c:pt>
                <c:pt idx="20">
                  <c:v>184.33342777197231</c:v>
                </c:pt>
                <c:pt idx="21">
                  <c:v>173.3132223757697</c:v>
                </c:pt>
                <c:pt idx="22">
                  <c:v>163.06738982045653</c:v>
                </c:pt>
                <c:pt idx="23">
                  <c:v>153.21031823043302</c:v>
                </c:pt>
                <c:pt idx="24">
                  <c:v>144.23950527650635</c:v>
                </c:pt>
                <c:pt idx="25">
                  <c:v>135.5993929879406</c:v>
                </c:pt>
                <c:pt idx="26">
                  <c:v>126.84750189822905</c:v>
                </c:pt>
                <c:pt idx="27">
                  <c:v>118.81387902708688</c:v>
                </c:pt>
                <c:pt idx="28">
                  <c:v>111.41200472809781</c:v>
                </c:pt>
                <c:pt idx="29">
                  <c:v>104.3172451055449</c:v>
                </c:pt>
                <c:pt idx="30">
                  <c:v>97.371287709529568</c:v>
                </c:pt>
                <c:pt idx="31">
                  <c:v>91.273309974660037</c:v>
                </c:pt>
                <c:pt idx="32">
                  <c:v>85.609519482130139</c:v>
                </c:pt>
                <c:pt idx="33">
                  <c:v>79.446235943698028</c:v>
                </c:pt>
                <c:pt idx="34">
                  <c:v>74.673598823812483</c:v>
                </c:pt>
                <c:pt idx="35">
                  <c:v>70.187072929924696</c:v>
                </c:pt>
                <c:pt idx="36">
                  <c:v>65.972355499266868</c:v>
                </c:pt>
                <c:pt idx="37">
                  <c:v>62.009477446305176</c:v>
                </c:pt>
                <c:pt idx="38">
                  <c:v>58.297128651988579</c:v>
                </c:pt>
                <c:pt idx="39">
                  <c:v>54.828658727804608</c:v>
                </c:pt>
                <c:pt idx="40">
                  <c:v>51.591117464418424</c:v>
                </c:pt>
                <c:pt idx="41">
                  <c:v>48.580240674218473</c:v>
                </c:pt>
                <c:pt idx="42">
                  <c:v>45.791326572660246</c:v>
                </c:pt>
                <c:pt idx="43">
                  <c:v>43.211902341312843</c:v>
                </c:pt>
                <c:pt idx="44">
                  <c:v>40.830007655708265</c:v>
                </c:pt>
                <c:pt idx="45">
                  <c:v>38.629440642874805</c:v>
                </c:pt>
                <c:pt idx="46">
                  <c:v>36.595334469082282</c:v>
                </c:pt>
                <c:pt idx="47">
                  <c:v>34.71253835199424</c:v>
                </c:pt>
                <c:pt idx="48">
                  <c:v>32.972543386508413</c:v>
                </c:pt>
                <c:pt idx="49">
                  <c:v>31.368617758575237</c:v>
                </c:pt>
                <c:pt idx="50">
                  <c:v>29.891474772080343</c:v>
                </c:pt>
                <c:pt idx="51">
                  <c:v>28.526896023967076</c:v>
                </c:pt>
                <c:pt idx="52">
                  <c:v>27.264740625342579</c:v>
                </c:pt>
                <c:pt idx="53">
                  <c:v>26.090023110184106</c:v>
                </c:pt>
                <c:pt idx="54">
                  <c:v>24.990195319546981</c:v>
                </c:pt>
                <c:pt idx="55">
                  <c:v>23.958003433369829</c:v>
                </c:pt>
                <c:pt idx="56">
                  <c:v>22.991844027202134</c:v>
                </c:pt>
                <c:pt idx="57">
                  <c:v>22.083209306878739</c:v>
                </c:pt>
                <c:pt idx="58">
                  <c:v>21.225854843028312</c:v>
                </c:pt>
                <c:pt idx="59">
                  <c:v>20.415417030215341</c:v>
                </c:pt>
                <c:pt idx="60">
                  <c:v>19.645636269849618</c:v>
                </c:pt>
                <c:pt idx="61">
                  <c:v>18.911089222189684</c:v>
                </c:pt>
                <c:pt idx="62">
                  <c:v>18.208078255194312</c:v>
                </c:pt>
                <c:pt idx="63">
                  <c:v>17.533537414716601</c:v>
                </c:pt>
                <c:pt idx="64">
                  <c:v>16.884793232237868</c:v>
                </c:pt>
                <c:pt idx="65">
                  <c:v>16.259557045710405</c:v>
                </c:pt>
                <c:pt idx="66">
                  <c:v>15.655845333051076</c:v>
                </c:pt>
                <c:pt idx="67">
                  <c:v>15.071928073945967</c:v>
                </c:pt>
                <c:pt idx="68">
                  <c:v>14.506332272879408</c:v>
                </c:pt>
                <c:pt idx="69">
                  <c:v>13.957644556938806</c:v>
                </c:pt>
                <c:pt idx="70">
                  <c:v>13.424628434728794</c:v>
                </c:pt>
                <c:pt idx="71">
                  <c:v>12.906139143716864</c:v>
                </c:pt>
                <c:pt idx="72">
                  <c:v>12.401102981675914</c:v>
                </c:pt>
                <c:pt idx="73">
                  <c:v>11.908506785220421</c:v>
                </c:pt>
                <c:pt idx="74">
                  <c:v>11.427403531444231</c:v>
                </c:pt>
                <c:pt idx="75">
                  <c:v>10.956962789226759</c:v>
                </c:pt>
                <c:pt idx="76">
                  <c:v>10.496486213028406</c:v>
                </c:pt>
                <c:pt idx="77">
                  <c:v>10.045456034336617</c:v>
                </c:pt>
                <c:pt idx="78">
                  <c:v>9.6035414816567766</c:v>
                </c:pt>
                <c:pt idx="79">
                  <c:v>9.1705930186180513</c:v>
                </c:pt>
                <c:pt idx="80">
                  <c:v>8.7466100834906353</c:v>
                </c:pt>
                <c:pt idx="81">
                  <c:v>8.331737380075948</c:v>
                </c:pt>
                <c:pt idx="82">
                  <c:v>7.9262201104904326</c:v>
                </c:pt>
                <c:pt idx="83">
                  <c:v>7.5303797194669553</c:v>
                </c:pt>
                <c:pt idx="84">
                  <c:v>7.1445919510933216</c:v>
                </c:pt>
                <c:pt idx="85">
                  <c:v>6.7692689492965323</c:v>
                </c:pt>
                <c:pt idx="86">
                  <c:v>6.4048351158273169</c:v>
                </c:pt>
                <c:pt idx="87">
                  <c:v>6.0516930234778172</c:v>
                </c:pt>
                <c:pt idx="88">
                  <c:v>5.7102085666479194</c:v>
                </c:pt>
                <c:pt idx="89">
                  <c:v>5.3806948008185129</c:v>
                </c:pt>
                <c:pt idx="90">
                  <c:v>5.0634087940469819</c:v>
                </c:pt>
                <c:pt idx="91">
                  <c:v>4.7585460706956795</c:v>
                </c:pt>
                <c:pt idx="92">
                  <c:v>4.466239348608573</c:v>
                </c:pt>
                <c:pt idx="93">
                  <c:v>4.1865669740402298</c:v>
                </c:pt>
                <c:pt idx="94">
                  <c:v>3.9195409630341556</c:v>
                </c:pt>
                <c:pt idx="95">
                  <c:v>3.6651121577509844</c:v>
                </c:pt>
                <c:pt idx="96">
                  <c:v>3.4231715727706642</c:v>
                </c:pt>
                <c:pt idx="97">
                  <c:v>3.1935530637636886</c:v>
                </c:pt>
                <c:pt idx="98">
                  <c:v>2.9760379958762444</c:v>
                </c:pt>
                <c:pt idx="99">
                  <c:v>2.7703632609880833</c:v>
                </c:pt>
                <c:pt idx="100">
                  <c:v>2.5762171938513703</c:v>
                </c:pt>
                <c:pt idx="101">
                  <c:v>2.3932502605741961</c:v>
                </c:pt>
                <c:pt idx="102">
                  <c:v>2.2210827469374723</c:v>
                </c:pt>
                <c:pt idx="103">
                  <c:v>2.0593129882197214</c:v>
                </c:pt>
                <c:pt idx="104">
                  <c:v>1.9075239747535306</c:v>
                </c:pt>
                <c:pt idx="105">
                  <c:v>1.7652884243643723</c:v>
                </c:pt>
                <c:pt idx="106">
                  <c:v>1.3684078084114237</c:v>
                </c:pt>
                <c:pt idx="107">
                  <c:v>1.0883585518835208</c:v>
                </c:pt>
                <c:pt idx="108">
                  <c:v>0.92021656239090643</c:v>
                </c:pt>
                <c:pt idx="109">
                  <c:v>0.85669111038151269</c:v>
                </c:pt>
                <c:pt idx="110">
                  <c:v>0.88842864209572281</c:v>
                </c:pt>
                <c:pt idx="111">
                  <c:v>1.0051355913690199</c:v>
                </c:pt>
                <c:pt idx="112">
                  <c:v>1.1957889728435032</c:v>
                </c:pt>
                <c:pt idx="113">
                  <c:v>1.4489486172688519</c:v>
                </c:pt>
                <c:pt idx="114">
                  <c:v>1.7529868066943817</c:v>
                </c:pt>
                <c:pt idx="115">
                  <c:v>2.0964126165292507</c:v>
                </c:pt>
                <c:pt idx="116">
                  <c:v>2.4683819791064012</c:v>
                </c:pt>
                <c:pt idx="117">
                  <c:v>2.859501899413929</c:v>
                </c:pt>
                <c:pt idx="118">
                  <c:v>3.2617209079723546</c:v>
                </c:pt>
                <c:pt idx="119">
                  <c:v>3.6672215753348754</c:v>
                </c:pt>
                <c:pt idx="120">
                  <c:v>4.0685953645005357</c:v>
                </c:pt>
                <c:pt idx="121">
                  <c:v>4.4591156231541857</c:v>
                </c:pt>
                <c:pt idx="122">
                  <c:v>4.8329513202648124</c:v>
                </c:pt>
                <c:pt idx="123">
                  <c:v>5.1852474922478793</c:v>
                </c:pt>
                <c:pt idx="124">
                  <c:v>5.5125334717640522</c:v>
                </c:pt>
                <c:pt idx="125">
                  <c:v>5.8125634585597412</c:v>
                </c:pt>
                <c:pt idx="126">
                  <c:v>6.0833491908599298</c:v>
                </c:pt>
                <c:pt idx="127">
                  <c:v>6.3230687436613442</c:v>
                </c:pt>
                <c:pt idx="128">
                  <c:v>6.530197563267218</c:v>
                </c:pt>
                <c:pt idx="129">
                  <c:v>6.7035802793522086</c:v>
                </c:pt>
                <c:pt idx="130">
                  <c:v>6.8425174685190298</c:v>
                </c:pt>
                <c:pt idx="131">
                  <c:v>6.9469436411259506</c:v>
                </c:pt>
                <c:pt idx="132">
                  <c:v>7.0173038132060581</c:v>
                </c:pt>
                <c:pt idx="133">
                  <c:v>7.0541341068101238</c:v>
                </c:pt>
                <c:pt idx="134">
                  <c:v>7.0579906854883747</c:v>
                </c:pt>
                <c:pt idx="135">
                  <c:v>7.0294747904293997</c:v>
                </c:pt>
                <c:pt idx="136">
                  <c:v>6.9692686150528944</c:v>
                </c:pt>
                <c:pt idx="137">
                  <c:v>6.8782257997669989</c:v>
                </c:pt>
                <c:pt idx="138">
                  <c:v>6.7574307336443473</c:v>
                </c:pt>
                <c:pt idx="139">
                  <c:v>6.6080293925510025</c:v>
                </c:pt>
                <c:pt idx="140">
                  <c:v>6.4310942368546131</c:v>
                </c:pt>
                <c:pt idx="141">
                  <c:v>6.2275936194469272</c:v>
                </c:pt>
                <c:pt idx="142">
                  <c:v>5.998387666681821</c:v>
                </c:pt>
                <c:pt idx="143">
                  <c:v>5.7442617478143445</c:v>
                </c:pt>
                <c:pt idx="144">
                  <c:v>5.4659996179453314</c:v>
                </c:pt>
                <c:pt idx="145">
                  <c:v>5.1644821614516774</c:v>
                </c:pt>
                <c:pt idx="146">
                  <c:v>4.8406411610287927</c:v>
                </c:pt>
                <c:pt idx="147">
                  <c:v>4.4953194800038494</c:v>
                </c:pt>
                <c:pt idx="148">
                  <c:v>4.1292721777200727</c:v>
                </c:pt>
                <c:pt idx="149">
                  <c:v>3.7432234858742861</c:v>
                </c:pt>
                <c:pt idx="150">
                  <c:v>3.3378059345416391</c:v>
                </c:pt>
                <c:pt idx="151">
                  <c:v>2.9136330415462988</c:v>
                </c:pt>
                <c:pt idx="152">
                  <c:v>2.4713668023438418</c:v>
                </c:pt>
                <c:pt idx="153">
                  <c:v>2.0117059890426967</c:v>
                </c:pt>
                <c:pt idx="154">
                  <c:v>1.5353379912842877</c:v>
                </c:pt>
                <c:pt idx="155">
                  <c:v>1.0429540874153505</c:v>
                </c:pt>
                <c:pt idx="156">
                  <c:v>0.53525997746078691</c:v>
                </c:pt>
              </c:numCache>
            </c:numRef>
          </c:val>
          <c:smooth val="0"/>
          <c:extLst>
            <c:ext xmlns:c16="http://schemas.microsoft.com/office/drawing/2014/chart" uri="{C3380CC4-5D6E-409C-BE32-E72D297353CC}">
              <c16:uniqueId val="{00000005-DAE2-42EA-A44F-23A358B5B2EF}"/>
            </c:ext>
          </c:extLst>
        </c:ser>
        <c:dLbls>
          <c:showLegendKey val="0"/>
          <c:showVal val="0"/>
          <c:showCatName val="0"/>
          <c:showSerName val="0"/>
          <c:showPercent val="0"/>
          <c:showBubbleSize val="0"/>
        </c:dLbls>
        <c:marker val="1"/>
        <c:smooth val="0"/>
        <c:axId val="207093791"/>
        <c:axId val="209778303"/>
      </c:lineChart>
      <c:dateAx>
        <c:axId val="207093791"/>
        <c:scaling>
          <c:orientation val="minMax"/>
        </c:scaling>
        <c:delete val="0"/>
        <c:axPos val="b"/>
        <c:numFmt formatCode="m/d/yyyy" sourceLinked="1"/>
        <c:majorTickMark val="none"/>
        <c:minorTickMark val="none"/>
        <c:tickLblPos val="nextTo"/>
        <c:spPr>
          <a:noFill/>
          <a:ln w="9525" cap="flat" cmpd="sng" algn="ctr">
            <a:solidFill>
              <a:schemeClr val="tx1"/>
            </a:solidFill>
            <a:round/>
          </a:ln>
          <a:effectLst/>
        </c:spPr>
        <c:txPr>
          <a:bodyPr rot="-2700000" spcFirstLastPara="1" vertOverflow="ellipsis" wrap="square" anchor="ctr" anchorCtr="1"/>
          <a:lstStyle/>
          <a:p>
            <a:pPr>
              <a:defRPr sz="1050" b="0" i="0" u="none" strike="noStrike" kern="1200" baseline="0">
                <a:solidFill>
                  <a:schemeClr val="tx1"/>
                </a:solidFill>
                <a:latin typeface="+mn-lt"/>
                <a:ea typeface="+mn-ea"/>
                <a:cs typeface="+mn-cs"/>
              </a:defRPr>
            </a:pPr>
            <a:endParaRPr lang="cs-CZ"/>
          </a:p>
        </c:txPr>
        <c:crossAx val="209778303"/>
        <c:crosses val="autoZero"/>
        <c:auto val="1"/>
        <c:lblOffset val="100"/>
        <c:baseTimeUnit val="days"/>
        <c:majorUnit val="3"/>
        <c:majorTimeUnit val="days"/>
      </c:dateAx>
      <c:valAx>
        <c:axId val="209778303"/>
        <c:scaling>
          <c:orientation val="minMax"/>
        </c:scaling>
        <c:delete val="0"/>
        <c:axPos val="l"/>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cs-CZ"/>
          </a:p>
        </c:txPr>
        <c:crossAx val="207093791"/>
        <c:crosses val="autoZero"/>
        <c:crossBetween val="between"/>
      </c:valAx>
      <c:spPr>
        <a:noFill/>
        <a:ln>
          <a:noFill/>
        </a:ln>
        <a:effectLst/>
      </c:spPr>
    </c:plotArea>
    <c:legend>
      <c:legendPos val="t"/>
      <c:legendEntry>
        <c:idx val="1"/>
        <c:delete val="1"/>
      </c:legendEntry>
      <c:legendEntry>
        <c:idx val="2"/>
        <c:delete val="1"/>
      </c:legendEntry>
      <c:legendEntry>
        <c:idx val="3"/>
        <c:delete val="1"/>
      </c:legendEntry>
      <c:layout>
        <c:manualLayout>
          <c:xMode val="edge"/>
          <c:yMode val="edge"/>
          <c:x val="0.20000242690338468"/>
          <c:y val="4.6874997116449491E-2"/>
          <c:w val="0.63135654138833119"/>
          <c:h val="4.5085258053318276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cs-CZ"/>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cs-CZ"/>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8F9534-E31E-47A6-B3B5-39567348889D}" type="datetimeFigureOut">
              <a:rPr lang="cs-CZ" smtClean="0"/>
              <a:t>31.08.2021</a:t>
            </a:fld>
            <a:endParaRPr lang="cs-CZ"/>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B4F48-45DA-4A93-94D7-4559DBB1A6C9}" type="slidenum">
              <a:rPr lang="cs-CZ" smtClean="0"/>
              <a:t>‹#›</a:t>
            </a:fld>
            <a:endParaRPr lang="cs-CZ"/>
          </a:p>
        </p:txBody>
      </p:sp>
    </p:spTree>
    <p:extLst>
      <p:ext uri="{BB962C8B-B14F-4D97-AF65-F5344CB8AC3E}">
        <p14:creationId xmlns:p14="http://schemas.microsoft.com/office/powerpoint/2010/main" val="61277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3B4F48-45DA-4A93-94D7-4559DBB1A6C9}" type="slidenum">
              <a:rPr kumimoji="0" lang="cs-C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cs-C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8884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3B4F48-45DA-4A93-94D7-4559DBB1A6C9}" type="slidenum">
              <a:rPr kumimoji="0" lang="cs-C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cs-C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3195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3B4F48-45DA-4A93-94D7-4559DBB1A6C9}" type="slidenum">
              <a:rPr kumimoji="0" lang="cs-C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cs-C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2539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3B4F48-45DA-4A93-94D7-4559DBB1A6C9}" type="slidenum">
              <a:rPr kumimoji="0" lang="cs-C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cs-C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3492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3B4F48-45DA-4A93-94D7-4559DBB1A6C9}" type="slidenum">
              <a:rPr kumimoji="0" lang="cs-C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cs-C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95221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t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Master" Target="../slideMasters/slideMaster3.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6.png"/><Relationship Id="rId1" Type="http://schemas.openxmlformats.org/officeDocument/2006/relationships/slideMaster" Target="../slideMasters/slideMaster3.xml"/><Relationship Id="rId6" Type="http://schemas.openxmlformats.org/officeDocument/2006/relationships/image" Target="../media/image12.svg"/><Relationship Id="rId5" Type="http://schemas.openxmlformats.org/officeDocument/2006/relationships/image" Target="../media/image18.png"/><Relationship Id="rId4" Type="http://schemas.openxmlformats.org/officeDocument/2006/relationships/image" Target="../media/image1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Master" Target="../slideMasters/slideMaster3.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4.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4.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5.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4.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2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6.png"/><Relationship Id="rId1" Type="http://schemas.openxmlformats.org/officeDocument/2006/relationships/slideMaster" Target="../slideMasters/slideMaster4.xml"/><Relationship Id="rId6" Type="http://schemas.openxmlformats.org/officeDocument/2006/relationships/image" Target="../media/image12.svg"/><Relationship Id="rId5" Type="http://schemas.openxmlformats.org/officeDocument/2006/relationships/image" Target="../media/image18.png"/><Relationship Id="rId4" Type="http://schemas.openxmlformats.org/officeDocument/2006/relationships/image" Target="../media/image17.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tmp"/><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emf"/><Relationship Id="rId1" Type="http://schemas.openxmlformats.org/officeDocument/2006/relationships/slideMaster" Target="../slideMasters/slideMaster2.xml"/><Relationship Id="rId6" Type="http://schemas.openxmlformats.org/officeDocument/2006/relationships/image" Target="../media/image7.svg"/><Relationship Id="rId5" Type="http://schemas.openxmlformats.org/officeDocument/2006/relationships/image" Target="../media/image10.png"/><Relationship Id="rId4" Type="http://schemas.openxmlformats.org/officeDocument/2006/relationships/image" Target="../media/image5.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9" name="Obdélník 8">
            <a:extLst>
              <a:ext uri="{FF2B5EF4-FFF2-40B4-BE49-F238E27FC236}">
                <a16:creationId xmlns:a16="http://schemas.microsoft.com/office/drawing/2014/main" id="{CCA52EFB-82F9-447B-B7F3-826EC4CD9CBF}"/>
              </a:ext>
            </a:extLst>
          </p:cNvPr>
          <p:cNvSpPr/>
          <p:nvPr userDrawn="1"/>
        </p:nvSpPr>
        <p:spPr>
          <a:xfrm>
            <a:off x="0" y="0"/>
            <a:ext cx="12192000" cy="3693111"/>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sp>
        <p:nvSpPr>
          <p:cNvPr id="2" name="Nadpis 1">
            <a:extLst>
              <a:ext uri="{FF2B5EF4-FFF2-40B4-BE49-F238E27FC236}">
                <a16:creationId xmlns:a16="http://schemas.microsoft.com/office/drawing/2014/main" id="{71BE36A2-70AC-4C89-89C4-238AB82AA62C}"/>
              </a:ext>
            </a:extLst>
          </p:cNvPr>
          <p:cNvSpPr>
            <a:spLocks noGrp="1"/>
          </p:cNvSpPr>
          <p:nvPr>
            <p:ph type="ctrTitle"/>
          </p:nvPr>
        </p:nvSpPr>
        <p:spPr>
          <a:xfrm>
            <a:off x="0" y="2503487"/>
            <a:ext cx="12192000" cy="1189622"/>
          </a:xfrm>
        </p:spPr>
        <p:txBody>
          <a:bodyPr anchor="b"/>
          <a:lstStyle>
            <a:lvl1pPr algn="ctr">
              <a:defRPr sz="6000">
                <a:solidFill>
                  <a:schemeClr val="bg1"/>
                </a:solidFill>
              </a:defRPr>
            </a:lvl1pPr>
          </a:lstStyle>
          <a:p>
            <a:r>
              <a:rPr lang="cs-CZ"/>
              <a:t>Kliknutím lze upravit styl.</a:t>
            </a:r>
          </a:p>
        </p:txBody>
      </p:sp>
      <p:sp>
        <p:nvSpPr>
          <p:cNvPr id="3" name="Podnadpis 2">
            <a:extLst>
              <a:ext uri="{FF2B5EF4-FFF2-40B4-BE49-F238E27FC236}">
                <a16:creationId xmlns:a16="http://schemas.microsoft.com/office/drawing/2014/main" id="{DC3DEF16-12AD-4266-89B6-935870F017F0}"/>
              </a:ext>
            </a:extLst>
          </p:cNvPr>
          <p:cNvSpPr>
            <a:spLocks noGrp="1"/>
          </p:cNvSpPr>
          <p:nvPr>
            <p:ph type="subTitle" idx="1"/>
          </p:nvPr>
        </p:nvSpPr>
        <p:spPr>
          <a:xfrm>
            <a:off x="1524000" y="3693110"/>
            <a:ext cx="9144000" cy="1564690"/>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Kliknutím můžete upravit styl předlohy.</a:t>
            </a:r>
          </a:p>
        </p:txBody>
      </p:sp>
      <p:grpSp>
        <p:nvGrpSpPr>
          <p:cNvPr id="11" name="Skupina 10">
            <a:extLst>
              <a:ext uri="{FF2B5EF4-FFF2-40B4-BE49-F238E27FC236}">
                <a16:creationId xmlns:a16="http://schemas.microsoft.com/office/drawing/2014/main" id="{6CF3A5FA-C42D-4E34-9D77-74D10308ACF3}"/>
              </a:ext>
            </a:extLst>
          </p:cNvPr>
          <p:cNvGrpSpPr/>
          <p:nvPr userDrawn="1"/>
        </p:nvGrpSpPr>
        <p:grpSpPr>
          <a:xfrm>
            <a:off x="2325580" y="790894"/>
            <a:ext cx="7540840" cy="921700"/>
            <a:chOff x="2441360" y="790894"/>
            <a:chExt cx="7540840" cy="921700"/>
          </a:xfrm>
        </p:grpSpPr>
        <p:pic>
          <p:nvPicPr>
            <p:cNvPr id="8" name="Obrázek 7">
              <a:extLst>
                <a:ext uri="{FF2B5EF4-FFF2-40B4-BE49-F238E27FC236}">
                  <a16:creationId xmlns:a16="http://schemas.microsoft.com/office/drawing/2014/main" id="{B198CE6B-E463-4B26-AD17-D57305EBAE8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1893"/>
            <a:stretch/>
          </p:blipFill>
          <p:spPr>
            <a:xfrm>
              <a:off x="2441360" y="790894"/>
              <a:ext cx="3426781" cy="921700"/>
            </a:xfrm>
            <a:prstGeom prst="rect">
              <a:avLst/>
            </a:prstGeom>
          </p:spPr>
        </p:pic>
        <p:pic>
          <p:nvPicPr>
            <p:cNvPr id="10" name="Obrázek 9">
              <a:extLst>
                <a:ext uri="{FF2B5EF4-FFF2-40B4-BE49-F238E27FC236}">
                  <a16:creationId xmlns:a16="http://schemas.microsoft.com/office/drawing/2014/main" id="{911BFECC-788F-4A5A-B297-6CA8846F017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5698"/>
            <a:stretch/>
          </p:blipFill>
          <p:spPr>
            <a:xfrm>
              <a:off x="5800078" y="790894"/>
              <a:ext cx="4182122" cy="921700"/>
            </a:xfrm>
            <a:prstGeom prst="rect">
              <a:avLst/>
            </a:prstGeom>
          </p:spPr>
        </p:pic>
      </p:grpSp>
      <p:pic>
        <p:nvPicPr>
          <p:cNvPr id="12" name="Obrázek 11">
            <a:extLst>
              <a:ext uri="{FF2B5EF4-FFF2-40B4-BE49-F238E27FC236}">
                <a16:creationId xmlns:a16="http://schemas.microsoft.com/office/drawing/2014/main" id="{9EE90BA2-9181-43A3-8D17-C7D721FC34C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13566" y="6040340"/>
            <a:ext cx="964869" cy="639860"/>
          </a:xfrm>
          <a:prstGeom prst="rect">
            <a:avLst/>
          </a:prstGeom>
        </p:spPr>
      </p:pic>
    </p:spTree>
    <p:extLst>
      <p:ext uri="{BB962C8B-B14F-4D97-AF65-F5344CB8AC3E}">
        <p14:creationId xmlns:p14="http://schemas.microsoft.com/office/powerpoint/2010/main" val="621409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ouze nadpis">
    <p:spTree>
      <p:nvGrpSpPr>
        <p:cNvPr id="1" name=""/>
        <p:cNvGrpSpPr/>
        <p:nvPr/>
      </p:nvGrpSpPr>
      <p:grpSpPr>
        <a:xfrm>
          <a:off x="0" y="0"/>
          <a:ext cx="0" cy="0"/>
          <a:chOff x="0" y="0"/>
          <a:chExt cx="0" cy="0"/>
        </a:xfrm>
      </p:grpSpPr>
      <p:sp>
        <p:nvSpPr>
          <p:cNvPr id="10" name="Zástupný symbol pro datum 3"/>
          <p:cNvSpPr>
            <a:spLocks noGrp="1"/>
          </p:cNvSpPr>
          <p:nvPr>
            <p:ph type="dt" sz="half" idx="2"/>
          </p:nvPr>
        </p:nvSpPr>
        <p:spPr>
          <a:xfrm>
            <a:off x="482985" y="6070628"/>
            <a:ext cx="1200000" cy="203079"/>
          </a:xfrm>
          <a:prstGeom prst="rect">
            <a:avLst/>
          </a:prstGeom>
        </p:spPr>
        <p:txBody>
          <a:bodyPr anchor="ctr"/>
          <a:lstStyle>
            <a:lvl1pPr>
              <a:defRPr sz="1050"/>
            </a:lvl1pPr>
          </a:lstStyle>
          <a:p>
            <a:fld id="{E4EC567F-E7DA-47BB-AEB1-9930A46F27B5}" type="datetimeFigureOut">
              <a:rPr lang="cs-CZ" smtClean="0"/>
              <a:pPr/>
              <a:t>31.08.2021</a:t>
            </a:fld>
            <a:endParaRPr lang="cs-CZ" dirty="0"/>
          </a:p>
        </p:txBody>
      </p:sp>
      <p:sp>
        <p:nvSpPr>
          <p:cNvPr id="11" name="Zástupný symbol pro zápatí 4"/>
          <p:cNvSpPr>
            <a:spLocks noGrp="1"/>
          </p:cNvSpPr>
          <p:nvPr>
            <p:ph type="ftr" sz="quarter" idx="3"/>
          </p:nvPr>
        </p:nvSpPr>
        <p:spPr>
          <a:xfrm>
            <a:off x="1843916" y="6068291"/>
            <a:ext cx="8403411" cy="193324"/>
          </a:xfrm>
          <a:prstGeom prst="rect">
            <a:avLst/>
          </a:prstGeom>
        </p:spPr>
        <p:txBody>
          <a:bodyPr anchor="ctr"/>
          <a:lstStyle>
            <a:lvl1pPr algn="ctr">
              <a:defRPr sz="1050"/>
            </a:lvl1pPr>
          </a:lstStyle>
          <a:p>
            <a:endParaRPr lang="cs-CZ" dirty="0"/>
          </a:p>
        </p:txBody>
      </p:sp>
      <p:sp>
        <p:nvSpPr>
          <p:cNvPr id="12" name="Zástupný symbol pro číslo snímku 5"/>
          <p:cNvSpPr>
            <a:spLocks noGrp="1"/>
          </p:cNvSpPr>
          <p:nvPr>
            <p:ph type="sldNum" sz="quarter" idx="4"/>
          </p:nvPr>
        </p:nvSpPr>
        <p:spPr>
          <a:xfrm>
            <a:off x="10408541" y="6065807"/>
            <a:ext cx="1200000" cy="211101"/>
          </a:xfrm>
          <a:prstGeom prst="rect">
            <a:avLst/>
          </a:prstGeom>
        </p:spPr>
        <p:txBody>
          <a:bodyPr anchor="ctr"/>
          <a:lstStyle>
            <a:lvl1pPr algn="r">
              <a:defRPr sz="1050"/>
            </a:lvl1pPr>
          </a:lstStyle>
          <a:p>
            <a:fld id="{84C9401D-42AF-4231-A83B-9F6747628248}" type="slidenum">
              <a:rPr lang="cs-CZ" smtClean="0"/>
              <a:pPr/>
              <a:t>‹#›</a:t>
            </a:fld>
            <a:endParaRPr lang="cs-CZ" dirty="0"/>
          </a:p>
        </p:txBody>
      </p:sp>
      <p:sp>
        <p:nvSpPr>
          <p:cNvPr id="6" name="Nadpis 1"/>
          <p:cNvSpPr>
            <a:spLocks noGrp="1"/>
          </p:cNvSpPr>
          <p:nvPr>
            <p:ph type="title" hasCustomPrompt="1"/>
          </p:nvPr>
        </p:nvSpPr>
        <p:spPr>
          <a:xfrm>
            <a:off x="623392" y="260648"/>
            <a:ext cx="10945216" cy="648072"/>
          </a:xfrm>
          <a:prstGeom prst="rect">
            <a:avLst/>
          </a:prstGeom>
        </p:spPr>
        <p:txBody>
          <a:bodyPr anchor="ctr"/>
          <a:lstStyle>
            <a:lvl1pPr algn="l">
              <a:defRPr sz="3200" b="1">
                <a:solidFill>
                  <a:srgbClr val="DA2B46"/>
                </a:solidFill>
              </a:defRPr>
            </a:lvl1pPr>
          </a:lstStyle>
          <a:p>
            <a:r>
              <a:rPr lang="cs-CZ" dirty="0"/>
              <a:t>KLIKNUTÍM LZE UPRAVIT STYL.</a:t>
            </a:r>
          </a:p>
        </p:txBody>
      </p:sp>
    </p:spTree>
    <p:extLst>
      <p:ext uri="{BB962C8B-B14F-4D97-AF65-F5344CB8AC3E}">
        <p14:creationId xmlns:p14="http://schemas.microsoft.com/office/powerpoint/2010/main" val="709570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Úvodní smínek">
    <p:spTree>
      <p:nvGrpSpPr>
        <p:cNvPr id="1" name=""/>
        <p:cNvGrpSpPr/>
        <p:nvPr/>
      </p:nvGrpSpPr>
      <p:grpSpPr>
        <a:xfrm>
          <a:off x="0" y="0"/>
          <a:ext cx="0" cy="0"/>
          <a:chOff x="0" y="0"/>
          <a:chExt cx="0" cy="0"/>
        </a:xfrm>
      </p:grpSpPr>
      <p:sp>
        <p:nvSpPr>
          <p:cNvPr id="3" name="Obdélník 2">
            <a:extLst>
              <a:ext uri="{FF2B5EF4-FFF2-40B4-BE49-F238E27FC236}">
                <a16:creationId xmlns:a16="http://schemas.microsoft.com/office/drawing/2014/main" id="{4EC56048-479B-4CB1-B677-16A8618B9DB7}"/>
              </a:ext>
            </a:extLst>
          </p:cNvPr>
          <p:cNvSpPr/>
          <p:nvPr userDrawn="1"/>
        </p:nvSpPr>
        <p:spPr>
          <a:xfrm>
            <a:off x="0" y="0"/>
            <a:ext cx="12192000" cy="3693111"/>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pic>
        <p:nvPicPr>
          <p:cNvPr id="18" name="Obrázek 17">
            <a:extLst>
              <a:ext uri="{FF2B5EF4-FFF2-40B4-BE49-F238E27FC236}">
                <a16:creationId xmlns:a16="http://schemas.microsoft.com/office/drawing/2014/main" id="{675FD825-1F31-4493-889C-46F3B206D7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13566" y="5951561"/>
            <a:ext cx="964869" cy="639860"/>
          </a:xfrm>
          <a:prstGeom prst="rect">
            <a:avLst/>
          </a:prstGeom>
        </p:spPr>
      </p:pic>
      <p:sp>
        <p:nvSpPr>
          <p:cNvPr id="19" name="Nadpis 1">
            <a:extLst>
              <a:ext uri="{FF2B5EF4-FFF2-40B4-BE49-F238E27FC236}">
                <a16:creationId xmlns:a16="http://schemas.microsoft.com/office/drawing/2014/main" id="{52EB2EA6-5A78-4E85-AE4C-221CA83B8187}"/>
              </a:ext>
            </a:extLst>
          </p:cNvPr>
          <p:cNvSpPr>
            <a:spLocks noGrp="1"/>
          </p:cNvSpPr>
          <p:nvPr>
            <p:ph type="ctrTitle" hasCustomPrompt="1"/>
          </p:nvPr>
        </p:nvSpPr>
        <p:spPr>
          <a:xfrm>
            <a:off x="1524000" y="2503487"/>
            <a:ext cx="9144000" cy="1189622"/>
          </a:xfrm>
        </p:spPr>
        <p:txBody>
          <a:bodyPr anchor="b">
            <a:noAutofit/>
          </a:bodyPr>
          <a:lstStyle>
            <a:lvl1pPr algn="ctr">
              <a:defRPr sz="4500" b="1">
                <a:solidFill>
                  <a:schemeClr val="bg1"/>
                </a:solidFill>
                <a:latin typeface="Arial" panose="020B0604020202020204" pitchFamily="34" charset="0"/>
                <a:cs typeface="Arial" panose="020B0604020202020204" pitchFamily="34" charset="0"/>
              </a:defRPr>
            </a:lvl1pPr>
          </a:lstStyle>
          <a:p>
            <a:r>
              <a:rPr lang="cs-CZ" dirty="0"/>
              <a:t>Hlavní nadpis prezentace</a:t>
            </a:r>
          </a:p>
        </p:txBody>
      </p:sp>
      <p:sp>
        <p:nvSpPr>
          <p:cNvPr id="20" name="Podnadpis 2">
            <a:extLst>
              <a:ext uri="{FF2B5EF4-FFF2-40B4-BE49-F238E27FC236}">
                <a16:creationId xmlns:a16="http://schemas.microsoft.com/office/drawing/2014/main" id="{070F9525-D336-4269-AB65-F312FD83E289}"/>
              </a:ext>
            </a:extLst>
          </p:cNvPr>
          <p:cNvSpPr>
            <a:spLocks noGrp="1"/>
          </p:cNvSpPr>
          <p:nvPr>
            <p:ph type="subTitle" idx="1" hasCustomPrompt="1"/>
          </p:nvPr>
        </p:nvSpPr>
        <p:spPr>
          <a:xfrm>
            <a:off x="1524000" y="3693110"/>
            <a:ext cx="9144000" cy="1564690"/>
          </a:xfrm>
        </p:spPr>
        <p:txBody>
          <a:bodyPr anchor="ctr"/>
          <a:lstStyle>
            <a:lvl1pPr marL="0" indent="0" algn="ctr">
              <a:buNone/>
              <a:defRPr sz="2400">
                <a:solidFill>
                  <a:srgbClr val="D31145"/>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Podnadpis prezentace</a:t>
            </a:r>
          </a:p>
        </p:txBody>
      </p:sp>
      <p:grpSp>
        <p:nvGrpSpPr>
          <p:cNvPr id="24" name="Skupina 23">
            <a:extLst>
              <a:ext uri="{FF2B5EF4-FFF2-40B4-BE49-F238E27FC236}">
                <a16:creationId xmlns:a16="http://schemas.microsoft.com/office/drawing/2014/main" id="{A68D80B2-804E-48C4-917F-364953F04117}"/>
              </a:ext>
            </a:extLst>
          </p:cNvPr>
          <p:cNvGrpSpPr/>
          <p:nvPr userDrawn="1"/>
        </p:nvGrpSpPr>
        <p:grpSpPr>
          <a:xfrm>
            <a:off x="2907576" y="929325"/>
            <a:ext cx="6376849" cy="627081"/>
            <a:chOff x="3150227" y="929325"/>
            <a:chExt cx="6376849" cy="627081"/>
          </a:xfrm>
        </p:grpSpPr>
        <p:pic>
          <p:nvPicPr>
            <p:cNvPr id="13" name="Grafický objekt 12">
              <a:extLst>
                <a:ext uri="{FF2B5EF4-FFF2-40B4-BE49-F238E27FC236}">
                  <a16:creationId xmlns:a16="http://schemas.microsoft.com/office/drawing/2014/main" id="{6AD8391B-BFA6-420F-8E95-DE146CE7E683}"/>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50227" y="929325"/>
              <a:ext cx="2211887" cy="627081"/>
            </a:xfrm>
            <a:prstGeom prst="rect">
              <a:avLst/>
            </a:prstGeom>
          </p:spPr>
        </p:pic>
        <p:pic>
          <p:nvPicPr>
            <p:cNvPr id="16" name="Grafický objekt 15">
              <a:extLst>
                <a:ext uri="{FF2B5EF4-FFF2-40B4-BE49-F238E27FC236}">
                  <a16:creationId xmlns:a16="http://schemas.microsoft.com/office/drawing/2014/main" id="{2E38FE36-8704-4B15-B3ED-B5C034568E6B}"/>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55612" y="1091418"/>
              <a:ext cx="3771464" cy="320651"/>
            </a:xfrm>
            <a:prstGeom prst="rect">
              <a:avLst/>
            </a:prstGeom>
          </p:spPr>
        </p:pic>
      </p:grpSp>
    </p:spTree>
    <p:extLst>
      <p:ext uri="{BB962C8B-B14F-4D97-AF65-F5344CB8AC3E}">
        <p14:creationId xmlns:p14="http://schemas.microsoft.com/office/powerpoint/2010/main" val="2967526271"/>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adpis a obsah">
    <p:spTree>
      <p:nvGrpSpPr>
        <p:cNvPr id="1" name=""/>
        <p:cNvGrpSpPr/>
        <p:nvPr/>
      </p:nvGrpSpPr>
      <p:grpSpPr>
        <a:xfrm>
          <a:off x="0" y="0"/>
          <a:ext cx="0" cy="0"/>
          <a:chOff x="0" y="0"/>
          <a:chExt cx="0" cy="0"/>
        </a:xfrm>
      </p:grpSpPr>
      <p:sp>
        <p:nvSpPr>
          <p:cNvPr id="6" name="Obdélník 5">
            <a:extLst>
              <a:ext uri="{FF2B5EF4-FFF2-40B4-BE49-F238E27FC236}">
                <a16:creationId xmlns:a16="http://schemas.microsoft.com/office/drawing/2014/main" id="{9644885F-7E6F-4C35-9C4B-32A83531A1CB}"/>
              </a:ext>
            </a:extLst>
          </p:cNvPr>
          <p:cNvSpPr/>
          <p:nvPr userDrawn="1"/>
        </p:nvSpPr>
        <p:spPr>
          <a:xfrm>
            <a:off x="0" y="0"/>
            <a:ext cx="12192000" cy="1059255"/>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sp>
        <p:nvSpPr>
          <p:cNvPr id="7" name="Nadpis 1">
            <a:extLst>
              <a:ext uri="{FF2B5EF4-FFF2-40B4-BE49-F238E27FC236}">
                <a16:creationId xmlns:a16="http://schemas.microsoft.com/office/drawing/2014/main" id="{74A8D0C3-8828-4945-AE3F-F718697470B4}"/>
              </a:ext>
            </a:extLst>
          </p:cNvPr>
          <p:cNvSpPr>
            <a:spLocks noGrp="1"/>
          </p:cNvSpPr>
          <p:nvPr>
            <p:ph type="title" hasCustomPrompt="1"/>
          </p:nvPr>
        </p:nvSpPr>
        <p:spPr>
          <a:xfrm>
            <a:off x="332819" y="0"/>
            <a:ext cx="5579709" cy="1059255"/>
          </a:xfrm>
        </p:spPr>
        <p:txBody>
          <a:bodyPr>
            <a:noAutofit/>
          </a:bodyPr>
          <a:lstStyle>
            <a:lvl1pPr>
              <a:defRPr sz="2400" b="1">
                <a:solidFill>
                  <a:schemeClr val="bg1"/>
                </a:solidFill>
                <a:latin typeface="Arial" panose="020B0604020202020204" pitchFamily="34" charset="0"/>
                <a:cs typeface="Arial" panose="020B0604020202020204" pitchFamily="34" charset="0"/>
              </a:defRPr>
            </a:lvl1pPr>
          </a:lstStyle>
          <a:p>
            <a:r>
              <a:rPr lang="cs-CZ" dirty="0"/>
              <a:t>Nadpis</a:t>
            </a:r>
          </a:p>
        </p:txBody>
      </p:sp>
      <p:sp>
        <p:nvSpPr>
          <p:cNvPr id="11" name="Zástupný obsah 2">
            <a:extLst>
              <a:ext uri="{FF2B5EF4-FFF2-40B4-BE49-F238E27FC236}">
                <a16:creationId xmlns:a16="http://schemas.microsoft.com/office/drawing/2014/main" id="{CC8B3D67-369B-4F24-8897-F0919A3E54BD}"/>
              </a:ext>
            </a:extLst>
          </p:cNvPr>
          <p:cNvSpPr>
            <a:spLocks noGrp="1"/>
          </p:cNvSpPr>
          <p:nvPr>
            <p:ph idx="1"/>
          </p:nvPr>
        </p:nvSpPr>
        <p:spPr>
          <a:xfrm>
            <a:off x="381739" y="1376037"/>
            <a:ext cx="11487705" cy="5152017"/>
          </a:xfrm>
        </p:spPr>
        <p:txBody>
          <a:bodyPr/>
          <a:lstStyle>
            <a:lvl1pPr marL="2286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1pPr>
            <a:lvl2pPr marL="6858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2pPr>
            <a:lvl3pPr marL="11430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3pPr>
            <a:lvl4pPr marL="16002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4pPr>
            <a:lvl5pPr marL="20574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cs-CZ" dirty="0"/>
          </a:p>
        </p:txBody>
      </p:sp>
      <p:grpSp>
        <p:nvGrpSpPr>
          <p:cNvPr id="3" name="Skupina 2">
            <a:extLst>
              <a:ext uri="{FF2B5EF4-FFF2-40B4-BE49-F238E27FC236}">
                <a16:creationId xmlns:a16="http://schemas.microsoft.com/office/drawing/2014/main" id="{EDB0FC9C-CAD2-4DA3-81D9-FE9D2BAA5F0C}"/>
              </a:ext>
            </a:extLst>
          </p:cNvPr>
          <p:cNvGrpSpPr/>
          <p:nvPr userDrawn="1"/>
        </p:nvGrpSpPr>
        <p:grpSpPr>
          <a:xfrm>
            <a:off x="6256073" y="329946"/>
            <a:ext cx="5742276" cy="451023"/>
            <a:chOff x="6353729" y="329946"/>
            <a:chExt cx="5742276" cy="451023"/>
          </a:xfrm>
        </p:grpSpPr>
        <p:grpSp>
          <p:nvGrpSpPr>
            <p:cNvPr id="25" name="Skupina 24">
              <a:extLst>
                <a:ext uri="{FF2B5EF4-FFF2-40B4-BE49-F238E27FC236}">
                  <a16:creationId xmlns:a16="http://schemas.microsoft.com/office/drawing/2014/main" id="{812BEB90-324A-4A2D-9EF7-4E5CCD4362D6}"/>
                </a:ext>
              </a:extLst>
            </p:cNvPr>
            <p:cNvGrpSpPr/>
            <p:nvPr userDrawn="1"/>
          </p:nvGrpSpPr>
          <p:grpSpPr>
            <a:xfrm>
              <a:off x="6353729" y="348969"/>
              <a:ext cx="4824586" cy="432000"/>
              <a:chOff x="3105837" y="920447"/>
              <a:chExt cx="4824586" cy="432000"/>
            </a:xfrm>
          </p:grpSpPr>
          <p:pic>
            <p:nvPicPr>
              <p:cNvPr id="26" name="Grafický objekt 25">
                <a:extLst>
                  <a:ext uri="{FF2B5EF4-FFF2-40B4-BE49-F238E27FC236}">
                    <a16:creationId xmlns:a16="http://schemas.microsoft.com/office/drawing/2014/main" id="{DA398F1A-CD3A-4447-AD94-A2C8AA7D3ED3}"/>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05837" y="920447"/>
                <a:ext cx="1523783" cy="432000"/>
              </a:xfrm>
              <a:prstGeom prst="rect">
                <a:avLst/>
              </a:prstGeom>
            </p:spPr>
          </p:pic>
          <p:pic>
            <p:nvPicPr>
              <p:cNvPr id="27" name="Grafický objekt 26">
                <a:extLst>
                  <a:ext uri="{FF2B5EF4-FFF2-40B4-BE49-F238E27FC236}">
                    <a16:creationId xmlns:a16="http://schemas.microsoft.com/office/drawing/2014/main" id="{B44E7B5D-0A2A-4E37-9366-E7DA62490451}"/>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66425" y="1004555"/>
                <a:ext cx="2963998" cy="252000"/>
              </a:xfrm>
              <a:prstGeom prst="rect">
                <a:avLst/>
              </a:prstGeom>
            </p:spPr>
          </p:pic>
        </p:grpSp>
        <p:pic>
          <p:nvPicPr>
            <p:cNvPr id="10" name="Obrázek 9" descr="Obsah obrázku kreslení&#10;&#10;Popis byl vytvořen automaticky">
              <a:extLst>
                <a:ext uri="{FF2B5EF4-FFF2-40B4-BE49-F238E27FC236}">
                  <a16:creationId xmlns:a16="http://schemas.microsoft.com/office/drawing/2014/main" id="{79993D16-A750-49F0-840D-E154F5006091}"/>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11430075" y="329946"/>
              <a:ext cx="665930" cy="450808"/>
            </a:xfrm>
            <a:prstGeom prst="rect">
              <a:avLst/>
            </a:prstGeom>
          </p:spPr>
        </p:pic>
      </p:grpSp>
    </p:spTree>
    <p:extLst>
      <p:ext uri="{BB962C8B-B14F-4D97-AF65-F5344CB8AC3E}">
        <p14:creationId xmlns:p14="http://schemas.microsoft.com/office/powerpoint/2010/main" val="3550597886"/>
      </p:ext>
    </p:extLst>
  </p:cSld>
  <p:clrMapOvr>
    <a:masterClrMapping/>
  </p:clrMapOvr>
  <p:extLst>
    <p:ext uri="{DCECCB84-F9BA-43D5-87BE-67443E8EF086}">
      <p15:sldGuideLst xmlns:p15="http://schemas.microsoft.com/office/powerpoint/2012/main">
        <p15:guide id="1" orient="horz" pos="346">
          <p15:clr>
            <a:srgbClr val="FBAE40"/>
          </p15:clr>
        </p15:guide>
        <p15:guide id="2" pos="758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adpis, text, obrázek">
    <p:spTree>
      <p:nvGrpSpPr>
        <p:cNvPr id="1" name=""/>
        <p:cNvGrpSpPr/>
        <p:nvPr/>
      </p:nvGrpSpPr>
      <p:grpSpPr>
        <a:xfrm>
          <a:off x="0" y="0"/>
          <a:ext cx="0" cy="0"/>
          <a:chOff x="0" y="0"/>
          <a:chExt cx="0" cy="0"/>
        </a:xfrm>
      </p:grpSpPr>
      <p:sp>
        <p:nvSpPr>
          <p:cNvPr id="6" name="Obdélník 5">
            <a:extLst>
              <a:ext uri="{FF2B5EF4-FFF2-40B4-BE49-F238E27FC236}">
                <a16:creationId xmlns:a16="http://schemas.microsoft.com/office/drawing/2014/main" id="{9644885F-7E6F-4C35-9C4B-32A83531A1CB}"/>
              </a:ext>
            </a:extLst>
          </p:cNvPr>
          <p:cNvSpPr/>
          <p:nvPr userDrawn="1"/>
        </p:nvSpPr>
        <p:spPr>
          <a:xfrm>
            <a:off x="0" y="0"/>
            <a:ext cx="12192000" cy="1059255"/>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sp>
        <p:nvSpPr>
          <p:cNvPr id="13" name="Zástupný symbol obrázku 12">
            <a:extLst>
              <a:ext uri="{FF2B5EF4-FFF2-40B4-BE49-F238E27FC236}">
                <a16:creationId xmlns:a16="http://schemas.microsoft.com/office/drawing/2014/main" id="{9DA90696-1068-45DC-844C-39D2648EE4B7}"/>
              </a:ext>
            </a:extLst>
          </p:cNvPr>
          <p:cNvSpPr>
            <a:spLocks noGrp="1"/>
          </p:cNvSpPr>
          <p:nvPr>
            <p:ph type="pic" sz="quarter" idx="10" hasCustomPrompt="1"/>
          </p:nvPr>
        </p:nvSpPr>
        <p:spPr>
          <a:xfrm>
            <a:off x="5431686" y="1376036"/>
            <a:ext cx="6378575" cy="5152017"/>
          </a:xfrm>
        </p:spPr>
        <p:txBody>
          <a:bodyPr anchor="ctr">
            <a:normAutofit/>
          </a:bodyPr>
          <a:lstStyle>
            <a:lvl1pPr marL="0" indent="0" algn="ctr">
              <a:buNone/>
              <a:defRPr sz="2400">
                <a:solidFill>
                  <a:srgbClr val="D31145"/>
                </a:solidFill>
                <a:latin typeface="Arial" panose="020B0604020202020204" pitchFamily="34" charset="0"/>
                <a:cs typeface="Arial" panose="020B0604020202020204" pitchFamily="34" charset="0"/>
              </a:defRPr>
            </a:lvl1pPr>
          </a:lstStyle>
          <a:p>
            <a:r>
              <a:rPr lang="cs-CZ" dirty="0"/>
              <a:t>Zde vložte obrázek</a:t>
            </a:r>
          </a:p>
        </p:txBody>
      </p:sp>
      <p:sp>
        <p:nvSpPr>
          <p:cNvPr id="10" name="Nadpis 1">
            <a:extLst>
              <a:ext uri="{FF2B5EF4-FFF2-40B4-BE49-F238E27FC236}">
                <a16:creationId xmlns:a16="http://schemas.microsoft.com/office/drawing/2014/main" id="{1470E0D0-A2AB-409D-829F-DB124986B134}"/>
              </a:ext>
            </a:extLst>
          </p:cNvPr>
          <p:cNvSpPr>
            <a:spLocks noGrp="1"/>
          </p:cNvSpPr>
          <p:nvPr>
            <p:ph type="title" hasCustomPrompt="1"/>
          </p:nvPr>
        </p:nvSpPr>
        <p:spPr>
          <a:xfrm>
            <a:off x="332819" y="0"/>
            <a:ext cx="5579709" cy="1059255"/>
          </a:xfrm>
        </p:spPr>
        <p:txBody>
          <a:bodyPr>
            <a:noAutofit/>
          </a:bodyPr>
          <a:lstStyle>
            <a:lvl1pPr>
              <a:defRPr sz="2400" b="1">
                <a:solidFill>
                  <a:schemeClr val="bg1"/>
                </a:solidFill>
                <a:latin typeface="Arial" panose="020B0604020202020204" pitchFamily="34" charset="0"/>
                <a:cs typeface="Arial" panose="020B0604020202020204" pitchFamily="34" charset="0"/>
              </a:defRPr>
            </a:lvl1pPr>
          </a:lstStyle>
          <a:p>
            <a:r>
              <a:rPr lang="cs-CZ" dirty="0"/>
              <a:t>Nadpis</a:t>
            </a:r>
          </a:p>
        </p:txBody>
      </p:sp>
      <p:grpSp>
        <p:nvGrpSpPr>
          <p:cNvPr id="19" name="Skupina 18">
            <a:extLst>
              <a:ext uri="{FF2B5EF4-FFF2-40B4-BE49-F238E27FC236}">
                <a16:creationId xmlns:a16="http://schemas.microsoft.com/office/drawing/2014/main" id="{827422E6-1939-4D22-82CF-00821A158B63}"/>
              </a:ext>
            </a:extLst>
          </p:cNvPr>
          <p:cNvGrpSpPr/>
          <p:nvPr userDrawn="1"/>
        </p:nvGrpSpPr>
        <p:grpSpPr>
          <a:xfrm>
            <a:off x="6256073" y="329946"/>
            <a:ext cx="5742276" cy="451023"/>
            <a:chOff x="6353729" y="329946"/>
            <a:chExt cx="5742276" cy="451023"/>
          </a:xfrm>
        </p:grpSpPr>
        <p:grpSp>
          <p:nvGrpSpPr>
            <p:cNvPr id="20" name="Skupina 19">
              <a:extLst>
                <a:ext uri="{FF2B5EF4-FFF2-40B4-BE49-F238E27FC236}">
                  <a16:creationId xmlns:a16="http://schemas.microsoft.com/office/drawing/2014/main" id="{EBDF3FB1-1F98-4150-A8F1-0D74F99C8837}"/>
                </a:ext>
              </a:extLst>
            </p:cNvPr>
            <p:cNvGrpSpPr/>
            <p:nvPr userDrawn="1"/>
          </p:nvGrpSpPr>
          <p:grpSpPr>
            <a:xfrm>
              <a:off x="6353729" y="348969"/>
              <a:ext cx="4824586" cy="432000"/>
              <a:chOff x="3105837" y="920447"/>
              <a:chExt cx="4824586" cy="432000"/>
            </a:xfrm>
          </p:grpSpPr>
          <p:pic>
            <p:nvPicPr>
              <p:cNvPr id="23" name="Grafický objekt 22">
                <a:extLst>
                  <a:ext uri="{FF2B5EF4-FFF2-40B4-BE49-F238E27FC236}">
                    <a16:creationId xmlns:a16="http://schemas.microsoft.com/office/drawing/2014/main" id="{DCF8E799-50DF-4E6B-ACA9-136D7EC04502}"/>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05837" y="920447"/>
                <a:ext cx="1523783" cy="432000"/>
              </a:xfrm>
              <a:prstGeom prst="rect">
                <a:avLst/>
              </a:prstGeom>
            </p:spPr>
          </p:pic>
          <p:pic>
            <p:nvPicPr>
              <p:cNvPr id="24" name="Grafický objekt 23">
                <a:extLst>
                  <a:ext uri="{FF2B5EF4-FFF2-40B4-BE49-F238E27FC236}">
                    <a16:creationId xmlns:a16="http://schemas.microsoft.com/office/drawing/2014/main" id="{85FD9467-D507-4558-9FAC-72B0B20404DD}"/>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66425" y="1004555"/>
                <a:ext cx="2963998" cy="252000"/>
              </a:xfrm>
              <a:prstGeom prst="rect">
                <a:avLst/>
              </a:prstGeom>
            </p:spPr>
          </p:pic>
        </p:grpSp>
        <p:pic>
          <p:nvPicPr>
            <p:cNvPr id="22" name="Obrázek 21" descr="Obsah obrázku kreslení&#10;&#10;Popis byl vytvořen automaticky">
              <a:extLst>
                <a:ext uri="{FF2B5EF4-FFF2-40B4-BE49-F238E27FC236}">
                  <a16:creationId xmlns:a16="http://schemas.microsoft.com/office/drawing/2014/main" id="{0641DDD1-9D04-47D2-A445-158BCC041616}"/>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11430075" y="329946"/>
              <a:ext cx="665930" cy="450808"/>
            </a:xfrm>
            <a:prstGeom prst="rect">
              <a:avLst/>
            </a:prstGeom>
          </p:spPr>
        </p:pic>
      </p:grpSp>
      <p:sp>
        <p:nvSpPr>
          <p:cNvPr id="26" name="Zástupný obsah 2">
            <a:extLst>
              <a:ext uri="{FF2B5EF4-FFF2-40B4-BE49-F238E27FC236}">
                <a16:creationId xmlns:a16="http://schemas.microsoft.com/office/drawing/2014/main" id="{04ACDA81-8751-49AB-97FB-4BF8241EFBBA}"/>
              </a:ext>
            </a:extLst>
          </p:cNvPr>
          <p:cNvSpPr>
            <a:spLocks noGrp="1"/>
          </p:cNvSpPr>
          <p:nvPr>
            <p:ph idx="11"/>
          </p:nvPr>
        </p:nvSpPr>
        <p:spPr>
          <a:xfrm>
            <a:off x="381740" y="1376037"/>
            <a:ext cx="4927108" cy="5152017"/>
          </a:xfrm>
        </p:spPr>
        <p:txBody>
          <a:bodyPr>
            <a:normAutofit/>
          </a:bodyPr>
          <a:lstStyle>
            <a:lvl1pPr marL="228600" indent="-228600">
              <a:buClr>
                <a:srgbClr val="D31145"/>
              </a:buClr>
              <a:buFont typeface="Arial" panose="020B0604020202020204" pitchFamily="34" charset="0"/>
              <a:buChar char="̶"/>
              <a:defRPr sz="2400">
                <a:latin typeface="Arial" panose="020B0604020202020204" pitchFamily="34" charset="0"/>
                <a:cs typeface="Arial" panose="020B0604020202020204" pitchFamily="34" charset="0"/>
              </a:defRPr>
            </a:lvl1pPr>
            <a:lvl2pPr marL="685800" indent="-228600">
              <a:buClr>
                <a:srgbClr val="D31145"/>
              </a:buClr>
              <a:buFont typeface="Arial" panose="020B0604020202020204" pitchFamily="34" charset="0"/>
              <a:buChar char="̶"/>
              <a:defRPr sz="2000">
                <a:latin typeface="Arial" panose="020B0604020202020204" pitchFamily="34" charset="0"/>
                <a:cs typeface="Arial" panose="020B0604020202020204" pitchFamily="34" charset="0"/>
              </a:defRPr>
            </a:lvl2pPr>
            <a:lvl3pPr marL="1143000" indent="-228600">
              <a:buClr>
                <a:srgbClr val="D31145"/>
              </a:buClr>
              <a:buFont typeface="Arial" panose="020B0604020202020204" pitchFamily="34" charset="0"/>
              <a:buChar char="̶"/>
              <a:defRPr sz="1800">
                <a:latin typeface="Arial" panose="020B0604020202020204" pitchFamily="34" charset="0"/>
                <a:cs typeface="Arial" panose="020B0604020202020204" pitchFamily="34" charset="0"/>
              </a:defRPr>
            </a:lvl3pPr>
            <a:lvl4pPr marL="1600200" indent="-228600">
              <a:buClr>
                <a:srgbClr val="D31145"/>
              </a:buClr>
              <a:buFont typeface="Arial" panose="020B0604020202020204" pitchFamily="34" charset="0"/>
              <a:buChar char="̶"/>
              <a:defRPr sz="1600">
                <a:latin typeface="Arial" panose="020B0604020202020204" pitchFamily="34" charset="0"/>
                <a:cs typeface="Arial" panose="020B0604020202020204" pitchFamily="34" charset="0"/>
              </a:defRPr>
            </a:lvl4pPr>
            <a:lvl5pPr marL="20574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cs-CZ"/>
              <a:t>Po kliknutí můžete upravovat styly textu v předloze.</a:t>
            </a:r>
          </a:p>
          <a:p>
            <a:pPr lvl="1"/>
            <a:r>
              <a:rPr lang="cs-CZ"/>
              <a:t>Druhá úroveň</a:t>
            </a:r>
          </a:p>
        </p:txBody>
      </p:sp>
    </p:spTree>
    <p:extLst>
      <p:ext uri="{BB962C8B-B14F-4D97-AF65-F5344CB8AC3E}">
        <p14:creationId xmlns:p14="http://schemas.microsoft.com/office/powerpoint/2010/main" val="218510357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ouze nadpis">
    <p:spTree>
      <p:nvGrpSpPr>
        <p:cNvPr id="1" name=""/>
        <p:cNvGrpSpPr/>
        <p:nvPr/>
      </p:nvGrpSpPr>
      <p:grpSpPr>
        <a:xfrm>
          <a:off x="0" y="0"/>
          <a:ext cx="0" cy="0"/>
          <a:chOff x="0" y="0"/>
          <a:chExt cx="0" cy="0"/>
        </a:xfrm>
      </p:grpSpPr>
      <p:sp>
        <p:nvSpPr>
          <p:cNvPr id="6" name="Obdélník 5">
            <a:extLst>
              <a:ext uri="{FF2B5EF4-FFF2-40B4-BE49-F238E27FC236}">
                <a16:creationId xmlns:a16="http://schemas.microsoft.com/office/drawing/2014/main" id="{65D34D94-04F9-4E00-B5C8-BA240CAA9819}"/>
              </a:ext>
            </a:extLst>
          </p:cNvPr>
          <p:cNvSpPr/>
          <p:nvPr userDrawn="1"/>
        </p:nvSpPr>
        <p:spPr>
          <a:xfrm>
            <a:off x="0" y="0"/>
            <a:ext cx="12192000" cy="1059255"/>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sp>
        <p:nvSpPr>
          <p:cNvPr id="16" name="Nadpis 1">
            <a:extLst>
              <a:ext uri="{FF2B5EF4-FFF2-40B4-BE49-F238E27FC236}">
                <a16:creationId xmlns:a16="http://schemas.microsoft.com/office/drawing/2014/main" id="{5E3B3E7F-FC75-4C4E-B4B1-9B56B7FC223B}"/>
              </a:ext>
            </a:extLst>
          </p:cNvPr>
          <p:cNvSpPr>
            <a:spLocks noGrp="1"/>
          </p:cNvSpPr>
          <p:nvPr>
            <p:ph type="title" hasCustomPrompt="1"/>
          </p:nvPr>
        </p:nvSpPr>
        <p:spPr>
          <a:xfrm>
            <a:off x="332819" y="0"/>
            <a:ext cx="5579709" cy="1059255"/>
          </a:xfrm>
        </p:spPr>
        <p:txBody>
          <a:bodyPr>
            <a:noAutofit/>
          </a:bodyPr>
          <a:lstStyle>
            <a:lvl1pPr>
              <a:defRPr sz="2400" b="1">
                <a:solidFill>
                  <a:schemeClr val="bg1"/>
                </a:solidFill>
                <a:latin typeface="Arial" panose="020B0604020202020204" pitchFamily="34" charset="0"/>
                <a:cs typeface="Arial" panose="020B0604020202020204" pitchFamily="34" charset="0"/>
              </a:defRPr>
            </a:lvl1pPr>
          </a:lstStyle>
          <a:p>
            <a:r>
              <a:rPr lang="cs-CZ" dirty="0"/>
              <a:t>Nadpis</a:t>
            </a:r>
          </a:p>
        </p:txBody>
      </p:sp>
      <p:grpSp>
        <p:nvGrpSpPr>
          <p:cNvPr id="21" name="Skupina 20">
            <a:extLst>
              <a:ext uri="{FF2B5EF4-FFF2-40B4-BE49-F238E27FC236}">
                <a16:creationId xmlns:a16="http://schemas.microsoft.com/office/drawing/2014/main" id="{68F80365-EAA4-451F-AF73-86DCFE8AB83A}"/>
              </a:ext>
            </a:extLst>
          </p:cNvPr>
          <p:cNvGrpSpPr/>
          <p:nvPr userDrawn="1"/>
        </p:nvGrpSpPr>
        <p:grpSpPr>
          <a:xfrm>
            <a:off x="6256073" y="329946"/>
            <a:ext cx="5742276" cy="451023"/>
            <a:chOff x="6353729" y="329946"/>
            <a:chExt cx="5742276" cy="451023"/>
          </a:xfrm>
        </p:grpSpPr>
        <p:grpSp>
          <p:nvGrpSpPr>
            <p:cNvPr id="22" name="Skupina 21">
              <a:extLst>
                <a:ext uri="{FF2B5EF4-FFF2-40B4-BE49-F238E27FC236}">
                  <a16:creationId xmlns:a16="http://schemas.microsoft.com/office/drawing/2014/main" id="{7BB3E92E-B74E-48A9-9E5E-5CA3884CB64E}"/>
                </a:ext>
              </a:extLst>
            </p:cNvPr>
            <p:cNvGrpSpPr/>
            <p:nvPr userDrawn="1"/>
          </p:nvGrpSpPr>
          <p:grpSpPr>
            <a:xfrm>
              <a:off x="6353729" y="348969"/>
              <a:ext cx="4824586" cy="432000"/>
              <a:chOff x="3105837" y="920447"/>
              <a:chExt cx="4824586" cy="432000"/>
            </a:xfrm>
          </p:grpSpPr>
          <p:pic>
            <p:nvPicPr>
              <p:cNvPr id="24" name="Grafický objekt 23">
                <a:extLst>
                  <a:ext uri="{FF2B5EF4-FFF2-40B4-BE49-F238E27FC236}">
                    <a16:creationId xmlns:a16="http://schemas.microsoft.com/office/drawing/2014/main" id="{E8A2959C-9C38-4FE1-857B-E5CE286D30A3}"/>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05837" y="920447"/>
                <a:ext cx="1523783" cy="432000"/>
              </a:xfrm>
              <a:prstGeom prst="rect">
                <a:avLst/>
              </a:prstGeom>
            </p:spPr>
          </p:pic>
          <p:pic>
            <p:nvPicPr>
              <p:cNvPr id="25" name="Grafický objekt 24">
                <a:extLst>
                  <a:ext uri="{FF2B5EF4-FFF2-40B4-BE49-F238E27FC236}">
                    <a16:creationId xmlns:a16="http://schemas.microsoft.com/office/drawing/2014/main" id="{BAA2F625-C665-422E-9490-CD15682AFECF}"/>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66425" y="1004555"/>
                <a:ext cx="2963998" cy="252000"/>
              </a:xfrm>
              <a:prstGeom prst="rect">
                <a:avLst/>
              </a:prstGeom>
            </p:spPr>
          </p:pic>
        </p:grpSp>
        <p:pic>
          <p:nvPicPr>
            <p:cNvPr id="23" name="Obrázek 22" descr="Obsah obrázku kreslení&#10;&#10;Popis byl vytvořen automaticky">
              <a:extLst>
                <a:ext uri="{FF2B5EF4-FFF2-40B4-BE49-F238E27FC236}">
                  <a16:creationId xmlns:a16="http://schemas.microsoft.com/office/drawing/2014/main" id="{4A334F60-C769-4877-A470-32CC5F3F7FF8}"/>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11430075" y="329946"/>
              <a:ext cx="665930" cy="450808"/>
            </a:xfrm>
            <a:prstGeom prst="rect">
              <a:avLst/>
            </a:prstGeom>
          </p:spPr>
        </p:pic>
      </p:grpSp>
    </p:spTree>
    <p:extLst>
      <p:ext uri="{BB962C8B-B14F-4D97-AF65-F5344CB8AC3E}">
        <p14:creationId xmlns:p14="http://schemas.microsoft.com/office/powerpoint/2010/main" val="1135088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ouze nadpis minimální">
    <p:spTree>
      <p:nvGrpSpPr>
        <p:cNvPr id="1" name=""/>
        <p:cNvGrpSpPr/>
        <p:nvPr/>
      </p:nvGrpSpPr>
      <p:grpSpPr>
        <a:xfrm>
          <a:off x="0" y="0"/>
          <a:ext cx="0" cy="0"/>
          <a:chOff x="0" y="0"/>
          <a:chExt cx="0" cy="0"/>
        </a:xfrm>
      </p:grpSpPr>
      <p:sp>
        <p:nvSpPr>
          <p:cNvPr id="9" name="Obdélník 8">
            <a:extLst>
              <a:ext uri="{FF2B5EF4-FFF2-40B4-BE49-F238E27FC236}">
                <a16:creationId xmlns:a16="http://schemas.microsoft.com/office/drawing/2014/main" id="{4F31B8D1-4DDF-4FB2-AC58-4A1374AC35A4}"/>
              </a:ext>
            </a:extLst>
          </p:cNvPr>
          <p:cNvSpPr/>
          <p:nvPr userDrawn="1"/>
        </p:nvSpPr>
        <p:spPr>
          <a:xfrm>
            <a:off x="1" y="1"/>
            <a:ext cx="12192000" cy="576000"/>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sp>
        <p:nvSpPr>
          <p:cNvPr id="10" name="Nadpis 1">
            <a:extLst>
              <a:ext uri="{FF2B5EF4-FFF2-40B4-BE49-F238E27FC236}">
                <a16:creationId xmlns:a16="http://schemas.microsoft.com/office/drawing/2014/main" id="{4DAA469B-B863-447B-ABF4-3B7AFDB736F9}"/>
              </a:ext>
            </a:extLst>
          </p:cNvPr>
          <p:cNvSpPr>
            <a:spLocks noGrp="1"/>
          </p:cNvSpPr>
          <p:nvPr>
            <p:ph type="title" hasCustomPrompt="1"/>
          </p:nvPr>
        </p:nvSpPr>
        <p:spPr>
          <a:xfrm>
            <a:off x="381740" y="2"/>
            <a:ext cx="5396696" cy="576000"/>
          </a:xfrm>
        </p:spPr>
        <p:txBody>
          <a:bodyPr>
            <a:noAutofit/>
          </a:bodyPr>
          <a:lstStyle>
            <a:lvl1pPr>
              <a:defRPr sz="2000" b="1">
                <a:solidFill>
                  <a:schemeClr val="bg1"/>
                </a:solidFill>
                <a:latin typeface="Arial" panose="020B0604020202020204" pitchFamily="34" charset="0"/>
                <a:cs typeface="Arial" panose="020B0604020202020204" pitchFamily="34" charset="0"/>
              </a:defRPr>
            </a:lvl1pPr>
          </a:lstStyle>
          <a:p>
            <a:r>
              <a:rPr lang="cs-CZ" dirty="0"/>
              <a:t>Nadpis</a:t>
            </a:r>
          </a:p>
        </p:txBody>
      </p:sp>
      <p:grpSp>
        <p:nvGrpSpPr>
          <p:cNvPr id="12" name="Skupina 11">
            <a:extLst>
              <a:ext uri="{FF2B5EF4-FFF2-40B4-BE49-F238E27FC236}">
                <a16:creationId xmlns:a16="http://schemas.microsoft.com/office/drawing/2014/main" id="{0CE82392-F9A7-4797-B789-543297A3131F}"/>
              </a:ext>
            </a:extLst>
          </p:cNvPr>
          <p:cNvGrpSpPr/>
          <p:nvPr userDrawn="1"/>
        </p:nvGrpSpPr>
        <p:grpSpPr>
          <a:xfrm>
            <a:off x="9532058" y="94004"/>
            <a:ext cx="2587791" cy="308285"/>
            <a:chOff x="8214317" y="331276"/>
            <a:chExt cx="3881688" cy="450808"/>
          </a:xfrm>
        </p:grpSpPr>
        <p:pic>
          <p:nvPicPr>
            <p:cNvPr id="14" name="Grafický objekt 13">
              <a:extLst>
                <a:ext uri="{FF2B5EF4-FFF2-40B4-BE49-F238E27FC236}">
                  <a16:creationId xmlns:a16="http://schemas.microsoft.com/office/drawing/2014/main" id="{D518AFD1-5C76-435F-900F-DCD04908956F}"/>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14317" y="471177"/>
              <a:ext cx="2963998" cy="252000"/>
            </a:xfrm>
            <a:prstGeom prst="rect">
              <a:avLst/>
            </a:prstGeom>
          </p:spPr>
        </p:pic>
        <p:pic>
          <p:nvPicPr>
            <p:cNvPr id="15" name="Obrázek 14" descr="Obsah obrázku kreslení&#10;&#10;Popis byl vytvořen automaticky">
              <a:extLst>
                <a:ext uri="{FF2B5EF4-FFF2-40B4-BE49-F238E27FC236}">
                  <a16:creationId xmlns:a16="http://schemas.microsoft.com/office/drawing/2014/main" id="{54C0D6F4-44CD-4848-AE87-029AA0E556EA}"/>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1430075" y="331276"/>
              <a:ext cx="665930" cy="450808"/>
            </a:xfrm>
            <a:prstGeom prst="rect">
              <a:avLst/>
            </a:prstGeom>
          </p:spPr>
        </p:pic>
      </p:grpSp>
      <p:pic>
        <p:nvPicPr>
          <p:cNvPr id="2" name="Grafický objekt 1">
            <a:extLst>
              <a:ext uri="{FF2B5EF4-FFF2-40B4-BE49-F238E27FC236}">
                <a16:creationId xmlns:a16="http://schemas.microsoft.com/office/drawing/2014/main" id="{000A9CFE-29F8-4983-92E5-1DE4851C8954}"/>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35853" y="101942"/>
            <a:ext cx="1258641" cy="356831"/>
          </a:xfrm>
          <a:prstGeom prst="rect">
            <a:avLst/>
          </a:prstGeom>
        </p:spPr>
      </p:pic>
    </p:spTree>
    <p:extLst>
      <p:ext uri="{BB962C8B-B14F-4D97-AF65-F5344CB8AC3E}">
        <p14:creationId xmlns:p14="http://schemas.microsoft.com/office/powerpoint/2010/main" val="2426167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ázdn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9908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dpis, obsah, obrázek - inverzní">
    <p:bg>
      <p:bgPr>
        <a:solidFill>
          <a:srgbClr val="D31145"/>
        </a:solidFill>
        <a:effectLst/>
      </p:bgPr>
    </p:bg>
    <p:spTree>
      <p:nvGrpSpPr>
        <p:cNvPr id="1" name=""/>
        <p:cNvGrpSpPr/>
        <p:nvPr/>
      </p:nvGrpSpPr>
      <p:grpSpPr>
        <a:xfrm>
          <a:off x="0" y="0"/>
          <a:ext cx="0" cy="0"/>
          <a:chOff x="0" y="0"/>
          <a:chExt cx="0" cy="0"/>
        </a:xfrm>
      </p:grpSpPr>
      <p:sp>
        <p:nvSpPr>
          <p:cNvPr id="10" name="Zástupný obsah 2">
            <a:extLst>
              <a:ext uri="{FF2B5EF4-FFF2-40B4-BE49-F238E27FC236}">
                <a16:creationId xmlns:a16="http://schemas.microsoft.com/office/drawing/2014/main" id="{DD6A7890-1F20-4DA7-AA89-7E104719D3C9}"/>
              </a:ext>
            </a:extLst>
          </p:cNvPr>
          <p:cNvSpPr>
            <a:spLocks noGrp="1"/>
          </p:cNvSpPr>
          <p:nvPr>
            <p:ph idx="1" hasCustomPrompt="1"/>
          </p:nvPr>
        </p:nvSpPr>
        <p:spPr>
          <a:xfrm>
            <a:off x="381000" y="1376362"/>
            <a:ext cx="11617349" cy="5132669"/>
          </a:xfrm>
        </p:spPr>
        <p:txBody>
          <a:bodyPr>
            <a:normAutofit/>
          </a:bodyPr>
          <a:lstStyle>
            <a:lvl1pPr marL="228600" indent="-228600">
              <a:buClr>
                <a:schemeClr val="bg1"/>
              </a:buClr>
              <a:buFont typeface="Arial" panose="020B0604020202020204" pitchFamily="34" charset="0"/>
              <a:buChar char="̶"/>
              <a:defRPr sz="2400">
                <a:solidFill>
                  <a:schemeClr val="bg1"/>
                </a:solidFill>
                <a:latin typeface="Arial" panose="020B0604020202020204" pitchFamily="34" charset="0"/>
                <a:cs typeface="Arial" panose="020B0604020202020204" pitchFamily="34" charset="0"/>
              </a:defRPr>
            </a:lvl1pPr>
            <a:lvl2pPr marL="685800" indent="-228600">
              <a:buClr>
                <a:schemeClr val="bg1"/>
              </a:buClr>
              <a:buFont typeface="Arial" panose="020B0604020202020204" pitchFamily="34" charset="0"/>
              <a:buChar char="̶"/>
              <a:defRPr sz="2000">
                <a:solidFill>
                  <a:schemeClr val="bg1"/>
                </a:solidFill>
                <a:latin typeface="Arial" panose="020B0604020202020204" pitchFamily="34" charset="0"/>
                <a:cs typeface="Arial" panose="020B0604020202020204" pitchFamily="34" charset="0"/>
              </a:defRPr>
            </a:lvl2pPr>
            <a:lvl3pPr marL="11430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3pPr>
            <a:lvl4pPr marL="16002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4pPr>
            <a:lvl5pPr marL="2057400" indent="-228600">
              <a:buClr>
                <a:srgbClr val="D31145"/>
              </a:buClr>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cs-CZ" dirty="0"/>
              <a:t>První úroveň textu</a:t>
            </a:r>
          </a:p>
          <a:p>
            <a:pPr lvl="1"/>
            <a:r>
              <a:rPr lang="cs-CZ" dirty="0"/>
              <a:t>Druhá úroveň</a:t>
            </a:r>
          </a:p>
        </p:txBody>
      </p:sp>
      <p:grpSp>
        <p:nvGrpSpPr>
          <p:cNvPr id="12" name="Skupina 11">
            <a:extLst>
              <a:ext uri="{FF2B5EF4-FFF2-40B4-BE49-F238E27FC236}">
                <a16:creationId xmlns:a16="http://schemas.microsoft.com/office/drawing/2014/main" id="{66B19D25-1138-4220-A44A-0D4B63C96D9E}"/>
              </a:ext>
            </a:extLst>
          </p:cNvPr>
          <p:cNvGrpSpPr/>
          <p:nvPr userDrawn="1"/>
        </p:nvGrpSpPr>
        <p:grpSpPr>
          <a:xfrm>
            <a:off x="6256073" y="329946"/>
            <a:ext cx="5742276" cy="451023"/>
            <a:chOff x="6353729" y="329946"/>
            <a:chExt cx="5742276" cy="451023"/>
          </a:xfrm>
        </p:grpSpPr>
        <p:grpSp>
          <p:nvGrpSpPr>
            <p:cNvPr id="13" name="Skupina 12">
              <a:extLst>
                <a:ext uri="{FF2B5EF4-FFF2-40B4-BE49-F238E27FC236}">
                  <a16:creationId xmlns:a16="http://schemas.microsoft.com/office/drawing/2014/main" id="{0039C8DB-5008-4E21-B098-C6CD2E7B851C}"/>
                </a:ext>
              </a:extLst>
            </p:cNvPr>
            <p:cNvGrpSpPr/>
            <p:nvPr userDrawn="1"/>
          </p:nvGrpSpPr>
          <p:grpSpPr>
            <a:xfrm>
              <a:off x="6353729" y="348969"/>
              <a:ext cx="4824586" cy="432000"/>
              <a:chOff x="3105837" y="920447"/>
              <a:chExt cx="4824586" cy="432000"/>
            </a:xfrm>
          </p:grpSpPr>
          <p:pic>
            <p:nvPicPr>
              <p:cNvPr id="18" name="Grafický objekt 17">
                <a:extLst>
                  <a:ext uri="{FF2B5EF4-FFF2-40B4-BE49-F238E27FC236}">
                    <a16:creationId xmlns:a16="http://schemas.microsoft.com/office/drawing/2014/main" id="{9B900898-BE86-488C-8A9B-61767CCBF73F}"/>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05837" y="920447"/>
                <a:ext cx="1523783" cy="432000"/>
              </a:xfrm>
              <a:prstGeom prst="rect">
                <a:avLst/>
              </a:prstGeom>
            </p:spPr>
          </p:pic>
          <p:pic>
            <p:nvPicPr>
              <p:cNvPr id="19" name="Grafický objekt 18">
                <a:extLst>
                  <a:ext uri="{FF2B5EF4-FFF2-40B4-BE49-F238E27FC236}">
                    <a16:creationId xmlns:a16="http://schemas.microsoft.com/office/drawing/2014/main" id="{ED01BC9A-8599-4D60-8836-E630D56FCE4B}"/>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66425" y="1004555"/>
                <a:ext cx="2963998" cy="252000"/>
              </a:xfrm>
              <a:prstGeom prst="rect">
                <a:avLst/>
              </a:prstGeom>
            </p:spPr>
          </p:pic>
        </p:grpSp>
        <p:pic>
          <p:nvPicPr>
            <p:cNvPr id="17" name="Obrázek 16" descr="Obsah obrázku kreslení&#10;&#10;Popis byl vytvořen automaticky">
              <a:extLst>
                <a:ext uri="{FF2B5EF4-FFF2-40B4-BE49-F238E27FC236}">
                  <a16:creationId xmlns:a16="http://schemas.microsoft.com/office/drawing/2014/main" id="{7ECBA0B5-8E5C-4967-8167-2D88E70CA7E8}"/>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11430075" y="329946"/>
              <a:ext cx="665930" cy="450808"/>
            </a:xfrm>
            <a:prstGeom prst="rect">
              <a:avLst/>
            </a:prstGeom>
          </p:spPr>
        </p:pic>
      </p:grpSp>
      <p:sp>
        <p:nvSpPr>
          <p:cNvPr id="20" name="Nadpis 1">
            <a:extLst>
              <a:ext uri="{FF2B5EF4-FFF2-40B4-BE49-F238E27FC236}">
                <a16:creationId xmlns:a16="http://schemas.microsoft.com/office/drawing/2014/main" id="{42724F13-0F34-4D06-9D65-59247B61DE30}"/>
              </a:ext>
            </a:extLst>
          </p:cNvPr>
          <p:cNvSpPr>
            <a:spLocks noGrp="1"/>
          </p:cNvSpPr>
          <p:nvPr>
            <p:ph type="title" hasCustomPrompt="1"/>
          </p:nvPr>
        </p:nvSpPr>
        <p:spPr>
          <a:xfrm>
            <a:off x="332819" y="0"/>
            <a:ext cx="5579709" cy="1059255"/>
          </a:xfrm>
        </p:spPr>
        <p:txBody>
          <a:bodyPr>
            <a:noAutofit/>
          </a:bodyPr>
          <a:lstStyle>
            <a:lvl1pPr>
              <a:defRPr sz="2400" b="1">
                <a:solidFill>
                  <a:schemeClr val="bg1"/>
                </a:solidFill>
                <a:latin typeface="Arial" panose="020B0604020202020204" pitchFamily="34" charset="0"/>
                <a:cs typeface="Arial" panose="020B0604020202020204" pitchFamily="34" charset="0"/>
              </a:defRPr>
            </a:lvl1pPr>
          </a:lstStyle>
          <a:p>
            <a:r>
              <a:rPr lang="cs-CZ" dirty="0"/>
              <a:t>Nadpis</a:t>
            </a:r>
          </a:p>
        </p:txBody>
      </p:sp>
    </p:spTree>
    <p:extLst>
      <p:ext uri="{BB962C8B-B14F-4D97-AF65-F5344CB8AC3E}">
        <p14:creationId xmlns:p14="http://schemas.microsoft.com/office/powerpoint/2010/main" val="3678822500"/>
      </p:ext>
    </p:extLst>
  </p:cSld>
  <p:clrMapOvr>
    <a:masterClrMapping/>
  </p:clrMapOvr>
  <p:extLst>
    <p:ext uri="{DCECCB84-F9BA-43D5-87BE-67443E8EF086}">
      <p15:sldGuideLst xmlns:p15="http://schemas.microsoft.com/office/powerpoint/2012/main">
        <p15:guide id="1" orient="horz" pos="411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ředělovací smínek">
    <p:spTree>
      <p:nvGrpSpPr>
        <p:cNvPr id="1" name=""/>
        <p:cNvGrpSpPr/>
        <p:nvPr/>
      </p:nvGrpSpPr>
      <p:grpSpPr>
        <a:xfrm>
          <a:off x="0" y="0"/>
          <a:ext cx="0" cy="0"/>
          <a:chOff x="0" y="0"/>
          <a:chExt cx="0" cy="0"/>
        </a:xfrm>
      </p:grpSpPr>
      <p:sp>
        <p:nvSpPr>
          <p:cNvPr id="6" name="Obdélník 5">
            <a:extLst>
              <a:ext uri="{FF2B5EF4-FFF2-40B4-BE49-F238E27FC236}">
                <a16:creationId xmlns:a16="http://schemas.microsoft.com/office/drawing/2014/main" id="{B6EE3335-4CFA-4F78-ACC9-DCDA0C61E0E3}"/>
              </a:ext>
            </a:extLst>
          </p:cNvPr>
          <p:cNvSpPr/>
          <p:nvPr userDrawn="1"/>
        </p:nvSpPr>
        <p:spPr>
          <a:xfrm>
            <a:off x="0" y="0"/>
            <a:ext cx="12192000" cy="6858000"/>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sp>
        <p:nvSpPr>
          <p:cNvPr id="7" name="Nadpis 1">
            <a:extLst>
              <a:ext uri="{FF2B5EF4-FFF2-40B4-BE49-F238E27FC236}">
                <a16:creationId xmlns:a16="http://schemas.microsoft.com/office/drawing/2014/main" id="{B4AA1ACA-170D-42E8-8323-B664F9958C46}"/>
              </a:ext>
            </a:extLst>
          </p:cNvPr>
          <p:cNvSpPr>
            <a:spLocks noGrp="1"/>
          </p:cNvSpPr>
          <p:nvPr>
            <p:ph type="ctrTitle" hasCustomPrompt="1"/>
          </p:nvPr>
        </p:nvSpPr>
        <p:spPr>
          <a:xfrm>
            <a:off x="1524000" y="2503487"/>
            <a:ext cx="9144000" cy="1189622"/>
          </a:xfrm>
        </p:spPr>
        <p:txBody>
          <a:bodyPr anchor="b">
            <a:noAutofit/>
          </a:bodyPr>
          <a:lstStyle>
            <a:lvl1pPr algn="ctr">
              <a:defRPr sz="4500" b="1">
                <a:solidFill>
                  <a:schemeClr val="bg1"/>
                </a:solidFill>
                <a:latin typeface="Arial" panose="020B0604020202020204" pitchFamily="34" charset="0"/>
                <a:cs typeface="Arial" panose="020B0604020202020204" pitchFamily="34" charset="0"/>
              </a:defRPr>
            </a:lvl1pPr>
          </a:lstStyle>
          <a:p>
            <a:r>
              <a:rPr lang="cs-CZ" dirty="0"/>
              <a:t>Nadpis</a:t>
            </a:r>
          </a:p>
        </p:txBody>
      </p:sp>
      <p:sp>
        <p:nvSpPr>
          <p:cNvPr id="8" name="Podnadpis 2">
            <a:extLst>
              <a:ext uri="{FF2B5EF4-FFF2-40B4-BE49-F238E27FC236}">
                <a16:creationId xmlns:a16="http://schemas.microsoft.com/office/drawing/2014/main" id="{3E1FB666-EF45-45A1-80A5-B759B741F878}"/>
              </a:ext>
            </a:extLst>
          </p:cNvPr>
          <p:cNvSpPr>
            <a:spLocks noGrp="1"/>
          </p:cNvSpPr>
          <p:nvPr>
            <p:ph type="subTitle" idx="1" hasCustomPrompt="1"/>
          </p:nvPr>
        </p:nvSpPr>
        <p:spPr>
          <a:xfrm>
            <a:off x="1524000" y="3693110"/>
            <a:ext cx="9144000" cy="1564690"/>
          </a:xfrm>
        </p:spPr>
        <p:txBody>
          <a:bodyPr anchor="ctr"/>
          <a:lstStyle>
            <a:lvl1pPr marL="0" indent="0" algn="ctr">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Podnadpis</a:t>
            </a:r>
          </a:p>
        </p:txBody>
      </p:sp>
      <p:pic>
        <p:nvPicPr>
          <p:cNvPr id="20" name="Obrázek 19" descr="Obsah obrázku kreslení&#10;&#10;Popis byl vytvořen automaticky">
            <a:extLst>
              <a:ext uri="{FF2B5EF4-FFF2-40B4-BE49-F238E27FC236}">
                <a16:creationId xmlns:a16="http://schemas.microsoft.com/office/drawing/2014/main" id="{EA3783B6-FC2A-454B-9F4B-560372C1E03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5638748" y="5989948"/>
            <a:ext cx="914504" cy="619083"/>
          </a:xfrm>
          <a:prstGeom prst="rect">
            <a:avLst/>
          </a:prstGeom>
        </p:spPr>
      </p:pic>
      <p:grpSp>
        <p:nvGrpSpPr>
          <p:cNvPr id="15" name="Skupina 14">
            <a:extLst>
              <a:ext uri="{FF2B5EF4-FFF2-40B4-BE49-F238E27FC236}">
                <a16:creationId xmlns:a16="http://schemas.microsoft.com/office/drawing/2014/main" id="{92CD7EB7-A771-4FBB-B8C7-DB5D59BBB75F}"/>
              </a:ext>
            </a:extLst>
          </p:cNvPr>
          <p:cNvGrpSpPr/>
          <p:nvPr userDrawn="1"/>
        </p:nvGrpSpPr>
        <p:grpSpPr>
          <a:xfrm>
            <a:off x="2907576" y="929325"/>
            <a:ext cx="6376849" cy="627081"/>
            <a:chOff x="3150227" y="929325"/>
            <a:chExt cx="6376849" cy="627081"/>
          </a:xfrm>
        </p:grpSpPr>
        <p:pic>
          <p:nvPicPr>
            <p:cNvPr id="16" name="Grafický objekt 15">
              <a:extLst>
                <a:ext uri="{FF2B5EF4-FFF2-40B4-BE49-F238E27FC236}">
                  <a16:creationId xmlns:a16="http://schemas.microsoft.com/office/drawing/2014/main" id="{F450C9B7-74DB-41E6-BE50-75396E9C66F8}"/>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50227" y="929325"/>
              <a:ext cx="2211887" cy="627081"/>
            </a:xfrm>
            <a:prstGeom prst="rect">
              <a:avLst/>
            </a:prstGeom>
          </p:spPr>
        </p:pic>
        <p:pic>
          <p:nvPicPr>
            <p:cNvPr id="17" name="Grafický objekt 16">
              <a:extLst>
                <a:ext uri="{FF2B5EF4-FFF2-40B4-BE49-F238E27FC236}">
                  <a16:creationId xmlns:a16="http://schemas.microsoft.com/office/drawing/2014/main" id="{857E4D19-AD77-4999-B9C4-830DAE3D8012}"/>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55612" y="1091418"/>
              <a:ext cx="3771464" cy="320651"/>
            </a:xfrm>
            <a:prstGeom prst="rect">
              <a:avLst/>
            </a:prstGeom>
          </p:spPr>
        </p:pic>
      </p:grpSp>
    </p:spTree>
    <p:extLst>
      <p:ext uri="{BB962C8B-B14F-4D97-AF65-F5344CB8AC3E}">
        <p14:creationId xmlns:p14="http://schemas.microsoft.com/office/powerpoint/2010/main" val="2137650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adpis a obsah">
    <p:spTree>
      <p:nvGrpSpPr>
        <p:cNvPr id="1" name=""/>
        <p:cNvGrpSpPr/>
        <p:nvPr/>
      </p:nvGrpSpPr>
      <p:grpSpPr>
        <a:xfrm>
          <a:off x="0" y="0"/>
          <a:ext cx="0" cy="0"/>
          <a:chOff x="0" y="0"/>
          <a:chExt cx="0" cy="0"/>
        </a:xfrm>
      </p:grpSpPr>
      <p:sp>
        <p:nvSpPr>
          <p:cNvPr id="11" name="Zástupný obsah 2">
            <a:extLst>
              <a:ext uri="{FF2B5EF4-FFF2-40B4-BE49-F238E27FC236}">
                <a16:creationId xmlns:a16="http://schemas.microsoft.com/office/drawing/2014/main" id="{CC8B3D67-369B-4F24-8897-F0919A3E54BD}"/>
              </a:ext>
            </a:extLst>
          </p:cNvPr>
          <p:cNvSpPr>
            <a:spLocks noGrp="1"/>
          </p:cNvSpPr>
          <p:nvPr>
            <p:ph idx="1"/>
          </p:nvPr>
        </p:nvSpPr>
        <p:spPr>
          <a:xfrm>
            <a:off x="381739" y="1039226"/>
            <a:ext cx="11487705" cy="5587305"/>
          </a:xfrm>
        </p:spPr>
        <p:txBody>
          <a:bodyPr>
            <a:normAutofit/>
          </a:bodyPr>
          <a:lstStyle>
            <a:lvl1pPr marL="228600" indent="-228600">
              <a:buClr>
                <a:srgbClr val="D31145"/>
              </a:buClr>
              <a:buFont typeface="Arial" panose="020B0604020202020204" pitchFamily="34" charset="0"/>
              <a:buChar char="̶"/>
              <a:defRPr sz="2400">
                <a:latin typeface="Arial" panose="020B0604020202020204" pitchFamily="34" charset="0"/>
                <a:cs typeface="Arial" panose="020B0604020202020204" pitchFamily="34" charset="0"/>
              </a:defRPr>
            </a:lvl1pPr>
            <a:lvl2pPr marL="685800" indent="-228600">
              <a:buClr>
                <a:srgbClr val="D31145"/>
              </a:buClr>
              <a:buFont typeface="Arial" panose="020B0604020202020204" pitchFamily="34" charset="0"/>
              <a:buChar char="̶"/>
              <a:defRPr sz="2000">
                <a:latin typeface="Arial" panose="020B0604020202020204" pitchFamily="34" charset="0"/>
                <a:cs typeface="Arial" panose="020B0604020202020204" pitchFamily="34" charset="0"/>
              </a:defRPr>
            </a:lvl2pPr>
            <a:lvl3pPr marL="1143000" indent="-228600">
              <a:buClr>
                <a:srgbClr val="D31145"/>
              </a:buClr>
              <a:buFont typeface="Arial" panose="020B0604020202020204" pitchFamily="34" charset="0"/>
              <a:buChar char="̶"/>
              <a:defRPr sz="1800">
                <a:latin typeface="Arial" panose="020B0604020202020204" pitchFamily="34" charset="0"/>
                <a:cs typeface="Arial" panose="020B0604020202020204" pitchFamily="34" charset="0"/>
              </a:defRPr>
            </a:lvl3pPr>
            <a:lvl4pPr marL="1600200" indent="-228600">
              <a:buClr>
                <a:srgbClr val="D31145"/>
              </a:buClr>
              <a:buFont typeface="Arial" panose="020B0604020202020204" pitchFamily="34" charset="0"/>
              <a:buChar char="̶"/>
              <a:defRPr sz="1600">
                <a:latin typeface="Arial" panose="020B0604020202020204" pitchFamily="34" charset="0"/>
                <a:cs typeface="Arial" panose="020B0604020202020204" pitchFamily="34" charset="0"/>
              </a:defRPr>
            </a:lvl4pPr>
            <a:lvl5pPr marL="2057400" indent="-228600">
              <a:buClr>
                <a:srgbClr val="D31145"/>
              </a:buClr>
              <a:buFont typeface="Arial" panose="020B0604020202020204" pitchFamily="34" charset="0"/>
              <a:buChar char="̶"/>
              <a:defRPr sz="1600">
                <a:latin typeface="Arial" panose="020B0604020202020204" pitchFamily="34" charset="0"/>
                <a:cs typeface="Arial" panose="020B0604020202020204" pitchFamily="34" charset="0"/>
              </a:defRPr>
            </a:lvl5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cs-CZ" dirty="0"/>
          </a:p>
        </p:txBody>
      </p:sp>
      <p:sp>
        <p:nvSpPr>
          <p:cNvPr id="19" name="Obdélník 18">
            <a:extLst>
              <a:ext uri="{FF2B5EF4-FFF2-40B4-BE49-F238E27FC236}">
                <a16:creationId xmlns:a16="http://schemas.microsoft.com/office/drawing/2014/main" id="{11FBEFA6-3CC9-4A8B-98AB-811AE091489A}"/>
              </a:ext>
            </a:extLst>
          </p:cNvPr>
          <p:cNvSpPr/>
          <p:nvPr userDrawn="1"/>
        </p:nvSpPr>
        <p:spPr>
          <a:xfrm>
            <a:off x="1" y="1"/>
            <a:ext cx="12192000" cy="790667"/>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sp>
        <p:nvSpPr>
          <p:cNvPr id="20" name="Nadpis 1">
            <a:extLst>
              <a:ext uri="{FF2B5EF4-FFF2-40B4-BE49-F238E27FC236}">
                <a16:creationId xmlns:a16="http://schemas.microsoft.com/office/drawing/2014/main" id="{C2747F8C-F296-41AB-B6E6-650FFEA01117}"/>
              </a:ext>
            </a:extLst>
          </p:cNvPr>
          <p:cNvSpPr>
            <a:spLocks noGrp="1"/>
          </p:cNvSpPr>
          <p:nvPr>
            <p:ph type="title" hasCustomPrompt="1"/>
          </p:nvPr>
        </p:nvSpPr>
        <p:spPr>
          <a:xfrm>
            <a:off x="381740" y="1"/>
            <a:ext cx="5396696" cy="790667"/>
          </a:xfrm>
        </p:spPr>
        <p:txBody>
          <a:bodyPr>
            <a:noAutofit/>
          </a:bodyPr>
          <a:lstStyle>
            <a:lvl1pPr>
              <a:defRPr sz="2400" b="1">
                <a:solidFill>
                  <a:schemeClr val="bg1"/>
                </a:solidFill>
                <a:latin typeface="Arial" panose="020B0604020202020204" pitchFamily="34" charset="0"/>
                <a:cs typeface="Arial" panose="020B0604020202020204" pitchFamily="34" charset="0"/>
              </a:defRPr>
            </a:lvl1pPr>
          </a:lstStyle>
          <a:p>
            <a:r>
              <a:rPr lang="cs-CZ" dirty="0"/>
              <a:t>Nadpis</a:t>
            </a:r>
          </a:p>
        </p:txBody>
      </p:sp>
      <p:grpSp>
        <p:nvGrpSpPr>
          <p:cNvPr id="21" name="Skupina 20">
            <a:extLst>
              <a:ext uri="{FF2B5EF4-FFF2-40B4-BE49-F238E27FC236}">
                <a16:creationId xmlns:a16="http://schemas.microsoft.com/office/drawing/2014/main" id="{9928806D-A537-4323-B4ED-4983696D2AF8}"/>
              </a:ext>
            </a:extLst>
          </p:cNvPr>
          <p:cNvGrpSpPr/>
          <p:nvPr userDrawn="1"/>
        </p:nvGrpSpPr>
        <p:grpSpPr>
          <a:xfrm>
            <a:off x="5972087" y="107328"/>
            <a:ext cx="6026262" cy="737003"/>
            <a:chOff x="5972087" y="329946"/>
            <a:chExt cx="6026262" cy="737003"/>
          </a:xfrm>
        </p:grpSpPr>
        <p:grpSp>
          <p:nvGrpSpPr>
            <p:cNvPr id="22" name="Skupina 21">
              <a:extLst>
                <a:ext uri="{FF2B5EF4-FFF2-40B4-BE49-F238E27FC236}">
                  <a16:creationId xmlns:a16="http://schemas.microsoft.com/office/drawing/2014/main" id="{FB2B0A03-1219-4FC5-81C7-A43DCB123A0C}"/>
                </a:ext>
              </a:extLst>
            </p:cNvPr>
            <p:cNvGrpSpPr/>
            <p:nvPr userDrawn="1"/>
          </p:nvGrpSpPr>
          <p:grpSpPr>
            <a:xfrm>
              <a:off x="8116661" y="349032"/>
              <a:ext cx="3881688" cy="450808"/>
              <a:chOff x="8214317" y="349032"/>
              <a:chExt cx="3881688" cy="450808"/>
            </a:xfrm>
          </p:grpSpPr>
          <p:pic>
            <p:nvPicPr>
              <p:cNvPr id="24" name="Grafický objekt 23">
                <a:extLst>
                  <a:ext uri="{FF2B5EF4-FFF2-40B4-BE49-F238E27FC236}">
                    <a16:creationId xmlns:a16="http://schemas.microsoft.com/office/drawing/2014/main" id="{2E921148-1008-412D-AB36-245237C3D6B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214317" y="488933"/>
                <a:ext cx="2963998" cy="252000"/>
              </a:xfrm>
              <a:prstGeom prst="rect">
                <a:avLst/>
              </a:prstGeom>
            </p:spPr>
          </p:pic>
          <p:pic>
            <p:nvPicPr>
              <p:cNvPr id="28" name="Obrázek 27" descr="Obsah obrázku kreslení&#10;&#10;Popis byl vytvořen automaticky">
                <a:extLst>
                  <a:ext uri="{FF2B5EF4-FFF2-40B4-BE49-F238E27FC236}">
                    <a16:creationId xmlns:a16="http://schemas.microsoft.com/office/drawing/2014/main" id="{480755B3-A38B-4215-974C-50EA6F664943}"/>
                  </a:ext>
                </a:extLst>
              </p:cNvPr>
              <p:cNvPicPr>
                <a:picLocks noChangeAspect="1"/>
              </p:cNvPicPr>
              <p:nvPr userDrawn="1"/>
            </p:nvPicPr>
            <p:blipFill>
              <a:blip r:embed="rId4" cstate="hqprint">
                <a:extLst>
                  <a:ext uri="{28A0092B-C50C-407E-A947-70E740481C1C}">
                    <a14:useLocalDpi xmlns:a14="http://schemas.microsoft.com/office/drawing/2010/main"/>
                  </a:ext>
                </a:extLst>
              </a:blip>
              <a:stretch>
                <a:fillRect/>
              </a:stretch>
            </p:blipFill>
            <p:spPr>
              <a:xfrm>
                <a:off x="11430075" y="349032"/>
                <a:ext cx="665930" cy="450808"/>
              </a:xfrm>
              <a:prstGeom prst="rect">
                <a:avLst/>
              </a:prstGeom>
            </p:spPr>
          </p:pic>
        </p:grpSp>
        <p:pic>
          <p:nvPicPr>
            <p:cNvPr id="23" name="Grafický objekt 22">
              <a:extLst>
                <a:ext uri="{FF2B5EF4-FFF2-40B4-BE49-F238E27FC236}">
                  <a16:creationId xmlns:a16="http://schemas.microsoft.com/office/drawing/2014/main" id="{1A14BE4F-72B2-49A1-B4A4-7983F7AE5745}"/>
                </a:ext>
              </a:extLst>
            </p:cNvPr>
            <p:cNvPicPr>
              <a:picLocks noChangeAspect="1"/>
            </p:cNvPicPr>
            <p:nvPr userDrawn="1"/>
          </p:nvPicPr>
          <p:blipFill rotWithShape="1">
            <a:blip r:embed="rId5" cstate="hqprint">
              <a:extLst>
                <a:ext uri="{28A0092B-C50C-407E-A947-70E740481C1C}">
                  <a14:useLocalDpi xmlns:a14="http://schemas.microsoft.com/office/drawing/2010/main"/>
                </a:ext>
                <a:ext uri="{96DAC541-7B7A-43D3-8B79-37D633B846F1}">
                  <asvg:svgBlip xmlns:asvg="http://schemas.microsoft.com/office/drawing/2016/SVG/main" r:embed="rId6"/>
                </a:ext>
              </a:extLst>
            </a:blip>
            <a:srcRect t="-1" b="-2685"/>
            <a:stretch/>
          </p:blipFill>
          <p:spPr>
            <a:xfrm>
              <a:off x="5972087" y="329946"/>
              <a:ext cx="1892814" cy="737003"/>
            </a:xfrm>
            <a:prstGeom prst="rect">
              <a:avLst/>
            </a:prstGeom>
          </p:spPr>
        </p:pic>
      </p:grpSp>
    </p:spTree>
    <p:extLst>
      <p:ext uri="{BB962C8B-B14F-4D97-AF65-F5344CB8AC3E}">
        <p14:creationId xmlns:p14="http://schemas.microsoft.com/office/powerpoint/2010/main" val="2360421455"/>
      </p:ext>
    </p:extLst>
  </p:cSld>
  <p:clrMapOvr>
    <a:masterClrMapping/>
  </p:clrMapOvr>
  <p:extLst>
    <p:ext uri="{DCECCB84-F9BA-43D5-87BE-67443E8EF086}">
      <p15:sldGuideLst xmlns:p15="http://schemas.microsoft.com/office/powerpoint/2012/main">
        <p15:guide id="1" orient="horz" pos="164">
          <p15:clr>
            <a:srgbClr val="FBAE40"/>
          </p15:clr>
        </p15:guide>
        <p15:guide id="2" pos="758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adpis a obsah">
    <p:spTree>
      <p:nvGrpSpPr>
        <p:cNvPr id="1" name=""/>
        <p:cNvGrpSpPr/>
        <p:nvPr/>
      </p:nvGrpSpPr>
      <p:grpSpPr>
        <a:xfrm>
          <a:off x="0" y="0"/>
          <a:ext cx="0" cy="0"/>
          <a:chOff x="0" y="0"/>
          <a:chExt cx="0" cy="0"/>
        </a:xfrm>
      </p:grpSpPr>
      <p:sp>
        <p:nvSpPr>
          <p:cNvPr id="10" name="Obdélník 9">
            <a:extLst>
              <a:ext uri="{FF2B5EF4-FFF2-40B4-BE49-F238E27FC236}">
                <a16:creationId xmlns:a16="http://schemas.microsoft.com/office/drawing/2014/main" id="{5920C5AB-7E0D-4B8A-92A9-7DA47D440BBD}"/>
              </a:ext>
            </a:extLst>
          </p:cNvPr>
          <p:cNvSpPr/>
          <p:nvPr userDrawn="1"/>
        </p:nvSpPr>
        <p:spPr>
          <a:xfrm>
            <a:off x="0" y="0"/>
            <a:ext cx="12192000" cy="1305017"/>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sp>
        <p:nvSpPr>
          <p:cNvPr id="3" name="Zástupný obsah 2">
            <a:extLst>
              <a:ext uri="{FF2B5EF4-FFF2-40B4-BE49-F238E27FC236}">
                <a16:creationId xmlns:a16="http://schemas.microsoft.com/office/drawing/2014/main" id="{5CD1A40D-4F09-4D08-916F-43B796F44A47}"/>
              </a:ext>
            </a:extLst>
          </p:cNvPr>
          <p:cNvSpPr>
            <a:spLocks noGrp="1"/>
          </p:cNvSpPr>
          <p:nvPr>
            <p:ph idx="1"/>
          </p:nvPr>
        </p:nvSpPr>
        <p:spPr>
          <a:xfrm>
            <a:off x="381739" y="1825625"/>
            <a:ext cx="11487705" cy="4351338"/>
          </a:xfrm>
        </p:spPr>
        <p:txBody>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14" name="Nadpis 1">
            <a:extLst>
              <a:ext uri="{FF2B5EF4-FFF2-40B4-BE49-F238E27FC236}">
                <a16:creationId xmlns:a16="http://schemas.microsoft.com/office/drawing/2014/main" id="{635F49FF-6718-4CE1-A42C-74D8FC3B4218}"/>
              </a:ext>
            </a:extLst>
          </p:cNvPr>
          <p:cNvSpPr>
            <a:spLocks noGrp="1"/>
          </p:cNvSpPr>
          <p:nvPr>
            <p:ph type="title"/>
          </p:nvPr>
        </p:nvSpPr>
        <p:spPr>
          <a:xfrm>
            <a:off x="381740" y="0"/>
            <a:ext cx="6507332" cy="1305016"/>
          </a:xfrm>
        </p:spPr>
        <p:txBody>
          <a:bodyPr>
            <a:noAutofit/>
          </a:bodyPr>
          <a:lstStyle>
            <a:lvl1pPr>
              <a:defRPr sz="3600">
                <a:solidFill>
                  <a:schemeClr val="bg1"/>
                </a:solidFill>
              </a:defRPr>
            </a:lvl1pPr>
          </a:lstStyle>
          <a:p>
            <a:r>
              <a:rPr lang="cs-CZ" dirty="0"/>
              <a:t>Kliknutím lze upravit styl.</a:t>
            </a:r>
          </a:p>
        </p:txBody>
      </p:sp>
      <p:grpSp>
        <p:nvGrpSpPr>
          <p:cNvPr id="15" name="Skupina 14">
            <a:extLst>
              <a:ext uri="{FF2B5EF4-FFF2-40B4-BE49-F238E27FC236}">
                <a16:creationId xmlns:a16="http://schemas.microsoft.com/office/drawing/2014/main" id="{A5367FD4-1AA0-460C-B73C-7D7567665B93}"/>
              </a:ext>
            </a:extLst>
          </p:cNvPr>
          <p:cNvGrpSpPr/>
          <p:nvPr userDrawn="1"/>
        </p:nvGrpSpPr>
        <p:grpSpPr>
          <a:xfrm>
            <a:off x="7146337" y="420847"/>
            <a:ext cx="4962987" cy="635942"/>
            <a:chOff x="3783104" y="781489"/>
            <a:chExt cx="6199096" cy="931105"/>
          </a:xfrm>
        </p:grpSpPr>
        <p:pic>
          <p:nvPicPr>
            <p:cNvPr id="16" name="Obrázek 15">
              <a:extLst>
                <a:ext uri="{FF2B5EF4-FFF2-40B4-BE49-F238E27FC236}">
                  <a16:creationId xmlns:a16="http://schemas.microsoft.com/office/drawing/2014/main" id="{36D59138-B214-4FC1-9898-96D78BF9475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1893"/>
            <a:stretch/>
          </p:blipFill>
          <p:spPr>
            <a:xfrm>
              <a:off x="3783104" y="781489"/>
              <a:ext cx="3426781" cy="921700"/>
            </a:xfrm>
            <a:prstGeom prst="rect">
              <a:avLst/>
            </a:prstGeom>
          </p:spPr>
        </p:pic>
        <p:pic>
          <p:nvPicPr>
            <p:cNvPr id="17" name="Obrázek 16">
              <a:extLst>
                <a:ext uri="{FF2B5EF4-FFF2-40B4-BE49-F238E27FC236}">
                  <a16:creationId xmlns:a16="http://schemas.microsoft.com/office/drawing/2014/main" id="{C99D30FB-B17A-485F-8C33-36B649E5FF8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5698"/>
            <a:stretch/>
          </p:blipFill>
          <p:spPr>
            <a:xfrm>
              <a:off x="5800078" y="790894"/>
              <a:ext cx="4182122" cy="921700"/>
            </a:xfrm>
            <a:prstGeom prst="rect">
              <a:avLst/>
            </a:prstGeom>
          </p:spPr>
        </p:pic>
      </p:grpSp>
    </p:spTree>
    <p:extLst>
      <p:ext uri="{BB962C8B-B14F-4D97-AF65-F5344CB8AC3E}">
        <p14:creationId xmlns:p14="http://schemas.microsoft.com/office/powerpoint/2010/main" val="1512250015"/>
      </p:ext>
    </p:extLst>
  </p:cSld>
  <p:clrMapOvr>
    <a:masterClrMapping/>
  </p:clrMapOvr>
  <p:extLst>
    <p:ext uri="{DCECCB84-F9BA-43D5-87BE-67443E8EF086}">
      <p15:sldGuideLst xmlns:p15="http://schemas.microsoft.com/office/powerpoint/2012/main">
        <p15:guide id="1" orient="horz" pos="414"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ouze nadpis">
    <p:spTree>
      <p:nvGrpSpPr>
        <p:cNvPr id="1" name=""/>
        <p:cNvGrpSpPr/>
        <p:nvPr/>
      </p:nvGrpSpPr>
      <p:grpSpPr>
        <a:xfrm>
          <a:off x="0" y="0"/>
          <a:ext cx="0" cy="0"/>
          <a:chOff x="0" y="0"/>
          <a:chExt cx="0" cy="0"/>
        </a:xfrm>
      </p:grpSpPr>
      <p:sp>
        <p:nvSpPr>
          <p:cNvPr id="11" name="Obdélník 10">
            <a:extLst>
              <a:ext uri="{FF2B5EF4-FFF2-40B4-BE49-F238E27FC236}">
                <a16:creationId xmlns:a16="http://schemas.microsoft.com/office/drawing/2014/main" id="{DC58920C-B9EC-4A94-B9EB-451592F3EED9}"/>
              </a:ext>
            </a:extLst>
          </p:cNvPr>
          <p:cNvSpPr/>
          <p:nvPr userDrawn="1"/>
        </p:nvSpPr>
        <p:spPr>
          <a:xfrm>
            <a:off x="1" y="1"/>
            <a:ext cx="12192000" cy="790667"/>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sp>
        <p:nvSpPr>
          <p:cNvPr id="12" name="Nadpis 1">
            <a:extLst>
              <a:ext uri="{FF2B5EF4-FFF2-40B4-BE49-F238E27FC236}">
                <a16:creationId xmlns:a16="http://schemas.microsoft.com/office/drawing/2014/main" id="{A3C58891-14E6-4818-B969-C72F93F08798}"/>
              </a:ext>
            </a:extLst>
          </p:cNvPr>
          <p:cNvSpPr>
            <a:spLocks noGrp="1"/>
          </p:cNvSpPr>
          <p:nvPr>
            <p:ph type="title" hasCustomPrompt="1"/>
          </p:nvPr>
        </p:nvSpPr>
        <p:spPr>
          <a:xfrm>
            <a:off x="381740" y="1"/>
            <a:ext cx="5396696" cy="790667"/>
          </a:xfrm>
        </p:spPr>
        <p:txBody>
          <a:bodyPr>
            <a:noAutofit/>
          </a:bodyPr>
          <a:lstStyle>
            <a:lvl1pPr>
              <a:defRPr sz="2400" b="1">
                <a:solidFill>
                  <a:schemeClr val="bg1"/>
                </a:solidFill>
                <a:latin typeface="Arial" panose="020B0604020202020204" pitchFamily="34" charset="0"/>
                <a:cs typeface="Arial" panose="020B0604020202020204" pitchFamily="34" charset="0"/>
              </a:defRPr>
            </a:lvl1pPr>
          </a:lstStyle>
          <a:p>
            <a:r>
              <a:rPr lang="cs-CZ" dirty="0"/>
              <a:t>Nadpis</a:t>
            </a:r>
          </a:p>
        </p:txBody>
      </p:sp>
      <p:grpSp>
        <p:nvGrpSpPr>
          <p:cNvPr id="13" name="Skupina 12">
            <a:extLst>
              <a:ext uri="{FF2B5EF4-FFF2-40B4-BE49-F238E27FC236}">
                <a16:creationId xmlns:a16="http://schemas.microsoft.com/office/drawing/2014/main" id="{4B49FBB4-BF51-45C2-86CA-B4502DA62936}"/>
              </a:ext>
            </a:extLst>
          </p:cNvPr>
          <p:cNvGrpSpPr/>
          <p:nvPr userDrawn="1"/>
        </p:nvGrpSpPr>
        <p:grpSpPr>
          <a:xfrm>
            <a:off x="5972087" y="107328"/>
            <a:ext cx="6026262" cy="737003"/>
            <a:chOff x="5972087" y="329946"/>
            <a:chExt cx="6026262" cy="737003"/>
          </a:xfrm>
        </p:grpSpPr>
        <p:grpSp>
          <p:nvGrpSpPr>
            <p:cNvPr id="14" name="Skupina 13">
              <a:extLst>
                <a:ext uri="{FF2B5EF4-FFF2-40B4-BE49-F238E27FC236}">
                  <a16:creationId xmlns:a16="http://schemas.microsoft.com/office/drawing/2014/main" id="{1533BE81-CFEE-48A9-AF03-143EC513CB79}"/>
                </a:ext>
              </a:extLst>
            </p:cNvPr>
            <p:cNvGrpSpPr/>
            <p:nvPr userDrawn="1"/>
          </p:nvGrpSpPr>
          <p:grpSpPr>
            <a:xfrm>
              <a:off x="8116661" y="349032"/>
              <a:ext cx="3881688" cy="450808"/>
              <a:chOff x="8214317" y="349032"/>
              <a:chExt cx="3881688" cy="450808"/>
            </a:xfrm>
          </p:grpSpPr>
          <p:pic>
            <p:nvPicPr>
              <p:cNvPr id="17" name="Grafický objekt 16">
                <a:extLst>
                  <a:ext uri="{FF2B5EF4-FFF2-40B4-BE49-F238E27FC236}">
                    <a16:creationId xmlns:a16="http://schemas.microsoft.com/office/drawing/2014/main" id="{2BA1D09A-64DD-4910-BF60-CC7075472A8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214317" y="488933"/>
                <a:ext cx="2963998" cy="252000"/>
              </a:xfrm>
              <a:prstGeom prst="rect">
                <a:avLst/>
              </a:prstGeom>
            </p:spPr>
          </p:pic>
          <p:pic>
            <p:nvPicPr>
              <p:cNvPr id="18" name="Obrázek 17" descr="Obsah obrázku kreslení&#10;&#10;Popis byl vytvořen automaticky">
                <a:extLst>
                  <a:ext uri="{FF2B5EF4-FFF2-40B4-BE49-F238E27FC236}">
                    <a16:creationId xmlns:a16="http://schemas.microsoft.com/office/drawing/2014/main" id="{3A04F306-61D6-499B-9F34-24714C7AFEAD}"/>
                  </a:ext>
                </a:extLst>
              </p:cNvPr>
              <p:cNvPicPr>
                <a:picLocks noChangeAspect="1"/>
              </p:cNvPicPr>
              <p:nvPr userDrawn="1"/>
            </p:nvPicPr>
            <p:blipFill>
              <a:blip r:embed="rId4" cstate="hqprint">
                <a:extLst>
                  <a:ext uri="{28A0092B-C50C-407E-A947-70E740481C1C}">
                    <a14:useLocalDpi xmlns:a14="http://schemas.microsoft.com/office/drawing/2010/main"/>
                  </a:ext>
                </a:extLst>
              </a:blip>
              <a:stretch>
                <a:fillRect/>
              </a:stretch>
            </p:blipFill>
            <p:spPr>
              <a:xfrm>
                <a:off x="11430075" y="349032"/>
                <a:ext cx="665930" cy="450808"/>
              </a:xfrm>
              <a:prstGeom prst="rect">
                <a:avLst/>
              </a:prstGeom>
            </p:spPr>
          </p:pic>
        </p:grpSp>
        <p:pic>
          <p:nvPicPr>
            <p:cNvPr id="15" name="Grafický objekt 14">
              <a:extLst>
                <a:ext uri="{FF2B5EF4-FFF2-40B4-BE49-F238E27FC236}">
                  <a16:creationId xmlns:a16="http://schemas.microsoft.com/office/drawing/2014/main" id="{62747C58-6152-448D-9270-C4FE61C51FC4}"/>
                </a:ext>
              </a:extLst>
            </p:cNvPr>
            <p:cNvPicPr>
              <a:picLocks noChangeAspect="1"/>
            </p:cNvPicPr>
            <p:nvPr userDrawn="1"/>
          </p:nvPicPr>
          <p:blipFill rotWithShape="1">
            <a:blip r:embed="rId5" cstate="hqprint">
              <a:extLst>
                <a:ext uri="{28A0092B-C50C-407E-A947-70E740481C1C}">
                  <a14:useLocalDpi xmlns:a14="http://schemas.microsoft.com/office/drawing/2010/main"/>
                </a:ext>
                <a:ext uri="{96DAC541-7B7A-43D3-8B79-37D633B846F1}">
                  <asvg:svgBlip xmlns:asvg="http://schemas.microsoft.com/office/drawing/2016/SVG/main" r:embed="rId6"/>
                </a:ext>
              </a:extLst>
            </a:blip>
            <a:srcRect t="-1" b="-2685"/>
            <a:stretch/>
          </p:blipFill>
          <p:spPr>
            <a:xfrm>
              <a:off x="5972087" y="329946"/>
              <a:ext cx="1892814" cy="737003"/>
            </a:xfrm>
            <a:prstGeom prst="rect">
              <a:avLst/>
            </a:prstGeom>
          </p:spPr>
        </p:pic>
      </p:grpSp>
    </p:spTree>
    <p:extLst>
      <p:ext uri="{BB962C8B-B14F-4D97-AF65-F5344CB8AC3E}">
        <p14:creationId xmlns:p14="http://schemas.microsoft.com/office/powerpoint/2010/main" val="2950192333"/>
      </p:ext>
    </p:extLst>
  </p:cSld>
  <p:clrMapOvr>
    <a:masterClrMapping/>
  </p:clrMapOvr>
  <p:extLst>
    <p:ext uri="{DCECCB84-F9BA-43D5-87BE-67443E8EF086}">
      <p15:sldGuideLst xmlns:p15="http://schemas.microsoft.com/office/powerpoint/2012/main">
        <p15:guide id="1" orient="horz" pos="30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ouze nadpis minimalni">
    <p:spTree>
      <p:nvGrpSpPr>
        <p:cNvPr id="1" name=""/>
        <p:cNvGrpSpPr/>
        <p:nvPr/>
      </p:nvGrpSpPr>
      <p:grpSpPr>
        <a:xfrm>
          <a:off x="0" y="0"/>
          <a:ext cx="0" cy="0"/>
          <a:chOff x="0" y="0"/>
          <a:chExt cx="0" cy="0"/>
        </a:xfrm>
      </p:grpSpPr>
      <p:sp>
        <p:nvSpPr>
          <p:cNvPr id="8" name="Obdélník 7">
            <a:extLst>
              <a:ext uri="{FF2B5EF4-FFF2-40B4-BE49-F238E27FC236}">
                <a16:creationId xmlns:a16="http://schemas.microsoft.com/office/drawing/2014/main" id="{57251005-B581-4C6B-9623-FE7C9E672C61}"/>
              </a:ext>
            </a:extLst>
          </p:cNvPr>
          <p:cNvSpPr/>
          <p:nvPr userDrawn="1"/>
        </p:nvSpPr>
        <p:spPr>
          <a:xfrm>
            <a:off x="1" y="1"/>
            <a:ext cx="12192000" cy="576000"/>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sp>
        <p:nvSpPr>
          <p:cNvPr id="9" name="Nadpis 1">
            <a:extLst>
              <a:ext uri="{FF2B5EF4-FFF2-40B4-BE49-F238E27FC236}">
                <a16:creationId xmlns:a16="http://schemas.microsoft.com/office/drawing/2014/main" id="{2ABA8342-40EF-4EF8-878F-E756BF1AAB20}"/>
              </a:ext>
            </a:extLst>
          </p:cNvPr>
          <p:cNvSpPr>
            <a:spLocks noGrp="1"/>
          </p:cNvSpPr>
          <p:nvPr>
            <p:ph type="title" hasCustomPrompt="1"/>
          </p:nvPr>
        </p:nvSpPr>
        <p:spPr>
          <a:xfrm>
            <a:off x="381740" y="2"/>
            <a:ext cx="5396696" cy="576000"/>
          </a:xfrm>
        </p:spPr>
        <p:txBody>
          <a:bodyPr>
            <a:noAutofit/>
          </a:bodyPr>
          <a:lstStyle>
            <a:lvl1pPr>
              <a:defRPr sz="2000" b="1">
                <a:solidFill>
                  <a:schemeClr val="bg1"/>
                </a:solidFill>
                <a:latin typeface="Arial" panose="020B0604020202020204" pitchFamily="34" charset="0"/>
                <a:cs typeface="Arial" panose="020B0604020202020204" pitchFamily="34" charset="0"/>
              </a:defRPr>
            </a:lvl1pPr>
          </a:lstStyle>
          <a:p>
            <a:r>
              <a:rPr lang="cs-CZ" dirty="0"/>
              <a:t>Nadpis</a:t>
            </a:r>
          </a:p>
        </p:txBody>
      </p:sp>
      <p:grpSp>
        <p:nvGrpSpPr>
          <p:cNvPr id="11" name="Skupina 10">
            <a:extLst>
              <a:ext uri="{FF2B5EF4-FFF2-40B4-BE49-F238E27FC236}">
                <a16:creationId xmlns:a16="http://schemas.microsoft.com/office/drawing/2014/main" id="{EC133C2D-E49B-4A76-8E4C-79637436790E}"/>
              </a:ext>
            </a:extLst>
          </p:cNvPr>
          <p:cNvGrpSpPr>
            <a:grpSpLocks noChangeAspect="1"/>
          </p:cNvGrpSpPr>
          <p:nvPr userDrawn="1"/>
        </p:nvGrpSpPr>
        <p:grpSpPr>
          <a:xfrm>
            <a:off x="8102342" y="93094"/>
            <a:ext cx="4017507" cy="504000"/>
            <a:chOff x="5972087" y="329946"/>
            <a:chExt cx="6026262" cy="737003"/>
          </a:xfrm>
        </p:grpSpPr>
        <p:grpSp>
          <p:nvGrpSpPr>
            <p:cNvPr id="12" name="Skupina 11">
              <a:extLst>
                <a:ext uri="{FF2B5EF4-FFF2-40B4-BE49-F238E27FC236}">
                  <a16:creationId xmlns:a16="http://schemas.microsoft.com/office/drawing/2014/main" id="{7B0E7EF1-130B-4AF3-9B9B-F57B675459BE}"/>
                </a:ext>
              </a:extLst>
            </p:cNvPr>
            <p:cNvGrpSpPr/>
            <p:nvPr userDrawn="1"/>
          </p:nvGrpSpPr>
          <p:grpSpPr>
            <a:xfrm>
              <a:off x="8116661" y="331276"/>
              <a:ext cx="3881688" cy="450808"/>
              <a:chOff x="8214317" y="331276"/>
              <a:chExt cx="3881688" cy="450808"/>
            </a:xfrm>
          </p:grpSpPr>
          <p:pic>
            <p:nvPicPr>
              <p:cNvPr id="14" name="Grafický objekt 13">
                <a:extLst>
                  <a:ext uri="{FF2B5EF4-FFF2-40B4-BE49-F238E27FC236}">
                    <a16:creationId xmlns:a16="http://schemas.microsoft.com/office/drawing/2014/main" id="{5A70A0E6-773C-4F6E-853C-28A61AEF1D8E}"/>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214317" y="471177"/>
                <a:ext cx="2963998" cy="252000"/>
              </a:xfrm>
              <a:prstGeom prst="rect">
                <a:avLst/>
              </a:prstGeom>
            </p:spPr>
          </p:pic>
          <p:pic>
            <p:nvPicPr>
              <p:cNvPr id="15" name="Obrázek 14" descr="Obsah obrázku kreslení&#10;&#10;Popis byl vytvořen automaticky">
                <a:extLst>
                  <a:ext uri="{FF2B5EF4-FFF2-40B4-BE49-F238E27FC236}">
                    <a16:creationId xmlns:a16="http://schemas.microsoft.com/office/drawing/2014/main" id="{7F95AEA6-4367-4B52-93A3-3068041EC41B}"/>
                  </a:ext>
                </a:extLst>
              </p:cNvPr>
              <p:cNvPicPr>
                <a:picLocks noChangeAspect="1"/>
              </p:cNvPicPr>
              <p:nvPr userDrawn="1"/>
            </p:nvPicPr>
            <p:blipFill>
              <a:blip r:embed="rId4" cstate="hqprint">
                <a:extLst>
                  <a:ext uri="{28A0092B-C50C-407E-A947-70E740481C1C}">
                    <a14:useLocalDpi xmlns:a14="http://schemas.microsoft.com/office/drawing/2010/main"/>
                  </a:ext>
                </a:extLst>
              </a:blip>
              <a:stretch>
                <a:fillRect/>
              </a:stretch>
            </p:blipFill>
            <p:spPr>
              <a:xfrm>
                <a:off x="11430075" y="331276"/>
                <a:ext cx="665930" cy="450808"/>
              </a:xfrm>
              <a:prstGeom prst="rect">
                <a:avLst/>
              </a:prstGeom>
            </p:spPr>
          </p:pic>
        </p:grpSp>
        <p:pic>
          <p:nvPicPr>
            <p:cNvPr id="13" name="Grafický objekt 12">
              <a:extLst>
                <a:ext uri="{FF2B5EF4-FFF2-40B4-BE49-F238E27FC236}">
                  <a16:creationId xmlns:a16="http://schemas.microsoft.com/office/drawing/2014/main" id="{ABAFA576-D9BF-4267-9BD2-2B78AD34E655}"/>
                </a:ext>
              </a:extLst>
            </p:cNvPr>
            <p:cNvPicPr>
              <a:picLocks noChangeAspect="1"/>
            </p:cNvPicPr>
            <p:nvPr userDrawn="1"/>
          </p:nvPicPr>
          <p:blipFill rotWithShape="1">
            <a:blip r:embed="rId5" cstate="hqprint">
              <a:extLst>
                <a:ext uri="{28A0092B-C50C-407E-A947-70E740481C1C}">
                  <a14:useLocalDpi xmlns:a14="http://schemas.microsoft.com/office/drawing/2010/main"/>
                </a:ext>
                <a:ext uri="{96DAC541-7B7A-43D3-8B79-37D633B846F1}">
                  <asvg:svgBlip xmlns:asvg="http://schemas.microsoft.com/office/drawing/2016/SVG/main" r:embed="rId6"/>
                </a:ext>
              </a:extLst>
            </a:blip>
            <a:srcRect t="-1" b="-2685"/>
            <a:stretch/>
          </p:blipFill>
          <p:spPr>
            <a:xfrm>
              <a:off x="5972087" y="329946"/>
              <a:ext cx="1892814" cy="737003"/>
            </a:xfrm>
            <a:prstGeom prst="rect">
              <a:avLst/>
            </a:prstGeom>
          </p:spPr>
        </p:pic>
      </p:grpSp>
    </p:spTree>
    <p:extLst>
      <p:ext uri="{BB962C8B-B14F-4D97-AF65-F5344CB8AC3E}">
        <p14:creationId xmlns:p14="http://schemas.microsoft.com/office/powerpoint/2010/main" val="24463092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ázdn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22552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Pouze nadpis minimální">
    <p:spTree>
      <p:nvGrpSpPr>
        <p:cNvPr id="1" name=""/>
        <p:cNvGrpSpPr/>
        <p:nvPr/>
      </p:nvGrpSpPr>
      <p:grpSpPr>
        <a:xfrm>
          <a:off x="0" y="0"/>
          <a:ext cx="0" cy="0"/>
          <a:chOff x="0" y="0"/>
          <a:chExt cx="0" cy="0"/>
        </a:xfrm>
      </p:grpSpPr>
      <p:sp>
        <p:nvSpPr>
          <p:cNvPr id="9" name="Obdélník 8">
            <a:extLst>
              <a:ext uri="{FF2B5EF4-FFF2-40B4-BE49-F238E27FC236}">
                <a16:creationId xmlns:a16="http://schemas.microsoft.com/office/drawing/2014/main" id="{4F31B8D1-4DDF-4FB2-AC58-4A1374AC35A4}"/>
              </a:ext>
            </a:extLst>
          </p:cNvPr>
          <p:cNvSpPr/>
          <p:nvPr userDrawn="1"/>
        </p:nvSpPr>
        <p:spPr>
          <a:xfrm>
            <a:off x="1" y="1"/>
            <a:ext cx="12192000" cy="576000"/>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sp>
        <p:nvSpPr>
          <p:cNvPr id="10" name="Nadpis 1">
            <a:extLst>
              <a:ext uri="{FF2B5EF4-FFF2-40B4-BE49-F238E27FC236}">
                <a16:creationId xmlns:a16="http://schemas.microsoft.com/office/drawing/2014/main" id="{4DAA469B-B863-447B-ABF4-3B7AFDB736F9}"/>
              </a:ext>
            </a:extLst>
          </p:cNvPr>
          <p:cNvSpPr>
            <a:spLocks noGrp="1"/>
          </p:cNvSpPr>
          <p:nvPr>
            <p:ph type="title" hasCustomPrompt="1"/>
          </p:nvPr>
        </p:nvSpPr>
        <p:spPr>
          <a:xfrm>
            <a:off x="381740" y="2"/>
            <a:ext cx="5396696" cy="576000"/>
          </a:xfrm>
        </p:spPr>
        <p:txBody>
          <a:bodyPr>
            <a:noAutofit/>
          </a:bodyPr>
          <a:lstStyle>
            <a:lvl1pPr>
              <a:defRPr sz="2000" b="1">
                <a:solidFill>
                  <a:schemeClr val="bg1"/>
                </a:solidFill>
                <a:latin typeface="Arial" panose="020B0604020202020204" pitchFamily="34" charset="0"/>
                <a:cs typeface="Arial" panose="020B0604020202020204" pitchFamily="34" charset="0"/>
              </a:defRPr>
            </a:lvl1pPr>
          </a:lstStyle>
          <a:p>
            <a:r>
              <a:rPr lang="cs-CZ" dirty="0"/>
              <a:t>Nadpis</a:t>
            </a:r>
          </a:p>
        </p:txBody>
      </p:sp>
      <p:grpSp>
        <p:nvGrpSpPr>
          <p:cNvPr id="12" name="Skupina 11">
            <a:extLst>
              <a:ext uri="{FF2B5EF4-FFF2-40B4-BE49-F238E27FC236}">
                <a16:creationId xmlns:a16="http://schemas.microsoft.com/office/drawing/2014/main" id="{0CE82392-F9A7-4797-B789-543297A3131F}"/>
              </a:ext>
            </a:extLst>
          </p:cNvPr>
          <p:cNvGrpSpPr/>
          <p:nvPr userDrawn="1"/>
        </p:nvGrpSpPr>
        <p:grpSpPr>
          <a:xfrm>
            <a:off x="9532058" y="94004"/>
            <a:ext cx="2587791" cy="308285"/>
            <a:chOff x="8214317" y="331276"/>
            <a:chExt cx="3881688" cy="450808"/>
          </a:xfrm>
        </p:grpSpPr>
        <p:pic>
          <p:nvPicPr>
            <p:cNvPr id="14" name="Grafický objekt 13">
              <a:extLst>
                <a:ext uri="{FF2B5EF4-FFF2-40B4-BE49-F238E27FC236}">
                  <a16:creationId xmlns:a16="http://schemas.microsoft.com/office/drawing/2014/main" id="{D518AFD1-5C76-435F-900F-DCD04908956F}"/>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14317" y="471177"/>
              <a:ext cx="2963998" cy="252000"/>
            </a:xfrm>
            <a:prstGeom prst="rect">
              <a:avLst/>
            </a:prstGeom>
          </p:spPr>
        </p:pic>
        <p:pic>
          <p:nvPicPr>
            <p:cNvPr id="15" name="Obrázek 14" descr="Obsah obrázku kreslení&#10;&#10;Popis byl vytvořen automaticky">
              <a:extLst>
                <a:ext uri="{FF2B5EF4-FFF2-40B4-BE49-F238E27FC236}">
                  <a16:creationId xmlns:a16="http://schemas.microsoft.com/office/drawing/2014/main" id="{54C0D6F4-44CD-4848-AE87-029AA0E556EA}"/>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1430075" y="331276"/>
              <a:ext cx="665930" cy="450808"/>
            </a:xfrm>
            <a:prstGeom prst="rect">
              <a:avLst/>
            </a:prstGeom>
          </p:spPr>
        </p:pic>
      </p:grpSp>
      <p:pic>
        <p:nvPicPr>
          <p:cNvPr id="2" name="Grafický objekt 1">
            <a:extLst>
              <a:ext uri="{FF2B5EF4-FFF2-40B4-BE49-F238E27FC236}">
                <a16:creationId xmlns:a16="http://schemas.microsoft.com/office/drawing/2014/main" id="{000A9CFE-29F8-4983-92E5-1DE4851C8954}"/>
              </a:ext>
            </a:extLst>
          </p:cNvPr>
          <p:cNvPicPr>
            <a:picLocks noChangeAspect="1"/>
          </p:cNvPicPr>
          <p:nvPr userDrawn="1"/>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35853" y="101942"/>
            <a:ext cx="1258641" cy="356831"/>
          </a:xfrm>
          <a:prstGeom prst="rect">
            <a:avLst/>
          </a:prstGeom>
        </p:spPr>
      </p:pic>
    </p:spTree>
    <p:extLst>
      <p:ext uri="{BB962C8B-B14F-4D97-AF65-F5344CB8AC3E}">
        <p14:creationId xmlns:p14="http://schemas.microsoft.com/office/powerpoint/2010/main" val="33426734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Úvodní snímek">
    <p:spTree>
      <p:nvGrpSpPr>
        <p:cNvPr id="1" name=""/>
        <p:cNvGrpSpPr/>
        <p:nvPr/>
      </p:nvGrpSpPr>
      <p:grpSpPr>
        <a:xfrm>
          <a:off x="0" y="0"/>
          <a:ext cx="0" cy="0"/>
          <a:chOff x="0" y="0"/>
          <a:chExt cx="0" cy="0"/>
        </a:xfrm>
      </p:grpSpPr>
      <p:sp>
        <p:nvSpPr>
          <p:cNvPr id="9" name="Obdélník 8">
            <a:extLst>
              <a:ext uri="{FF2B5EF4-FFF2-40B4-BE49-F238E27FC236}">
                <a16:creationId xmlns:a16="http://schemas.microsoft.com/office/drawing/2014/main" id="{CCA52EFB-82F9-447B-B7F3-826EC4CD9CBF}"/>
              </a:ext>
            </a:extLst>
          </p:cNvPr>
          <p:cNvSpPr/>
          <p:nvPr userDrawn="1"/>
        </p:nvSpPr>
        <p:spPr>
          <a:xfrm>
            <a:off x="0" y="0"/>
            <a:ext cx="12192000" cy="3693111"/>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sp>
        <p:nvSpPr>
          <p:cNvPr id="2" name="Nadpis 1">
            <a:extLst>
              <a:ext uri="{FF2B5EF4-FFF2-40B4-BE49-F238E27FC236}">
                <a16:creationId xmlns:a16="http://schemas.microsoft.com/office/drawing/2014/main" id="{71BE36A2-70AC-4C89-89C4-238AB82AA62C}"/>
              </a:ext>
            </a:extLst>
          </p:cNvPr>
          <p:cNvSpPr>
            <a:spLocks noGrp="1"/>
          </p:cNvSpPr>
          <p:nvPr>
            <p:ph type="ctrTitle"/>
          </p:nvPr>
        </p:nvSpPr>
        <p:spPr>
          <a:xfrm>
            <a:off x="0" y="2503487"/>
            <a:ext cx="12192000" cy="1189622"/>
          </a:xfrm>
        </p:spPr>
        <p:txBody>
          <a:bodyPr anchor="b"/>
          <a:lstStyle>
            <a:lvl1pPr algn="ctr">
              <a:defRPr sz="6000">
                <a:solidFill>
                  <a:schemeClr val="bg1"/>
                </a:solidFill>
              </a:defRPr>
            </a:lvl1pPr>
          </a:lstStyle>
          <a:p>
            <a:r>
              <a:rPr lang="cs-CZ"/>
              <a:t>Kliknutím lze upravit styl.</a:t>
            </a:r>
          </a:p>
        </p:txBody>
      </p:sp>
      <p:sp>
        <p:nvSpPr>
          <p:cNvPr id="3" name="Podnadpis 2">
            <a:extLst>
              <a:ext uri="{FF2B5EF4-FFF2-40B4-BE49-F238E27FC236}">
                <a16:creationId xmlns:a16="http://schemas.microsoft.com/office/drawing/2014/main" id="{DC3DEF16-12AD-4266-89B6-935870F017F0}"/>
              </a:ext>
            </a:extLst>
          </p:cNvPr>
          <p:cNvSpPr>
            <a:spLocks noGrp="1"/>
          </p:cNvSpPr>
          <p:nvPr>
            <p:ph type="subTitle" idx="1"/>
          </p:nvPr>
        </p:nvSpPr>
        <p:spPr>
          <a:xfrm>
            <a:off x="1524000" y="3693110"/>
            <a:ext cx="9144000" cy="1564690"/>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Kliknutím můžete upravit styl předlohy.</a:t>
            </a:r>
          </a:p>
        </p:txBody>
      </p:sp>
      <p:grpSp>
        <p:nvGrpSpPr>
          <p:cNvPr id="11" name="Skupina 10">
            <a:extLst>
              <a:ext uri="{FF2B5EF4-FFF2-40B4-BE49-F238E27FC236}">
                <a16:creationId xmlns:a16="http://schemas.microsoft.com/office/drawing/2014/main" id="{6CF3A5FA-C42D-4E34-9D77-74D10308ACF3}"/>
              </a:ext>
            </a:extLst>
          </p:cNvPr>
          <p:cNvGrpSpPr/>
          <p:nvPr userDrawn="1"/>
        </p:nvGrpSpPr>
        <p:grpSpPr>
          <a:xfrm>
            <a:off x="2325580" y="790894"/>
            <a:ext cx="7540840" cy="921700"/>
            <a:chOff x="2441360" y="790894"/>
            <a:chExt cx="7540840" cy="921700"/>
          </a:xfrm>
        </p:grpSpPr>
        <p:pic>
          <p:nvPicPr>
            <p:cNvPr id="8" name="Obrázek 7">
              <a:extLst>
                <a:ext uri="{FF2B5EF4-FFF2-40B4-BE49-F238E27FC236}">
                  <a16:creationId xmlns:a16="http://schemas.microsoft.com/office/drawing/2014/main" id="{B198CE6B-E463-4B26-AD17-D57305EBAE8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1893"/>
            <a:stretch/>
          </p:blipFill>
          <p:spPr>
            <a:xfrm>
              <a:off x="2441360" y="790894"/>
              <a:ext cx="3426781" cy="921700"/>
            </a:xfrm>
            <a:prstGeom prst="rect">
              <a:avLst/>
            </a:prstGeom>
          </p:spPr>
        </p:pic>
        <p:pic>
          <p:nvPicPr>
            <p:cNvPr id="10" name="Obrázek 9">
              <a:extLst>
                <a:ext uri="{FF2B5EF4-FFF2-40B4-BE49-F238E27FC236}">
                  <a16:creationId xmlns:a16="http://schemas.microsoft.com/office/drawing/2014/main" id="{911BFECC-788F-4A5A-B297-6CA8846F017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5698"/>
            <a:stretch/>
          </p:blipFill>
          <p:spPr>
            <a:xfrm>
              <a:off x="5800078" y="790894"/>
              <a:ext cx="4182122" cy="921700"/>
            </a:xfrm>
            <a:prstGeom prst="rect">
              <a:avLst/>
            </a:prstGeom>
          </p:spPr>
        </p:pic>
      </p:grpSp>
      <p:pic>
        <p:nvPicPr>
          <p:cNvPr id="12" name="Obrázek 11">
            <a:extLst>
              <a:ext uri="{FF2B5EF4-FFF2-40B4-BE49-F238E27FC236}">
                <a16:creationId xmlns:a16="http://schemas.microsoft.com/office/drawing/2014/main" id="{9EE90BA2-9181-43A3-8D17-C7D721FC34C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13566" y="6040340"/>
            <a:ext cx="964869" cy="639860"/>
          </a:xfrm>
          <a:prstGeom prst="rect">
            <a:avLst/>
          </a:prstGeom>
        </p:spPr>
      </p:pic>
    </p:spTree>
    <p:extLst>
      <p:ext uri="{BB962C8B-B14F-4D97-AF65-F5344CB8AC3E}">
        <p14:creationId xmlns:p14="http://schemas.microsoft.com/office/powerpoint/2010/main" val="1524474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Jenom nadpis">
    <p:spTree>
      <p:nvGrpSpPr>
        <p:cNvPr id="1" name=""/>
        <p:cNvGrpSpPr/>
        <p:nvPr/>
      </p:nvGrpSpPr>
      <p:grpSpPr>
        <a:xfrm>
          <a:off x="0" y="0"/>
          <a:ext cx="0" cy="0"/>
          <a:chOff x="0" y="0"/>
          <a:chExt cx="0" cy="0"/>
        </a:xfrm>
      </p:grpSpPr>
      <p:sp>
        <p:nvSpPr>
          <p:cNvPr id="6" name="Obdélník 5">
            <a:extLst>
              <a:ext uri="{FF2B5EF4-FFF2-40B4-BE49-F238E27FC236}">
                <a16:creationId xmlns:a16="http://schemas.microsoft.com/office/drawing/2014/main" id="{B40EF74F-5572-4E88-BDB6-732EFDF9A064}"/>
              </a:ext>
            </a:extLst>
          </p:cNvPr>
          <p:cNvSpPr/>
          <p:nvPr userDrawn="1"/>
        </p:nvSpPr>
        <p:spPr>
          <a:xfrm>
            <a:off x="0" y="0"/>
            <a:ext cx="12192000" cy="1305017"/>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pic>
        <p:nvPicPr>
          <p:cNvPr id="13" name="Obrázek 12">
            <a:extLst>
              <a:ext uri="{FF2B5EF4-FFF2-40B4-BE49-F238E27FC236}">
                <a16:creationId xmlns:a16="http://schemas.microsoft.com/office/drawing/2014/main" id="{7ACC8354-5878-430C-A84E-8418F73DA8B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5698"/>
          <a:stretch/>
        </p:blipFill>
        <p:spPr>
          <a:xfrm>
            <a:off x="8761124" y="427270"/>
            <a:ext cx="3348200" cy="629518"/>
          </a:xfrm>
          <a:prstGeom prst="rect">
            <a:avLst/>
          </a:prstGeom>
        </p:spPr>
      </p:pic>
      <p:grpSp>
        <p:nvGrpSpPr>
          <p:cNvPr id="14" name="Skupina 13">
            <a:extLst>
              <a:ext uri="{FF2B5EF4-FFF2-40B4-BE49-F238E27FC236}">
                <a16:creationId xmlns:a16="http://schemas.microsoft.com/office/drawing/2014/main" id="{F87F3FC9-A29E-4C5B-A820-1CE817C19E7A}"/>
              </a:ext>
            </a:extLst>
          </p:cNvPr>
          <p:cNvGrpSpPr/>
          <p:nvPr userDrawn="1"/>
        </p:nvGrpSpPr>
        <p:grpSpPr>
          <a:xfrm>
            <a:off x="7146337" y="420847"/>
            <a:ext cx="4962987" cy="635942"/>
            <a:chOff x="3783104" y="781489"/>
            <a:chExt cx="6199096" cy="931105"/>
          </a:xfrm>
        </p:grpSpPr>
        <p:pic>
          <p:nvPicPr>
            <p:cNvPr id="15" name="Obrázek 14">
              <a:extLst>
                <a:ext uri="{FF2B5EF4-FFF2-40B4-BE49-F238E27FC236}">
                  <a16:creationId xmlns:a16="http://schemas.microsoft.com/office/drawing/2014/main" id="{88C88485-1FA6-42BC-89DE-25EBC5C93E7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1893"/>
            <a:stretch/>
          </p:blipFill>
          <p:spPr>
            <a:xfrm>
              <a:off x="3783104" y="781489"/>
              <a:ext cx="3426781" cy="921700"/>
            </a:xfrm>
            <a:prstGeom prst="rect">
              <a:avLst/>
            </a:prstGeom>
          </p:spPr>
        </p:pic>
        <p:pic>
          <p:nvPicPr>
            <p:cNvPr id="16" name="Obrázek 15">
              <a:extLst>
                <a:ext uri="{FF2B5EF4-FFF2-40B4-BE49-F238E27FC236}">
                  <a16:creationId xmlns:a16="http://schemas.microsoft.com/office/drawing/2014/main" id="{2861DD9B-1BC7-426A-81C6-0DC72A659A1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5698"/>
            <a:stretch/>
          </p:blipFill>
          <p:spPr>
            <a:xfrm>
              <a:off x="5800078" y="790894"/>
              <a:ext cx="4182122" cy="921700"/>
            </a:xfrm>
            <a:prstGeom prst="rect">
              <a:avLst/>
            </a:prstGeom>
          </p:spPr>
        </p:pic>
      </p:grpSp>
      <p:sp>
        <p:nvSpPr>
          <p:cNvPr id="21" name="Nadpis 1">
            <a:extLst>
              <a:ext uri="{FF2B5EF4-FFF2-40B4-BE49-F238E27FC236}">
                <a16:creationId xmlns:a16="http://schemas.microsoft.com/office/drawing/2014/main" id="{A9AB94AD-4B9F-4F63-B34A-76C56085093C}"/>
              </a:ext>
            </a:extLst>
          </p:cNvPr>
          <p:cNvSpPr>
            <a:spLocks noGrp="1"/>
          </p:cNvSpPr>
          <p:nvPr>
            <p:ph type="title"/>
          </p:nvPr>
        </p:nvSpPr>
        <p:spPr>
          <a:xfrm>
            <a:off x="381740" y="0"/>
            <a:ext cx="6507332" cy="1305016"/>
          </a:xfrm>
        </p:spPr>
        <p:txBody>
          <a:bodyPr>
            <a:noAutofit/>
          </a:bodyPr>
          <a:lstStyle>
            <a:lvl1pPr>
              <a:defRPr sz="3600">
                <a:solidFill>
                  <a:schemeClr val="bg1"/>
                </a:solidFill>
              </a:defRPr>
            </a:lvl1pPr>
          </a:lstStyle>
          <a:p>
            <a:r>
              <a:rPr lang="cs-CZ" dirty="0"/>
              <a:t>Kliknutím lze upravit styl.</a:t>
            </a:r>
          </a:p>
        </p:txBody>
      </p:sp>
    </p:spTree>
    <p:extLst>
      <p:ext uri="{BB962C8B-B14F-4D97-AF65-F5344CB8AC3E}">
        <p14:creationId xmlns:p14="http://schemas.microsoft.com/office/powerpoint/2010/main" val="231696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5388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Content Placeholder 2"/>
          <p:cNvSpPr>
            <a:spLocks noGrp="1"/>
          </p:cNvSpPr>
          <p:nvPr>
            <p:ph idx="1"/>
          </p:nvPr>
        </p:nvSpPr>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B14159AF-26F1-42E1-BF83-F89C20A19403}" type="datetimeFigureOut">
              <a:rPr lang="cs-CZ" smtClean="0"/>
              <a:t>31.08.2021</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5B1DE3A8-275C-4F7D-9678-21DFF80A7010}" type="slidenum">
              <a:rPr lang="cs-CZ" smtClean="0"/>
              <a:t>‹#›</a:t>
            </a:fld>
            <a:endParaRPr lang="cs-CZ"/>
          </a:p>
        </p:txBody>
      </p:sp>
    </p:spTree>
    <p:extLst>
      <p:ext uri="{BB962C8B-B14F-4D97-AF65-F5344CB8AC3E}">
        <p14:creationId xmlns:p14="http://schemas.microsoft.com/office/powerpoint/2010/main" val="267429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Pouze nadpis minimální">
    <p:spTree>
      <p:nvGrpSpPr>
        <p:cNvPr id="1" name=""/>
        <p:cNvGrpSpPr/>
        <p:nvPr/>
      </p:nvGrpSpPr>
      <p:grpSpPr>
        <a:xfrm>
          <a:off x="0" y="0"/>
          <a:ext cx="0" cy="0"/>
          <a:chOff x="0" y="0"/>
          <a:chExt cx="0" cy="0"/>
        </a:xfrm>
      </p:grpSpPr>
      <p:sp>
        <p:nvSpPr>
          <p:cNvPr id="9" name="Obdélník 8">
            <a:extLst>
              <a:ext uri="{FF2B5EF4-FFF2-40B4-BE49-F238E27FC236}">
                <a16:creationId xmlns:a16="http://schemas.microsoft.com/office/drawing/2014/main" id="{4F31B8D1-4DDF-4FB2-AC58-4A1374AC35A4}"/>
              </a:ext>
            </a:extLst>
          </p:cNvPr>
          <p:cNvSpPr/>
          <p:nvPr userDrawn="1"/>
        </p:nvSpPr>
        <p:spPr>
          <a:xfrm>
            <a:off x="1" y="1"/>
            <a:ext cx="12192000" cy="576000"/>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Nadpis 1">
            <a:extLst>
              <a:ext uri="{FF2B5EF4-FFF2-40B4-BE49-F238E27FC236}">
                <a16:creationId xmlns:a16="http://schemas.microsoft.com/office/drawing/2014/main" id="{4DAA469B-B863-447B-ABF4-3B7AFDB736F9}"/>
              </a:ext>
            </a:extLst>
          </p:cNvPr>
          <p:cNvSpPr>
            <a:spLocks noGrp="1"/>
          </p:cNvSpPr>
          <p:nvPr>
            <p:ph type="title" hasCustomPrompt="1"/>
          </p:nvPr>
        </p:nvSpPr>
        <p:spPr>
          <a:xfrm>
            <a:off x="381740" y="2"/>
            <a:ext cx="5396696" cy="576000"/>
          </a:xfrm>
        </p:spPr>
        <p:txBody>
          <a:bodyPr>
            <a:noAutofit/>
          </a:bodyPr>
          <a:lstStyle>
            <a:lvl1pPr>
              <a:defRPr sz="2000" b="1">
                <a:solidFill>
                  <a:schemeClr val="bg1"/>
                </a:solidFill>
                <a:latin typeface="Arial" panose="020B0604020202020204" pitchFamily="34" charset="0"/>
                <a:cs typeface="Arial" panose="020B0604020202020204" pitchFamily="34" charset="0"/>
              </a:defRPr>
            </a:lvl1pPr>
          </a:lstStyle>
          <a:p>
            <a:r>
              <a:rPr lang="cs-CZ" dirty="0"/>
              <a:t>Nadpis</a:t>
            </a:r>
          </a:p>
        </p:txBody>
      </p:sp>
    </p:spTree>
    <p:extLst>
      <p:ext uri="{BB962C8B-B14F-4D97-AF65-F5344CB8AC3E}">
        <p14:creationId xmlns:p14="http://schemas.microsoft.com/office/powerpoint/2010/main" val="153027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Úvodní snímek">
    <p:bg>
      <p:bgRef idx="1001">
        <a:schemeClr val="bg1"/>
      </p:bgRef>
    </p:bg>
    <p:spTree>
      <p:nvGrpSpPr>
        <p:cNvPr id="1" name=""/>
        <p:cNvGrpSpPr/>
        <p:nvPr/>
      </p:nvGrpSpPr>
      <p:grpSpPr>
        <a:xfrm>
          <a:off x="0" y="0"/>
          <a:ext cx="0" cy="0"/>
          <a:chOff x="0" y="0"/>
          <a:chExt cx="0" cy="0"/>
        </a:xfrm>
      </p:grpSpPr>
      <p:pic>
        <p:nvPicPr>
          <p:cNvPr id="32" name="Obrázek 31">
            <a:extLst>
              <a:ext uri="{FF2B5EF4-FFF2-40B4-BE49-F238E27FC236}">
                <a16:creationId xmlns:a16="http://schemas.microsoft.com/office/drawing/2014/main" id="{195036A3-2C0E-4CFE-A711-5BBB07E7B7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7728" y="1584000"/>
            <a:ext cx="5336537" cy="3060000"/>
          </a:xfrm>
          <a:prstGeom prst="rect">
            <a:avLst/>
          </a:prstGeom>
        </p:spPr>
      </p:pic>
      <p:sp>
        <p:nvSpPr>
          <p:cNvPr id="16" name="Obdélník 15"/>
          <p:cNvSpPr/>
          <p:nvPr userDrawn="1"/>
        </p:nvSpPr>
        <p:spPr>
          <a:xfrm>
            <a:off x="-3" y="-38466"/>
            <a:ext cx="12192000" cy="6858000"/>
          </a:xfrm>
          <a:prstGeom prst="rect">
            <a:avLst/>
          </a:prstGeom>
          <a:gradFill flip="none" rotWithShape="1">
            <a:gsLst>
              <a:gs pos="49000">
                <a:schemeClr val="bg1"/>
              </a:gs>
              <a:gs pos="0">
                <a:schemeClr val="accent5">
                  <a:lumMod val="52000"/>
                  <a:lumOff val="48000"/>
                  <a:alpha val="67000"/>
                </a:schemeClr>
              </a:gs>
              <a:gs pos="100000">
                <a:schemeClr val="accent4">
                  <a:alpha val="6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800" dirty="0">
              <a:solidFill>
                <a:srgbClr val="274073"/>
              </a:solidFill>
            </a:endParaRPr>
          </a:p>
        </p:txBody>
      </p:sp>
      <p:sp>
        <p:nvSpPr>
          <p:cNvPr id="24" name="Obdélník 23"/>
          <p:cNvSpPr/>
          <p:nvPr userDrawn="1"/>
        </p:nvSpPr>
        <p:spPr>
          <a:xfrm>
            <a:off x="13436" y="5922000"/>
            <a:ext cx="12191997"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800"/>
          </a:p>
        </p:txBody>
      </p:sp>
      <p:sp>
        <p:nvSpPr>
          <p:cNvPr id="2" name="Nadpis 1"/>
          <p:cNvSpPr>
            <a:spLocks noGrp="1"/>
          </p:cNvSpPr>
          <p:nvPr>
            <p:ph type="ctrTitle" hasCustomPrompt="1"/>
          </p:nvPr>
        </p:nvSpPr>
        <p:spPr>
          <a:xfrm>
            <a:off x="914400" y="2720943"/>
            <a:ext cx="10363200" cy="891530"/>
          </a:xfrm>
          <a:prstGeom prst="rect">
            <a:avLst/>
          </a:prstGeom>
        </p:spPr>
        <p:txBody>
          <a:bodyPr/>
          <a:lstStyle>
            <a:lvl1pPr>
              <a:defRPr b="1">
                <a:solidFill>
                  <a:srgbClr val="DA2B46"/>
                </a:solidFill>
              </a:defRPr>
            </a:lvl1pPr>
          </a:lstStyle>
          <a:p>
            <a:r>
              <a:rPr lang="cs-CZ" dirty="0"/>
              <a:t>KLIKNUTÍM LZE UPRAVIT STYL.</a:t>
            </a:r>
          </a:p>
        </p:txBody>
      </p:sp>
      <p:sp>
        <p:nvSpPr>
          <p:cNvPr id="3" name="Podnadpis 2"/>
          <p:cNvSpPr>
            <a:spLocks noGrp="1"/>
          </p:cNvSpPr>
          <p:nvPr>
            <p:ph type="subTitle" idx="1" hasCustomPrompt="1"/>
          </p:nvPr>
        </p:nvSpPr>
        <p:spPr>
          <a:xfrm>
            <a:off x="1828800" y="4887218"/>
            <a:ext cx="8534400" cy="694928"/>
          </a:xfrm>
        </p:spPr>
        <p:txBody>
          <a:bodyPr>
            <a:normAutofit/>
          </a:bodyPr>
          <a:lstStyle>
            <a:lvl1pPr marL="0" indent="0" algn="ctr">
              <a:buNone/>
              <a:defRPr sz="28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dirty="0"/>
              <a:t>KLIKNUTÍM LZE UPRAVIT STYL PŘEDLOHY.</a:t>
            </a:r>
          </a:p>
        </p:txBody>
      </p:sp>
      <p:sp>
        <p:nvSpPr>
          <p:cNvPr id="9" name="Obdélník 8"/>
          <p:cNvSpPr/>
          <p:nvPr userDrawn="1"/>
        </p:nvSpPr>
        <p:spPr>
          <a:xfrm>
            <a:off x="-3" y="689910"/>
            <a:ext cx="12192000" cy="108012"/>
          </a:xfrm>
          <a:prstGeom prst="rect">
            <a:avLst/>
          </a:prstGeom>
          <a:solidFill>
            <a:srgbClr val="724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800"/>
          </a:p>
        </p:txBody>
      </p:sp>
      <p:sp>
        <p:nvSpPr>
          <p:cNvPr id="13" name="Obdélník 12"/>
          <p:cNvSpPr/>
          <p:nvPr userDrawn="1"/>
        </p:nvSpPr>
        <p:spPr>
          <a:xfrm>
            <a:off x="-3" y="0"/>
            <a:ext cx="12192000" cy="6899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800"/>
          </a:p>
        </p:txBody>
      </p:sp>
      <p:sp>
        <p:nvSpPr>
          <p:cNvPr id="25" name="Obdélník 24"/>
          <p:cNvSpPr/>
          <p:nvPr userDrawn="1"/>
        </p:nvSpPr>
        <p:spPr>
          <a:xfrm>
            <a:off x="0" y="5879932"/>
            <a:ext cx="12192000" cy="45719"/>
          </a:xfrm>
          <a:prstGeom prst="rect">
            <a:avLst/>
          </a:prstGeom>
          <a:solidFill>
            <a:srgbClr val="004E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800">
              <a:solidFill>
                <a:schemeClr val="accent2"/>
              </a:solidFill>
            </a:endParaRPr>
          </a:p>
        </p:txBody>
      </p:sp>
      <p:sp>
        <p:nvSpPr>
          <p:cNvPr id="17" name="TextovéPole 16"/>
          <p:cNvSpPr txBox="1"/>
          <p:nvPr userDrawn="1"/>
        </p:nvSpPr>
        <p:spPr>
          <a:xfrm>
            <a:off x="2788357" y="151329"/>
            <a:ext cx="8489243" cy="430887"/>
          </a:xfrm>
          <a:prstGeom prst="rect">
            <a:avLst/>
          </a:prstGeom>
          <a:noFill/>
        </p:spPr>
        <p:txBody>
          <a:bodyPr wrap="square" rtlCol="0" anchor="ctr">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cs-CZ" sz="1100" dirty="0"/>
              <a:t>Národní koordinační centrum programů časného záchytu onemocnění I CZ.03.2.63/0.0/0.0/15_039/0006904</a:t>
            </a:r>
          </a:p>
          <a:p>
            <a:pPr marL="0" marR="0" indent="0" algn="r" defTabSz="914400" rtl="0" eaLnBrk="1" fontAlgn="auto" latinLnBrk="0" hangingPunct="1">
              <a:lnSpc>
                <a:spcPct val="100000"/>
              </a:lnSpc>
              <a:spcBef>
                <a:spcPts val="0"/>
              </a:spcBef>
              <a:spcAft>
                <a:spcPts val="0"/>
              </a:spcAft>
              <a:buClrTx/>
              <a:buSzTx/>
              <a:buFontTx/>
              <a:buNone/>
              <a:tabLst/>
              <a:defRPr/>
            </a:pPr>
            <a:r>
              <a:rPr lang="cs-CZ" sz="1100" kern="1200" dirty="0">
                <a:solidFill>
                  <a:schemeClr val="tx1"/>
                </a:solidFill>
                <a:latin typeface="+mn-lt"/>
                <a:ea typeface="+mn-ea"/>
                <a:cs typeface="+mn-cs"/>
              </a:rPr>
              <a:t>Datová základna realizace screeningových programů CZ.03.2.63/0.0/0.0/15_039/0007216 </a:t>
            </a:r>
          </a:p>
        </p:txBody>
      </p:sp>
      <p:grpSp>
        <p:nvGrpSpPr>
          <p:cNvPr id="21" name="Skupina 20">
            <a:extLst>
              <a:ext uri="{FF2B5EF4-FFF2-40B4-BE49-F238E27FC236}">
                <a16:creationId xmlns:a16="http://schemas.microsoft.com/office/drawing/2014/main" id="{F88470AF-D48F-470D-AEEF-9666AC0B61BB}"/>
              </a:ext>
            </a:extLst>
          </p:cNvPr>
          <p:cNvGrpSpPr/>
          <p:nvPr userDrawn="1"/>
        </p:nvGrpSpPr>
        <p:grpSpPr>
          <a:xfrm>
            <a:off x="972000" y="99405"/>
            <a:ext cx="2394526" cy="521285"/>
            <a:chOff x="-3635511" y="3808741"/>
            <a:chExt cx="2394526" cy="521285"/>
          </a:xfrm>
        </p:grpSpPr>
        <p:pic>
          <p:nvPicPr>
            <p:cNvPr id="22" name="Obrázek 21">
              <a:extLst>
                <a:ext uri="{FF2B5EF4-FFF2-40B4-BE49-F238E27FC236}">
                  <a16:creationId xmlns:a16="http://schemas.microsoft.com/office/drawing/2014/main" id="{7C156A95-99FD-463F-A7F7-8DFAEC399BEF}"/>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69077"/>
            <a:stretch/>
          </p:blipFill>
          <p:spPr>
            <a:xfrm>
              <a:off x="-3635511" y="3808741"/>
              <a:ext cx="754652" cy="505853"/>
            </a:xfrm>
            <a:prstGeom prst="rect">
              <a:avLst/>
            </a:prstGeom>
          </p:spPr>
        </p:pic>
        <p:sp>
          <p:nvSpPr>
            <p:cNvPr id="23" name="TextovéPole 22">
              <a:extLst>
                <a:ext uri="{FF2B5EF4-FFF2-40B4-BE49-F238E27FC236}">
                  <a16:creationId xmlns:a16="http://schemas.microsoft.com/office/drawing/2014/main" id="{4A16176F-E232-43A6-B00C-47517659318E}"/>
                </a:ext>
              </a:extLst>
            </p:cNvPr>
            <p:cNvSpPr txBox="1"/>
            <p:nvPr userDrawn="1"/>
          </p:nvSpPr>
          <p:spPr>
            <a:xfrm>
              <a:off x="-2954432" y="3822195"/>
              <a:ext cx="1713447" cy="507831"/>
            </a:xfrm>
            <a:prstGeom prst="rect">
              <a:avLst/>
            </a:prstGeom>
            <a:noFill/>
          </p:spPr>
          <p:txBody>
            <a:bodyPr wrap="square" rtlCol="0">
              <a:spAutoFit/>
            </a:bodyPr>
            <a:lstStyle/>
            <a:p>
              <a:r>
                <a:rPr lang="cs-CZ" sz="900" i="0" dirty="0">
                  <a:solidFill>
                    <a:schemeClr val="bg2">
                      <a:lumMod val="10000"/>
                    </a:schemeClr>
                  </a:solidFill>
                </a:rPr>
                <a:t>Evropská</a:t>
              </a:r>
              <a:r>
                <a:rPr lang="cs-CZ" sz="900" i="0" baseline="0" dirty="0">
                  <a:solidFill>
                    <a:schemeClr val="bg2">
                      <a:lumMod val="10000"/>
                    </a:schemeClr>
                  </a:solidFill>
                </a:rPr>
                <a:t> unie</a:t>
              </a:r>
            </a:p>
            <a:p>
              <a:r>
                <a:rPr lang="cs-CZ" sz="900" i="0" baseline="0" dirty="0">
                  <a:solidFill>
                    <a:schemeClr val="bg2">
                      <a:lumMod val="10000"/>
                    </a:schemeClr>
                  </a:solidFill>
                </a:rPr>
                <a:t>Evropský sociální fond</a:t>
              </a:r>
            </a:p>
            <a:p>
              <a:r>
                <a:rPr lang="cs-CZ" sz="900" i="0" baseline="0" dirty="0">
                  <a:solidFill>
                    <a:schemeClr val="bg2">
                      <a:lumMod val="10000"/>
                    </a:schemeClr>
                  </a:solidFill>
                </a:rPr>
                <a:t>Operační program Zaměstnanost</a:t>
              </a:r>
              <a:endParaRPr lang="cs-CZ" sz="900" i="0" dirty="0">
                <a:solidFill>
                  <a:schemeClr val="bg2">
                    <a:lumMod val="10000"/>
                  </a:schemeClr>
                </a:solidFill>
              </a:endParaRPr>
            </a:p>
          </p:txBody>
        </p:sp>
      </p:grpSp>
      <p:sp>
        <p:nvSpPr>
          <p:cNvPr id="26" name="TextovéPole 25">
            <a:extLst>
              <a:ext uri="{FF2B5EF4-FFF2-40B4-BE49-F238E27FC236}">
                <a16:creationId xmlns:a16="http://schemas.microsoft.com/office/drawing/2014/main" id="{858CEEB2-107C-4552-B3EE-55408A9AA3DD}"/>
              </a:ext>
            </a:extLst>
          </p:cNvPr>
          <p:cNvSpPr txBox="1"/>
          <p:nvPr userDrawn="1"/>
        </p:nvSpPr>
        <p:spPr>
          <a:xfrm>
            <a:off x="1636734" y="6269165"/>
            <a:ext cx="3888432" cy="369332"/>
          </a:xfrm>
          <a:prstGeom prst="rect">
            <a:avLst/>
          </a:prstGeom>
          <a:noFill/>
        </p:spPr>
        <p:txBody>
          <a:bodyPr wrap="square" rtlCol="0">
            <a:spAutoFit/>
          </a:bodyPr>
          <a:lstStyle/>
          <a:p>
            <a:r>
              <a:rPr lang="cs-CZ" sz="900" dirty="0">
                <a:solidFill>
                  <a:schemeClr val="accent2"/>
                </a:solidFill>
              </a:rPr>
              <a:t>Ústav zdravotnických informací a statistiky České republiky</a:t>
            </a:r>
          </a:p>
          <a:p>
            <a:r>
              <a:rPr lang="cs-CZ" sz="900" i="1" dirty="0">
                <a:solidFill>
                  <a:schemeClr val="accent2"/>
                </a:solidFill>
              </a:rPr>
              <a:t>Institute </a:t>
            </a:r>
            <a:r>
              <a:rPr lang="cs-CZ" sz="900" i="1" dirty="0" err="1">
                <a:solidFill>
                  <a:schemeClr val="accent2"/>
                </a:solidFill>
              </a:rPr>
              <a:t>of</a:t>
            </a:r>
            <a:r>
              <a:rPr lang="cs-CZ" sz="900" i="1" dirty="0">
                <a:solidFill>
                  <a:schemeClr val="accent2"/>
                </a:solidFill>
              </a:rPr>
              <a:t> </a:t>
            </a:r>
            <a:r>
              <a:rPr lang="cs-CZ" sz="900" i="1" dirty="0" err="1">
                <a:solidFill>
                  <a:schemeClr val="accent2"/>
                </a:solidFill>
              </a:rPr>
              <a:t>Health</a:t>
            </a:r>
            <a:r>
              <a:rPr lang="cs-CZ" sz="900" i="1" dirty="0">
                <a:solidFill>
                  <a:schemeClr val="accent2"/>
                </a:solidFill>
              </a:rPr>
              <a:t> </a:t>
            </a:r>
            <a:r>
              <a:rPr lang="cs-CZ" sz="900" i="1" dirty="0" err="1">
                <a:solidFill>
                  <a:schemeClr val="accent2"/>
                </a:solidFill>
              </a:rPr>
              <a:t>Information</a:t>
            </a:r>
            <a:r>
              <a:rPr lang="cs-CZ" sz="900" i="1" dirty="0">
                <a:solidFill>
                  <a:schemeClr val="accent2"/>
                </a:solidFill>
              </a:rPr>
              <a:t> and </a:t>
            </a:r>
            <a:r>
              <a:rPr lang="cs-CZ" sz="900" i="1" dirty="0" err="1">
                <a:solidFill>
                  <a:schemeClr val="accent2"/>
                </a:solidFill>
              </a:rPr>
              <a:t>Statistics</a:t>
            </a:r>
            <a:r>
              <a:rPr lang="cs-CZ" sz="900" i="1" dirty="0">
                <a:solidFill>
                  <a:schemeClr val="accent2"/>
                </a:solidFill>
              </a:rPr>
              <a:t> </a:t>
            </a:r>
            <a:r>
              <a:rPr lang="cs-CZ" sz="900" i="1" dirty="0" err="1">
                <a:solidFill>
                  <a:schemeClr val="accent2"/>
                </a:solidFill>
              </a:rPr>
              <a:t>of</a:t>
            </a:r>
            <a:r>
              <a:rPr lang="cs-CZ" sz="900" i="1" dirty="0">
                <a:solidFill>
                  <a:schemeClr val="accent2"/>
                </a:solidFill>
              </a:rPr>
              <a:t> </a:t>
            </a:r>
            <a:r>
              <a:rPr lang="cs-CZ" sz="900" i="1" dirty="0" err="1">
                <a:solidFill>
                  <a:schemeClr val="accent2"/>
                </a:solidFill>
              </a:rPr>
              <a:t>the</a:t>
            </a:r>
            <a:r>
              <a:rPr lang="cs-CZ" sz="900" i="1" dirty="0">
                <a:solidFill>
                  <a:schemeClr val="accent2"/>
                </a:solidFill>
              </a:rPr>
              <a:t> Czech Republic</a:t>
            </a:r>
          </a:p>
        </p:txBody>
      </p:sp>
      <p:pic>
        <p:nvPicPr>
          <p:cNvPr id="27" name="Obrázek 26">
            <a:extLst>
              <a:ext uri="{FF2B5EF4-FFF2-40B4-BE49-F238E27FC236}">
                <a16:creationId xmlns:a16="http://schemas.microsoft.com/office/drawing/2014/main" id="{9DC5116B-C626-40A9-A244-031AB6F7805E}"/>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2000" y="6195600"/>
            <a:ext cx="654994" cy="432000"/>
          </a:xfrm>
          <a:prstGeom prst="rect">
            <a:avLst/>
          </a:prstGeom>
        </p:spPr>
      </p:pic>
      <p:pic>
        <p:nvPicPr>
          <p:cNvPr id="28" name="Grafický objekt 13">
            <a:extLst>
              <a:ext uri="{FF2B5EF4-FFF2-40B4-BE49-F238E27FC236}">
                <a16:creationId xmlns:a16="http://schemas.microsoft.com/office/drawing/2014/main" id="{C250F949-DEEF-49A4-8BDC-56E499AC995C}"/>
              </a:ext>
            </a:extLst>
          </p:cNvPr>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60842" y="6300157"/>
            <a:ext cx="2859158" cy="242524"/>
          </a:xfrm>
          <a:prstGeom prst="rect">
            <a:avLst/>
          </a:prstGeom>
        </p:spPr>
      </p:pic>
    </p:spTree>
    <p:extLst>
      <p:ext uri="{BB962C8B-B14F-4D97-AF65-F5344CB8AC3E}">
        <p14:creationId xmlns:p14="http://schemas.microsoft.com/office/powerpoint/2010/main" val="147758965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178">
          <p15:clr>
            <a:srgbClr val="FBAE40"/>
          </p15:clr>
        </p15:guide>
        <p15:guide id="2" pos="731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adpis a obsah">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623392" y="980731"/>
            <a:ext cx="10944000" cy="4824537"/>
          </a:xfrm>
        </p:spPr>
        <p:txBody>
          <a:bodyPr/>
          <a:lstStyle>
            <a:lvl1pPr>
              <a:defRPr b="1">
                <a:solidFill>
                  <a:schemeClr val="tx2"/>
                </a:solidFill>
              </a:defRPr>
            </a:lvl1pPr>
            <a:lvl2pPr>
              <a:defRPr>
                <a:solidFill>
                  <a:schemeClr val="tx1"/>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cs-CZ" dirty="0"/>
              <a:t>Kliknutím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7" name="Nadpis 1"/>
          <p:cNvSpPr>
            <a:spLocks noGrp="1"/>
          </p:cNvSpPr>
          <p:nvPr>
            <p:ph type="title" hasCustomPrompt="1"/>
          </p:nvPr>
        </p:nvSpPr>
        <p:spPr>
          <a:xfrm>
            <a:off x="623392" y="260648"/>
            <a:ext cx="10945216" cy="648072"/>
          </a:xfrm>
          <a:prstGeom prst="rect">
            <a:avLst/>
          </a:prstGeom>
        </p:spPr>
        <p:txBody>
          <a:bodyPr anchor="ctr"/>
          <a:lstStyle>
            <a:lvl1pPr algn="l">
              <a:defRPr sz="3200" b="1">
                <a:solidFill>
                  <a:srgbClr val="DA2B46"/>
                </a:solidFill>
              </a:defRPr>
            </a:lvl1pPr>
          </a:lstStyle>
          <a:p>
            <a:r>
              <a:rPr lang="cs-CZ" dirty="0"/>
              <a:t>KLIKNUTÍM LZE UPRAVIT STYL.</a:t>
            </a:r>
          </a:p>
        </p:txBody>
      </p:sp>
    </p:spTree>
    <p:extLst>
      <p:ext uri="{BB962C8B-B14F-4D97-AF65-F5344CB8AC3E}">
        <p14:creationId xmlns:p14="http://schemas.microsoft.com/office/powerpoint/2010/main" val="1619675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963084" y="3273006"/>
            <a:ext cx="10363200" cy="1362075"/>
          </a:xfrm>
          <a:prstGeom prst="rect">
            <a:avLst/>
          </a:prstGeom>
        </p:spPr>
        <p:txBody>
          <a:bodyPr anchor="t"/>
          <a:lstStyle>
            <a:lvl1pPr algn="l">
              <a:defRPr sz="4000" b="1" cap="all">
                <a:solidFill>
                  <a:schemeClr val="tx1"/>
                </a:solidFill>
              </a:defRPr>
            </a:lvl1pPr>
          </a:lstStyle>
          <a:p>
            <a:r>
              <a:rPr lang="cs-CZ" dirty="0"/>
              <a:t>Kliknutím lze upravit styl.</a:t>
            </a:r>
          </a:p>
        </p:txBody>
      </p:sp>
      <p:sp>
        <p:nvSpPr>
          <p:cNvPr id="3" name="Zástupný symbol pro text 2"/>
          <p:cNvSpPr>
            <a:spLocks noGrp="1"/>
          </p:cNvSpPr>
          <p:nvPr>
            <p:ph type="body" idx="1"/>
          </p:nvPr>
        </p:nvSpPr>
        <p:spPr>
          <a:xfrm>
            <a:off x="963084" y="1772819"/>
            <a:ext cx="10363200" cy="1500187"/>
          </a:xfrm>
        </p:spPr>
        <p:txBody>
          <a:bodyPr anchor="b"/>
          <a:lstStyle>
            <a:lvl1pPr marL="0" indent="0">
              <a:buNone/>
              <a:defRPr sz="2000">
                <a:solidFill>
                  <a:srgbClr val="724F77"/>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dirty="0"/>
              <a:t>Kliknutím lze upravit styly předlohy textu.</a:t>
            </a:r>
          </a:p>
        </p:txBody>
      </p:sp>
      <p:sp>
        <p:nvSpPr>
          <p:cNvPr id="7" name="Zástupný symbol pro datum 3"/>
          <p:cNvSpPr>
            <a:spLocks noGrp="1"/>
          </p:cNvSpPr>
          <p:nvPr>
            <p:ph type="dt" sz="half" idx="2"/>
          </p:nvPr>
        </p:nvSpPr>
        <p:spPr>
          <a:xfrm>
            <a:off x="482985" y="6070628"/>
            <a:ext cx="1200000" cy="203079"/>
          </a:xfrm>
          <a:prstGeom prst="rect">
            <a:avLst/>
          </a:prstGeom>
        </p:spPr>
        <p:txBody>
          <a:bodyPr anchor="ctr"/>
          <a:lstStyle>
            <a:lvl1pPr>
              <a:defRPr sz="1050"/>
            </a:lvl1pPr>
          </a:lstStyle>
          <a:p>
            <a:fld id="{E4EC567F-E7DA-47BB-AEB1-9930A46F27B5}" type="datetimeFigureOut">
              <a:rPr lang="cs-CZ" smtClean="0"/>
              <a:pPr/>
              <a:t>31.08.2021</a:t>
            </a:fld>
            <a:endParaRPr lang="cs-CZ" dirty="0"/>
          </a:p>
        </p:txBody>
      </p:sp>
      <p:sp>
        <p:nvSpPr>
          <p:cNvPr id="8" name="Zástupný symbol pro zápatí 4"/>
          <p:cNvSpPr>
            <a:spLocks noGrp="1"/>
          </p:cNvSpPr>
          <p:nvPr>
            <p:ph type="ftr" sz="quarter" idx="3"/>
          </p:nvPr>
        </p:nvSpPr>
        <p:spPr>
          <a:xfrm>
            <a:off x="1843916" y="6068291"/>
            <a:ext cx="8403411" cy="193324"/>
          </a:xfrm>
          <a:prstGeom prst="rect">
            <a:avLst/>
          </a:prstGeom>
        </p:spPr>
        <p:txBody>
          <a:bodyPr anchor="ctr"/>
          <a:lstStyle>
            <a:lvl1pPr algn="ctr">
              <a:defRPr sz="1050"/>
            </a:lvl1pPr>
          </a:lstStyle>
          <a:p>
            <a:endParaRPr lang="cs-CZ" dirty="0"/>
          </a:p>
        </p:txBody>
      </p:sp>
      <p:sp>
        <p:nvSpPr>
          <p:cNvPr id="9" name="Zástupný symbol pro číslo snímku 5"/>
          <p:cNvSpPr>
            <a:spLocks noGrp="1"/>
          </p:cNvSpPr>
          <p:nvPr>
            <p:ph type="sldNum" sz="quarter" idx="4"/>
          </p:nvPr>
        </p:nvSpPr>
        <p:spPr>
          <a:xfrm>
            <a:off x="10408541" y="6065807"/>
            <a:ext cx="1200000" cy="211101"/>
          </a:xfrm>
          <a:prstGeom prst="rect">
            <a:avLst/>
          </a:prstGeom>
        </p:spPr>
        <p:txBody>
          <a:bodyPr anchor="ctr"/>
          <a:lstStyle>
            <a:lvl1pPr algn="r">
              <a:defRPr sz="1050"/>
            </a:lvl1pPr>
          </a:lstStyle>
          <a:p>
            <a:fld id="{84C9401D-42AF-4231-A83B-9F6747628248}" type="slidenum">
              <a:rPr lang="cs-CZ" smtClean="0"/>
              <a:pPr/>
              <a:t>‹#›</a:t>
            </a:fld>
            <a:endParaRPr lang="cs-CZ" dirty="0"/>
          </a:p>
        </p:txBody>
      </p:sp>
    </p:spTree>
    <p:extLst>
      <p:ext uri="{BB962C8B-B14F-4D97-AF65-F5344CB8AC3E}">
        <p14:creationId xmlns:p14="http://schemas.microsoft.com/office/powerpoint/2010/main" val="31661788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slideLayout" Target="../slideLayouts/slideLayout9.xml"/><Relationship Id="rId7" Type="http://schemas.openxmlformats.org/officeDocument/2006/relationships/image" Target="../media/image4.emf"/><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theme" Target="../theme/theme2.xml"/><Relationship Id="rId10" Type="http://schemas.openxmlformats.org/officeDocument/2006/relationships/image" Target="../media/image7.svg"/><Relationship Id="rId4" Type="http://schemas.openxmlformats.org/officeDocument/2006/relationships/slideLayout" Target="../slideLayouts/slideLayout10.xml"/><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1.xml"/><Relationship Id="rId7" Type="http://schemas.openxmlformats.org/officeDocument/2006/relationships/theme" Target="../theme/theme4.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9E29F1E6-ED0B-46BA-8E34-71ED3EB594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p>
        </p:txBody>
      </p:sp>
      <p:sp>
        <p:nvSpPr>
          <p:cNvPr id="3" name="Zástupný text 2">
            <a:extLst>
              <a:ext uri="{FF2B5EF4-FFF2-40B4-BE49-F238E27FC236}">
                <a16:creationId xmlns:a16="http://schemas.microsoft.com/office/drawing/2014/main" id="{7438496F-B824-41C1-AA93-D9881432A5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8CCCD239-AA6C-468B-B245-CD5B8A25AB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C3069-8C51-47E8-9C44-38C8AF77A8AC}" type="datetimeFigureOut">
              <a:rPr lang="cs-CZ" smtClean="0"/>
              <a:t>31.08.2021</a:t>
            </a:fld>
            <a:endParaRPr lang="cs-CZ"/>
          </a:p>
        </p:txBody>
      </p:sp>
      <p:sp>
        <p:nvSpPr>
          <p:cNvPr id="5" name="Zástupný symbol pro zápatí 4">
            <a:extLst>
              <a:ext uri="{FF2B5EF4-FFF2-40B4-BE49-F238E27FC236}">
                <a16:creationId xmlns:a16="http://schemas.microsoft.com/office/drawing/2014/main" id="{6DE7136D-3C88-4971-84B6-5D5DE228D7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Zástupný symbol pro číslo snímku 5">
            <a:extLst>
              <a:ext uri="{FF2B5EF4-FFF2-40B4-BE49-F238E27FC236}">
                <a16:creationId xmlns:a16="http://schemas.microsoft.com/office/drawing/2014/main" id="{DAB90520-7E94-4EFB-924D-7EC9C954CA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1DAE22-6391-4995-B91F-1C3568FD3113}" type="slidenum">
              <a:rPr lang="cs-CZ" smtClean="0"/>
              <a:t>‹#›</a:t>
            </a:fld>
            <a:endParaRPr lang="cs-CZ"/>
          </a:p>
        </p:txBody>
      </p:sp>
    </p:spTree>
    <p:extLst>
      <p:ext uri="{BB962C8B-B14F-4D97-AF65-F5344CB8AC3E}">
        <p14:creationId xmlns:p14="http://schemas.microsoft.com/office/powerpoint/2010/main" val="3642565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80" r:id="rId5"/>
    <p:sldLayoutId id="2147483809"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Zástupný symbol pro text 2"/>
          <p:cNvSpPr>
            <a:spLocks noGrp="1"/>
          </p:cNvSpPr>
          <p:nvPr>
            <p:ph type="body" idx="1"/>
          </p:nvPr>
        </p:nvSpPr>
        <p:spPr>
          <a:xfrm>
            <a:off x="624000" y="764707"/>
            <a:ext cx="10944000" cy="5040559"/>
          </a:xfrm>
          <a:prstGeom prst="rect">
            <a:avLst/>
          </a:prstGeom>
        </p:spPr>
        <p:txBody>
          <a:bodyPr vert="horz" lIns="91440" tIns="45720" rIns="91440" bIns="45720" rtlCol="0">
            <a:normAutofit/>
          </a:bodyPr>
          <a:lstStyle/>
          <a:p>
            <a:pPr lvl="0"/>
            <a:r>
              <a:rPr lang="cs-CZ" dirty="0"/>
              <a:t>Kliknutím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11" name="Obdélník 10">
            <a:extLst>
              <a:ext uri="{FF2B5EF4-FFF2-40B4-BE49-F238E27FC236}">
                <a16:creationId xmlns:a16="http://schemas.microsoft.com/office/drawing/2014/main" id="{A8B41E4C-7C53-49D1-A6A7-BADC85A98B77}"/>
              </a:ext>
            </a:extLst>
          </p:cNvPr>
          <p:cNvSpPr/>
          <p:nvPr userDrawn="1"/>
        </p:nvSpPr>
        <p:spPr>
          <a:xfrm>
            <a:off x="0" y="6272892"/>
            <a:ext cx="12192000" cy="1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800">
              <a:solidFill>
                <a:schemeClr val="accent2"/>
              </a:solidFill>
            </a:endParaRPr>
          </a:p>
        </p:txBody>
      </p:sp>
      <p:grpSp>
        <p:nvGrpSpPr>
          <p:cNvPr id="12" name="Skupina 11">
            <a:extLst>
              <a:ext uri="{FF2B5EF4-FFF2-40B4-BE49-F238E27FC236}">
                <a16:creationId xmlns:a16="http://schemas.microsoft.com/office/drawing/2014/main" id="{10964C23-7502-44A3-900C-38F4C522DDF7}"/>
              </a:ext>
            </a:extLst>
          </p:cNvPr>
          <p:cNvGrpSpPr/>
          <p:nvPr userDrawn="1"/>
        </p:nvGrpSpPr>
        <p:grpSpPr>
          <a:xfrm>
            <a:off x="439358" y="6370574"/>
            <a:ext cx="2266057" cy="421394"/>
            <a:chOff x="-1238301" y="3808742"/>
            <a:chExt cx="2266057" cy="421394"/>
          </a:xfrm>
        </p:grpSpPr>
        <p:pic>
          <p:nvPicPr>
            <p:cNvPr id="13" name="Obrázek 12">
              <a:extLst>
                <a:ext uri="{FF2B5EF4-FFF2-40B4-BE49-F238E27FC236}">
                  <a16:creationId xmlns:a16="http://schemas.microsoft.com/office/drawing/2014/main" id="{CDBD5828-5EFB-4A41-A797-93B2FC7F04E0}"/>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r="69077"/>
            <a:stretch/>
          </p:blipFill>
          <p:spPr>
            <a:xfrm>
              <a:off x="-1238301" y="3808742"/>
              <a:ext cx="612000" cy="410232"/>
            </a:xfrm>
            <a:prstGeom prst="rect">
              <a:avLst/>
            </a:prstGeom>
          </p:spPr>
        </p:pic>
        <p:sp>
          <p:nvSpPr>
            <p:cNvPr id="17" name="TextovéPole 16">
              <a:extLst>
                <a:ext uri="{FF2B5EF4-FFF2-40B4-BE49-F238E27FC236}">
                  <a16:creationId xmlns:a16="http://schemas.microsoft.com/office/drawing/2014/main" id="{772FED2F-5B03-4031-96D4-0C82449E52B0}"/>
                </a:ext>
              </a:extLst>
            </p:cNvPr>
            <p:cNvSpPr txBox="1"/>
            <p:nvPr userDrawn="1"/>
          </p:nvSpPr>
          <p:spPr>
            <a:xfrm>
              <a:off x="-685691" y="3814638"/>
              <a:ext cx="1713447" cy="415498"/>
            </a:xfrm>
            <a:prstGeom prst="rect">
              <a:avLst/>
            </a:prstGeom>
            <a:noFill/>
          </p:spPr>
          <p:txBody>
            <a:bodyPr wrap="square" rtlCol="0">
              <a:spAutoFit/>
            </a:bodyPr>
            <a:lstStyle/>
            <a:p>
              <a:r>
                <a:rPr lang="cs-CZ" sz="700" i="0" dirty="0">
                  <a:solidFill>
                    <a:schemeClr val="bg2">
                      <a:lumMod val="10000"/>
                    </a:schemeClr>
                  </a:solidFill>
                </a:rPr>
                <a:t>Evropská</a:t>
              </a:r>
              <a:r>
                <a:rPr lang="cs-CZ" sz="700" i="0" baseline="0" dirty="0">
                  <a:solidFill>
                    <a:schemeClr val="bg2">
                      <a:lumMod val="10000"/>
                    </a:schemeClr>
                  </a:solidFill>
                </a:rPr>
                <a:t> unie</a:t>
              </a:r>
            </a:p>
            <a:p>
              <a:r>
                <a:rPr lang="cs-CZ" sz="700" i="0" baseline="0" dirty="0">
                  <a:solidFill>
                    <a:schemeClr val="bg2">
                      <a:lumMod val="10000"/>
                    </a:schemeClr>
                  </a:solidFill>
                </a:rPr>
                <a:t>Evropský sociální fond</a:t>
              </a:r>
            </a:p>
            <a:p>
              <a:r>
                <a:rPr lang="cs-CZ" sz="700" i="0" baseline="0" dirty="0">
                  <a:solidFill>
                    <a:schemeClr val="bg2">
                      <a:lumMod val="10000"/>
                    </a:schemeClr>
                  </a:solidFill>
                </a:rPr>
                <a:t>Operační program Zaměstnanost</a:t>
              </a:r>
              <a:endParaRPr lang="cs-CZ" sz="700" i="0" dirty="0">
                <a:solidFill>
                  <a:schemeClr val="bg2">
                    <a:lumMod val="10000"/>
                  </a:schemeClr>
                </a:solidFill>
              </a:endParaRPr>
            </a:p>
          </p:txBody>
        </p:sp>
      </p:grpSp>
      <p:pic>
        <p:nvPicPr>
          <p:cNvPr id="18" name="Obrázek 17">
            <a:extLst>
              <a:ext uri="{FF2B5EF4-FFF2-40B4-BE49-F238E27FC236}">
                <a16:creationId xmlns:a16="http://schemas.microsoft.com/office/drawing/2014/main" id="{D3A64A3E-5CE1-4373-9488-123DE518BFFB}"/>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142168" y="6395690"/>
            <a:ext cx="1563511" cy="360000"/>
          </a:xfrm>
          <a:prstGeom prst="rect">
            <a:avLst/>
          </a:prstGeom>
        </p:spPr>
      </p:pic>
      <p:pic>
        <p:nvPicPr>
          <p:cNvPr id="22" name="Obrázek 21">
            <a:extLst>
              <a:ext uri="{FF2B5EF4-FFF2-40B4-BE49-F238E27FC236}">
                <a16:creationId xmlns:a16="http://schemas.microsoft.com/office/drawing/2014/main" id="{813C5B4A-5521-4F74-8DBB-23F3AD51747E}"/>
              </a:ext>
            </a:extLst>
          </p:cNvPr>
          <p:cNvPicPr>
            <a:picLocks noChangeAspect="1"/>
          </p:cNvPicPr>
          <p:nvPr userDrawn="1"/>
        </p:nvPicPr>
        <p:blipFill>
          <a:blip r:embed="rId8" cstate="hqprint">
            <a:extLst>
              <a:ext uri="{28A0092B-C50C-407E-A947-70E740481C1C}">
                <a14:useLocalDpi xmlns:a14="http://schemas.microsoft.com/office/drawing/2010/main" val="0"/>
              </a:ext>
            </a:extLst>
          </a:blip>
          <a:stretch>
            <a:fillRect/>
          </a:stretch>
        </p:blipFill>
        <p:spPr>
          <a:xfrm>
            <a:off x="7142432" y="6395690"/>
            <a:ext cx="545828" cy="360000"/>
          </a:xfrm>
          <a:prstGeom prst="rect">
            <a:avLst/>
          </a:prstGeom>
        </p:spPr>
      </p:pic>
      <p:pic>
        <p:nvPicPr>
          <p:cNvPr id="23" name="Grafický objekt 13">
            <a:extLst>
              <a:ext uri="{FF2B5EF4-FFF2-40B4-BE49-F238E27FC236}">
                <a16:creationId xmlns:a16="http://schemas.microsoft.com/office/drawing/2014/main" id="{4CAC0E8A-9294-4088-87D2-D875E5895AD2}"/>
              </a:ext>
            </a:extLst>
          </p:cNvPr>
          <p:cNvPicPr/>
          <p:nvPr userDrawn="1"/>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25012" y="6472776"/>
            <a:ext cx="2627630" cy="222885"/>
          </a:xfrm>
          <a:prstGeom prst="rect">
            <a:avLst/>
          </a:prstGeom>
        </p:spPr>
      </p:pic>
    </p:spTree>
    <p:extLst>
      <p:ext uri="{BB962C8B-B14F-4D97-AF65-F5344CB8AC3E}">
        <p14:creationId xmlns:p14="http://schemas.microsoft.com/office/powerpoint/2010/main" val="161138263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b="1" kern="1200">
          <a:solidFill>
            <a:srgbClr val="724F77"/>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16">
          <p15:clr>
            <a:srgbClr val="F26B43"/>
          </p15:clr>
        </p15:guide>
        <p15:guide id="2" pos="489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9E29F1E6-ED0B-46BA-8E34-71ED3EB594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dirty="0"/>
              <a:t>Kliknutím lze upravit styl.</a:t>
            </a:r>
          </a:p>
        </p:txBody>
      </p:sp>
      <p:sp>
        <p:nvSpPr>
          <p:cNvPr id="3" name="Zástupný text 2">
            <a:extLst>
              <a:ext uri="{FF2B5EF4-FFF2-40B4-BE49-F238E27FC236}">
                <a16:creationId xmlns:a16="http://schemas.microsoft.com/office/drawing/2014/main" id="{7438496F-B824-41C1-AA93-D9881432A5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Tree>
    <p:extLst>
      <p:ext uri="{BB962C8B-B14F-4D97-AF65-F5344CB8AC3E}">
        <p14:creationId xmlns:p14="http://schemas.microsoft.com/office/powerpoint/2010/main" val="1700739025"/>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Lst>
  <p:hf hdr="0" dt="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9E29F1E6-ED0B-46BA-8E34-71ED3EB594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dirty="0"/>
              <a:t>Kliknutím lze upravit styl.</a:t>
            </a:r>
          </a:p>
        </p:txBody>
      </p:sp>
      <p:sp>
        <p:nvSpPr>
          <p:cNvPr id="3" name="Zástupný text 2">
            <a:extLst>
              <a:ext uri="{FF2B5EF4-FFF2-40B4-BE49-F238E27FC236}">
                <a16:creationId xmlns:a16="http://schemas.microsoft.com/office/drawing/2014/main" id="{7438496F-B824-41C1-AA93-D9881432A5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Tree>
    <p:extLst>
      <p:ext uri="{BB962C8B-B14F-4D97-AF65-F5344CB8AC3E}">
        <p14:creationId xmlns:p14="http://schemas.microsoft.com/office/powerpoint/2010/main" val="1379168030"/>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Lst>
  <p:hf hdr="0" dt="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3.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9.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ecdc.europa.eu/en/publications-data/threat-assessment-emergence-and-impact-sars-cov-2-delta-variant" TargetMode="Externa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tags" Target="../tags/tag26.xml"/><Relationship Id="rId7" Type="http://schemas.openxmlformats.org/officeDocument/2006/relationships/tags" Target="../tags/tag30.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chart" Target="../charts/chart3.xml"/><Relationship Id="rId5" Type="http://schemas.openxmlformats.org/officeDocument/2006/relationships/tags" Target="../tags/tag28.xml"/><Relationship Id="rId10" Type="http://schemas.openxmlformats.org/officeDocument/2006/relationships/slideLayout" Target="../slideLayouts/slideLayout6.xml"/><Relationship Id="rId4" Type="http://schemas.openxmlformats.org/officeDocument/2006/relationships/tags" Target="../tags/tag27.xml"/><Relationship Id="rId9" Type="http://schemas.openxmlformats.org/officeDocument/2006/relationships/tags" Target="../tags/tag32.xml"/></Relationships>
</file>

<file path=ppt/slides/_rels/slide27.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chart" Target="../charts/chart4.xm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slideLayout" Target="../slideLayouts/slideLayout6.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0" Type="http://schemas.openxmlformats.org/officeDocument/2006/relationships/tags" Target="../tags/tag42.xml"/><Relationship Id="rId4" Type="http://schemas.openxmlformats.org/officeDocument/2006/relationships/tags" Target="../tags/tag36.xml"/><Relationship Id="rId9" Type="http://schemas.openxmlformats.org/officeDocument/2006/relationships/tags" Target="../tags/tag41.xml"/></Relationships>
</file>

<file path=ppt/slides/_rels/slide28.xml.rels><?xml version="1.0" encoding="UTF-8" standalone="yes"?>
<Relationships xmlns="http://schemas.openxmlformats.org/package/2006/relationships"><Relationship Id="rId8" Type="http://schemas.openxmlformats.org/officeDocument/2006/relationships/tags" Target="../tags/tag51.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chart" Target="../charts/chart5.xml"/><Relationship Id="rId5" Type="http://schemas.openxmlformats.org/officeDocument/2006/relationships/tags" Target="../tags/tag48.xml"/><Relationship Id="rId10" Type="http://schemas.openxmlformats.org/officeDocument/2006/relationships/slideLayout" Target="../slideLayouts/slideLayout6.xml"/><Relationship Id="rId4" Type="http://schemas.openxmlformats.org/officeDocument/2006/relationships/tags" Target="../tags/tag47.xml"/><Relationship Id="rId9" Type="http://schemas.openxmlformats.org/officeDocument/2006/relationships/tags" Target="../tags/tag5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1.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slideLayout" Target="../slideLayouts/slideLayout5.xml"/><Relationship Id="rId4" Type="http://schemas.openxmlformats.org/officeDocument/2006/relationships/tags" Target="../tags/tag1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7.xml"/><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E083D3C-33A4-427C-8968-4D5445585846}"/>
              </a:ext>
            </a:extLst>
          </p:cNvPr>
          <p:cNvSpPr>
            <a:spLocks noGrp="1"/>
          </p:cNvSpPr>
          <p:nvPr>
            <p:ph type="ctrTitle"/>
          </p:nvPr>
        </p:nvSpPr>
        <p:spPr/>
        <p:txBody>
          <a:bodyPr>
            <a:normAutofit fontScale="90000"/>
          </a:bodyPr>
          <a:lstStyle/>
          <a:p>
            <a:r>
              <a:rPr lang="cs-CZ" b="1" dirty="0"/>
              <a:t>Datová a informační základna </a:t>
            </a:r>
            <a:br>
              <a:rPr lang="cs-CZ" b="1" dirty="0"/>
            </a:br>
            <a:r>
              <a:rPr lang="cs-CZ" b="1" dirty="0"/>
              <a:t>pro management pandemie COVID-19</a:t>
            </a:r>
          </a:p>
        </p:txBody>
      </p:sp>
      <p:sp>
        <p:nvSpPr>
          <p:cNvPr id="3" name="Podnadpis 2">
            <a:extLst>
              <a:ext uri="{FF2B5EF4-FFF2-40B4-BE49-F238E27FC236}">
                <a16:creationId xmlns:a16="http://schemas.microsoft.com/office/drawing/2014/main" id="{3DC956FD-6669-4C82-B852-E3CE5A476C50}"/>
              </a:ext>
            </a:extLst>
          </p:cNvPr>
          <p:cNvSpPr>
            <a:spLocks noGrp="1"/>
          </p:cNvSpPr>
          <p:nvPr>
            <p:ph type="subTitle" idx="1"/>
            <p:custDataLst>
              <p:tags r:id="rId1"/>
            </p:custDataLst>
          </p:nvPr>
        </p:nvSpPr>
        <p:spPr>
          <a:xfrm>
            <a:off x="143346" y="3758424"/>
            <a:ext cx="11905307" cy="2236911"/>
          </a:xfrm>
        </p:spPr>
        <p:txBody>
          <a:bodyPr>
            <a:normAutofit lnSpcReduction="10000"/>
          </a:bodyPr>
          <a:lstStyle/>
          <a:p>
            <a:r>
              <a:rPr lang="cs-CZ" sz="5200" b="1" dirty="0"/>
              <a:t>Variantní predikce možného vývoje epidemie v létě 2021</a:t>
            </a:r>
          </a:p>
          <a:p>
            <a:r>
              <a:rPr lang="cs-CZ" sz="5200" i="1" dirty="0"/>
              <a:t>Draft k 28.8. 2021</a:t>
            </a:r>
            <a:endParaRPr lang="cs-CZ" sz="4200" i="1" dirty="0"/>
          </a:p>
        </p:txBody>
      </p:sp>
    </p:spTree>
    <p:extLst>
      <p:ext uri="{BB962C8B-B14F-4D97-AF65-F5344CB8AC3E}">
        <p14:creationId xmlns:p14="http://schemas.microsoft.com/office/powerpoint/2010/main" val="2300746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D7972E5-0CCD-46CA-80F9-F819739D546F}"/>
              </a:ext>
            </a:extLst>
          </p:cNvPr>
          <p:cNvSpPr>
            <a:spLocks noGrp="1"/>
          </p:cNvSpPr>
          <p:nvPr>
            <p:ph type="title"/>
          </p:nvPr>
        </p:nvSpPr>
        <p:spPr>
          <a:xfrm>
            <a:off x="257785" y="0"/>
            <a:ext cx="7434501" cy="576000"/>
          </a:xfrm>
        </p:spPr>
        <p:txBody>
          <a:bodyPr/>
          <a:lstStyle/>
          <a:p>
            <a:r>
              <a:rPr lang="cs-CZ" dirty="0"/>
              <a:t>Očkovaní aktivní zdravotničtí pracovníci</a:t>
            </a:r>
          </a:p>
        </p:txBody>
      </p:sp>
      <p:sp>
        <p:nvSpPr>
          <p:cNvPr id="10" name="Obdélník 9">
            <a:extLst>
              <a:ext uri="{FF2B5EF4-FFF2-40B4-BE49-F238E27FC236}">
                <a16:creationId xmlns:a16="http://schemas.microsoft.com/office/drawing/2014/main" id="{42488E7D-BBBA-434F-B593-669897479465}"/>
              </a:ext>
            </a:extLst>
          </p:cNvPr>
          <p:cNvSpPr/>
          <p:nvPr/>
        </p:nvSpPr>
        <p:spPr>
          <a:xfrm>
            <a:off x="1733551" y="6556521"/>
            <a:ext cx="8280399" cy="2616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100" b="0" i="0" u="none" strike="noStrike" kern="1200" cap="none" spc="0" normalizeH="0" baseline="0" noProof="0" dirty="0">
                <a:ln>
                  <a:noFill/>
                </a:ln>
                <a:solidFill>
                  <a:srgbClr val="000000"/>
                </a:solidFill>
                <a:effectLst/>
                <a:uLnTx/>
                <a:uFillTx/>
                <a:latin typeface="Arial" panose="020B0604020202020204"/>
                <a:ea typeface="+mn-ea"/>
                <a:cs typeface="+mn-cs"/>
              </a:rPr>
              <a:t>Zdroj: Národní zdravotnický informační sytém (NZIS), ÚZIS ČR; Informační systém infekční nemoci (ISIN) </a:t>
            </a:r>
          </a:p>
        </p:txBody>
      </p:sp>
      <p:sp>
        <p:nvSpPr>
          <p:cNvPr id="9" name="Obdélník 8">
            <a:extLst>
              <a:ext uri="{FF2B5EF4-FFF2-40B4-BE49-F238E27FC236}">
                <a16:creationId xmlns:a16="http://schemas.microsoft.com/office/drawing/2014/main" id="{B5F8F24A-407C-46C2-BF8F-7094A798CF34}"/>
              </a:ext>
            </a:extLst>
          </p:cNvPr>
          <p:cNvSpPr/>
          <p:nvPr/>
        </p:nvSpPr>
        <p:spPr>
          <a:xfrm>
            <a:off x="331021" y="5689889"/>
            <a:ext cx="11454102" cy="93871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100" b="0" i="0" u="none" strike="noStrike" kern="1200" cap="none" spc="0" normalizeH="0" baseline="0" noProof="0" dirty="0">
                <a:ln>
                  <a:noFill/>
                </a:ln>
                <a:solidFill>
                  <a:srgbClr val="000000"/>
                </a:solidFill>
                <a:effectLst/>
                <a:uLnTx/>
                <a:uFillTx/>
                <a:latin typeface="Arial" panose="020B0604020202020204"/>
                <a:ea typeface="+mn-ea"/>
                <a:cs typeface="+mn-cs"/>
              </a:rPr>
              <a:t>* Zákon č. 96/2004 Sb. o podmínkách získávání a uznávání způsobilosti k výkonu nelékařských zdravotnických povolání a k výkonu činnosti souvisejících s poskytováním zdravotní péče a o změně některých souvisejících zákonů (zákon o nelékařských zdravotnických povoláních); Zákona č. 95/2004 Sb. o podmínkách získávání a uznávání odborné způsobilosti a specializované způsobilosti k výkonu zdravotnického povolání lékaře, zubního lékaře a farmaceuta.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100" b="0" i="0" u="none" strike="noStrike" kern="1200" cap="none" spc="0" normalizeH="0" baseline="0" noProof="0" dirty="0">
                <a:ln>
                  <a:noFill/>
                </a:ln>
                <a:solidFill>
                  <a:srgbClr val="000000"/>
                </a:solidFill>
                <a:effectLst/>
                <a:uLnTx/>
                <a:uFillTx/>
                <a:latin typeface="Arial" panose="020B0604020202020204"/>
                <a:ea typeface="+mn-ea"/>
                <a:cs typeface="+mn-cs"/>
              </a:rPr>
              <a:t>** Počet zdravotnických pracovníků nahlášených do NZIS (Národní registr zdravotnických pracovníků – NRZP) poskytovateli zdravotních služeb jako aktivní v období od 1.6.2021 do současnosti.</a:t>
            </a:r>
          </a:p>
        </p:txBody>
      </p:sp>
      <p:sp>
        <p:nvSpPr>
          <p:cNvPr id="8" name="TextovéPole 7"/>
          <p:cNvSpPr txBox="1"/>
          <p:nvPr/>
        </p:nvSpPr>
        <p:spPr>
          <a:xfrm>
            <a:off x="309541" y="621246"/>
            <a:ext cx="11561308"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0" i="0" u="none" strike="noStrike" kern="1200" cap="none" spc="0" normalizeH="0" baseline="0" noProof="0" dirty="0">
                <a:ln>
                  <a:noFill/>
                </a:ln>
                <a:solidFill>
                  <a:srgbClr val="000000"/>
                </a:solidFill>
                <a:effectLst/>
                <a:uLnTx/>
                <a:uFillTx/>
                <a:latin typeface="Arial" panose="020B0604020202020204"/>
                <a:ea typeface="+mn-ea"/>
                <a:cs typeface="+mn-cs"/>
              </a:rPr>
              <a:t>Počet zdravotnických pracovníků (ZP) dle hlášení povinných subjektů do NRZP** (vzdělávací instituce, poskytovatelé). Celkový počet ZP zahrnuje osoby s odpovídající odbornou způsobilostí pro výkony ZP* a žijící k danému datu. V této analýze jsou zahrnuti ZP, u kterých poskytovatelé zdravotních služeb nahlásili jejich aktivní výkon zaměstnání (v ambulantním sektoru mohou být tyto počty mírně nedohlášené). </a:t>
            </a:r>
          </a:p>
        </p:txBody>
      </p:sp>
      <p:sp>
        <p:nvSpPr>
          <p:cNvPr id="12" name="TextBox 6">
            <a:extLst>
              <a:ext uri="{FF2B5EF4-FFF2-40B4-BE49-F238E27FC236}">
                <a16:creationId xmlns:a16="http://schemas.microsoft.com/office/drawing/2014/main" id="{7A968ED8-B7A5-4B68-AF27-DAE3E4FFEDCD}"/>
              </a:ext>
            </a:extLst>
          </p:cNvPr>
          <p:cNvSpPr txBox="1"/>
          <p:nvPr/>
        </p:nvSpPr>
        <p:spPr>
          <a:xfrm>
            <a:off x="6096000" y="125783"/>
            <a:ext cx="200977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600" b="1" i="0" u="none" strike="noStrike" kern="1200" cap="none" spc="0" normalizeH="0" baseline="0" noProof="0" dirty="0">
                <a:ln>
                  <a:noFill/>
                </a:ln>
                <a:solidFill>
                  <a:srgbClr val="FFFFFF"/>
                </a:solidFill>
                <a:effectLst/>
                <a:uLnTx/>
                <a:uFillTx/>
                <a:latin typeface="Arial" panose="020B0604020202020204"/>
                <a:ea typeface="+mn-ea"/>
                <a:cs typeface="+mn-cs"/>
              </a:rPr>
              <a:t>Stav k 28. 8. 2021</a:t>
            </a:r>
          </a:p>
        </p:txBody>
      </p:sp>
      <p:graphicFrame>
        <p:nvGraphicFramePr>
          <p:cNvPr id="13" name="Tabulka 12">
            <a:extLst>
              <a:ext uri="{FF2B5EF4-FFF2-40B4-BE49-F238E27FC236}">
                <a16:creationId xmlns:a16="http://schemas.microsoft.com/office/drawing/2014/main" id="{9EBA9451-7A3F-4EF9-93DD-7094F620D3D0}"/>
              </a:ext>
            </a:extLst>
          </p:cNvPr>
          <p:cNvGraphicFramePr>
            <a:graphicFrameLocks noGrp="1"/>
          </p:cNvGraphicFramePr>
          <p:nvPr/>
        </p:nvGraphicFramePr>
        <p:xfrm>
          <a:off x="356585" y="1390934"/>
          <a:ext cx="11273439" cy="4296106"/>
        </p:xfrm>
        <a:graphic>
          <a:graphicData uri="http://schemas.openxmlformats.org/drawingml/2006/table">
            <a:tbl>
              <a:tblPr firstRow="1" lastRow="1" bandRow="1">
                <a:tableStyleId>{5C22544A-7EE6-4342-B048-85BDC9FD1C3A}</a:tableStyleId>
              </a:tblPr>
              <a:tblGrid>
                <a:gridCol w="4877273">
                  <a:extLst>
                    <a:ext uri="{9D8B030D-6E8A-4147-A177-3AD203B41FA5}">
                      <a16:colId xmlns:a16="http://schemas.microsoft.com/office/drawing/2014/main" val="2651665098"/>
                    </a:ext>
                  </a:extLst>
                </a:gridCol>
                <a:gridCol w="2364698">
                  <a:extLst>
                    <a:ext uri="{9D8B030D-6E8A-4147-A177-3AD203B41FA5}">
                      <a16:colId xmlns:a16="http://schemas.microsoft.com/office/drawing/2014/main" val="3939455336"/>
                    </a:ext>
                  </a:extLst>
                </a:gridCol>
                <a:gridCol w="2015734">
                  <a:extLst>
                    <a:ext uri="{9D8B030D-6E8A-4147-A177-3AD203B41FA5}">
                      <a16:colId xmlns:a16="http://schemas.microsoft.com/office/drawing/2014/main" val="2226907532"/>
                    </a:ext>
                  </a:extLst>
                </a:gridCol>
                <a:gridCol w="2015734">
                  <a:extLst>
                    <a:ext uri="{9D8B030D-6E8A-4147-A177-3AD203B41FA5}">
                      <a16:colId xmlns:a16="http://schemas.microsoft.com/office/drawing/2014/main" val="2183727549"/>
                    </a:ext>
                  </a:extLst>
                </a:gridCol>
              </a:tblGrid>
              <a:tr h="992626">
                <a:tc>
                  <a:txBody>
                    <a:bodyPr/>
                    <a:lstStyle/>
                    <a:p>
                      <a:pPr algn="l" fontAlgn="ctr"/>
                      <a:r>
                        <a:rPr lang="cs-CZ" dirty="0"/>
                        <a:t>Zdravotničtí pracovníci </a:t>
                      </a:r>
                    </a:p>
                    <a:p>
                      <a:pPr algn="l" fontAlgn="ctr"/>
                      <a:r>
                        <a:rPr lang="cs-CZ" dirty="0"/>
                        <a:t>evidovaní v NZIS**</a:t>
                      </a:r>
                      <a:endParaRPr lang="cs-CZ" sz="1800" b="0" i="0" u="none" strike="noStrike" dirty="0">
                        <a:solidFill>
                          <a:srgbClr val="000000"/>
                        </a:solidFill>
                        <a:effectLst/>
                        <a:latin typeface="Calibri" panose="020F0502020204030204" pitchFamily="34" charset="0"/>
                      </a:endParaRPr>
                    </a:p>
                  </a:txBody>
                  <a:tcPr marL="36000" marR="36000" marT="0" marB="0" anchor="ctr"/>
                </a:tc>
                <a:tc>
                  <a:txBody>
                    <a:bodyPr/>
                    <a:lstStyle/>
                    <a:p>
                      <a:pPr algn="ctr" fontAlgn="ctr"/>
                      <a:r>
                        <a:rPr lang="cs-CZ" sz="1800" b="0" i="1" u="none" strike="noStrike" dirty="0">
                          <a:effectLst/>
                        </a:rPr>
                        <a:t>Počet aktivních zdravotnických pracovníků**</a:t>
                      </a:r>
                      <a:endParaRPr lang="cs-CZ" sz="1800" b="0" i="1" u="none" strike="noStrike" dirty="0">
                        <a:solidFill>
                          <a:srgbClr val="000000"/>
                        </a:solidFill>
                        <a:effectLst/>
                        <a:latin typeface="Calibri" panose="020F0502020204030204" pitchFamily="34" charset="0"/>
                      </a:endParaRPr>
                    </a:p>
                  </a:txBody>
                  <a:tcPr marL="36000" marR="36000" marT="0" marB="0" anchor="ctr"/>
                </a:tc>
                <a:tc>
                  <a:txBody>
                    <a:bodyPr/>
                    <a:lstStyle/>
                    <a:p>
                      <a:pPr algn="ctr" fontAlgn="ctr"/>
                      <a:r>
                        <a:rPr lang="cs-CZ" sz="1800" u="none" strike="noStrike" dirty="0">
                          <a:effectLst/>
                        </a:rPr>
                        <a:t>Počet očkovaných</a:t>
                      </a:r>
                      <a:endParaRPr lang="cs-CZ" sz="1800" b="0" i="0" u="none" strike="noStrike" dirty="0">
                        <a:solidFill>
                          <a:srgbClr val="000000"/>
                        </a:solidFill>
                        <a:effectLst/>
                        <a:latin typeface="Calibri" panose="020F0502020204030204" pitchFamily="34" charset="0"/>
                      </a:endParaRPr>
                    </a:p>
                  </a:txBody>
                  <a:tcPr marL="36000" marR="36000" marT="0" marB="0" anchor="ctr"/>
                </a:tc>
                <a:tc>
                  <a:txBody>
                    <a:bodyPr/>
                    <a:lstStyle/>
                    <a:p>
                      <a:pPr algn="ctr" fontAlgn="ctr"/>
                      <a:r>
                        <a:rPr lang="cs-CZ" sz="1800" u="none" strike="noStrike">
                          <a:effectLst/>
                        </a:rPr>
                        <a:t>Podíl očkovaných</a:t>
                      </a:r>
                      <a:endParaRPr lang="cs-CZ" sz="1800" b="0" i="0" u="none" strike="noStrike">
                        <a:solidFill>
                          <a:srgbClr val="000000"/>
                        </a:solidFill>
                        <a:effectLst/>
                        <a:latin typeface="Calibri" panose="020F0502020204030204" pitchFamily="34" charset="0"/>
                      </a:endParaRPr>
                    </a:p>
                  </a:txBody>
                  <a:tcPr marL="36000" marR="36000" marT="0" marB="0" anchor="ctr"/>
                </a:tc>
                <a:extLst>
                  <a:ext uri="{0D108BD9-81ED-4DB2-BD59-A6C34878D82A}">
                    <a16:rowId xmlns:a16="http://schemas.microsoft.com/office/drawing/2014/main" val="3304470326"/>
                  </a:ext>
                </a:extLst>
              </a:tr>
              <a:tr h="825870">
                <a:tc>
                  <a:txBody>
                    <a:bodyPr/>
                    <a:lstStyle/>
                    <a:p>
                      <a:pPr algn="l" fontAlgn="ctr"/>
                      <a:r>
                        <a:rPr lang="cs-CZ" sz="1800" b="1" u="none" strike="noStrike" dirty="0">
                          <a:effectLst/>
                        </a:rPr>
                        <a:t>Lékaři </a:t>
                      </a:r>
                    </a:p>
                    <a:p>
                      <a:pPr algn="l" fontAlgn="ctr"/>
                      <a:r>
                        <a:rPr lang="cs-CZ" sz="1400" b="0" u="none" strike="noStrike" dirty="0">
                          <a:effectLst/>
                        </a:rPr>
                        <a:t>(včetně zubních lékařů)*</a:t>
                      </a:r>
                      <a:endParaRPr lang="cs-CZ" sz="1800" b="0" i="0" u="none" strike="noStrike" dirty="0">
                        <a:solidFill>
                          <a:srgbClr val="000000"/>
                        </a:solidFill>
                        <a:effectLst/>
                        <a:latin typeface="Calibri" panose="020F0502020204030204" pitchFamily="34" charset="0"/>
                      </a:endParaRPr>
                    </a:p>
                  </a:txBody>
                  <a:tcPr marL="36000" marR="36000" marT="0" marB="0" anchor="ctr"/>
                </a:tc>
                <a:tc>
                  <a:txBody>
                    <a:bodyPr/>
                    <a:lstStyle/>
                    <a:p>
                      <a:pPr algn="ctr" fontAlgn="ctr"/>
                      <a:r>
                        <a:rPr lang="cs-CZ" sz="1800" b="0" i="1" u="none" strike="noStrike">
                          <a:solidFill>
                            <a:srgbClr val="000000"/>
                          </a:solidFill>
                          <a:effectLst/>
                          <a:latin typeface="Arial" panose="020B0604020202020204" pitchFamily="34" charset="0"/>
                        </a:rPr>
                        <a:t>51 405</a:t>
                      </a:r>
                    </a:p>
                  </a:txBody>
                  <a:tcPr marL="9525" marR="9525" marT="9525" marB="0" anchor="ctr"/>
                </a:tc>
                <a:tc>
                  <a:txBody>
                    <a:bodyPr/>
                    <a:lstStyle/>
                    <a:p>
                      <a:pPr algn="ctr" fontAlgn="ctr"/>
                      <a:r>
                        <a:rPr lang="cs-CZ" sz="1800" b="1" i="0" u="none" strike="noStrike">
                          <a:solidFill>
                            <a:srgbClr val="000000"/>
                          </a:solidFill>
                          <a:effectLst/>
                          <a:latin typeface="Arial" panose="020B0604020202020204" pitchFamily="34" charset="0"/>
                        </a:rPr>
                        <a:t>43 796</a:t>
                      </a:r>
                    </a:p>
                  </a:txBody>
                  <a:tcPr marL="9525" marR="9525" marT="9525" marB="0" anchor="ctr"/>
                </a:tc>
                <a:tc>
                  <a:txBody>
                    <a:bodyPr/>
                    <a:lstStyle/>
                    <a:p>
                      <a:pPr algn="ctr" fontAlgn="ctr"/>
                      <a:r>
                        <a:rPr lang="cs-CZ" sz="1800" b="1" i="0" u="none" strike="noStrike">
                          <a:solidFill>
                            <a:srgbClr val="000000"/>
                          </a:solidFill>
                          <a:effectLst/>
                          <a:latin typeface="Arial" panose="020B0604020202020204" pitchFamily="34" charset="0"/>
                        </a:rPr>
                        <a:t>85,2 %</a:t>
                      </a:r>
                    </a:p>
                  </a:txBody>
                  <a:tcPr marL="9525" marR="9525" marT="9525" marB="0" anchor="ctr"/>
                </a:tc>
                <a:extLst>
                  <a:ext uri="{0D108BD9-81ED-4DB2-BD59-A6C34878D82A}">
                    <a16:rowId xmlns:a16="http://schemas.microsoft.com/office/drawing/2014/main" val="51230907"/>
                  </a:ext>
                </a:extLst>
              </a:tr>
              <a:tr h="825870">
                <a:tc>
                  <a:txBody>
                    <a:bodyPr/>
                    <a:lstStyle/>
                    <a:p>
                      <a:pPr algn="l" fontAlgn="ctr"/>
                      <a:r>
                        <a:rPr lang="cs-CZ" sz="1800" b="1" u="none" strike="noStrike" dirty="0">
                          <a:effectLst/>
                        </a:rPr>
                        <a:t>Sestry </a:t>
                      </a:r>
                    </a:p>
                    <a:p>
                      <a:pPr algn="l" fontAlgn="ctr"/>
                      <a:r>
                        <a:rPr lang="cs-CZ" sz="1400" b="0" u="none" strike="noStrike" dirty="0">
                          <a:effectLst/>
                        </a:rPr>
                        <a:t>(§ 5 Všeobecná sestra, § 5a Dětská sestra, </a:t>
                      </a:r>
                    </a:p>
                    <a:p>
                      <a:pPr algn="l" fontAlgn="ctr"/>
                      <a:r>
                        <a:rPr lang="cs-CZ" sz="1400" b="0" u="none" strike="noStrike" dirty="0">
                          <a:effectLst/>
                        </a:rPr>
                        <a:t>§ 6 Porodní asistentka, § 21b Praktická sestra)*</a:t>
                      </a:r>
                      <a:endParaRPr lang="cs-CZ" sz="1800" b="0" i="0" u="none" strike="noStrike" dirty="0">
                        <a:solidFill>
                          <a:srgbClr val="000000"/>
                        </a:solidFill>
                        <a:effectLst/>
                        <a:latin typeface="Calibri" panose="020F0502020204030204" pitchFamily="34" charset="0"/>
                      </a:endParaRPr>
                    </a:p>
                  </a:txBody>
                  <a:tcPr marL="36000" marR="36000" marT="0" marB="0" anchor="ctr"/>
                </a:tc>
                <a:tc>
                  <a:txBody>
                    <a:bodyPr/>
                    <a:lstStyle/>
                    <a:p>
                      <a:pPr algn="ctr" fontAlgn="ctr"/>
                      <a:r>
                        <a:rPr lang="cs-CZ" sz="1800" b="0" i="1" u="none" strike="noStrike">
                          <a:solidFill>
                            <a:srgbClr val="000000"/>
                          </a:solidFill>
                          <a:effectLst/>
                          <a:latin typeface="Arial" panose="020B0604020202020204" pitchFamily="34" charset="0"/>
                        </a:rPr>
                        <a:t>103 598</a:t>
                      </a:r>
                    </a:p>
                  </a:txBody>
                  <a:tcPr marL="9525" marR="9525" marT="9525" marB="0" anchor="ctr"/>
                </a:tc>
                <a:tc>
                  <a:txBody>
                    <a:bodyPr/>
                    <a:lstStyle/>
                    <a:p>
                      <a:pPr algn="ctr" fontAlgn="ctr"/>
                      <a:r>
                        <a:rPr lang="cs-CZ" sz="1800" b="1" i="0" u="none" strike="noStrike">
                          <a:solidFill>
                            <a:srgbClr val="000000"/>
                          </a:solidFill>
                          <a:effectLst/>
                          <a:latin typeface="Arial" panose="020B0604020202020204" pitchFamily="34" charset="0"/>
                        </a:rPr>
                        <a:t>80 046</a:t>
                      </a:r>
                    </a:p>
                  </a:txBody>
                  <a:tcPr marL="9525" marR="9525" marT="9525" marB="0" anchor="ctr"/>
                </a:tc>
                <a:tc>
                  <a:txBody>
                    <a:bodyPr/>
                    <a:lstStyle/>
                    <a:p>
                      <a:pPr algn="ctr" fontAlgn="ctr"/>
                      <a:r>
                        <a:rPr lang="cs-CZ" sz="1800" b="1" i="0" u="none" strike="noStrike">
                          <a:solidFill>
                            <a:srgbClr val="000000"/>
                          </a:solidFill>
                          <a:effectLst/>
                          <a:latin typeface="Arial" panose="020B0604020202020204" pitchFamily="34" charset="0"/>
                        </a:rPr>
                        <a:t>77,3 %</a:t>
                      </a:r>
                    </a:p>
                  </a:txBody>
                  <a:tcPr marL="9525" marR="9525" marT="9525" marB="0" anchor="ctr"/>
                </a:tc>
                <a:extLst>
                  <a:ext uri="{0D108BD9-81ED-4DB2-BD59-A6C34878D82A}">
                    <a16:rowId xmlns:a16="http://schemas.microsoft.com/office/drawing/2014/main" val="1212447989"/>
                  </a:ext>
                </a:extLst>
              </a:tr>
              <a:tr h="825870">
                <a:tc>
                  <a:txBody>
                    <a:bodyPr/>
                    <a:lstStyle/>
                    <a:p>
                      <a:pPr algn="l" fontAlgn="ctr"/>
                      <a:r>
                        <a:rPr lang="cs-CZ" sz="1800" b="1" u="none" strike="noStrike" dirty="0">
                          <a:effectLst/>
                        </a:rPr>
                        <a:t>Ostatní zdravotničtí pracovníci </a:t>
                      </a:r>
                    </a:p>
                    <a:p>
                      <a:pPr algn="l" fontAlgn="ctr"/>
                      <a:r>
                        <a:rPr lang="cs-CZ" sz="1400" b="0" u="none" strike="noStrike" dirty="0">
                          <a:effectLst/>
                        </a:rPr>
                        <a:t>(NLZP § 7 až § 42 kromě § 21b, farmaceuti)*</a:t>
                      </a:r>
                      <a:endParaRPr lang="cs-CZ" sz="1800" b="0" i="0" u="none" strike="noStrike" dirty="0">
                        <a:solidFill>
                          <a:srgbClr val="000000"/>
                        </a:solidFill>
                        <a:effectLst/>
                        <a:latin typeface="Calibri" panose="020F0502020204030204" pitchFamily="34" charset="0"/>
                      </a:endParaRPr>
                    </a:p>
                  </a:txBody>
                  <a:tcPr marL="36000" marR="36000" marT="0" marB="0" anchor="ctr"/>
                </a:tc>
                <a:tc>
                  <a:txBody>
                    <a:bodyPr/>
                    <a:lstStyle/>
                    <a:p>
                      <a:pPr algn="ctr" fontAlgn="ctr"/>
                      <a:r>
                        <a:rPr lang="cs-CZ" sz="1800" b="0" i="1" u="none" strike="noStrike">
                          <a:solidFill>
                            <a:srgbClr val="000000"/>
                          </a:solidFill>
                          <a:effectLst/>
                          <a:latin typeface="Arial" panose="020B0604020202020204" pitchFamily="34" charset="0"/>
                        </a:rPr>
                        <a:t>92 077</a:t>
                      </a:r>
                    </a:p>
                  </a:txBody>
                  <a:tcPr marL="9525" marR="9525" marT="9525" marB="0" anchor="ctr"/>
                </a:tc>
                <a:tc>
                  <a:txBody>
                    <a:bodyPr/>
                    <a:lstStyle/>
                    <a:p>
                      <a:pPr algn="ctr" fontAlgn="ctr"/>
                      <a:r>
                        <a:rPr lang="cs-CZ" sz="1800" b="1" i="0" u="none" strike="noStrike">
                          <a:solidFill>
                            <a:srgbClr val="000000"/>
                          </a:solidFill>
                          <a:effectLst/>
                          <a:latin typeface="Arial" panose="020B0604020202020204" pitchFamily="34" charset="0"/>
                        </a:rPr>
                        <a:t>68 725</a:t>
                      </a:r>
                    </a:p>
                  </a:txBody>
                  <a:tcPr marL="9525" marR="9525" marT="9525" marB="0" anchor="ctr"/>
                </a:tc>
                <a:tc>
                  <a:txBody>
                    <a:bodyPr/>
                    <a:lstStyle/>
                    <a:p>
                      <a:pPr algn="ctr" fontAlgn="ctr"/>
                      <a:r>
                        <a:rPr lang="cs-CZ" sz="1800" b="1" i="0" u="none" strike="noStrike">
                          <a:solidFill>
                            <a:srgbClr val="000000"/>
                          </a:solidFill>
                          <a:effectLst/>
                          <a:latin typeface="Arial" panose="020B0604020202020204" pitchFamily="34" charset="0"/>
                        </a:rPr>
                        <a:t>74,6 %</a:t>
                      </a:r>
                    </a:p>
                  </a:txBody>
                  <a:tcPr marL="9525" marR="9525" marT="9525" marB="0" anchor="ctr"/>
                </a:tc>
                <a:extLst>
                  <a:ext uri="{0D108BD9-81ED-4DB2-BD59-A6C34878D82A}">
                    <a16:rowId xmlns:a16="http://schemas.microsoft.com/office/drawing/2014/main" val="4018325100"/>
                  </a:ext>
                </a:extLst>
              </a:tr>
              <a:tr h="825870">
                <a:tc>
                  <a:txBody>
                    <a:bodyPr/>
                    <a:lstStyle/>
                    <a:p>
                      <a:pPr algn="l" fontAlgn="ctr"/>
                      <a:r>
                        <a:rPr lang="cs-CZ" sz="1800" u="none" strike="noStrike" dirty="0">
                          <a:effectLst/>
                        </a:rPr>
                        <a:t>CELKEM</a:t>
                      </a:r>
                      <a:endParaRPr lang="cs-CZ" sz="1800" b="1" i="0" u="none" strike="noStrike" dirty="0">
                        <a:solidFill>
                          <a:srgbClr val="000000"/>
                        </a:solidFill>
                        <a:effectLst/>
                        <a:latin typeface="Calibri" panose="020F0502020204030204" pitchFamily="34" charset="0"/>
                      </a:endParaRPr>
                    </a:p>
                  </a:txBody>
                  <a:tcPr marL="36000" marR="36000" marT="0" marB="0" anchor="ctr"/>
                </a:tc>
                <a:tc>
                  <a:txBody>
                    <a:bodyPr/>
                    <a:lstStyle/>
                    <a:p>
                      <a:pPr algn="ctr" fontAlgn="ctr"/>
                      <a:r>
                        <a:rPr lang="cs-CZ" sz="1800" b="0" i="1" u="none" strike="noStrike">
                          <a:solidFill>
                            <a:srgbClr val="FFFFFF"/>
                          </a:solidFill>
                          <a:effectLst/>
                          <a:latin typeface="Arial" panose="020B0604020202020204" pitchFamily="34" charset="0"/>
                        </a:rPr>
                        <a:t>247 080</a:t>
                      </a:r>
                    </a:p>
                  </a:txBody>
                  <a:tcPr marL="9525" marR="9525" marT="9525" marB="0" anchor="ctr"/>
                </a:tc>
                <a:tc>
                  <a:txBody>
                    <a:bodyPr/>
                    <a:lstStyle/>
                    <a:p>
                      <a:pPr algn="ctr" fontAlgn="ctr"/>
                      <a:r>
                        <a:rPr lang="cs-CZ" sz="1800" b="1" i="0" u="none" strike="noStrike">
                          <a:solidFill>
                            <a:srgbClr val="FFFFFF"/>
                          </a:solidFill>
                          <a:effectLst/>
                          <a:latin typeface="Arial" panose="020B0604020202020204" pitchFamily="34" charset="0"/>
                        </a:rPr>
                        <a:t>192 567</a:t>
                      </a:r>
                    </a:p>
                  </a:txBody>
                  <a:tcPr marL="9525" marR="9525" marT="9525" marB="0" anchor="ctr"/>
                </a:tc>
                <a:tc>
                  <a:txBody>
                    <a:bodyPr/>
                    <a:lstStyle/>
                    <a:p>
                      <a:pPr algn="ctr" fontAlgn="ctr"/>
                      <a:r>
                        <a:rPr lang="cs-CZ" sz="1800" b="1" i="0" u="none" strike="noStrike" dirty="0">
                          <a:solidFill>
                            <a:srgbClr val="FFFFFF"/>
                          </a:solidFill>
                          <a:effectLst/>
                          <a:latin typeface="Arial" panose="020B0604020202020204" pitchFamily="34" charset="0"/>
                        </a:rPr>
                        <a:t>77,9 %</a:t>
                      </a:r>
                    </a:p>
                  </a:txBody>
                  <a:tcPr marL="9525" marR="9525" marT="9525" marB="0" anchor="ctr"/>
                </a:tc>
                <a:extLst>
                  <a:ext uri="{0D108BD9-81ED-4DB2-BD59-A6C34878D82A}">
                    <a16:rowId xmlns:a16="http://schemas.microsoft.com/office/drawing/2014/main" val="1734177443"/>
                  </a:ext>
                </a:extLst>
              </a:tr>
            </a:tbl>
          </a:graphicData>
        </a:graphic>
      </p:graphicFrame>
    </p:spTree>
    <p:extLst>
      <p:ext uri="{BB962C8B-B14F-4D97-AF65-F5344CB8AC3E}">
        <p14:creationId xmlns:p14="http://schemas.microsoft.com/office/powerpoint/2010/main" val="207823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D7972E5-0CCD-46CA-80F9-F819739D546F}"/>
              </a:ext>
            </a:extLst>
          </p:cNvPr>
          <p:cNvSpPr>
            <a:spLocks noGrp="1"/>
          </p:cNvSpPr>
          <p:nvPr>
            <p:ph type="title"/>
          </p:nvPr>
        </p:nvSpPr>
        <p:spPr>
          <a:xfrm>
            <a:off x="192538" y="0"/>
            <a:ext cx="8037065" cy="576000"/>
          </a:xfrm>
        </p:spPr>
        <p:txBody>
          <a:bodyPr/>
          <a:lstStyle/>
          <a:p>
            <a:r>
              <a:rPr lang="cs-CZ" dirty="0"/>
              <a:t>Očkovaní zdravotníci v nemocnicích akutní lůžkové péče a ZZS</a:t>
            </a:r>
          </a:p>
        </p:txBody>
      </p:sp>
      <p:graphicFrame>
        <p:nvGraphicFramePr>
          <p:cNvPr id="9" name="Chart 6">
            <a:extLst>
              <a:ext uri="{FF2B5EF4-FFF2-40B4-BE49-F238E27FC236}">
                <a16:creationId xmlns:a16="http://schemas.microsoft.com/office/drawing/2014/main" id="{95B21923-74CC-4971-8ACF-75603B949F82}"/>
              </a:ext>
            </a:extLst>
          </p:cNvPr>
          <p:cNvGraphicFramePr/>
          <p:nvPr/>
        </p:nvGraphicFramePr>
        <p:xfrm>
          <a:off x="10136" y="1281717"/>
          <a:ext cx="5060115" cy="5118409"/>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7">
            <a:extLst>
              <a:ext uri="{FF2B5EF4-FFF2-40B4-BE49-F238E27FC236}">
                <a16:creationId xmlns:a16="http://schemas.microsoft.com/office/drawing/2014/main" id="{859ED9E0-6A53-405A-BD02-85A115DFB578}"/>
              </a:ext>
            </a:extLst>
          </p:cNvPr>
          <p:cNvSpPr txBox="1"/>
          <p:nvPr/>
        </p:nvSpPr>
        <p:spPr>
          <a:xfrm>
            <a:off x="1653004" y="1079435"/>
            <a:ext cx="317617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200" b="1" i="0" u="none" strike="noStrike" kern="1200" cap="none" spc="0" normalizeH="0" baseline="0" noProof="0" dirty="0">
                <a:ln>
                  <a:noFill/>
                </a:ln>
                <a:solidFill>
                  <a:srgbClr val="000000"/>
                </a:solidFill>
                <a:effectLst/>
                <a:uLnTx/>
                <a:uFillTx/>
                <a:latin typeface="Arial" panose="020B0604020202020204"/>
                <a:ea typeface="+mn-ea"/>
                <a:cs typeface="+mn-cs"/>
              </a:rPr>
              <a:t>Podíl vakcinovaných (%)</a:t>
            </a:r>
          </a:p>
        </p:txBody>
      </p:sp>
      <p:graphicFrame>
        <p:nvGraphicFramePr>
          <p:cNvPr id="12" name="Tabulka 11">
            <a:extLst>
              <a:ext uri="{FF2B5EF4-FFF2-40B4-BE49-F238E27FC236}">
                <a16:creationId xmlns:a16="http://schemas.microsoft.com/office/drawing/2014/main" id="{8DE006A4-47CC-483A-94C2-37A91796F028}"/>
              </a:ext>
            </a:extLst>
          </p:cNvPr>
          <p:cNvGraphicFramePr>
            <a:graphicFrameLocks noGrp="1"/>
          </p:cNvGraphicFramePr>
          <p:nvPr/>
        </p:nvGraphicFramePr>
        <p:xfrm>
          <a:off x="5070251" y="1245141"/>
          <a:ext cx="1013589" cy="5010075"/>
        </p:xfrm>
        <a:graphic>
          <a:graphicData uri="http://schemas.openxmlformats.org/drawingml/2006/table">
            <a:tbl>
              <a:tblPr/>
              <a:tblGrid>
                <a:gridCol w="1013589">
                  <a:extLst>
                    <a:ext uri="{9D8B030D-6E8A-4147-A177-3AD203B41FA5}">
                      <a16:colId xmlns:a16="http://schemas.microsoft.com/office/drawing/2014/main" val="1754736106"/>
                    </a:ext>
                  </a:extLst>
                </a:gridCol>
              </a:tblGrid>
              <a:tr h="297215">
                <a:tc>
                  <a:txBody>
                    <a:bodyPr/>
                    <a:lstStyle/>
                    <a:p>
                      <a:pPr algn="ctr" fontAlgn="ctr"/>
                      <a:r>
                        <a:rPr lang="cs-CZ" sz="1200" b="1" i="0" u="none" strike="noStrike" dirty="0">
                          <a:solidFill>
                            <a:srgbClr val="000000"/>
                          </a:solidFill>
                          <a:effectLst/>
                          <a:latin typeface="Arial" panose="020B0604020202020204" pitchFamily="34" charset="0"/>
                        </a:rPr>
                        <a:t>Počet očkovaných</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7874361"/>
                  </a:ext>
                </a:extLst>
              </a:tr>
              <a:tr h="308986">
                <a:tc>
                  <a:txBody>
                    <a:bodyPr/>
                    <a:lstStyle/>
                    <a:p>
                      <a:pPr algn="ctr" fontAlgn="ctr"/>
                      <a:r>
                        <a:rPr lang="cs-CZ" sz="1100" b="0" i="0" u="none" strike="noStrike">
                          <a:solidFill>
                            <a:srgbClr val="000000"/>
                          </a:solidFill>
                          <a:effectLst/>
                          <a:latin typeface="Arial" panose="020B0604020202020204" pitchFamily="34" charset="0"/>
                        </a:rPr>
                        <a:t>1 647</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271362382"/>
                  </a:ext>
                </a:extLst>
              </a:tr>
              <a:tr h="308986">
                <a:tc>
                  <a:txBody>
                    <a:bodyPr/>
                    <a:lstStyle/>
                    <a:p>
                      <a:pPr algn="ctr" fontAlgn="ctr"/>
                      <a:r>
                        <a:rPr lang="cs-CZ" sz="1100" b="0" i="0" u="none" strike="noStrike">
                          <a:solidFill>
                            <a:srgbClr val="000000"/>
                          </a:solidFill>
                          <a:effectLst/>
                          <a:latin typeface="Arial" panose="020B0604020202020204" pitchFamily="34" charset="0"/>
                        </a:rPr>
                        <a:t>1 153</a:t>
                      </a:r>
                    </a:p>
                  </a:txBody>
                  <a:tcPr marL="9525" marR="9525" marT="9525"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038109056"/>
                  </a:ext>
                </a:extLst>
              </a:tr>
              <a:tr h="308986">
                <a:tc>
                  <a:txBody>
                    <a:bodyPr/>
                    <a:lstStyle/>
                    <a:p>
                      <a:pPr algn="ctr" fontAlgn="ctr"/>
                      <a:r>
                        <a:rPr lang="cs-CZ" sz="1100" b="0" i="0" u="none" strike="noStrike">
                          <a:solidFill>
                            <a:srgbClr val="000000"/>
                          </a:solidFill>
                          <a:effectLst/>
                          <a:latin typeface="Arial" panose="020B0604020202020204" pitchFamily="34" charset="0"/>
                        </a:rPr>
                        <a:t>1 079</a:t>
                      </a:r>
                    </a:p>
                  </a:txBody>
                  <a:tcPr marL="9525" marR="9525" marT="9525"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490199693"/>
                  </a:ext>
                </a:extLst>
              </a:tr>
              <a:tr h="308986">
                <a:tc>
                  <a:txBody>
                    <a:bodyPr/>
                    <a:lstStyle/>
                    <a:p>
                      <a:pPr algn="ctr" fontAlgn="ctr"/>
                      <a:r>
                        <a:rPr lang="cs-CZ" sz="1100" b="0" i="0" u="none" strike="noStrike">
                          <a:solidFill>
                            <a:srgbClr val="000000"/>
                          </a:solidFill>
                          <a:effectLst/>
                          <a:latin typeface="Arial" panose="020B0604020202020204" pitchFamily="34" charset="0"/>
                        </a:rPr>
                        <a:t>5 947</a:t>
                      </a:r>
                    </a:p>
                  </a:txBody>
                  <a:tcPr marL="9525" marR="9525" marT="9525"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946217483"/>
                  </a:ext>
                </a:extLst>
              </a:tr>
              <a:tr h="308986">
                <a:tc>
                  <a:txBody>
                    <a:bodyPr/>
                    <a:lstStyle/>
                    <a:p>
                      <a:pPr algn="ctr" fontAlgn="ctr"/>
                      <a:r>
                        <a:rPr lang="cs-CZ" sz="1100" b="0" i="0" u="none" strike="noStrike">
                          <a:solidFill>
                            <a:srgbClr val="000000"/>
                          </a:solidFill>
                          <a:effectLst/>
                          <a:latin typeface="Arial" panose="020B0604020202020204" pitchFamily="34" charset="0"/>
                        </a:rPr>
                        <a:t>1 663</a:t>
                      </a:r>
                    </a:p>
                  </a:txBody>
                  <a:tcPr marL="9525" marR="9525" marT="9525"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765343237"/>
                  </a:ext>
                </a:extLst>
              </a:tr>
              <a:tr h="308986">
                <a:tc>
                  <a:txBody>
                    <a:bodyPr/>
                    <a:lstStyle/>
                    <a:p>
                      <a:pPr algn="ctr" fontAlgn="ctr"/>
                      <a:r>
                        <a:rPr lang="cs-CZ" sz="1100" b="0" i="0" u="none" strike="noStrike">
                          <a:solidFill>
                            <a:srgbClr val="000000"/>
                          </a:solidFill>
                          <a:effectLst/>
                          <a:latin typeface="Arial" panose="020B0604020202020204" pitchFamily="34" charset="0"/>
                        </a:rPr>
                        <a:t>2 866</a:t>
                      </a:r>
                    </a:p>
                  </a:txBody>
                  <a:tcPr marL="9525" marR="9525" marT="9525"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290531042"/>
                  </a:ext>
                </a:extLst>
              </a:tr>
              <a:tr h="308986">
                <a:tc>
                  <a:txBody>
                    <a:bodyPr/>
                    <a:lstStyle/>
                    <a:p>
                      <a:pPr algn="ctr" fontAlgn="ctr"/>
                      <a:r>
                        <a:rPr lang="cs-CZ" sz="1100" b="0" i="0" u="none" strike="noStrike">
                          <a:solidFill>
                            <a:srgbClr val="000000"/>
                          </a:solidFill>
                          <a:effectLst/>
                          <a:latin typeface="Arial" panose="020B0604020202020204" pitchFamily="34" charset="0"/>
                        </a:rPr>
                        <a:t>1 571</a:t>
                      </a:r>
                    </a:p>
                  </a:txBody>
                  <a:tcPr marL="9525" marR="9525" marT="9525"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4005882648"/>
                  </a:ext>
                </a:extLst>
              </a:tr>
              <a:tr h="308986">
                <a:tc>
                  <a:txBody>
                    <a:bodyPr/>
                    <a:lstStyle/>
                    <a:p>
                      <a:pPr algn="ctr" fontAlgn="ctr"/>
                      <a:r>
                        <a:rPr lang="cs-CZ" sz="1100" b="0" i="0" u="none" strike="noStrike">
                          <a:solidFill>
                            <a:srgbClr val="000000"/>
                          </a:solidFill>
                          <a:effectLst/>
                          <a:latin typeface="Arial" panose="020B0604020202020204" pitchFamily="34" charset="0"/>
                        </a:rPr>
                        <a:t>1 724</a:t>
                      </a:r>
                    </a:p>
                  </a:txBody>
                  <a:tcPr marL="9525" marR="9525" marT="9525"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4210276534"/>
                  </a:ext>
                </a:extLst>
              </a:tr>
              <a:tr h="308986">
                <a:tc>
                  <a:txBody>
                    <a:bodyPr/>
                    <a:lstStyle/>
                    <a:p>
                      <a:pPr algn="ctr" fontAlgn="ctr"/>
                      <a:r>
                        <a:rPr lang="cs-CZ" sz="1100" b="0" i="0" u="none" strike="noStrike">
                          <a:solidFill>
                            <a:srgbClr val="000000"/>
                          </a:solidFill>
                          <a:effectLst/>
                          <a:latin typeface="Arial" panose="020B0604020202020204" pitchFamily="34" charset="0"/>
                        </a:rPr>
                        <a:t>1 132</a:t>
                      </a:r>
                    </a:p>
                  </a:txBody>
                  <a:tcPr marL="9525" marR="9525" marT="9525"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688172261"/>
                  </a:ext>
                </a:extLst>
              </a:tr>
              <a:tr h="308986">
                <a:tc>
                  <a:txBody>
                    <a:bodyPr/>
                    <a:lstStyle/>
                    <a:p>
                      <a:pPr algn="ctr" fontAlgn="ctr"/>
                      <a:r>
                        <a:rPr lang="cs-CZ" sz="1100" b="0" i="0" u="none" strike="noStrike">
                          <a:solidFill>
                            <a:srgbClr val="000000"/>
                          </a:solidFill>
                          <a:effectLst/>
                          <a:latin typeface="Arial" panose="020B0604020202020204" pitchFamily="34" charset="0"/>
                        </a:rPr>
                        <a:t>27 502</a:t>
                      </a:r>
                    </a:p>
                  </a:txBody>
                  <a:tcPr marL="9525" marR="9525" marT="9525"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902471657"/>
                  </a:ext>
                </a:extLst>
              </a:tr>
              <a:tr h="308986">
                <a:tc>
                  <a:txBody>
                    <a:bodyPr/>
                    <a:lstStyle/>
                    <a:p>
                      <a:pPr algn="ctr" fontAlgn="ctr"/>
                      <a:r>
                        <a:rPr lang="cs-CZ" sz="1100" b="0" i="0" u="none" strike="noStrike">
                          <a:solidFill>
                            <a:srgbClr val="000000"/>
                          </a:solidFill>
                          <a:effectLst/>
                          <a:latin typeface="Arial" panose="020B0604020202020204" pitchFamily="34" charset="0"/>
                        </a:rPr>
                        <a:t>1 815</a:t>
                      </a:r>
                    </a:p>
                  </a:txBody>
                  <a:tcPr marL="9525" marR="9525" marT="9525"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602659568"/>
                  </a:ext>
                </a:extLst>
              </a:tr>
              <a:tr h="308986">
                <a:tc>
                  <a:txBody>
                    <a:bodyPr/>
                    <a:lstStyle/>
                    <a:p>
                      <a:pPr algn="ctr" fontAlgn="ctr"/>
                      <a:r>
                        <a:rPr lang="cs-CZ" sz="1100" b="0" i="0" u="none" strike="noStrike">
                          <a:solidFill>
                            <a:srgbClr val="000000"/>
                          </a:solidFill>
                          <a:effectLst/>
                          <a:latin typeface="Arial" panose="020B0604020202020204" pitchFamily="34" charset="0"/>
                        </a:rPr>
                        <a:t>3 630</a:t>
                      </a:r>
                    </a:p>
                  </a:txBody>
                  <a:tcPr marL="9525" marR="9525" marT="9525"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999396529"/>
                  </a:ext>
                </a:extLst>
              </a:tr>
              <a:tr h="308986">
                <a:tc>
                  <a:txBody>
                    <a:bodyPr/>
                    <a:lstStyle/>
                    <a:p>
                      <a:pPr algn="ctr" fontAlgn="ctr"/>
                      <a:r>
                        <a:rPr lang="cs-CZ" sz="1100" b="0" i="0" u="none" strike="noStrike">
                          <a:solidFill>
                            <a:srgbClr val="000000"/>
                          </a:solidFill>
                          <a:effectLst/>
                          <a:latin typeface="Arial" panose="020B0604020202020204" pitchFamily="34" charset="0"/>
                        </a:rPr>
                        <a:t>572</a:t>
                      </a:r>
                    </a:p>
                  </a:txBody>
                  <a:tcPr marL="9525" marR="9525" marT="9525"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4936740"/>
                  </a:ext>
                </a:extLst>
              </a:tr>
              <a:tr h="308986">
                <a:tc>
                  <a:txBody>
                    <a:bodyPr/>
                    <a:lstStyle/>
                    <a:p>
                      <a:pPr algn="ctr" fontAlgn="ctr"/>
                      <a:r>
                        <a:rPr lang="cs-CZ" sz="1100" b="0" i="0" u="none" strike="noStrike">
                          <a:solidFill>
                            <a:srgbClr val="000000"/>
                          </a:solidFill>
                          <a:effectLst/>
                          <a:latin typeface="Arial" panose="020B0604020202020204" pitchFamily="34" charset="0"/>
                        </a:rPr>
                        <a:t>1 231</a:t>
                      </a:r>
                    </a:p>
                  </a:txBody>
                  <a:tcPr marL="9525" marR="9525" marT="9525"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527829571"/>
                  </a:ext>
                </a:extLst>
              </a:tr>
              <a:tr h="308986">
                <a:tc>
                  <a:txBody>
                    <a:bodyPr/>
                    <a:lstStyle/>
                    <a:p>
                      <a:pPr algn="ctr" fontAlgn="ctr"/>
                      <a:r>
                        <a:rPr lang="cs-CZ" sz="1100" b="0" i="0" u="none" strike="noStrike" dirty="0">
                          <a:solidFill>
                            <a:srgbClr val="000000"/>
                          </a:solidFill>
                          <a:effectLst/>
                          <a:latin typeface="Arial" panose="020B0604020202020204" pitchFamily="34" charset="0"/>
                        </a:rPr>
                        <a:t>3 087</a:t>
                      </a:r>
                    </a:p>
                  </a:txBody>
                  <a:tcPr marL="9525" marR="9525" marT="9525"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177793540"/>
                  </a:ext>
                </a:extLst>
              </a:tr>
            </a:tbl>
          </a:graphicData>
        </a:graphic>
      </p:graphicFrame>
      <p:sp>
        <p:nvSpPr>
          <p:cNvPr id="13" name="Obdélník 12">
            <a:extLst>
              <a:ext uri="{FF2B5EF4-FFF2-40B4-BE49-F238E27FC236}">
                <a16:creationId xmlns:a16="http://schemas.microsoft.com/office/drawing/2014/main" id="{A045BA81-95DE-42BA-99D6-CBB4DCCC5501}"/>
              </a:ext>
            </a:extLst>
          </p:cNvPr>
          <p:cNvSpPr/>
          <p:nvPr/>
        </p:nvSpPr>
        <p:spPr>
          <a:xfrm>
            <a:off x="172060" y="6354140"/>
            <a:ext cx="8105165" cy="43088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100" b="0" i="0" u="none" strike="noStrike" kern="1200" cap="none" spc="0" normalizeH="0" baseline="0" noProof="0" dirty="0">
                <a:ln>
                  <a:noFill/>
                </a:ln>
                <a:solidFill>
                  <a:srgbClr val="000000"/>
                </a:solidFill>
                <a:effectLst/>
                <a:uLnTx/>
                <a:uFillTx/>
                <a:latin typeface="Arial" panose="020B0604020202020204"/>
                <a:ea typeface="+mn-ea"/>
                <a:cs typeface="+mn-cs"/>
              </a:rPr>
              <a:t>Do analýzy jsou zahrnuti pouze zdravotničtí pracovníci nahlášení poskytovateli zdravotnických služeb jako aktuálně zaměstnaní.</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100" b="0" i="0" u="none" strike="noStrike" kern="1200" cap="none" spc="0" normalizeH="0" baseline="0" noProof="0" dirty="0">
                <a:ln>
                  <a:noFill/>
                </a:ln>
                <a:solidFill>
                  <a:srgbClr val="000000"/>
                </a:solidFill>
                <a:effectLst/>
                <a:uLnTx/>
                <a:uFillTx/>
                <a:latin typeface="Arial" panose="020B0604020202020204"/>
                <a:ea typeface="+mn-ea"/>
                <a:cs typeface="+mn-cs"/>
              </a:rPr>
              <a:t>Zdroj: Národní registr zdravotnických pracovníků (NRZP), ÚZIS ČR; Informační systém infekční nemoci (ISIN) </a:t>
            </a:r>
          </a:p>
        </p:txBody>
      </p:sp>
      <p:sp>
        <p:nvSpPr>
          <p:cNvPr id="14" name="TextBox 7">
            <a:extLst>
              <a:ext uri="{FF2B5EF4-FFF2-40B4-BE49-F238E27FC236}">
                <a16:creationId xmlns:a16="http://schemas.microsoft.com/office/drawing/2014/main" id="{F1F59839-6B54-4C6A-814C-0F7D2FA4596F}"/>
              </a:ext>
            </a:extLst>
          </p:cNvPr>
          <p:cNvSpPr txBox="1"/>
          <p:nvPr/>
        </p:nvSpPr>
        <p:spPr>
          <a:xfrm>
            <a:off x="267310" y="725400"/>
            <a:ext cx="533339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000000"/>
                </a:solidFill>
                <a:effectLst/>
                <a:uLnTx/>
                <a:uFillTx/>
                <a:latin typeface="Arial" panose="020B0604020202020204"/>
                <a:ea typeface="+mn-ea"/>
                <a:cs typeface="+mn-cs"/>
              </a:rPr>
              <a:t>Lékaři </a:t>
            </a:r>
            <a:r>
              <a:rPr kumimoji="0" lang="cs-CZ" sz="1400" b="0" i="0" u="none" strike="noStrike" kern="1200" cap="none" spc="0" normalizeH="0" baseline="0" noProof="0" dirty="0">
                <a:ln>
                  <a:noFill/>
                </a:ln>
                <a:solidFill>
                  <a:srgbClr val="000000"/>
                </a:solidFill>
                <a:effectLst/>
                <a:uLnTx/>
                <a:uFillTx/>
                <a:latin typeface="Arial" panose="020B0604020202020204"/>
                <a:ea typeface="+mn-ea"/>
                <a:cs typeface="+mn-cs"/>
              </a:rPr>
              <a:t>(včetně zubních lékařů)</a:t>
            </a:r>
            <a:endParaRPr kumimoji="0" lang="cs-CZ"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aphicFrame>
        <p:nvGraphicFramePr>
          <p:cNvPr id="15" name="Chart 6">
            <a:extLst>
              <a:ext uri="{FF2B5EF4-FFF2-40B4-BE49-F238E27FC236}">
                <a16:creationId xmlns:a16="http://schemas.microsoft.com/office/drawing/2014/main" id="{04728811-3D14-4440-A95A-65B5E4851AE3}"/>
              </a:ext>
            </a:extLst>
          </p:cNvPr>
          <p:cNvGraphicFramePr/>
          <p:nvPr/>
        </p:nvGraphicFramePr>
        <p:xfrm>
          <a:off x="6185074" y="1281717"/>
          <a:ext cx="5060115" cy="5118409"/>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7">
            <a:extLst>
              <a:ext uri="{FF2B5EF4-FFF2-40B4-BE49-F238E27FC236}">
                <a16:creationId xmlns:a16="http://schemas.microsoft.com/office/drawing/2014/main" id="{68CBEAFC-AB11-4E0B-8467-5B7AAE3834DA}"/>
              </a:ext>
            </a:extLst>
          </p:cNvPr>
          <p:cNvSpPr txBox="1"/>
          <p:nvPr/>
        </p:nvSpPr>
        <p:spPr>
          <a:xfrm>
            <a:off x="7827942" y="1079435"/>
            <a:ext cx="317617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200" b="1" i="0" u="none" strike="noStrike" kern="1200" cap="none" spc="0" normalizeH="0" baseline="0" noProof="0" dirty="0">
                <a:ln>
                  <a:noFill/>
                </a:ln>
                <a:solidFill>
                  <a:srgbClr val="000000"/>
                </a:solidFill>
                <a:effectLst/>
                <a:uLnTx/>
                <a:uFillTx/>
                <a:latin typeface="Arial" panose="020B0604020202020204"/>
                <a:ea typeface="+mn-ea"/>
                <a:cs typeface="+mn-cs"/>
              </a:rPr>
              <a:t>Podíl vakcinovaných (%)</a:t>
            </a:r>
          </a:p>
        </p:txBody>
      </p:sp>
      <p:graphicFrame>
        <p:nvGraphicFramePr>
          <p:cNvPr id="17" name="Tabulka 16">
            <a:extLst>
              <a:ext uri="{FF2B5EF4-FFF2-40B4-BE49-F238E27FC236}">
                <a16:creationId xmlns:a16="http://schemas.microsoft.com/office/drawing/2014/main" id="{38E50632-3864-418D-91C6-3A9FEBF81261}"/>
              </a:ext>
            </a:extLst>
          </p:cNvPr>
          <p:cNvGraphicFramePr>
            <a:graphicFrameLocks noGrp="1"/>
          </p:cNvGraphicFramePr>
          <p:nvPr/>
        </p:nvGraphicFramePr>
        <p:xfrm>
          <a:off x="11181969" y="1244893"/>
          <a:ext cx="950976" cy="5010075"/>
        </p:xfrm>
        <a:graphic>
          <a:graphicData uri="http://schemas.openxmlformats.org/drawingml/2006/table">
            <a:tbl>
              <a:tblPr/>
              <a:tblGrid>
                <a:gridCol w="950976">
                  <a:extLst>
                    <a:ext uri="{9D8B030D-6E8A-4147-A177-3AD203B41FA5}">
                      <a16:colId xmlns:a16="http://schemas.microsoft.com/office/drawing/2014/main" val="1754736106"/>
                    </a:ext>
                  </a:extLst>
                </a:gridCol>
              </a:tblGrid>
              <a:tr h="297215">
                <a:tc>
                  <a:txBody>
                    <a:bodyPr/>
                    <a:lstStyle/>
                    <a:p>
                      <a:pPr algn="ctr" fontAlgn="ctr"/>
                      <a:r>
                        <a:rPr lang="cs-CZ" sz="1200" b="1" i="0" u="none" strike="noStrike" dirty="0">
                          <a:solidFill>
                            <a:srgbClr val="000000"/>
                          </a:solidFill>
                          <a:effectLst/>
                          <a:latin typeface="Arial" panose="020B0604020202020204" pitchFamily="34" charset="0"/>
                        </a:rPr>
                        <a:t>Počet očkovaných</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7874361"/>
                  </a:ext>
                </a:extLst>
              </a:tr>
              <a:tr h="308986">
                <a:tc>
                  <a:txBody>
                    <a:bodyPr/>
                    <a:lstStyle/>
                    <a:p>
                      <a:pPr algn="ctr" fontAlgn="ctr"/>
                      <a:r>
                        <a:rPr lang="cs-CZ" sz="1100" b="0" i="0" u="none" strike="noStrike">
                          <a:solidFill>
                            <a:srgbClr val="000000"/>
                          </a:solidFill>
                          <a:effectLst/>
                          <a:latin typeface="Arial" panose="020B0604020202020204" pitchFamily="34" charset="0"/>
                        </a:rPr>
                        <a:t>3 253</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271362382"/>
                  </a:ext>
                </a:extLst>
              </a:tr>
              <a:tr h="308986">
                <a:tc>
                  <a:txBody>
                    <a:bodyPr/>
                    <a:lstStyle/>
                    <a:p>
                      <a:pPr algn="ctr" fontAlgn="ctr"/>
                      <a:r>
                        <a:rPr lang="cs-CZ" sz="1100" b="0" i="0" u="none" strike="noStrike">
                          <a:solidFill>
                            <a:srgbClr val="000000"/>
                          </a:solidFill>
                          <a:effectLst/>
                          <a:latin typeface="Arial" panose="020B0604020202020204" pitchFamily="34" charset="0"/>
                        </a:rPr>
                        <a:t>2 508</a:t>
                      </a:r>
                    </a:p>
                  </a:txBody>
                  <a:tcPr marL="9525" marR="9525" marT="9525"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038109056"/>
                  </a:ext>
                </a:extLst>
              </a:tr>
              <a:tr h="308986">
                <a:tc>
                  <a:txBody>
                    <a:bodyPr/>
                    <a:lstStyle/>
                    <a:p>
                      <a:pPr algn="ctr" fontAlgn="ctr"/>
                      <a:r>
                        <a:rPr lang="cs-CZ" sz="1100" b="0" i="0" u="none" strike="noStrike">
                          <a:solidFill>
                            <a:srgbClr val="000000"/>
                          </a:solidFill>
                          <a:effectLst/>
                          <a:latin typeface="Arial" panose="020B0604020202020204" pitchFamily="34" charset="0"/>
                        </a:rPr>
                        <a:t>2 898</a:t>
                      </a:r>
                    </a:p>
                  </a:txBody>
                  <a:tcPr marL="9525" marR="9525" marT="9525"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490199693"/>
                  </a:ext>
                </a:extLst>
              </a:tr>
              <a:tr h="308986">
                <a:tc>
                  <a:txBody>
                    <a:bodyPr/>
                    <a:lstStyle/>
                    <a:p>
                      <a:pPr algn="ctr" fontAlgn="ctr"/>
                      <a:r>
                        <a:rPr lang="cs-CZ" sz="1100" b="0" i="0" u="none" strike="noStrike">
                          <a:solidFill>
                            <a:srgbClr val="000000"/>
                          </a:solidFill>
                          <a:effectLst/>
                          <a:latin typeface="Arial" panose="020B0604020202020204" pitchFamily="34" charset="0"/>
                        </a:rPr>
                        <a:t>9 777</a:t>
                      </a:r>
                    </a:p>
                  </a:txBody>
                  <a:tcPr marL="9525" marR="9525" marT="9525"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946217483"/>
                  </a:ext>
                </a:extLst>
              </a:tr>
              <a:tr h="308986">
                <a:tc>
                  <a:txBody>
                    <a:bodyPr/>
                    <a:lstStyle/>
                    <a:p>
                      <a:pPr algn="ctr" fontAlgn="ctr"/>
                      <a:r>
                        <a:rPr lang="cs-CZ" sz="1100" b="0" i="0" u="none" strike="noStrike">
                          <a:solidFill>
                            <a:srgbClr val="000000"/>
                          </a:solidFill>
                          <a:effectLst/>
                          <a:latin typeface="Arial" panose="020B0604020202020204" pitchFamily="34" charset="0"/>
                        </a:rPr>
                        <a:t>4 519</a:t>
                      </a:r>
                    </a:p>
                  </a:txBody>
                  <a:tcPr marL="9525" marR="9525" marT="9525"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765343237"/>
                  </a:ext>
                </a:extLst>
              </a:tr>
              <a:tr h="308986">
                <a:tc>
                  <a:txBody>
                    <a:bodyPr/>
                    <a:lstStyle/>
                    <a:p>
                      <a:pPr algn="ctr" fontAlgn="ctr"/>
                      <a:r>
                        <a:rPr lang="cs-CZ" sz="1100" b="0" i="0" u="none" strike="noStrike">
                          <a:solidFill>
                            <a:srgbClr val="000000"/>
                          </a:solidFill>
                          <a:effectLst/>
                          <a:latin typeface="Arial" panose="020B0604020202020204" pitchFamily="34" charset="0"/>
                        </a:rPr>
                        <a:t>3 111</a:t>
                      </a:r>
                    </a:p>
                  </a:txBody>
                  <a:tcPr marL="9525" marR="9525" marT="9525"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290531042"/>
                  </a:ext>
                </a:extLst>
              </a:tr>
              <a:tr h="308986">
                <a:tc>
                  <a:txBody>
                    <a:bodyPr/>
                    <a:lstStyle/>
                    <a:p>
                      <a:pPr algn="ctr" fontAlgn="ctr"/>
                      <a:r>
                        <a:rPr lang="cs-CZ" sz="1100" b="0" i="0" u="none" strike="noStrike">
                          <a:solidFill>
                            <a:srgbClr val="000000"/>
                          </a:solidFill>
                          <a:effectLst/>
                          <a:latin typeface="Arial" panose="020B0604020202020204" pitchFamily="34" charset="0"/>
                        </a:rPr>
                        <a:t>1 148</a:t>
                      </a:r>
                    </a:p>
                  </a:txBody>
                  <a:tcPr marL="9525" marR="9525" marT="9525"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4005882648"/>
                  </a:ext>
                </a:extLst>
              </a:tr>
              <a:tr h="308986">
                <a:tc>
                  <a:txBody>
                    <a:bodyPr/>
                    <a:lstStyle/>
                    <a:p>
                      <a:pPr algn="ctr" fontAlgn="ctr"/>
                      <a:r>
                        <a:rPr lang="cs-CZ" sz="1100" b="0" i="0" u="none" strike="noStrike">
                          <a:solidFill>
                            <a:srgbClr val="000000"/>
                          </a:solidFill>
                          <a:effectLst/>
                          <a:latin typeface="Arial" panose="020B0604020202020204" pitchFamily="34" charset="0"/>
                        </a:rPr>
                        <a:t>2 943</a:t>
                      </a:r>
                    </a:p>
                  </a:txBody>
                  <a:tcPr marL="9525" marR="9525" marT="9525"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4210276534"/>
                  </a:ext>
                </a:extLst>
              </a:tr>
              <a:tr h="308986">
                <a:tc>
                  <a:txBody>
                    <a:bodyPr/>
                    <a:lstStyle/>
                    <a:p>
                      <a:pPr algn="ctr" fontAlgn="ctr"/>
                      <a:r>
                        <a:rPr lang="cs-CZ" sz="1100" b="0" i="0" u="none" strike="noStrike">
                          <a:solidFill>
                            <a:srgbClr val="000000"/>
                          </a:solidFill>
                          <a:effectLst/>
                          <a:latin typeface="Arial" panose="020B0604020202020204" pitchFamily="34" charset="0"/>
                        </a:rPr>
                        <a:t>51 724</a:t>
                      </a:r>
                    </a:p>
                  </a:txBody>
                  <a:tcPr marL="9525" marR="9525" marT="9525"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688172261"/>
                  </a:ext>
                </a:extLst>
              </a:tr>
              <a:tr h="308986">
                <a:tc>
                  <a:txBody>
                    <a:bodyPr/>
                    <a:lstStyle/>
                    <a:p>
                      <a:pPr algn="ctr" fontAlgn="ctr"/>
                      <a:r>
                        <a:rPr lang="cs-CZ" sz="1100" b="0" i="0" u="none" strike="noStrike">
                          <a:solidFill>
                            <a:srgbClr val="000000"/>
                          </a:solidFill>
                          <a:effectLst/>
                          <a:latin typeface="Arial" panose="020B0604020202020204" pitchFamily="34" charset="0"/>
                        </a:rPr>
                        <a:t>2 134</a:t>
                      </a:r>
                    </a:p>
                  </a:txBody>
                  <a:tcPr marL="9525" marR="9525" marT="9525"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902471657"/>
                  </a:ext>
                </a:extLst>
              </a:tr>
              <a:tr h="308986">
                <a:tc>
                  <a:txBody>
                    <a:bodyPr/>
                    <a:lstStyle/>
                    <a:p>
                      <a:pPr algn="ctr" fontAlgn="ctr"/>
                      <a:r>
                        <a:rPr lang="cs-CZ" sz="1100" b="0" i="0" u="none" strike="noStrike">
                          <a:solidFill>
                            <a:srgbClr val="000000"/>
                          </a:solidFill>
                          <a:effectLst/>
                          <a:latin typeface="Arial" panose="020B0604020202020204" pitchFamily="34" charset="0"/>
                        </a:rPr>
                        <a:t>6 545</a:t>
                      </a:r>
                    </a:p>
                  </a:txBody>
                  <a:tcPr marL="9525" marR="9525" marT="9525"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602659568"/>
                  </a:ext>
                </a:extLst>
              </a:tr>
              <a:tr h="308986">
                <a:tc>
                  <a:txBody>
                    <a:bodyPr/>
                    <a:lstStyle/>
                    <a:p>
                      <a:pPr algn="ctr" fontAlgn="ctr"/>
                      <a:r>
                        <a:rPr lang="cs-CZ" sz="1100" b="0" i="0" u="none" strike="noStrike">
                          <a:solidFill>
                            <a:srgbClr val="000000"/>
                          </a:solidFill>
                          <a:effectLst/>
                          <a:latin typeface="Arial" panose="020B0604020202020204" pitchFamily="34" charset="0"/>
                        </a:rPr>
                        <a:t>2 076</a:t>
                      </a:r>
                    </a:p>
                  </a:txBody>
                  <a:tcPr marL="9525" marR="9525" marT="9525"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999396529"/>
                  </a:ext>
                </a:extLst>
              </a:tr>
              <a:tr h="308986">
                <a:tc>
                  <a:txBody>
                    <a:bodyPr/>
                    <a:lstStyle/>
                    <a:p>
                      <a:pPr algn="ctr" fontAlgn="ctr"/>
                      <a:r>
                        <a:rPr lang="cs-CZ" sz="1100" b="0" i="0" u="none" strike="noStrike">
                          <a:solidFill>
                            <a:srgbClr val="000000"/>
                          </a:solidFill>
                          <a:effectLst/>
                          <a:latin typeface="Arial" panose="020B0604020202020204" pitchFamily="34" charset="0"/>
                        </a:rPr>
                        <a:t>5 837</a:t>
                      </a:r>
                    </a:p>
                  </a:txBody>
                  <a:tcPr marL="9525" marR="9525" marT="9525"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4936740"/>
                  </a:ext>
                </a:extLst>
              </a:tr>
              <a:tr h="308986">
                <a:tc>
                  <a:txBody>
                    <a:bodyPr/>
                    <a:lstStyle/>
                    <a:p>
                      <a:pPr algn="ctr" fontAlgn="ctr"/>
                      <a:r>
                        <a:rPr lang="cs-CZ" sz="1100" b="0" i="0" u="none" strike="noStrike">
                          <a:solidFill>
                            <a:srgbClr val="000000"/>
                          </a:solidFill>
                          <a:effectLst/>
                          <a:latin typeface="Arial" panose="020B0604020202020204" pitchFamily="34" charset="0"/>
                        </a:rPr>
                        <a:t>2 387</a:t>
                      </a:r>
                    </a:p>
                  </a:txBody>
                  <a:tcPr marL="9525" marR="9525" marT="9525"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527829571"/>
                  </a:ext>
                </a:extLst>
              </a:tr>
              <a:tr h="308986">
                <a:tc>
                  <a:txBody>
                    <a:bodyPr/>
                    <a:lstStyle/>
                    <a:p>
                      <a:pPr algn="ctr" fontAlgn="ctr"/>
                      <a:r>
                        <a:rPr lang="cs-CZ" sz="1100" b="0" i="0" u="none" strike="noStrike" dirty="0">
                          <a:solidFill>
                            <a:srgbClr val="000000"/>
                          </a:solidFill>
                          <a:effectLst/>
                          <a:latin typeface="Arial" panose="020B0604020202020204" pitchFamily="34" charset="0"/>
                        </a:rPr>
                        <a:t>2 991</a:t>
                      </a:r>
                    </a:p>
                  </a:txBody>
                  <a:tcPr marL="9525" marR="9525" marT="9525"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177793540"/>
                  </a:ext>
                </a:extLst>
              </a:tr>
            </a:tbl>
          </a:graphicData>
        </a:graphic>
      </p:graphicFrame>
      <p:sp>
        <p:nvSpPr>
          <p:cNvPr id="18" name="TextBox 7">
            <a:extLst>
              <a:ext uri="{FF2B5EF4-FFF2-40B4-BE49-F238E27FC236}">
                <a16:creationId xmlns:a16="http://schemas.microsoft.com/office/drawing/2014/main" id="{0A250D1E-21AE-452B-8E14-DA72C406298D}"/>
              </a:ext>
            </a:extLst>
          </p:cNvPr>
          <p:cNvSpPr txBox="1"/>
          <p:nvPr/>
        </p:nvSpPr>
        <p:spPr>
          <a:xfrm>
            <a:off x="6442248" y="725400"/>
            <a:ext cx="533339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000000"/>
                </a:solidFill>
                <a:effectLst/>
                <a:uLnTx/>
                <a:uFillTx/>
                <a:latin typeface="Arial" panose="020B0604020202020204"/>
                <a:ea typeface="+mn-ea"/>
                <a:cs typeface="+mn-cs"/>
              </a:rPr>
              <a:t>Sestry*</a:t>
            </a:r>
            <a:endParaRPr kumimoji="0" lang="cs-CZ"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9" name="Obdélník 18">
            <a:extLst>
              <a:ext uri="{FF2B5EF4-FFF2-40B4-BE49-F238E27FC236}">
                <a16:creationId xmlns:a16="http://schemas.microsoft.com/office/drawing/2014/main" id="{9FD5F7F0-9879-44F5-8A51-0926E63C659F}"/>
              </a:ext>
            </a:extLst>
          </p:cNvPr>
          <p:cNvSpPr/>
          <p:nvPr/>
        </p:nvSpPr>
        <p:spPr>
          <a:xfrm>
            <a:off x="8410574" y="6354140"/>
            <a:ext cx="3429002" cy="43088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100" b="1" i="0" u="none" strike="noStrike" kern="1200" cap="none" spc="0" normalizeH="0" baseline="0" noProof="0" dirty="0">
                <a:ln>
                  <a:noFill/>
                </a:ln>
                <a:solidFill>
                  <a:srgbClr val="000000"/>
                </a:solidFill>
                <a:effectLst/>
                <a:uLnTx/>
                <a:uFillTx/>
                <a:latin typeface="Arial" panose="020B0604020202020204"/>
                <a:ea typeface="+mn-ea"/>
                <a:cs typeface="+mn-cs"/>
              </a:rPr>
              <a:t>*Sestry</a:t>
            </a:r>
            <a:r>
              <a:rPr kumimoji="0" lang="cs-CZ" sz="1100" b="0" i="0" u="none" strike="noStrike" kern="1200" cap="none" spc="0" normalizeH="0" baseline="0" noProof="0" dirty="0">
                <a:ln>
                  <a:noFill/>
                </a:ln>
                <a:solidFill>
                  <a:srgbClr val="000000"/>
                </a:solidFill>
                <a:effectLst/>
                <a:uLnTx/>
                <a:uFillTx/>
                <a:latin typeface="Arial" panose="020B0604020202020204"/>
                <a:ea typeface="+mn-ea"/>
                <a:cs typeface="+mn-cs"/>
              </a:rPr>
              <a:t> - § 5 Všeobecná sestra, § 5a Dětská sestra, § 6 Porodní asistentka, § 21b Praktická sestra</a:t>
            </a:r>
          </a:p>
        </p:txBody>
      </p:sp>
      <p:sp>
        <p:nvSpPr>
          <p:cNvPr id="20" name="TextBox 6">
            <a:extLst>
              <a:ext uri="{FF2B5EF4-FFF2-40B4-BE49-F238E27FC236}">
                <a16:creationId xmlns:a16="http://schemas.microsoft.com/office/drawing/2014/main" id="{0D1107EB-D187-4678-AF28-2A18CAE50957}"/>
              </a:ext>
            </a:extLst>
          </p:cNvPr>
          <p:cNvSpPr txBox="1"/>
          <p:nvPr/>
        </p:nvSpPr>
        <p:spPr>
          <a:xfrm>
            <a:off x="5427835" y="596549"/>
            <a:ext cx="200977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400" b="1" i="0" u="none" strike="noStrike" kern="1200" cap="none" spc="0" normalizeH="0" baseline="0" noProof="0" dirty="0">
                <a:ln>
                  <a:noFill/>
                </a:ln>
                <a:solidFill>
                  <a:srgbClr val="000000"/>
                </a:solidFill>
                <a:effectLst/>
                <a:uLnTx/>
                <a:uFillTx/>
                <a:latin typeface="Arial" panose="020B0604020202020204"/>
                <a:ea typeface="+mn-ea"/>
                <a:cs typeface="+mn-cs"/>
              </a:rPr>
              <a:t>Stav k 28. 8. 2021</a:t>
            </a:r>
          </a:p>
        </p:txBody>
      </p:sp>
    </p:spTree>
    <p:extLst>
      <p:ext uri="{BB962C8B-B14F-4D97-AF65-F5344CB8AC3E}">
        <p14:creationId xmlns:p14="http://schemas.microsoft.com/office/powerpoint/2010/main" val="434827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ovéPole 7"/>
          <p:cNvSpPr txBox="1"/>
          <p:nvPr>
            <p:custDataLst>
              <p:tags r:id="rId1"/>
            </p:custDataLst>
          </p:nvPr>
        </p:nvSpPr>
        <p:spPr>
          <a:xfrm>
            <a:off x="880973" y="2409977"/>
            <a:ext cx="10967642" cy="2246769"/>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cs-CZ" sz="2000" b="1" i="0" strike="noStrike" kern="1200" cap="none" spc="0" normalizeH="0" baseline="0" noProof="0" dirty="0">
                <a:ln>
                  <a:noFill/>
                </a:ln>
                <a:solidFill>
                  <a:srgbClr val="C00000"/>
                </a:solidFill>
                <a:effectLst/>
                <a:uLnTx/>
                <a:uFillTx/>
                <a:latin typeface="Calibri" panose="020F0502020204030204"/>
                <a:ea typeface="+mn-ea"/>
                <a:cs typeface="+mn-cs"/>
              </a:rPr>
              <a:t>V ČR stále existuje značné množství obcí, zejména malých sídel v odlehlých částech více regionů, kde je proočkovanost populace podprůměrná, a to včetně populace seniorů. Potenciální problém představují zejména oblasti (ORP, okresy), kde je v těsné blízkosti takto kumulováno více sousedících obcí s nízkou proočkovaností populace. V těchto oblastech by při růstu epidemie na podzim mohlo docházet ke vzniku plošných ohnisek nákazy, včetně eskalace rizika zásahu zranitelných skupin. Z aktuálních dat se takto rizikově jeví zejména odlehlé oblasti moravských krajů, situace se nicméně postupně zlepšuje v čase a množství rizikových oblastí klesá. </a:t>
            </a:r>
          </a:p>
        </p:txBody>
      </p:sp>
      <p:sp>
        <p:nvSpPr>
          <p:cNvPr id="6" name="Šipka dolů 5"/>
          <p:cNvSpPr/>
          <p:nvPr/>
        </p:nvSpPr>
        <p:spPr>
          <a:xfrm>
            <a:off x="5164700" y="1419797"/>
            <a:ext cx="1695252" cy="5087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Podnadpis 2">
            <a:extLst>
              <a:ext uri="{FF2B5EF4-FFF2-40B4-BE49-F238E27FC236}">
                <a16:creationId xmlns:a16="http://schemas.microsoft.com/office/drawing/2014/main" id="{3DC956FD-6669-4C82-B852-E3CE5A476C50}"/>
              </a:ext>
            </a:extLst>
          </p:cNvPr>
          <p:cNvSpPr txBox="1">
            <a:spLocks/>
          </p:cNvSpPr>
          <p:nvPr>
            <p:custDataLst>
              <p:tags r:id="rId2"/>
            </p:custDataLst>
          </p:nvPr>
        </p:nvSpPr>
        <p:spPr>
          <a:xfrm>
            <a:off x="205115" y="38814"/>
            <a:ext cx="11614422" cy="13234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cs-CZ" sz="4000" b="1" i="0" u="none" strike="noStrike" kern="1200" cap="none" spc="0" normalizeH="0" baseline="0" noProof="0" dirty="0">
                <a:ln>
                  <a:noFill/>
                </a:ln>
                <a:solidFill>
                  <a:prstClr val="black"/>
                </a:solidFill>
                <a:effectLst/>
                <a:uLnTx/>
                <a:uFillTx/>
                <a:latin typeface="Calibri" panose="020F0502020204030204"/>
                <a:ea typeface="+mn-ea"/>
                <a:cs typeface="+mn-cs"/>
              </a:rPr>
              <a:t>Hlavní důvody, proč predikce stále kalkulují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cs-CZ" sz="4000" b="1" i="0" u="none" strike="noStrike" kern="1200" cap="none" spc="0" normalizeH="0" baseline="0" noProof="0" dirty="0">
                <a:ln>
                  <a:noFill/>
                </a:ln>
                <a:solidFill>
                  <a:prstClr val="black"/>
                </a:solidFill>
                <a:effectLst/>
                <a:uLnTx/>
                <a:uFillTx/>
                <a:latin typeface="Calibri" panose="020F0502020204030204"/>
                <a:ea typeface="+mn-ea"/>
                <a:cs typeface="+mn-cs"/>
              </a:rPr>
              <a:t>s určitou mírou rizika a s možností eskalace nákazy</a:t>
            </a:r>
          </a:p>
        </p:txBody>
      </p:sp>
      <p:sp>
        <p:nvSpPr>
          <p:cNvPr id="2" name="TextovéPole 1">
            <a:extLst>
              <a:ext uri="{FF2B5EF4-FFF2-40B4-BE49-F238E27FC236}">
                <a16:creationId xmlns:a16="http://schemas.microsoft.com/office/drawing/2014/main" id="{2656B546-2D81-4765-AAC5-55B2DB1E6D6B}"/>
              </a:ext>
            </a:extLst>
          </p:cNvPr>
          <p:cNvSpPr txBox="1"/>
          <p:nvPr/>
        </p:nvSpPr>
        <p:spPr>
          <a:xfrm>
            <a:off x="107869" y="3056307"/>
            <a:ext cx="733425" cy="646331"/>
          </a:xfrm>
          <a:prstGeom prst="rect">
            <a:avLst/>
          </a:prstGeom>
          <a:solidFill>
            <a:srgbClr val="C00000"/>
          </a:solidFill>
        </p:spPr>
        <p:txBody>
          <a:bodyPr wrap="square" rtlCol="0">
            <a:spAutoFit/>
          </a:bodyPr>
          <a:lstStyle/>
          <a:p>
            <a:pPr algn="ctr"/>
            <a:r>
              <a:rPr lang="cs-CZ" sz="3600" b="1" dirty="0">
                <a:solidFill>
                  <a:schemeClr val="bg1"/>
                </a:solidFill>
              </a:rPr>
              <a:t>5.</a:t>
            </a:r>
          </a:p>
        </p:txBody>
      </p:sp>
      <p:sp>
        <p:nvSpPr>
          <p:cNvPr id="12" name="Šipka dolů 5">
            <a:extLst>
              <a:ext uri="{FF2B5EF4-FFF2-40B4-BE49-F238E27FC236}">
                <a16:creationId xmlns:a16="http://schemas.microsoft.com/office/drawing/2014/main" id="{902FC3E1-0405-49C2-A95C-429D795A0911}"/>
              </a:ext>
            </a:extLst>
          </p:cNvPr>
          <p:cNvSpPr/>
          <p:nvPr/>
        </p:nvSpPr>
        <p:spPr>
          <a:xfrm>
            <a:off x="5155175" y="4830436"/>
            <a:ext cx="1695252" cy="5087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TextovéPole 9">
            <a:extLst>
              <a:ext uri="{FF2B5EF4-FFF2-40B4-BE49-F238E27FC236}">
                <a16:creationId xmlns:a16="http://schemas.microsoft.com/office/drawing/2014/main" id="{2C98192F-424C-4647-82A6-411F6943FFF9}"/>
              </a:ext>
            </a:extLst>
          </p:cNvPr>
          <p:cNvSpPr txBox="1"/>
          <p:nvPr/>
        </p:nvSpPr>
        <p:spPr>
          <a:xfrm>
            <a:off x="474582" y="5515878"/>
            <a:ext cx="11049120" cy="830997"/>
          </a:xfrm>
          <a:prstGeom prst="rect">
            <a:avLst/>
          </a:prstGeom>
          <a:noFill/>
        </p:spPr>
        <p:txBody>
          <a:bodyPr wrap="square" rtlCol="0">
            <a:spAutoFit/>
          </a:bodyPr>
          <a:lstStyle/>
          <a:p>
            <a:pPr algn="ctr"/>
            <a:r>
              <a:rPr lang="cs-CZ" sz="2400" i="1" dirty="0"/>
              <a:t>Posílení očkování v oblastech s nízkou proočkovaností, včetně malých sídel, je dalším krokem, který významně minimalizuje potenciál plošného šíření nákazy na podzim. </a:t>
            </a:r>
          </a:p>
        </p:txBody>
      </p:sp>
    </p:spTree>
    <p:extLst>
      <p:ext uri="{BB962C8B-B14F-4D97-AF65-F5344CB8AC3E}">
        <p14:creationId xmlns:p14="http://schemas.microsoft.com/office/powerpoint/2010/main" val="1007667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B622E2F2-2471-47CB-9F7B-FD71BB2BC2F8}"/>
              </a:ext>
            </a:extLst>
          </p:cNvPr>
          <p:cNvPicPr>
            <a:picLocks noChangeAspect="1"/>
          </p:cNvPicPr>
          <p:nvPr/>
        </p:nvPicPr>
        <p:blipFill>
          <a:blip r:embed="rId3"/>
          <a:stretch>
            <a:fillRect/>
          </a:stretch>
        </p:blipFill>
        <p:spPr>
          <a:xfrm>
            <a:off x="0" y="576001"/>
            <a:ext cx="11629002" cy="6281999"/>
          </a:xfrm>
          <a:prstGeom prst="rect">
            <a:avLst/>
          </a:prstGeom>
        </p:spPr>
      </p:pic>
      <p:sp>
        <p:nvSpPr>
          <p:cNvPr id="2" name="Nadpis 1">
            <a:extLst>
              <a:ext uri="{FF2B5EF4-FFF2-40B4-BE49-F238E27FC236}">
                <a16:creationId xmlns:a16="http://schemas.microsoft.com/office/drawing/2014/main" id="{7D7972E5-0CCD-46CA-80F9-F819739D546F}"/>
              </a:ext>
            </a:extLst>
          </p:cNvPr>
          <p:cNvSpPr>
            <a:spLocks noGrp="1"/>
          </p:cNvSpPr>
          <p:nvPr>
            <p:ph type="title"/>
          </p:nvPr>
        </p:nvSpPr>
        <p:spPr>
          <a:xfrm>
            <a:off x="114910" y="0"/>
            <a:ext cx="7434501" cy="576000"/>
          </a:xfrm>
        </p:spPr>
        <p:txBody>
          <a:bodyPr/>
          <a:lstStyle/>
          <a:p>
            <a:r>
              <a:rPr lang="cs-CZ" dirty="0"/>
              <a:t>16 a více let: podíl osob očkovaných alespoň 1 dávkou</a:t>
            </a:r>
          </a:p>
        </p:txBody>
      </p:sp>
      <p:sp>
        <p:nvSpPr>
          <p:cNvPr id="8" name="TextBox 6">
            <a:extLst>
              <a:ext uri="{FF2B5EF4-FFF2-40B4-BE49-F238E27FC236}">
                <a16:creationId xmlns:a16="http://schemas.microsoft.com/office/drawing/2014/main" id="{5D9FBD4C-1B9C-45E2-BB7E-2957828245D9}"/>
              </a:ext>
            </a:extLst>
          </p:cNvPr>
          <p:cNvSpPr txBox="1"/>
          <p:nvPr/>
        </p:nvSpPr>
        <p:spPr>
          <a:xfrm>
            <a:off x="6810374" y="36659"/>
            <a:ext cx="1533525" cy="523220"/>
          </a:xfrm>
          <a:prstGeom prst="rect">
            <a:avLst/>
          </a:prstGeom>
          <a:noFill/>
        </p:spPr>
        <p:txBody>
          <a:bodyPr wrap="square" rtlCol="0">
            <a:spAutoFit/>
          </a:bodyPr>
          <a:lstStyle/>
          <a:p>
            <a:pPr algn="ctr"/>
            <a:r>
              <a:rPr lang="cs-CZ" sz="1400" b="1" dirty="0">
                <a:solidFill>
                  <a:schemeClr val="bg1"/>
                </a:solidFill>
              </a:rPr>
              <a:t>Stav k </a:t>
            </a:r>
          </a:p>
          <a:p>
            <a:pPr algn="ctr"/>
            <a:r>
              <a:rPr lang="cs-CZ" sz="1400" b="1" dirty="0">
                <a:solidFill>
                  <a:schemeClr val="bg1"/>
                </a:solidFill>
              </a:rPr>
              <a:t>28. 8. 2021</a:t>
            </a:r>
          </a:p>
        </p:txBody>
      </p:sp>
      <p:sp>
        <p:nvSpPr>
          <p:cNvPr id="9" name="Obdélník 8">
            <a:extLst>
              <a:ext uri="{FF2B5EF4-FFF2-40B4-BE49-F238E27FC236}">
                <a16:creationId xmlns:a16="http://schemas.microsoft.com/office/drawing/2014/main" id="{C40225D3-DC79-429E-9E3D-91309D7ADA40}"/>
              </a:ext>
            </a:extLst>
          </p:cNvPr>
          <p:cNvSpPr/>
          <p:nvPr/>
        </p:nvSpPr>
        <p:spPr>
          <a:xfrm>
            <a:off x="9350574" y="1045331"/>
            <a:ext cx="2188420" cy="276999"/>
          </a:xfrm>
          <a:prstGeom prst="rect">
            <a:avLst/>
          </a:prstGeom>
        </p:spPr>
        <p:txBody>
          <a:bodyPr wrap="none">
            <a:spAutoFit/>
          </a:bodyPr>
          <a:lstStyle/>
          <a:p>
            <a:r>
              <a:rPr lang="cs-CZ" sz="1200" b="1" dirty="0"/>
              <a:t>Podíl očkovaných osob (%)</a:t>
            </a:r>
          </a:p>
        </p:txBody>
      </p:sp>
      <p:pic>
        <p:nvPicPr>
          <p:cNvPr id="10" name="Obrázek 9">
            <a:extLst>
              <a:ext uri="{FF2B5EF4-FFF2-40B4-BE49-F238E27FC236}">
                <a16:creationId xmlns:a16="http://schemas.microsoft.com/office/drawing/2014/main" id="{4A2DAB93-D997-4EEA-ADF6-06F236A87104}"/>
              </a:ext>
            </a:extLst>
          </p:cNvPr>
          <p:cNvPicPr>
            <a:picLocks noChangeAspect="1"/>
          </p:cNvPicPr>
          <p:nvPr/>
        </p:nvPicPr>
        <p:blipFill rotWithShape="1">
          <a:blip r:embed="rId4"/>
          <a:srcRect r="76242"/>
          <a:stretch/>
        </p:blipFill>
        <p:spPr>
          <a:xfrm>
            <a:off x="9822021" y="1322330"/>
            <a:ext cx="303054" cy="1287959"/>
          </a:xfrm>
          <a:prstGeom prst="rect">
            <a:avLst/>
          </a:prstGeom>
        </p:spPr>
      </p:pic>
      <p:graphicFrame>
        <p:nvGraphicFramePr>
          <p:cNvPr id="11" name="Tabulka 10">
            <a:extLst>
              <a:ext uri="{FF2B5EF4-FFF2-40B4-BE49-F238E27FC236}">
                <a16:creationId xmlns:a16="http://schemas.microsoft.com/office/drawing/2014/main" id="{5681AE3D-D17A-4B8E-AA97-42CB7FC69463}"/>
              </a:ext>
            </a:extLst>
          </p:cNvPr>
          <p:cNvGraphicFramePr>
            <a:graphicFrameLocks noGrp="1"/>
          </p:cNvGraphicFramePr>
          <p:nvPr/>
        </p:nvGraphicFramePr>
        <p:xfrm>
          <a:off x="10125075" y="1320209"/>
          <a:ext cx="1200150" cy="1260000"/>
        </p:xfrm>
        <a:graphic>
          <a:graphicData uri="http://schemas.openxmlformats.org/drawingml/2006/table">
            <a:tbl>
              <a:tblPr/>
              <a:tblGrid>
                <a:gridCol w="1200150">
                  <a:extLst>
                    <a:ext uri="{9D8B030D-6E8A-4147-A177-3AD203B41FA5}">
                      <a16:colId xmlns:a16="http://schemas.microsoft.com/office/drawing/2014/main" val="2096772120"/>
                    </a:ext>
                  </a:extLst>
                </a:gridCol>
              </a:tblGrid>
              <a:tr h="252000">
                <a:tc>
                  <a:txBody>
                    <a:bodyPr/>
                    <a:lstStyle/>
                    <a:p>
                      <a:pPr algn="l" fontAlgn="ctr"/>
                      <a:r>
                        <a:rPr lang="cs-CZ" sz="1200" b="1" i="0" u="none" strike="noStrike">
                          <a:solidFill>
                            <a:srgbClr val="000000"/>
                          </a:solidFill>
                          <a:effectLst/>
                          <a:latin typeface="Arial" panose="020B0604020202020204" pitchFamily="34" charset="0"/>
                        </a:rPr>
                        <a:t>&lt; 52,00</a:t>
                      </a:r>
                    </a:p>
                  </a:txBody>
                  <a:tcPr marL="9525" marR="9525" marT="9525" marB="0" anchor="ctr">
                    <a:lnL>
                      <a:noFill/>
                    </a:lnL>
                    <a:lnR>
                      <a:noFill/>
                    </a:lnR>
                    <a:lnT>
                      <a:noFill/>
                    </a:lnT>
                    <a:lnB>
                      <a:noFill/>
                    </a:lnB>
                  </a:tcPr>
                </a:tc>
                <a:extLst>
                  <a:ext uri="{0D108BD9-81ED-4DB2-BD59-A6C34878D82A}">
                    <a16:rowId xmlns:a16="http://schemas.microsoft.com/office/drawing/2014/main" val="2517580276"/>
                  </a:ext>
                </a:extLst>
              </a:tr>
              <a:tr h="252000">
                <a:tc>
                  <a:txBody>
                    <a:bodyPr/>
                    <a:lstStyle/>
                    <a:p>
                      <a:pPr algn="l" fontAlgn="ctr"/>
                      <a:r>
                        <a:rPr lang="cs-CZ" sz="1200" b="1" i="0" u="none" strike="noStrike">
                          <a:solidFill>
                            <a:srgbClr val="000000"/>
                          </a:solidFill>
                          <a:effectLst/>
                          <a:latin typeface="Arial" panose="020B0604020202020204" pitchFamily="34" charset="0"/>
                        </a:rPr>
                        <a:t>52,00 - 55,99</a:t>
                      </a:r>
                    </a:p>
                  </a:txBody>
                  <a:tcPr marL="9525" marR="9525" marT="9525" marB="0" anchor="ctr">
                    <a:lnL>
                      <a:noFill/>
                    </a:lnL>
                    <a:lnR>
                      <a:noFill/>
                    </a:lnR>
                    <a:lnT>
                      <a:noFill/>
                    </a:lnT>
                    <a:lnB>
                      <a:noFill/>
                    </a:lnB>
                  </a:tcPr>
                </a:tc>
                <a:extLst>
                  <a:ext uri="{0D108BD9-81ED-4DB2-BD59-A6C34878D82A}">
                    <a16:rowId xmlns:a16="http://schemas.microsoft.com/office/drawing/2014/main" val="4015603599"/>
                  </a:ext>
                </a:extLst>
              </a:tr>
              <a:tr h="252000">
                <a:tc>
                  <a:txBody>
                    <a:bodyPr/>
                    <a:lstStyle/>
                    <a:p>
                      <a:pPr algn="l" fontAlgn="ctr"/>
                      <a:r>
                        <a:rPr lang="cs-CZ" sz="1200" b="1" i="0" u="none" strike="noStrike">
                          <a:solidFill>
                            <a:srgbClr val="000000"/>
                          </a:solidFill>
                          <a:effectLst/>
                          <a:latin typeface="Arial" panose="020B0604020202020204" pitchFamily="34" charset="0"/>
                        </a:rPr>
                        <a:t>56,00 - 59,99</a:t>
                      </a:r>
                    </a:p>
                  </a:txBody>
                  <a:tcPr marL="9525" marR="9525" marT="9525" marB="0" anchor="ctr">
                    <a:lnL>
                      <a:noFill/>
                    </a:lnL>
                    <a:lnR>
                      <a:noFill/>
                    </a:lnR>
                    <a:lnT>
                      <a:noFill/>
                    </a:lnT>
                    <a:lnB>
                      <a:noFill/>
                    </a:lnB>
                  </a:tcPr>
                </a:tc>
                <a:extLst>
                  <a:ext uri="{0D108BD9-81ED-4DB2-BD59-A6C34878D82A}">
                    <a16:rowId xmlns:a16="http://schemas.microsoft.com/office/drawing/2014/main" val="1513098513"/>
                  </a:ext>
                </a:extLst>
              </a:tr>
              <a:tr h="252000">
                <a:tc>
                  <a:txBody>
                    <a:bodyPr/>
                    <a:lstStyle/>
                    <a:p>
                      <a:pPr algn="l" fontAlgn="ctr"/>
                      <a:r>
                        <a:rPr lang="cs-CZ" sz="1200" b="1" i="0" u="none" strike="noStrike">
                          <a:solidFill>
                            <a:srgbClr val="000000"/>
                          </a:solidFill>
                          <a:effectLst/>
                          <a:latin typeface="Arial" panose="020B0604020202020204" pitchFamily="34" charset="0"/>
                        </a:rPr>
                        <a:t>60,00 - 63,99</a:t>
                      </a:r>
                    </a:p>
                  </a:txBody>
                  <a:tcPr marL="9525" marR="9525" marT="9525" marB="0" anchor="ctr">
                    <a:lnL>
                      <a:noFill/>
                    </a:lnL>
                    <a:lnR>
                      <a:noFill/>
                    </a:lnR>
                    <a:lnT>
                      <a:noFill/>
                    </a:lnT>
                    <a:lnB>
                      <a:noFill/>
                    </a:lnB>
                  </a:tcPr>
                </a:tc>
                <a:extLst>
                  <a:ext uri="{0D108BD9-81ED-4DB2-BD59-A6C34878D82A}">
                    <a16:rowId xmlns:a16="http://schemas.microsoft.com/office/drawing/2014/main" val="3570392774"/>
                  </a:ext>
                </a:extLst>
              </a:tr>
              <a:tr h="252000">
                <a:tc>
                  <a:txBody>
                    <a:bodyPr/>
                    <a:lstStyle/>
                    <a:p>
                      <a:pPr algn="l" fontAlgn="ctr"/>
                      <a:r>
                        <a:rPr lang="cs-CZ" sz="1200" b="1" i="0" u="none" strike="noStrike" dirty="0">
                          <a:solidFill>
                            <a:srgbClr val="000000"/>
                          </a:solidFill>
                          <a:effectLst/>
                          <a:latin typeface="Arial" panose="020B0604020202020204" pitchFamily="34" charset="0"/>
                        </a:rPr>
                        <a:t>&gt;= 64,00</a:t>
                      </a:r>
                    </a:p>
                  </a:txBody>
                  <a:tcPr marL="9525" marR="9525" marT="9525" marB="0" anchor="ctr">
                    <a:lnL>
                      <a:noFill/>
                    </a:lnL>
                    <a:lnR>
                      <a:noFill/>
                    </a:lnR>
                    <a:lnT>
                      <a:noFill/>
                    </a:lnT>
                    <a:lnB>
                      <a:noFill/>
                    </a:lnB>
                  </a:tcPr>
                </a:tc>
                <a:extLst>
                  <a:ext uri="{0D108BD9-81ED-4DB2-BD59-A6C34878D82A}">
                    <a16:rowId xmlns:a16="http://schemas.microsoft.com/office/drawing/2014/main" val="118830636"/>
                  </a:ext>
                </a:extLst>
              </a:tr>
            </a:tbl>
          </a:graphicData>
        </a:graphic>
      </p:graphicFrame>
    </p:spTree>
    <p:extLst>
      <p:ext uri="{BB962C8B-B14F-4D97-AF65-F5344CB8AC3E}">
        <p14:creationId xmlns:p14="http://schemas.microsoft.com/office/powerpoint/2010/main" val="2821379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FE254F9D-B5CF-439E-A66F-6F307C1C85DE}"/>
              </a:ext>
            </a:extLst>
          </p:cNvPr>
          <p:cNvPicPr>
            <a:picLocks noChangeAspect="1"/>
          </p:cNvPicPr>
          <p:nvPr/>
        </p:nvPicPr>
        <p:blipFill>
          <a:blip r:embed="rId3"/>
          <a:stretch>
            <a:fillRect/>
          </a:stretch>
        </p:blipFill>
        <p:spPr>
          <a:xfrm>
            <a:off x="1" y="576001"/>
            <a:ext cx="11629002" cy="6281999"/>
          </a:xfrm>
          <a:prstGeom prst="rect">
            <a:avLst/>
          </a:prstGeom>
        </p:spPr>
      </p:pic>
      <p:sp>
        <p:nvSpPr>
          <p:cNvPr id="2" name="Nadpis 1">
            <a:extLst>
              <a:ext uri="{FF2B5EF4-FFF2-40B4-BE49-F238E27FC236}">
                <a16:creationId xmlns:a16="http://schemas.microsoft.com/office/drawing/2014/main" id="{7D7972E5-0CCD-46CA-80F9-F819739D546F}"/>
              </a:ext>
            </a:extLst>
          </p:cNvPr>
          <p:cNvSpPr>
            <a:spLocks noGrp="1"/>
          </p:cNvSpPr>
          <p:nvPr>
            <p:ph type="title"/>
          </p:nvPr>
        </p:nvSpPr>
        <p:spPr>
          <a:xfrm>
            <a:off x="114910" y="0"/>
            <a:ext cx="7434501" cy="576000"/>
          </a:xfrm>
        </p:spPr>
        <p:txBody>
          <a:bodyPr/>
          <a:lstStyle/>
          <a:p>
            <a:r>
              <a:rPr lang="cs-CZ" dirty="0"/>
              <a:t>60 a více let: podíl osob očkovaných alespoň 1 dávkou</a:t>
            </a:r>
          </a:p>
        </p:txBody>
      </p:sp>
      <p:sp>
        <p:nvSpPr>
          <p:cNvPr id="8" name="TextBox 6">
            <a:extLst>
              <a:ext uri="{FF2B5EF4-FFF2-40B4-BE49-F238E27FC236}">
                <a16:creationId xmlns:a16="http://schemas.microsoft.com/office/drawing/2014/main" id="{5D9FBD4C-1B9C-45E2-BB7E-2957828245D9}"/>
              </a:ext>
            </a:extLst>
          </p:cNvPr>
          <p:cNvSpPr txBox="1"/>
          <p:nvPr/>
        </p:nvSpPr>
        <p:spPr>
          <a:xfrm>
            <a:off x="6810374" y="36659"/>
            <a:ext cx="1533525" cy="523220"/>
          </a:xfrm>
          <a:prstGeom prst="rect">
            <a:avLst/>
          </a:prstGeom>
          <a:noFill/>
        </p:spPr>
        <p:txBody>
          <a:bodyPr wrap="square" rtlCol="0">
            <a:spAutoFit/>
          </a:bodyPr>
          <a:lstStyle/>
          <a:p>
            <a:pPr algn="ctr"/>
            <a:r>
              <a:rPr lang="cs-CZ" sz="1400" b="1" dirty="0">
                <a:solidFill>
                  <a:schemeClr val="bg1"/>
                </a:solidFill>
              </a:rPr>
              <a:t>Stav k </a:t>
            </a:r>
          </a:p>
          <a:p>
            <a:pPr algn="ctr"/>
            <a:r>
              <a:rPr lang="cs-CZ" sz="1400" b="1" dirty="0">
                <a:solidFill>
                  <a:schemeClr val="bg1"/>
                </a:solidFill>
              </a:rPr>
              <a:t>28. 8. 2021</a:t>
            </a:r>
          </a:p>
        </p:txBody>
      </p:sp>
      <p:sp>
        <p:nvSpPr>
          <p:cNvPr id="9" name="Obdélník 8">
            <a:extLst>
              <a:ext uri="{FF2B5EF4-FFF2-40B4-BE49-F238E27FC236}">
                <a16:creationId xmlns:a16="http://schemas.microsoft.com/office/drawing/2014/main" id="{0460B3C2-5413-462F-940C-0A7AA6AF91D0}"/>
              </a:ext>
            </a:extLst>
          </p:cNvPr>
          <p:cNvSpPr/>
          <p:nvPr/>
        </p:nvSpPr>
        <p:spPr>
          <a:xfrm>
            <a:off x="9350574" y="1045331"/>
            <a:ext cx="2188420" cy="276999"/>
          </a:xfrm>
          <a:prstGeom prst="rect">
            <a:avLst/>
          </a:prstGeom>
        </p:spPr>
        <p:txBody>
          <a:bodyPr wrap="none">
            <a:spAutoFit/>
          </a:bodyPr>
          <a:lstStyle/>
          <a:p>
            <a:r>
              <a:rPr lang="cs-CZ" sz="1200" b="1" dirty="0"/>
              <a:t>Podíl očkovaných osob (%)</a:t>
            </a:r>
          </a:p>
        </p:txBody>
      </p:sp>
      <p:pic>
        <p:nvPicPr>
          <p:cNvPr id="10" name="Obrázek 9">
            <a:extLst>
              <a:ext uri="{FF2B5EF4-FFF2-40B4-BE49-F238E27FC236}">
                <a16:creationId xmlns:a16="http://schemas.microsoft.com/office/drawing/2014/main" id="{AE629004-F1F0-4526-9639-0EF090BE594D}"/>
              </a:ext>
            </a:extLst>
          </p:cNvPr>
          <p:cNvPicPr>
            <a:picLocks noChangeAspect="1"/>
          </p:cNvPicPr>
          <p:nvPr/>
        </p:nvPicPr>
        <p:blipFill rotWithShape="1">
          <a:blip r:embed="rId4"/>
          <a:srcRect r="76242"/>
          <a:stretch/>
        </p:blipFill>
        <p:spPr>
          <a:xfrm>
            <a:off x="9822021" y="1322330"/>
            <a:ext cx="303054" cy="1287959"/>
          </a:xfrm>
          <a:prstGeom prst="rect">
            <a:avLst/>
          </a:prstGeom>
        </p:spPr>
      </p:pic>
      <p:graphicFrame>
        <p:nvGraphicFramePr>
          <p:cNvPr id="11" name="Tabulka 10">
            <a:extLst>
              <a:ext uri="{FF2B5EF4-FFF2-40B4-BE49-F238E27FC236}">
                <a16:creationId xmlns:a16="http://schemas.microsoft.com/office/drawing/2014/main" id="{96DF4556-C51C-4878-849C-6165548303FF}"/>
              </a:ext>
            </a:extLst>
          </p:cNvPr>
          <p:cNvGraphicFramePr>
            <a:graphicFrameLocks noGrp="1"/>
          </p:cNvGraphicFramePr>
          <p:nvPr/>
        </p:nvGraphicFramePr>
        <p:xfrm>
          <a:off x="10125075" y="1320209"/>
          <a:ext cx="1200150" cy="1260000"/>
        </p:xfrm>
        <a:graphic>
          <a:graphicData uri="http://schemas.openxmlformats.org/drawingml/2006/table">
            <a:tbl>
              <a:tblPr/>
              <a:tblGrid>
                <a:gridCol w="1200150">
                  <a:extLst>
                    <a:ext uri="{9D8B030D-6E8A-4147-A177-3AD203B41FA5}">
                      <a16:colId xmlns:a16="http://schemas.microsoft.com/office/drawing/2014/main" val="2096772120"/>
                    </a:ext>
                  </a:extLst>
                </a:gridCol>
              </a:tblGrid>
              <a:tr h="252000">
                <a:tc>
                  <a:txBody>
                    <a:bodyPr/>
                    <a:lstStyle/>
                    <a:p>
                      <a:pPr algn="l" fontAlgn="ctr"/>
                      <a:r>
                        <a:rPr lang="cs-CZ" sz="1200" b="1" i="0" u="none" strike="noStrike">
                          <a:solidFill>
                            <a:srgbClr val="000000"/>
                          </a:solidFill>
                          <a:effectLst/>
                          <a:latin typeface="Arial" panose="020B0604020202020204" pitchFamily="34" charset="0"/>
                        </a:rPr>
                        <a:t>&lt; 70,00</a:t>
                      </a:r>
                    </a:p>
                  </a:txBody>
                  <a:tcPr marL="9525" marR="9525" marT="9525" marB="0" anchor="ctr">
                    <a:lnL>
                      <a:noFill/>
                    </a:lnL>
                    <a:lnR>
                      <a:noFill/>
                    </a:lnR>
                    <a:lnT>
                      <a:noFill/>
                    </a:lnT>
                    <a:lnB>
                      <a:noFill/>
                    </a:lnB>
                  </a:tcPr>
                </a:tc>
                <a:extLst>
                  <a:ext uri="{0D108BD9-81ED-4DB2-BD59-A6C34878D82A}">
                    <a16:rowId xmlns:a16="http://schemas.microsoft.com/office/drawing/2014/main" val="2517580276"/>
                  </a:ext>
                </a:extLst>
              </a:tr>
              <a:tr h="252000">
                <a:tc>
                  <a:txBody>
                    <a:bodyPr/>
                    <a:lstStyle/>
                    <a:p>
                      <a:pPr algn="l" fontAlgn="ctr"/>
                      <a:r>
                        <a:rPr lang="cs-CZ" sz="1200" b="1" i="0" u="none" strike="noStrike">
                          <a:solidFill>
                            <a:srgbClr val="000000"/>
                          </a:solidFill>
                          <a:effectLst/>
                          <a:latin typeface="Arial" panose="020B0604020202020204" pitchFamily="34" charset="0"/>
                        </a:rPr>
                        <a:t>70,00 - 74,99</a:t>
                      </a:r>
                    </a:p>
                  </a:txBody>
                  <a:tcPr marL="9525" marR="9525" marT="9525" marB="0" anchor="ctr">
                    <a:lnL>
                      <a:noFill/>
                    </a:lnL>
                    <a:lnR>
                      <a:noFill/>
                    </a:lnR>
                    <a:lnT>
                      <a:noFill/>
                    </a:lnT>
                    <a:lnB>
                      <a:noFill/>
                    </a:lnB>
                  </a:tcPr>
                </a:tc>
                <a:extLst>
                  <a:ext uri="{0D108BD9-81ED-4DB2-BD59-A6C34878D82A}">
                    <a16:rowId xmlns:a16="http://schemas.microsoft.com/office/drawing/2014/main" val="4015603599"/>
                  </a:ext>
                </a:extLst>
              </a:tr>
              <a:tr h="252000">
                <a:tc>
                  <a:txBody>
                    <a:bodyPr/>
                    <a:lstStyle/>
                    <a:p>
                      <a:pPr algn="l" fontAlgn="ctr"/>
                      <a:r>
                        <a:rPr lang="cs-CZ" sz="1200" b="1" i="0" u="none" strike="noStrike">
                          <a:solidFill>
                            <a:srgbClr val="000000"/>
                          </a:solidFill>
                          <a:effectLst/>
                          <a:latin typeface="Arial" panose="020B0604020202020204" pitchFamily="34" charset="0"/>
                        </a:rPr>
                        <a:t>75,00 - 79,99</a:t>
                      </a:r>
                    </a:p>
                  </a:txBody>
                  <a:tcPr marL="9525" marR="9525" marT="9525" marB="0" anchor="ctr">
                    <a:lnL>
                      <a:noFill/>
                    </a:lnL>
                    <a:lnR>
                      <a:noFill/>
                    </a:lnR>
                    <a:lnT>
                      <a:noFill/>
                    </a:lnT>
                    <a:lnB>
                      <a:noFill/>
                    </a:lnB>
                  </a:tcPr>
                </a:tc>
                <a:extLst>
                  <a:ext uri="{0D108BD9-81ED-4DB2-BD59-A6C34878D82A}">
                    <a16:rowId xmlns:a16="http://schemas.microsoft.com/office/drawing/2014/main" val="1513098513"/>
                  </a:ext>
                </a:extLst>
              </a:tr>
              <a:tr h="252000">
                <a:tc>
                  <a:txBody>
                    <a:bodyPr/>
                    <a:lstStyle/>
                    <a:p>
                      <a:pPr algn="l" fontAlgn="ctr"/>
                      <a:r>
                        <a:rPr lang="cs-CZ" sz="1200" b="1" i="0" u="none" strike="noStrike">
                          <a:solidFill>
                            <a:srgbClr val="000000"/>
                          </a:solidFill>
                          <a:effectLst/>
                          <a:latin typeface="Arial" panose="020B0604020202020204" pitchFamily="34" charset="0"/>
                        </a:rPr>
                        <a:t>80,00 - 84,99</a:t>
                      </a:r>
                    </a:p>
                  </a:txBody>
                  <a:tcPr marL="9525" marR="9525" marT="9525" marB="0" anchor="ctr">
                    <a:lnL>
                      <a:noFill/>
                    </a:lnL>
                    <a:lnR>
                      <a:noFill/>
                    </a:lnR>
                    <a:lnT>
                      <a:noFill/>
                    </a:lnT>
                    <a:lnB>
                      <a:noFill/>
                    </a:lnB>
                  </a:tcPr>
                </a:tc>
                <a:extLst>
                  <a:ext uri="{0D108BD9-81ED-4DB2-BD59-A6C34878D82A}">
                    <a16:rowId xmlns:a16="http://schemas.microsoft.com/office/drawing/2014/main" val="3570392774"/>
                  </a:ext>
                </a:extLst>
              </a:tr>
              <a:tr h="252000">
                <a:tc>
                  <a:txBody>
                    <a:bodyPr/>
                    <a:lstStyle/>
                    <a:p>
                      <a:pPr algn="l" fontAlgn="ctr"/>
                      <a:r>
                        <a:rPr lang="cs-CZ" sz="1200" b="1" i="0" u="none" strike="noStrike" dirty="0">
                          <a:solidFill>
                            <a:srgbClr val="000000"/>
                          </a:solidFill>
                          <a:effectLst/>
                          <a:latin typeface="Arial" panose="020B0604020202020204" pitchFamily="34" charset="0"/>
                        </a:rPr>
                        <a:t>&gt;= 85,00</a:t>
                      </a:r>
                    </a:p>
                  </a:txBody>
                  <a:tcPr marL="9525" marR="9525" marT="9525" marB="0" anchor="ctr">
                    <a:lnL>
                      <a:noFill/>
                    </a:lnL>
                    <a:lnR>
                      <a:noFill/>
                    </a:lnR>
                    <a:lnT>
                      <a:noFill/>
                    </a:lnT>
                    <a:lnB>
                      <a:noFill/>
                    </a:lnB>
                  </a:tcPr>
                </a:tc>
                <a:extLst>
                  <a:ext uri="{0D108BD9-81ED-4DB2-BD59-A6C34878D82A}">
                    <a16:rowId xmlns:a16="http://schemas.microsoft.com/office/drawing/2014/main" val="118830636"/>
                  </a:ext>
                </a:extLst>
              </a:tr>
            </a:tbl>
          </a:graphicData>
        </a:graphic>
      </p:graphicFrame>
    </p:spTree>
    <p:extLst>
      <p:ext uri="{BB962C8B-B14F-4D97-AF65-F5344CB8AC3E}">
        <p14:creationId xmlns:p14="http://schemas.microsoft.com/office/powerpoint/2010/main" val="1100003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ázek 4">
            <a:extLst>
              <a:ext uri="{FF2B5EF4-FFF2-40B4-BE49-F238E27FC236}">
                <a16:creationId xmlns:a16="http://schemas.microsoft.com/office/drawing/2014/main" id="{C69F82DD-73D8-49C1-B199-44C0DEDE1707}"/>
              </a:ext>
            </a:extLst>
          </p:cNvPr>
          <p:cNvPicPr>
            <a:picLocks noChangeAspect="1"/>
          </p:cNvPicPr>
          <p:nvPr/>
        </p:nvPicPr>
        <p:blipFill>
          <a:blip r:embed="rId3"/>
          <a:stretch>
            <a:fillRect/>
          </a:stretch>
        </p:blipFill>
        <p:spPr>
          <a:xfrm>
            <a:off x="0" y="576001"/>
            <a:ext cx="11629002" cy="6281999"/>
          </a:xfrm>
          <a:prstGeom prst="rect">
            <a:avLst/>
          </a:prstGeom>
        </p:spPr>
      </p:pic>
      <p:sp>
        <p:nvSpPr>
          <p:cNvPr id="2" name="Nadpis 1">
            <a:extLst>
              <a:ext uri="{FF2B5EF4-FFF2-40B4-BE49-F238E27FC236}">
                <a16:creationId xmlns:a16="http://schemas.microsoft.com/office/drawing/2014/main" id="{7D7972E5-0CCD-46CA-80F9-F819739D546F}"/>
              </a:ext>
            </a:extLst>
          </p:cNvPr>
          <p:cNvSpPr>
            <a:spLocks noGrp="1"/>
          </p:cNvSpPr>
          <p:nvPr>
            <p:ph type="title"/>
          </p:nvPr>
        </p:nvSpPr>
        <p:spPr>
          <a:xfrm>
            <a:off x="114910" y="0"/>
            <a:ext cx="7434501" cy="576000"/>
          </a:xfrm>
        </p:spPr>
        <p:txBody>
          <a:bodyPr/>
          <a:lstStyle/>
          <a:p>
            <a:r>
              <a:rPr lang="cs-CZ" dirty="0"/>
              <a:t>16 a více let: podíl osob očkovaných alespoň 1 dávkou</a:t>
            </a:r>
          </a:p>
        </p:txBody>
      </p:sp>
      <p:sp>
        <p:nvSpPr>
          <p:cNvPr id="8" name="TextBox 6">
            <a:extLst>
              <a:ext uri="{FF2B5EF4-FFF2-40B4-BE49-F238E27FC236}">
                <a16:creationId xmlns:a16="http://schemas.microsoft.com/office/drawing/2014/main" id="{5D9FBD4C-1B9C-45E2-BB7E-2957828245D9}"/>
              </a:ext>
            </a:extLst>
          </p:cNvPr>
          <p:cNvSpPr txBox="1"/>
          <p:nvPr/>
        </p:nvSpPr>
        <p:spPr>
          <a:xfrm>
            <a:off x="6810374" y="36659"/>
            <a:ext cx="153352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400" b="1" i="0" u="none" strike="noStrike" kern="1200" cap="none" spc="0" normalizeH="0" baseline="0" noProof="0" dirty="0">
                <a:ln>
                  <a:noFill/>
                </a:ln>
                <a:solidFill>
                  <a:srgbClr val="FFFFFF"/>
                </a:solidFill>
                <a:effectLst/>
                <a:uLnTx/>
                <a:uFillTx/>
                <a:latin typeface="Arial" panose="020B0604020202020204"/>
                <a:ea typeface="+mn-ea"/>
                <a:cs typeface="+mn-cs"/>
              </a:rPr>
              <a:t>Stav k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400" b="1" i="0" u="none" strike="noStrike" kern="1200" cap="none" spc="0" normalizeH="0" baseline="0" noProof="0" dirty="0">
                <a:ln>
                  <a:noFill/>
                </a:ln>
                <a:solidFill>
                  <a:srgbClr val="FFFFFF"/>
                </a:solidFill>
                <a:effectLst/>
                <a:uLnTx/>
                <a:uFillTx/>
                <a:latin typeface="Arial" panose="020B0604020202020204"/>
                <a:ea typeface="+mn-ea"/>
                <a:cs typeface="+mn-cs"/>
              </a:rPr>
              <a:t>28. 8. 2021</a:t>
            </a:r>
          </a:p>
        </p:txBody>
      </p:sp>
      <p:sp>
        <p:nvSpPr>
          <p:cNvPr id="9" name="Obdélník 8">
            <a:extLst>
              <a:ext uri="{FF2B5EF4-FFF2-40B4-BE49-F238E27FC236}">
                <a16:creationId xmlns:a16="http://schemas.microsoft.com/office/drawing/2014/main" id="{C40225D3-DC79-429E-9E3D-91309D7ADA40}"/>
              </a:ext>
            </a:extLst>
          </p:cNvPr>
          <p:cNvSpPr/>
          <p:nvPr/>
        </p:nvSpPr>
        <p:spPr>
          <a:xfrm>
            <a:off x="9350574" y="1045331"/>
            <a:ext cx="2188420"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200" b="1" i="0" u="none" strike="noStrike" kern="1200" cap="none" spc="0" normalizeH="0" baseline="0" noProof="0" dirty="0">
                <a:ln>
                  <a:noFill/>
                </a:ln>
                <a:solidFill>
                  <a:srgbClr val="000000"/>
                </a:solidFill>
                <a:effectLst/>
                <a:uLnTx/>
                <a:uFillTx/>
                <a:latin typeface="Arial" panose="020B0604020202020204"/>
                <a:ea typeface="+mn-ea"/>
                <a:cs typeface="+mn-cs"/>
              </a:rPr>
              <a:t>Podíl očkovaných osob (%)</a:t>
            </a:r>
          </a:p>
        </p:txBody>
      </p:sp>
      <p:pic>
        <p:nvPicPr>
          <p:cNvPr id="10" name="Obrázek 9">
            <a:extLst>
              <a:ext uri="{FF2B5EF4-FFF2-40B4-BE49-F238E27FC236}">
                <a16:creationId xmlns:a16="http://schemas.microsoft.com/office/drawing/2014/main" id="{4A2DAB93-D997-4EEA-ADF6-06F236A87104}"/>
              </a:ext>
            </a:extLst>
          </p:cNvPr>
          <p:cNvPicPr>
            <a:picLocks noChangeAspect="1"/>
          </p:cNvPicPr>
          <p:nvPr/>
        </p:nvPicPr>
        <p:blipFill rotWithShape="1">
          <a:blip r:embed="rId4"/>
          <a:srcRect r="76242"/>
          <a:stretch/>
        </p:blipFill>
        <p:spPr>
          <a:xfrm>
            <a:off x="9822021" y="1322330"/>
            <a:ext cx="303054" cy="1287959"/>
          </a:xfrm>
          <a:prstGeom prst="rect">
            <a:avLst/>
          </a:prstGeom>
        </p:spPr>
      </p:pic>
      <p:graphicFrame>
        <p:nvGraphicFramePr>
          <p:cNvPr id="11" name="Tabulka 10">
            <a:extLst>
              <a:ext uri="{FF2B5EF4-FFF2-40B4-BE49-F238E27FC236}">
                <a16:creationId xmlns:a16="http://schemas.microsoft.com/office/drawing/2014/main" id="{5681AE3D-D17A-4B8E-AA97-42CB7FC69463}"/>
              </a:ext>
            </a:extLst>
          </p:cNvPr>
          <p:cNvGraphicFramePr>
            <a:graphicFrameLocks noGrp="1"/>
          </p:cNvGraphicFramePr>
          <p:nvPr/>
        </p:nvGraphicFramePr>
        <p:xfrm>
          <a:off x="10125075" y="1320209"/>
          <a:ext cx="1200150" cy="1260000"/>
        </p:xfrm>
        <a:graphic>
          <a:graphicData uri="http://schemas.openxmlformats.org/drawingml/2006/table">
            <a:tbl>
              <a:tblPr/>
              <a:tblGrid>
                <a:gridCol w="1200150">
                  <a:extLst>
                    <a:ext uri="{9D8B030D-6E8A-4147-A177-3AD203B41FA5}">
                      <a16:colId xmlns:a16="http://schemas.microsoft.com/office/drawing/2014/main" val="2096772120"/>
                    </a:ext>
                  </a:extLst>
                </a:gridCol>
              </a:tblGrid>
              <a:tr h="252000">
                <a:tc>
                  <a:txBody>
                    <a:bodyPr/>
                    <a:lstStyle/>
                    <a:p>
                      <a:pPr algn="l" fontAlgn="ctr"/>
                      <a:r>
                        <a:rPr lang="cs-CZ" sz="1200" b="1" i="0" u="none" strike="noStrike">
                          <a:solidFill>
                            <a:srgbClr val="000000"/>
                          </a:solidFill>
                          <a:effectLst/>
                          <a:latin typeface="Arial" panose="020B0604020202020204" pitchFamily="34" charset="0"/>
                        </a:rPr>
                        <a:t>&lt; 52,00</a:t>
                      </a:r>
                    </a:p>
                  </a:txBody>
                  <a:tcPr marL="9525" marR="9525" marT="9525" marB="0" anchor="ctr">
                    <a:lnL>
                      <a:noFill/>
                    </a:lnL>
                    <a:lnR>
                      <a:noFill/>
                    </a:lnR>
                    <a:lnT>
                      <a:noFill/>
                    </a:lnT>
                    <a:lnB>
                      <a:noFill/>
                    </a:lnB>
                  </a:tcPr>
                </a:tc>
                <a:extLst>
                  <a:ext uri="{0D108BD9-81ED-4DB2-BD59-A6C34878D82A}">
                    <a16:rowId xmlns:a16="http://schemas.microsoft.com/office/drawing/2014/main" val="2517580276"/>
                  </a:ext>
                </a:extLst>
              </a:tr>
              <a:tr h="252000">
                <a:tc>
                  <a:txBody>
                    <a:bodyPr/>
                    <a:lstStyle/>
                    <a:p>
                      <a:pPr algn="l" fontAlgn="ctr"/>
                      <a:r>
                        <a:rPr lang="cs-CZ" sz="1200" b="1" i="0" u="none" strike="noStrike">
                          <a:solidFill>
                            <a:srgbClr val="000000"/>
                          </a:solidFill>
                          <a:effectLst/>
                          <a:latin typeface="Arial" panose="020B0604020202020204" pitchFamily="34" charset="0"/>
                        </a:rPr>
                        <a:t>52,00 - 55,99</a:t>
                      </a:r>
                    </a:p>
                  </a:txBody>
                  <a:tcPr marL="9525" marR="9525" marT="9525" marB="0" anchor="ctr">
                    <a:lnL>
                      <a:noFill/>
                    </a:lnL>
                    <a:lnR>
                      <a:noFill/>
                    </a:lnR>
                    <a:lnT>
                      <a:noFill/>
                    </a:lnT>
                    <a:lnB>
                      <a:noFill/>
                    </a:lnB>
                  </a:tcPr>
                </a:tc>
                <a:extLst>
                  <a:ext uri="{0D108BD9-81ED-4DB2-BD59-A6C34878D82A}">
                    <a16:rowId xmlns:a16="http://schemas.microsoft.com/office/drawing/2014/main" val="4015603599"/>
                  </a:ext>
                </a:extLst>
              </a:tr>
              <a:tr h="252000">
                <a:tc>
                  <a:txBody>
                    <a:bodyPr/>
                    <a:lstStyle/>
                    <a:p>
                      <a:pPr algn="l" fontAlgn="ctr"/>
                      <a:r>
                        <a:rPr lang="cs-CZ" sz="1200" b="1" i="0" u="none" strike="noStrike">
                          <a:solidFill>
                            <a:srgbClr val="000000"/>
                          </a:solidFill>
                          <a:effectLst/>
                          <a:latin typeface="Arial" panose="020B0604020202020204" pitchFamily="34" charset="0"/>
                        </a:rPr>
                        <a:t>56,00 - 59,99</a:t>
                      </a:r>
                    </a:p>
                  </a:txBody>
                  <a:tcPr marL="9525" marR="9525" marT="9525" marB="0" anchor="ctr">
                    <a:lnL>
                      <a:noFill/>
                    </a:lnL>
                    <a:lnR>
                      <a:noFill/>
                    </a:lnR>
                    <a:lnT>
                      <a:noFill/>
                    </a:lnT>
                    <a:lnB>
                      <a:noFill/>
                    </a:lnB>
                  </a:tcPr>
                </a:tc>
                <a:extLst>
                  <a:ext uri="{0D108BD9-81ED-4DB2-BD59-A6C34878D82A}">
                    <a16:rowId xmlns:a16="http://schemas.microsoft.com/office/drawing/2014/main" val="1513098513"/>
                  </a:ext>
                </a:extLst>
              </a:tr>
              <a:tr h="252000">
                <a:tc>
                  <a:txBody>
                    <a:bodyPr/>
                    <a:lstStyle/>
                    <a:p>
                      <a:pPr algn="l" fontAlgn="ctr"/>
                      <a:r>
                        <a:rPr lang="cs-CZ" sz="1200" b="1" i="0" u="none" strike="noStrike">
                          <a:solidFill>
                            <a:srgbClr val="000000"/>
                          </a:solidFill>
                          <a:effectLst/>
                          <a:latin typeface="Arial" panose="020B0604020202020204" pitchFamily="34" charset="0"/>
                        </a:rPr>
                        <a:t>60,00 - 63,99</a:t>
                      </a:r>
                    </a:p>
                  </a:txBody>
                  <a:tcPr marL="9525" marR="9525" marT="9525" marB="0" anchor="ctr">
                    <a:lnL>
                      <a:noFill/>
                    </a:lnL>
                    <a:lnR>
                      <a:noFill/>
                    </a:lnR>
                    <a:lnT>
                      <a:noFill/>
                    </a:lnT>
                    <a:lnB>
                      <a:noFill/>
                    </a:lnB>
                  </a:tcPr>
                </a:tc>
                <a:extLst>
                  <a:ext uri="{0D108BD9-81ED-4DB2-BD59-A6C34878D82A}">
                    <a16:rowId xmlns:a16="http://schemas.microsoft.com/office/drawing/2014/main" val="3570392774"/>
                  </a:ext>
                </a:extLst>
              </a:tr>
              <a:tr h="252000">
                <a:tc>
                  <a:txBody>
                    <a:bodyPr/>
                    <a:lstStyle/>
                    <a:p>
                      <a:pPr algn="l" fontAlgn="ctr"/>
                      <a:r>
                        <a:rPr lang="cs-CZ" sz="1200" b="1" i="0" u="none" strike="noStrike" dirty="0">
                          <a:solidFill>
                            <a:srgbClr val="000000"/>
                          </a:solidFill>
                          <a:effectLst/>
                          <a:latin typeface="Arial" panose="020B0604020202020204" pitchFamily="34" charset="0"/>
                        </a:rPr>
                        <a:t>&gt;= 64,00</a:t>
                      </a:r>
                    </a:p>
                  </a:txBody>
                  <a:tcPr marL="9525" marR="9525" marT="9525" marB="0" anchor="ctr">
                    <a:lnL>
                      <a:noFill/>
                    </a:lnL>
                    <a:lnR>
                      <a:noFill/>
                    </a:lnR>
                    <a:lnT>
                      <a:noFill/>
                    </a:lnT>
                    <a:lnB>
                      <a:noFill/>
                    </a:lnB>
                  </a:tcPr>
                </a:tc>
                <a:extLst>
                  <a:ext uri="{0D108BD9-81ED-4DB2-BD59-A6C34878D82A}">
                    <a16:rowId xmlns:a16="http://schemas.microsoft.com/office/drawing/2014/main" val="118830636"/>
                  </a:ext>
                </a:extLst>
              </a:tr>
            </a:tbl>
          </a:graphicData>
        </a:graphic>
      </p:graphicFrame>
      <p:sp>
        <p:nvSpPr>
          <p:cNvPr id="4" name="Ovál 3">
            <a:extLst>
              <a:ext uri="{FF2B5EF4-FFF2-40B4-BE49-F238E27FC236}">
                <a16:creationId xmlns:a16="http://schemas.microsoft.com/office/drawing/2014/main" id="{07AC35AB-7A3C-4224-8AE1-E2671CD3C4C0}"/>
              </a:ext>
            </a:extLst>
          </p:cNvPr>
          <p:cNvSpPr/>
          <p:nvPr/>
        </p:nvSpPr>
        <p:spPr>
          <a:xfrm rot="20586233">
            <a:off x="3894520" y="5895982"/>
            <a:ext cx="1001372" cy="5778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800" b="1" i="0" u="none" strike="noStrike" kern="1200" cap="none" spc="0" normalizeH="0" baseline="0" noProof="0" dirty="0">
              <a:ln>
                <a:noFill/>
              </a:ln>
              <a:solidFill>
                <a:srgbClr val="00FF00"/>
              </a:solidFill>
              <a:effectLst/>
              <a:uLnTx/>
              <a:uFillTx/>
              <a:latin typeface="Arial" panose="020B0604020202020204"/>
              <a:ea typeface="+mn-ea"/>
              <a:cs typeface="+mn-cs"/>
            </a:endParaRPr>
          </a:p>
        </p:txBody>
      </p:sp>
      <p:sp>
        <p:nvSpPr>
          <p:cNvPr id="13" name="Ovál 12">
            <a:extLst>
              <a:ext uri="{FF2B5EF4-FFF2-40B4-BE49-F238E27FC236}">
                <a16:creationId xmlns:a16="http://schemas.microsoft.com/office/drawing/2014/main" id="{1C4F089F-CB53-4CEC-9A39-1552958666A0}"/>
              </a:ext>
            </a:extLst>
          </p:cNvPr>
          <p:cNvSpPr/>
          <p:nvPr/>
        </p:nvSpPr>
        <p:spPr>
          <a:xfrm rot="17325025">
            <a:off x="1291959" y="3159823"/>
            <a:ext cx="837913" cy="1064176"/>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800" b="1" i="0" u="none" strike="noStrike" kern="1200" cap="none" spc="0" normalizeH="0" baseline="0" noProof="0" dirty="0">
              <a:ln>
                <a:noFill/>
              </a:ln>
              <a:solidFill>
                <a:srgbClr val="00FF00"/>
              </a:solidFill>
              <a:effectLst/>
              <a:uLnTx/>
              <a:uFillTx/>
              <a:latin typeface="Arial" panose="020B0604020202020204"/>
              <a:ea typeface="+mn-ea"/>
              <a:cs typeface="+mn-cs"/>
            </a:endParaRPr>
          </a:p>
        </p:txBody>
      </p:sp>
      <p:sp>
        <p:nvSpPr>
          <p:cNvPr id="18" name="Ovál 17">
            <a:extLst>
              <a:ext uri="{FF2B5EF4-FFF2-40B4-BE49-F238E27FC236}">
                <a16:creationId xmlns:a16="http://schemas.microsoft.com/office/drawing/2014/main" id="{EC073B69-0F9A-49C5-A99B-12B1BC7F4B3C}"/>
              </a:ext>
            </a:extLst>
          </p:cNvPr>
          <p:cNvSpPr/>
          <p:nvPr/>
        </p:nvSpPr>
        <p:spPr>
          <a:xfrm rot="20312213">
            <a:off x="7634025" y="5114274"/>
            <a:ext cx="719296" cy="467493"/>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800" b="1" i="0" u="none" strike="noStrike" kern="1200" cap="none" spc="0" normalizeH="0" baseline="0" noProof="0" dirty="0">
              <a:ln>
                <a:noFill/>
              </a:ln>
              <a:solidFill>
                <a:srgbClr val="00FF00"/>
              </a:solidFill>
              <a:effectLst/>
              <a:uLnTx/>
              <a:uFillTx/>
              <a:latin typeface="Arial" panose="020B0604020202020204"/>
              <a:ea typeface="+mn-ea"/>
              <a:cs typeface="+mn-cs"/>
            </a:endParaRPr>
          </a:p>
        </p:txBody>
      </p:sp>
      <p:sp>
        <p:nvSpPr>
          <p:cNvPr id="19" name="Ovál 18">
            <a:extLst>
              <a:ext uri="{FF2B5EF4-FFF2-40B4-BE49-F238E27FC236}">
                <a16:creationId xmlns:a16="http://schemas.microsoft.com/office/drawing/2014/main" id="{DFBCABFC-FBB5-4272-BB07-21911D7E42CA}"/>
              </a:ext>
            </a:extLst>
          </p:cNvPr>
          <p:cNvSpPr/>
          <p:nvPr/>
        </p:nvSpPr>
        <p:spPr>
          <a:xfrm rot="4593573">
            <a:off x="6527792" y="5524853"/>
            <a:ext cx="754795" cy="871342"/>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800" b="1" i="0" u="none" strike="noStrike" kern="1200" cap="none" spc="0" normalizeH="0" baseline="0" noProof="0" dirty="0">
              <a:ln>
                <a:noFill/>
              </a:ln>
              <a:solidFill>
                <a:srgbClr val="00FF00"/>
              </a:solidFill>
              <a:effectLst/>
              <a:uLnTx/>
              <a:uFillTx/>
              <a:latin typeface="Arial" panose="020B0604020202020204"/>
              <a:ea typeface="+mn-ea"/>
              <a:cs typeface="+mn-cs"/>
            </a:endParaRPr>
          </a:p>
        </p:txBody>
      </p:sp>
      <p:sp>
        <p:nvSpPr>
          <p:cNvPr id="21" name="Ovál 20">
            <a:extLst>
              <a:ext uri="{FF2B5EF4-FFF2-40B4-BE49-F238E27FC236}">
                <a16:creationId xmlns:a16="http://schemas.microsoft.com/office/drawing/2014/main" id="{33C87C8C-7540-47FB-83F7-DE43B3D6EB09}"/>
              </a:ext>
            </a:extLst>
          </p:cNvPr>
          <p:cNvSpPr/>
          <p:nvPr/>
        </p:nvSpPr>
        <p:spPr>
          <a:xfrm rot="3883980">
            <a:off x="7625141" y="3100376"/>
            <a:ext cx="789303" cy="1339398"/>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800" b="1" i="0" u="none" strike="noStrike" kern="1200" cap="none" spc="0" normalizeH="0" baseline="0" noProof="0" dirty="0">
              <a:ln>
                <a:noFill/>
              </a:ln>
              <a:solidFill>
                <a:srgbClr val="00FF00"/>
              </a:solidFill>
              <a:effectLst/>
              <a:uLnTx/>
              <a:uFillTx/>
              <a:latin typeface="Arial" panose="020B0604020202020204"/>
              <a:ea typeface="+mn-ea"/>
              <a:cs typeface="+mn-cs"/>
            </a:endParaRPr>
          </a:p>
        </p:txBody>
      </p:sp>
      <p:sp>
        <p:nvSpPr>
          <p:cNvPr id="22" name="Ovál 21">
            <a:extLst>
              <a:ext uri="{FF2B5EF4-FFF2-40B4-BE49-F238E27FC236}">
                <a16:creationId xmlns:a16="http://schemas.microsoft.com/office/drawing/2014/main" id="{89325D2C-2B5B-4C77-B542-0F7F17C7372D}"/>
              </a:ext>
            </a:extLst>
          </p:cNvPr>
          <p:cNvSpPr/>
          <p:nvPr/>
        </p:nvSpPr>
        <p:spPr>
          <a:xfrm rot="19847785">
            <a:off x="8532025" y="2901189"/>
            <a:ext cx="590286" cy="122100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800" b="1" i="0" u="none" strike="noStrike" kern="1200" cap="none" spc="0" normalizeH="0" baseline="0" noProof="0" dirty="0">
              <a:ln>
                <a:noFill/>
              </a:ln>
              <a:solidFill>
                <a:srgbClr val="00FF00"/>
              </a:solidFill>
              <a:effectLst/>
              <a:uLnTx/>
              <a:uFillTx/>
              <a:latin typeface="Arial" panose="020B0604020202020204"/>
              <a:ea typeface="+mn-ea"/>
              <a:cs typeface="+mn-cs"/>
            </a:endParaRPr>
          </a:p>
        </p:txBody>
      </p:sp>
      <p:sp>
        <p:nvSpPr>
          <p:cNvPr id="23" name="Ovál 22">
            <a:extLst>
              <a:ext uri="{FF2B5EF4-FFF2-40B4-BE49-F238E27FC236}">
                <a16:creationId xmlns:a16="http://schemas.microsoft.com/office/drawing/2014/main" id="{5D6CD8FD-096C-4D5E-904A-D17144AD1E61}"/>
              </a:ext>
            </a:extLst>
          </p:cNvPr>
          <p:cNvSpPr/>
          <p:nvPr/>
        </p:nvSpPr>
        <p:spPr>
          <a:xfrm rot="19821519">
            <a:off x="10088147" y="3712743"/>
            <a:ext cx="616719" cy="10099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800" b="1" i="0" u="none" strike="noStrike" kern="1200" cap="none" spc="0" normalizeH="0" baseline="0" noProof="0" dirty="0">
              <a:ln>
                <a:noFill/>
              </a:ln>
              <a:solidFill>
                <a:srgbClr val="00FF00"/>
              </a:solidFill>
              <a:effectLst/>
              <a:uLnTx/>
              <a:uFillTx/>
              <a:latin typeface="Arial" panose="020B0604020202020204"/>
              <a:ea typeface="+mn-ea"/>
              <a:cs typeface="+mn-cs"/>
            </a:endParaRPr>
          </a:p>
        </p:txBody>
      </p:sp>
      <p:sp>
        <p:nvSpPr>
          <p:cNvPr id="24" name="Ovál 23">
            <a:extLst>
              <a:ext uri="{FF2B5EF4-FFF2-40B4-BE49-F238E27FC236}">
                <a16:creationId xmlns:a16="http://schemas.microsoft.com/office/drawing/2014/main" id="{186552C9-7661-4DCD-9FFE-1A8F89F5F8AD}"/>
              </a:ext>
            </a:extLst>
          </p:cNvPr>
          <p:cNvSpPr/>
          <p:nvPr/>
        </p:nvSpPr>
        <p:spPr>
          <a:xfrm rot="2069632">
            <a:off x="9029883" y="3863427"/>
            <a:ext cx="721251" cy="649605"/>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800" b="1" i="0" u="none" strike="noStrike" kern="1200" cap="none" spc="0" normalizeH="0" baseline="0" noProof="0" dirty="0">
              <a:ln>
                <a:noFill/>
              </a:ln>
              <a:solidFill>
                <a:srgbClr val="00FF00"/>
              </a:solidFill>
              <a:effectLst/>
              <a:uLnTx/>
              <a:uFillTx/>
              <a:latin typeface="Arial" panose="020B0604020202020204"/>
              <a:ea typeface="+mn-ea"/>
              <a:cs typeface="+mn-cs"/>
            </a:endParaRPr>
          </a:p>
        </p:txBody>
      </p:sp>
      <p:sp>
        <p:nvSpPr>
          <p:cNvPr id="26" name="Ovál 25">
            <a:extLst>
              <a:ext uri="{FF2B5EF4-FFF2-40B4-BE49-F238E27FC236}">
                <a16:creationId xmlns:a16="http://schemas.microsoft.com/office/drawing/2014/main" id="{9B10F49F-9C7F-42EE-94F0-76696169DAD7}"/>
              </a:ext>
            </a:extLst>
          </p:cNvPr>
          <p:cNvSpPr/>
          <p:nvPr/>
        </p:nvSpPr>
        <p:spPr>
          <a:xfrm rot="19284110">
            <a:off x="7883188" y="2251281"/>
            <a:ext cx="688273" cy="102765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800" b="1" i="0" u="none" strike="noStrike" kern="1200" cap="none" spc="0" normalizeH="0" baseline="0" noProof="0" dirty="0">
              <a:ln>
                <a:noFill/>
              </a:ln>
              <a:solidFill>
                <a:srgbClr val="00FF00"/>
              </a:solidFill>
              <a:effectLst/>
              <a:uLnTx/>
              <a:uFillTx/>
              <a:latin typeface="Arial" panose="020B0604020202020204"/>
              <a:ea typeface="+mn-ea"/>
              <a:cs typeface="+mn-cs"/>
            </a:endParaRPr>
          </a:p>
        </p:txBody>
      </p:sp>
      <p:sp>
        <p:nvSpPr>
          <p:cNvPr id="27" name="Ovál 26">
            <a:extLst>
              <a:ext uri="{FF2B5EF4-FFF2-40B4-BE49-F238E27FC236}">
                <a16:creationId xmlns:a16="http://schemas.microsoft.com/office/drawing/2014/main" id="{17A33E6A-79CE-4F96-9877-4A5E53E85D08}"/>
              </a:ext>
            </a:extLst>
          </p:cNvPr>
          <p:cNvSpPr/>
          <p:nvPr/>
        </p:nvSpPr>
        <p:spPr>
          <a:xfrm rot="1302254">
            <a:off x="8008192" y="4621097"/>
            <a:ext cx="872066" cy="537084"/>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800" b="1" i="0" u="none" strike="noStrike" kern="1200" cap="none" spc="0" normalizeH="0" baseline="0" noProof="0" dirty="0">
              <a:ln>
                <a:noFill/>
              </a:ln>
              <a:solidFill>
                <a:srgbClr val="00FF00"/>
              </a:solidFill>
              <a:effectLst/>
              <a:uLnTx/>
              <a:uFillTx/>
              <a:latin typeface="Arial" panose="020B0604020202020204"/>
              <a:ea typeface="+mn-ea"/>
              <a:cs typeface="+mn-cs"/>
            </a:endParaRPr>
          </a:p>
        </p:txBody>
      </p:sp>
      <p:sp>
        <p:nvSpPr>
          <p:cNvPr id="20" name="Ovál 19">
            <a:extLst>
              <a:ext uri="{FF2B5EF4-FFF2-40B4-BE49-F238E27FC236}">
                <a16:creationId xmlns:a16="http://schemas.microsoft.com/office/drawing/2014/main" id="{FA9195AD-378E-409B-A09E-7AFDA695FC41}"/>
              </a:ext>
            </a:extLst>
          </p:cNvPr>
          <p:cNvSpPr/>
          <p:nvPr/>
        </p:nvSpPr>
        <p:spPr>
          <a:xfrm rot="2187176">
            <a:off x="7363300" y="2718127"/>
            <a:ext cx="574884" cy="11957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800" b="1" i="0" u="none" strike="noStrike" kern="1200" cap="none" spc="0" normalizeH="0" baseline="0" noProof="0" dirty="0">
              <a:ln>
                <a:noFill/>
              </a:ln>
              <a:solidFill>
                <a:srgbClr val="00FF00"/>
              </a:solidFill>
              <a:effectLst/>
              <a:uLnTx/>
              <a:uFillTx/>
              <a:latin typeface="Arial" panose="020B0604020202020204"/>
              <a:ea typeface="+mn-ea"/>
              <a:cs typeface="+mn-cs"/>
            </a:endParaRPr>
          </a:p>
        </p:txBody>
      </p:sp>
      <p:sp>
        <p:nvSpPr>
          <p:cNvPr id="28" name="Ovál 27">
            <a:extLst>
              <a:ext uri="{FF2B5EF4-FFF2-40B4-BE49-F238E27FC236}">
                <a16:creationId xmlns:a16="http://schemas.microsoft.com/office/drawing/2014/main" id="{41D1762C-0EB0-4924-AF24-ECF9FDB000D9}"/>
              </a:ext>
            </a:extLst>
          </p:cNvPr>
          <p:cNvSpPr/>
          <p:nvPr/>
        </p:nvSpPr>
        <p:spPr>
          <a:xfrm rot="2759918">
            <a:off x="9253031" y="4338065"/>
            <a:ext cx="870802" cy="114922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800" b="1" i="0" u="none" strike="noStrike" kern="1200" cap="none" spc="0" normalizeH="0" baseline="0" noProof="0" dirty="0">
              <a:ln>
                <a:noFill/>
              </a:ln>
              <a:solidFill>
                <a:srgbClr val="00FF00"/>
              </a:solidFill>
              <a:effectLst/>
              <a:uLnTx/>
              <a:uFillTx/>
              <a:latin typeface="Arial" panose="020B0604020202020204"/>
              <a:ea typeface="+mn-ea"/>
              <a:cs typeface="+mn-cs"/>
            </a:endParaRPr>
          </a:p>
        </p:txBody>
      </p:sp>
      <p:sp>
        <p:nvSpPr>
          <p:cNvPr id="25" name="Ovál 24">
            <a:extLst>
              <a:ext uri="{FF2B5EF4-FFF2-40B4-BE49-F238E27FC236}">
                <a16:creationId xmlns:a16="http://schemas.microsoft.com/office/drawing/2014/main" id="{B95FAD5C-2693-43BE-8951-0031DF9ACE3E}"/>
              </a:ext>
            </a:extLst>
          </p:cNvPr>
          <p:cNvSpPr/>
          <p:nvPr/>
        </p:nvSpPr>
        <p:spPr>
          <a:xfrm rot="18242690">
            <a:off x="1570828" y="3894450"/>
            <a:ext cx="673558" cy="1021673"/>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800" b="1" i="0" u="none" strike="noStrike" kern="1200" cap="none" spc="0" normalizeH="0" baseline="0" noProof="0" dirty="0">
              <a:ln>
                <a:noFill/>
              </a:ln>
              <a:solidFill>
                <a:srgbClr val="00FF00"/>
              </a:solidFill>
              <a:effectLst/>
              <a:uLnTx/>
              <a:uFillTx/>
              <a:latin typeface="Arial" panose="020B0604020202020204"/>
              <a:ea typeface="+mn-ea"/>
              <a:cs typeface="+mn-cs"/>
            </a:endParaRPr>
          </a:p>
        </p:txBody>
      </p:sp>
      <p:sp>
        <p:nvSpPr>
          <p:cNvPr id="29" name="Ovál 28">
            <a:extLst>
              <a:ext uri="{FF2B5EF4-FFF2-40B4-BE49-F238E27FC236}">
                <a16:creationId xmlns:a16="http://schemas.microsoft.com/office/drawing/2014/main" id="{A618958D-7CA7-44C3-8E63-8D05D2E224A9}"/>
              </a:ext>
            </a:extLst>
          </p:cNvPr>
          <p:cNvSpPr/>
          <p:nvPr/>
        </p:nvSpPr>
        <p:spPr>
          <a:xfrm rot="3133033">
            <a:off x="1152094" y="1930571"/>
            <a:ext cx="494398" cy="1189167"/>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800" b="1" i="0" u="none" strike="noStrike" kern="1200" cap="none" spc="0" normalizeH="0" baseline="0" noProof="0" dirty="0">
              <a:ln>
                <a:noFill/>
              </a:ln>
              <a:solidFill>
                <a:srgbClr val="00FF00"/>
              </a:solidFill>
              <a:effectLst/>
              <a:uLnTx/>
              <a:uFillTx/>
              <a:latin typeface="Arial" panose="020B0604020202020204"/>
              <a:ea typeface="+mn-ea"/>
              <a:cs typeface="+mn-cs"/>
            </a:endParaRPr>
          </a:p>
        </p:txBody>
      </p:sp>
      <p:sp>
        <p:nvSpPr>
          <p:cNvPr id="30" name="Ovál 29">
            <a:extLst>
              <a:ext uri="{FF2B5EF4-FFF2-40B4-BE49-F238E27FC236}">
                <a16:creationId xmlns:a16="http://schemas.microsoft.com/office/drawing/2014/main" id="{0529D0CD-E71F-4F2B-8B42-DFF12E8D6F8B}"/>
              </a:ext>
            </a:extLst>
          </p:cNvPr>
          <p:cNvSpPr/>
          <p:nvPr/>
        </p:nvSpPr>
        <p:spPr>
          <a:xfrm rot="989510">
            <a:off x="5082091" y="955527"/>
            <a:ext cx="600479" cy="291934"/>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800" b="1" i="0" u="none" strike="noStrike" kern="1200" cap="none" spc="0" normalizeH="0" baseline="0" noProof="0" dirty="0">
              <a:ln>
                <a:noFill/>
              </a:ln>
              <a:solidFill>
                <a:srgbClr val="00FF00"/>
              </a:solidFill>
              <a:effectLst/>
              <a:uLnTx/>
              <a:uFillTx/>
              <a:latin typeface="Arial" panose="020B0604020202020204"/>
              <a:ea typeface="+mn-ea"/>
              <a:cs typeface="+mn-cs"/>
            </a:endParaRPr>
          </a:p>
        </p:txBody>
      </p:sp>
      <p:sp>
        <p:nvSpPr>
          <p:cNvPr id="31" name="Ovál 30">
            <a:extLst>
              <a:ext uri="{FF2B5EF4-FFF2-40B4-BE49-F238E27FC236}">
                <a16:creationId xmlns:a16="http://schemas.microsoft.com/office/drawing/2014/main" id="{B4F8DA78-77CB-47F9-85FD-2B4C1EA2992B}"/>
              </a:ext>
            </a:extLst>
          </p:cNvPr>
          <p:cNvSpPr/>
          <p:nvPr/>
        </p:nvSpPr>
        <p:spPr>
          <a:xfrm rot="323225">
            <a:off x="4030531" y="864139"/>
            <a:ext cx="600479" cy="291934"/>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800" b="1" i="0" u="none" strike="noStrike" kern="1200" cap="none" spc="0" normalizeH="0" baseline="0" noProof="0" dirty="0">
              <a:ln>
                <a:noFill/>
              </a:ln>
              <a:solidFill>
                <a:srgbClr val="00FF00"/>
              </a:solidFill>
              <a:effectLst/>
              <a:uLnTx/>
              <a:uFillTx/>
              <a:latin typeface="Arial" panose="020B0604020202020204"/>
              <a:ea typeface="+mn-ea"/>
              <a:cs typeface="+mn-cs"/>
            </a:endParaRPr>
          </a:p>
        </p:txBody>
      </p:sp>
      <p:sp>
        <p:nvSpPr>
          <p:cNvPr id="32" name="Ovál 31">
            <a:extLst>
              <a:ext uri="{FF2B5EF4-FFF2-40B4-BE49-F238E27FC236}">
                <a16:creationId xmlns:a16="http://schemas.microsoft.com/office/drawing/2014/main" id="{8DECB618-BD91-46F7-9927-00D144F603FF}"/>
              </a:ext>
            </a:extLst>
          </p:cNvPr>
          <p:cNvSpPr/>
          <p:nvPr/>
        </p:nvSpPr>
        <p:spPr>
          <a:xfrm rot="2770861">
            <a:off x="5681853" y="1792102"/>
            <a:ext cx="803185" cy="439986"/>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800" b="1" i="0" u="none" strike="noStrike" kern="1200" cap="none" spc="0" normalizeH="0" baseline="0" noProof="0" dirty="0">
              <a:ln>
                <a:noFill/>
              </a:ln>
              <a:solidFill>
                <a:srgbClr val="00FF00"/>
              </a:solidFill>
              <a:effectLst/>
              <a:uLnTx/>
              <a:uFillTx/>
              <a:latin typeface="Arial" panose="020B0604020202020204"/>
              <a:ea typeface="+mn-ea"/>
              <a:cs typeface="+mn-cs"/>
            </a:endParaRPr>
          </a:p>
        </p:txBody>
      </p:sp>
      <p:sp>
        <p:nvSpPr>
          <p:cNvPr id="33" name="Ovál 32">
            <a:extLst>
              <a:ext uri="{FF2B5EF4-FFF2-40B4-BE49-F238E27FC236}">
                <a16:creationId xmlns:a16="http://schemas.microsoft.com/office/drawing/2014/main" id="{F1A95C57-2B89-4F67-A2D4-CCAFCAF88A2F}"/>
              </a:ext>
            </a:extLst>
          </p:cNvPr>
          <p:cNvSpPr/>
          <p:nvPr/>
        </p:nvSpPr>
        <p:spPr>
          <a:xfrm>
            <a:off x="4181349" y="1644719"/>
            <a:ext cx="914901" cy="519524"/>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800" b="1" i="0" u="none" strike="noStrike" kern="1200" cap="none" spc="0" normalizeH="0" baseline="0" noProof="0" dirty="0">
              <a:ln>
                <a:noFill/>
              </a:ln>
              <a:solidFill>
                <a:srgbClr val="00FF00"/>
              </a:solidFill>
              <a:effectLst/>
              <a:uLnTx/>
              <a:uFillTx/>
              <a:latin typeface="Arial" panose="020B0604020202020204"/>
              <a:ea typeface="+mn-ea"/>
              <a:cs typeface="+mn-cs"/>
            </a:endParaRPr>
          </a:p>
        </p:txBody>
      </p:sp>
      <p:sp>
        <p:nvSpPr>
          <p:cNvPr id="35" name="Ovál 34">
            <a:extLst>
              <a:ext uri="{FF2B5EF4-FFF2-40B4-BE49-F238E27FC236}">
                <a16:creationId xmlns:a16="http://schemas.microsoft.com/office/drawing/2014/main" id="{C7FBDA8C-FB29-495D-941B-057367459C2B}"/>
              </a:ext>
            </a:extLst>
          </p:cNvPr>
          <p:cNvSpPr/>
          <p:nvPr/>
        </p:nvSpPr>
        <p:spPr>
          <a:xfrm rot="20312213">
            <a:off x="8551534" y="5687143"/>
            <a:ext cx="838097" cy="37753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800" b="1" i="0" u="none" strike="noStrike" kern="1200" cap="none" spc="0" normalizeH="0" baseline="0" noProof="0" dirty="0">
              <a:ln>
                <a:noFill/>
              </a:ln>
              <a:solidFill>
                <a:srgbClr val="00FF00"/>
              </a:solidFill>
              <a:effectLst/>
              <a:uLnTx/>
              <a:uFillTx/>
              <a:latin typeface="Arial" panose="020B0604020202020204"/>
              <a:ea typeface="+mn-ea"/>
              <a:cs typeface="+mn-cs"/>
            </a:endParaRPr>
          </a:p>
        </p:txBody>
      </p:sp>
      <p:sp>
        <p:nvSpPr>
          <p:cNvPr id="36" name="Ovál 35">
            <a:extLst>
              <a:ext uri="{FF2B5EF4-FFF2-40B4-BE49-F238E27FC236}">
                <a16:creationId xmlns:a16="http://schemas.microsoft.com/office/drawing/2014/main" id="{FD14F9F0-D172-4E63-9EE9-6CBC27EF1182}"/>
              </a:ext>
            </a:extLst>
          </p:cNvPr>
          <p:cNvSpPr/>
          <p:nvPr/>
        </p:nvSpPr>
        <p:spPr>
          <a:xfrm rot="18333401">
            <a:off x="2808142" y="1917161"/>
            <a:ext cx="769244" cy="520182"/>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800" b="1" i="0" u="none" strike="noStrike" kern="1200" cap="none" spc="0" normalizeH="0" baseline="0" noProof="0" dirty="0">
              <a:ln>
                <a:noFill/>
              </a:ln>
              <a:solidFill>
                <a:srgbClr val="00FF00"/>
              </a:solidFill>
              <a:effectLst/>
              <a:uLnTx/>
              <a:uFillTx/>
              <a:latin typeface="Arial" panose="020B0604020202020204"/>
              <a:ea typeface="+mn-ea"/>
              <a:cs typeface="+mn-cs"/>
            </a:endParaRPr>
          </a:p>
        </p:txBody>
      </p:sp>
      <p:sp>
        <p:nvSpPr>
          <p:cNvPr id="37" name="Ovál 36">
            <a:extLst>
              <a:ext uri="{FF2B5EF4-FFF2-40B4-BE49-F238E27FC236}">
                <a16:creationId xmlns:a16="http://schemas.microsoft.com/office/drawing/2014/main" id="{691A4411-1B83-4F77-A71C-464C373E62C5}"/>
              </a:ext>
            </a:extLst>
          </p:cNvPr>
          <p:cNvSpPr/>
          <p:nvPr/>
        </p:nvSpPr>
        <p:spPr>
          <a:xfrm rot="18190900">
            <a:off x="5654972" y="5185540"/>
            <a:ext cx="597362" cy="921043"/>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800" b="1" i="0" u="none" strike="noStrike" kern="1200" cap="none" spc="0" normalizeH="0" baseline="0" noProof="0" dirty="0">
              <a:ln>
                <a:noFill/>
              </a:ln>
              <a:solidFill>
                <a:srgbClr val="00FF00"/>
              </a:solidFill>
              <a:effectLst/>
              <a:uLnTx/>
              <a:uFillTx/>
              <a:latin typeface="Arial" panose="020B0604020202020204"/>
              <a:ea typeface="+mn-ea"/>
              <a:cs typeface="+mn-cs"/>
            </a:endParaRPr>
          </a:p>
        </p:txBody>
      </p:sp>
      <p:sp>
        <p:nvSpPr>
          <p:cNvPr id="38" name="Ovál 37">
            <a:extLst>
              <a:ext uri="{FF2B5EF4-FFF2-40B4-BE49-F238E27FC236}">
                <a16:creationId xmlns:a16="http://schemas.microsoft.com/office/drawing/2014/main" id="{70FA7B0C-4500-4DA8-8272-8929B24F0B65}"/>
              </a:ext>
            </a:extLst>
          </p:cNvPr>
          <p:cNvSpPr/>
          <p:nvPr/>
        </p:nvSpPr>
        <p:spPr>
          <a:xfrm rot="1584540">
            <a:off x="5206470" y="2294462"/>
            <a:ext cx="600479" cy="375457"/>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800" b="1" i="0" u="none" strike="noStrike" kern="1200" cap="none" spc="0" normalizeH="0" baseline="0" noProof="0" dirty="0">
              <a:ln>
                <a:noFill/>
              </a:ln>
              <a:solidFill>
                <a:srgbClr val="00FF00"/>
              </a:solidFill>
              <a:effectLst/>
              <a:uLnTx/>
              <a:uFillTx/>
              <a:latin typeface="Arial" panose="020B0604020202020204"/>
              <a:ea typeface="+mn-ea"/>
              <a:cs typeface="+mn-cs"/>
            </a:endParaRPr>
          </a:p>
        </p:txBody>
      </p:sp>
      <p:sp>
        <p:nvSpPr>
          <p:cNvPr id="39" name="Ovál 38">
            <a:extLst>
              <a:ext uri="{FF2B5EF4-FFF2-40B4-BE49-F238E27FC236}">
                <a16:creationId xmlns:a16="http://schemas.microsoft.com/office/drawing/2014/main" id="{970E46AE-7D93-4FA5-A2F5-E995F8EAA228}"/>
              </a:ext>
            </a:extLst>
          </p:cNvPr>
          <p:cNvSpPr/>
          <p:nvPr/>
        </p:nvSpPr>
        <p:spPr>
          <a:xfrm rot="339291">
            <a:off x="8714649" y="4468382"/>
            <a:ext cx="665684" cy="495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800" b="1" i="0" u="none" strike="noStrike" kern="1200" cap="none" spc="0" normalizeH="0" baseline="0" noProof="0" dirty="0">
              <a:ln>
                <a:noFill/>
              </a:ln>
              <a:solidFill>
                <a:srgbClr val="00FF00"/>
              </a:solidFill>
              <a:effectLst/>
              <a:uLnTx/>
              <a:uFillTx/>
              <a:latin typeface="Arial" panose="020B0604020202020204"/>
              <a:ea typeface="+mn-ea"/>
              <a:cs typeface="+mn-cs"/>
            </a:endParaRPr>
          </a:p>
        </p:txBody>
      </p:sp>
      <p:sp>
        <p:nvSpPr>
          <p:cNvPr id="40" name="Ovál 39">
            <a:extLst>
              <a:ext uri="{FF2B5EF4-FFF2-40B4-BE49-F238E27FC236}">
                <a16:creationId xmlns:a16="http://schemas.microsoft.com/office/drawing/2014/main" id="{0A25190F-69A3-45DF-8514-2ECD321BE43B}"/>
              </a:ext>
            </a:extLst>
          </p:cNvPr>
          <p:cNvSpPr/>
          <p:nvPr/>
        </p:nvSpPr>
        <p:spPr>
          <a:xfrm rot="6312015">
            <a:off x="6667000" y="2758116"/>
            <a:ext cx="695330" cy="53333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800" b="1" i="0" u="none" strike="noStrike" kern="1200" cap="none" spc="0" normalizeH="0" baseline="0" noProof="0" dirty="0">
              <a:ln>
                <a:noFill/>
              </a:ln>
              <a:solidFill>
                <a:srgbClr val="00FF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95207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ovéPole 7"/>
          <p:cNvSpPr txBox="1"/>
          <p:nvPr>
            <p:custDataLst>
              <p:tags r:id="rId1"/>
            </p:custDataLst>
          </p:nvPr>
        </p:nvSpPr>
        <p:spPr>
          <a:xfrm>
            <a:off x="448169" y="1866135"/>
            <a:ext cx="11295662" cy="16312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2000" b="1" i="0" strike="noStrike" kern="1200" cap="none" spc="0" normalizeH="0" baseline="0" noProof="0" dirty="0">
                <a:ln>
                  <a:noFill/>
                </a:ln>
                <a:effectLst/>
                <a:uLnTx/>
                <a:uFillTx/>
                <a:latin typeface="Calibri" panose="020F0502020204030204"/>
                <a:ea typeface="+mn-ea"/>
                <a:cs typeface="+mn-cs"/>
              </a:rPr>
              <a:t>V červenci a po větší část srpna epidemie kolísala v souladu s optimistickými predikcemi kolem relativně nízkých počtů nově diagnostikovaných. Úhrnný 7denní počet nově potvrzených případů se pohyboval v intervalu 10 – 15/100tis. obyvatel. Šíření nákazy bylo lokálně specifické, nikoli plošné, vznikala lokální ohniska. Nákaza se dominantně šířila mezi mladými lidmi, kteří nejsou většinově očkovaní a mají hodně vzájemných kontaktů. Většina onemocnění měla a má mírný průběh. </a:t>
            </a:r>
          </a:p>
        </p:txBody>
      </p:sp>
      <p:sp>
        <p:nvSpPr>
          <p:cNvPr id="6" name="Šipka dolů 5"/>
          <p:cNvSpPr/>
          <p:nvPr/>
        </p:nvSpPr>
        <p:spPr>
          <a:xfrm>
            <a:off x="5164700" y="1224875"/>
            <a:ext cx="1695252" cy="5087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Podnadpis 2">
            <a:extLst>
              <a:ext uri="{FF2B5EF4-FFF2-40B4-BE49-F238E27FC236}">
                <a16:creationId xmlns:a16="http://schemas.microsoft.com/office/drawing/2014/main" id="{3DC956FD-6669-4C82-B852-E3CE5A476C50}"/>
              </a:ext>
            </a:extLst>
          </p:cNvPr>
          <p:cNvSpPr txBox="1">
            <a:spLocks/>
          </p:cNvSpPr>
          <p:nvPr>
            <p:custDataLst>
              <p:tags r:id="rId2"/>
            </p:custDataLst>
          </p:nvPr>
        </p:nvSpPr>
        <p:spPr>
          <a:xfrm>
            <a:off x="205115" y="38814"/>
            <a:ext cx="11614422" cy="13234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cs-CZ" sz="4000" b="1" i="0" u="none" strike="noStrike" kern="1200" cap="none" spc="0" normalizeH="0" baseline="0" noProof="0" dirty="0">
                <a:ln>
                  <a:noFill/>
                </a:ln>
                <a:solidFill>
                  <a:prstClr val="black"/>
                </a:solidFill>
                <a:effectLst/>
                <a:uLnTx/>
                <a:uFillTx/>
                <a:latin typeface="Calibri" panose="020F0502020204030204"/>
                <a:ea typeface="+mn-ea"/>
                <a:cs typeface="+mn-cs"/>
              </a:rPr>
              <a:t>Kdy se pozná, že vývoj epidemie začíná sledovat rizikové scénáře ?</a:t>
            </a:r>
          </a:p>
        </p:txBody>
      </p:sp>
      <p:sp>
        <p:nvSpPr>
          <p:cNvPr id="10" name="TextovéPole 9">
            <a:extLst>
              <a:ext uri="{FF2B5EF4-FFF2-40B4-BE49-F238E27FC236}">
                <a16:creationId xmlns:a16="http://schemas.microsoft.com/office/drawing/2014/main" id="{2C98192F-424C-4647-82A6-411F6943FFF9}"/>
              </a:ext>
            </a:extLst>
          </p:cNvPr>
          <p:cNvSpPr txBox="1"/>
          <p:nvPr>
            <p:custDataLst>
              <p:tags r:id="rId3"/>
            </p:custDataLst>
          </p:nvPr>
        </p:nvSpPr>
        <p:spPr>
          <a:xfrm>
            <a:off x="342634" y="4107638"/>
            <a:ext cx="11421705" cy="2554545"/>
          </a:xfrm>
          <a:prstGeom prst="rect">
            <a:avLst/>
          </a:prstGeom>
          <a:noFill/>
        </p:spPr>
        <p:txBody>
          <a:bodyPr wrap="square" rtlCol="0">
            <a:spAutoFit/>
          </a:bodyPr>
          <a:lstStyle/>
          <a:p>
            <a:pPr algn="ctr"/>
            <a:r>
              <a:rPr lang="cs-CZ" sz="2000" i="1" dirty="0"/>
              <a:t>Zásadní pro predikci na září a říjen bude konec srpna a počátek září, kdy dojde k výraznějšímu návratu populace do zaměstnání / škol. Pokud v těchto týdnech začne virová nálož v populaci stoupat a bude zasahovat více regionů, bude to indikátor pro rizikovější scénáře v podzimních měsících. Zásadním obdobím, kdy se může rizikový vývoj signifikantně projevit bude období po 15.9. – 20.9, tedy doba s odpovídajícím časovým odstupem po návratu dětí do škol a dospělé populace do zaměstnání. </a:t>
            </a:r>
          </a:p>
          <a:p>
            <a:pPr algn="ctr"/>
            <a:endParaRPr lang="cs-CZ" sz="2000" i="1" dirty="0"/>
          </a:p>
          <a:p>
            <a:pPr algn="ctr"/>
            <a:r>
              <a:rPr lang="cs-CZ" sz="2000" b="1" i="1" dirty="0">
                <a:solidFill>
                  <a:srgbClr val="C00000"/>
                </a:solidFill>
              </a:rPr>
              <a:t>Rozhodujícím faktorem bude postup vakcinace – proto scénáře predikcí pracují s různými variantami postupu očkování.  </a:t>
            </a:r>
          </a:p>
        </p:txBody>
      </p:sp>
      <p:sp>
        <p:nvSpPr>
          <p:cNvPr id="9" name="Šipka dolů 5">
            <a:extLst>
              <a:ext uri="{FF2B5EF4-FFF2-40B4-BE49-F238E27FC236}">
                <a16:creationId xmlns:a16="http://schemas.microsoft.com/office/drawing/2014/main" id="{91B655F0-0375-4DAC-8A31-DA610C106630}"/>
              </a:ext>
            </a:extLst>
          </p:cNvPr>
          <p:cNvSpPr/>
          <p:nvPr/>
        </p:nvSpPr>
        <p:spPr>
          <a:xfrm>
            <a:off x="5164700" y="3556464"/>
            <a:ext cx="1695252" cy="5087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9719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rázek 5">
            <a:extLst>
              <a:ext uri="{FF2B5EF4-FFF2-40B4-BE49-F238E27FC236}">
                <a16:creationId xmlns:a16="http://schemas.microsoft.com/office/drawing/2014/main" id="{C9CD87E1-26DB-44DB-8B29-23B662244B8F}"/>
              </a:ext>
            </a:extLst>
          </p:cNvPr>
          <p:cNvPicPr>
            <a:picLocks noChangeAspect="1"/>
          </p:cNvPicPr>
          <p:nvPr/>
        </p:nvPicPr>
        <p:blipFill>
          <a:blip r:embed="rId2"/>
          <a:stretch>
            <a:fillRect/>
          </a:stretch>
        </p:blipFill>
        <p:spPr>
          <a:xfrm>
            <a:off x="943889" y="1126773"/>
            <a:ext cx="9002268" cy="3906012"/>
          </a:xfrm>
          <a:prstGeom prst="rect">
            <a:avLst/>
          </a:prstGeom>
        </p:spPr>
      </p:pic>
      <p:sp>
        <p:nvSpPr>
          <p:cNvPr id="2" name="Nadpis 1">
            <a:extLst>
              <a:ext uri="{FF2B5EF4-FFF2-40B4-BE49-F238E27FC236}">
                <a16:creationId xmlns:a16="http://schemas.microsoft.com/office/drawing/2014/main" id="{FA62F1D2-ED3B-4B05-8AB5-7ACCECEFF222}"/>
              </a:ext>
            </a:extLst>
          </p:cNvPr>
          <p:cNvSpPr>
            <a:spLocks noGrp="1"/>
          </p:cNvSpPr>
          <p:nvPr>
            <p:ph type="title"/>
          </p:nvPr>
        </p:nvSpPr>
        <p:spPr>
          <a:xfrm>
            <a:off x="175099" y="2"/>
            <a:ext cx="10347758" cy="576000"/>
          </a:xfrm>
        </p:spPr>
        <p:txBody>
          <a:bodyPr/>
          <a:lstStyle/>
          <a:p>
            <a:r>
              <a:rPr lang="cs-CZ" sz="1800" dirty="0"/>
              <a:t>Zpomalení šíření infekce v důsledku snížení počtu vnímavých jedinců: modelová projekce</a:t>
            </a:r>
          </a:p>
        </p:txBody>
      </p:sp>
      <p:graphicFrame>
        <p:nvGraphicFramePr>
          <p:cNvPr id="5" name="Tabulka 10">
            <a:extLst>
              <a:ext uri="{FF2B5EF4-FFF2-40B4-BE49-F238E27FC236}">
                <a16:creationId xmlns:a16="http://schemas.microsoft.com/office/drawing/2014/main" id="{15DD0D57-A810-45FC-8E29-0146AAE4DCEB}"/>
              </a:ext>
            </a:extLst>
          </p:cNvPr>
          <p:cNvGraphicFramePr>
            <a:graphicFrameLocks noGrp="1"/>
          </p:cNvGraphicFramePr>
          <p:nvPr/>
        </p:nvGraphicFramePr>
        <p:xfrm>
          <a:off x="1506886" y="4379686"/>
          <a:ext cx="8287972" cy="275016"/>
        </p:xfrm>
        <a:graphic>
          <a:graphicData uri="http://schemas.openxmlformats.org/drawingml/2006/table">
            <a:tbl>
              <a:tblPr firstRow="1" bandRow="1">
                <a:tableStyleId>{5C22544A-7EE6-4342-B048-85BDC9FD1C3A}</a:tableStyleId>
              </a:tblPr>
              <a:tblGrid>
                <a:gridCol w="591998">
                  <a:extLst>
                    <a:ext uri="{9D8B030D-6E8A-4147-A177-3AD203B41FA5}">
                      <a16:colId xmlns:a16="http://schemas.microsoft.com/office/drawing/2014/main" val="1448076295"/>
                    </a:ext>
                  </a:extLst>
                </a:gridCol>
                <a:gridCol w="591998">
                  <a:extLst>
                    <a:ext uri="{9D8B030D-6E8A-4147-A177-3AD203B41FA5}">
                      <a16:colId xmlns:a16="http://schemas.microsoft.com/office/drawing/2014/main" val="522117172"/>
                    </a:ext>
                  </a:extLst>
                </a:gridCol>
                <a:gridCol w="591998">
                  <a:extLst>
                    <a:ext uri="{9D8B030D-6E8A-4147-A177-3AD203B41FA5}">
                      <a16:colId xmlns:a16="http://schemas.microsoft.com/office/drawing/2014/main" val="81022479"/>
                    </a:ext>
                  </a:extLst>
                </a:gridCol>
                <a:gridCol w="591998">
                  <a:extLst>
                    <a:ext uri="{9D8B030D-6E8A-4147-A177-3AD203B41FA5}">
                      <a16:colId xmlns:a16="http://schemas.microsoft.com/office/drawing/2014/main" val="900389438"/>
                    </a:ext>
                  </a:extLst>
                </a:gridCol>
                <a:gridCol w="591998">
                  <a:extLst>
                    <a:ext uri="{9D8B030D-6E8A-4147-A177-3AD203B41FA5}">
                      <a16:colId xmlns:a16="http://schemas.microsoft.com/office/drawing/2014/main" val="4186132309"/>
                    </a:ext>
                  </a:extLst>
                </a:gridCol>
                <a:gridCol w="591998">
                  <a:extLst>
                    <a:ext uri="{9D8B030D-6E8A-4147-A177-3AD203B41FA5}">
                      <a16:colId xmlns:a16="http://schemas.microsoft.com/office/drawing/2014/main" val="3382968639"/>
                    </a:ext>
                  </a:extLst>
                </a:gridCol>
                <a:gridCol w="591998">
                  <a:extLst>
                    <a:ext uri="{9D8B030D-6E8A-4147-A177-3AD203B41FA5}">
                      <a16:colId xmlns:a16="http://schemas.microsoft.com/office/drawing/2014/main" val="3321566055"/>
                    </a:ext>
                  </a:extLst>
                </a:gridCol>
                <a:gridCol w="591998">
                  <a:extLst>
                    <a:ext uri="{9D8B030D-6E8A-4147-A177-3AD203B41FA5}">
                      <a16:colId xmlns:a16="http://schemas.microsoft.com/office/drawing/2014/main" val="1650665797"/>
                    </a:ext>
                  </a:extLst>
                </a:gridCol>
                <a:gridCol w="591998">
                  <a:extLst>
                    <a:ext uri="{9D8B030D-6E8A-4147-A177-3AD203B41FA5}">
                      <a16:colId xmlns:a16="http://schemas.microsoft.com/office/drawing/2014/main" val="2879972236"/>
                    </a:ext>
                  </a:extLst>
                </a:gridCol>
                <a:gridCol w="591998">
                  <a:extLst>
                    <a:ext uri="{9D8B030D-6E8A-4147-A177-3AD203B41FA5}">
                      <a16:colId xmlns:a16="http://schemas.microsoft.com/office/drawing/2014/main" val="1194269133"/>
                    </a:ext>
                  </a:extLst>
                </a:gridCol>
                <a:gridCol w="591998">
                  <a:extLst>
                    <a:ext uri="{9D8B030D-6E8A-4147-A177-3AD203B41FA5}">
                      <a16:colId xmlns:a16="http://schemas.microsoft.com/office/drawing/2014/main" val="1562465228"/>
                    </a:ext>
                  </a:extLst>
                </a:gridCol>
                <a:gridCol w="591998">
                  <a:extLst>
                    <a:ext uri="{9D8B030D-6E8A-4147-A177-3AD203B41FA5}">
                      <a16:colId xmlns:a16="http://schemas.microsoft.com/office/drawing/2014/main" val="2413365606"/>
                    </a:ext>
                  </a:extLst>
                </a:gridCol>
                <a:gridCol w="591998">
                  <a:extLst>
                    <a:ext uri="{9D8B030D-6E8A-4147-A177-3AD203B41FA5}">
                      <a16:colId xmlns:a16="http://schemas.microsoft.com/office/drawing/2014/main" val="2954741850"/>
                    </a:ext>
                  </a:extLst>
                </a:gridCol>
                <a:gridCol w="591998">
                  <a:extLst>
                    <a:ext uri="{9D8B030D-6E8A-4147-A177-3AD203B41FA5}">
                      <a16:colId xmlns:a16="http://schemas.microsoft.com/office/drawing/2014/main" val="3623388293"/>
                    </a:ext>
                  </a:extLst>
                </a:gridCol>
              </a:tblGrid>
              <a:tr h="275016">
                <a:tc>
                  <a:txBody>
                    <a:bodyPr/>
                    <a:lstStyle/>
                    <a:p>
                      <a:pPr algn="ctr" fontAlgn="b"/>
                      <a:r>
                        <a:rPr lang="cs-CZ" sz="1200" b="1" i="0" u="none" strike="noStrike" noProof="0" dirty="0">
                          <a:solidFill>
                            <a:schemeClr val="tx1"/>
                          </a:solidFill>
                          <a:effectLst/>
                          <a:latin typeface="Calibri" panose="020F0502020204030204" pitchFamily="34" charset="0"/>
                        </a:rPr>
                        <a:t>červenec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fontAlgn="b"/>
                      <a:r>
                        <a:rPr lang="cs-CZ" sz="1200" b="1" i="0" u="none" strike="noStrike" noProof="0" dirty="0">
                          <a:solidFill>
                            <a:schemeClr val="tx1"/>
                          </a:solidFill>
                          <a:effectLst/>
                          <a:latin typeface="Calibri" panose="020F0502020204030204" pitchFamily="34" charset="0"/>
                        </a:rPr>
                        <a:t>srpen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fontAlgn="b"/>
                      <a:r>
                        <a:rPr lang="cs-CZ" sz="1200" b="1" i="0" u="none" strike="noStrike" noProof="0" dirty="0">
                          <a:solidFill>
                            <a:schemeClr val="tx1"/>
                          </a:solidFill>
                          <a:effectLst/>
                          <a:latin typeface="Calibri" panose="020F0502020204030204" pitchFamily="34" charset="0"/>
                        </a:rPr>
                        <a:t>září</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fontAlgn="b"/>
                      <a:r>
                        <a:rPr lang="cs-CZ" sz="1200" b="1" i="0" u="none" strike="noStrike" noProof="0" dirty="0">
                          <a:solidFill>
                            <a:schemeClr val="tx1"/>
                          </a:solidFill>
                          <a:effectLst/>
                          <a:latin typeface="Calibri" panose="020F0502020204030204" pitchFamily="34" charset="0"/>
                        </a:rPr>
                        <a:t>říjen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fontAlgn="b"/>
                      <a:r>
                        <a:rPr lang="cs-CZ" sz="1200" b="1" i="0" u="none" strike="noStrike" noProof="0" dirty="0">
                          <a:solidFill>
                            <a:schemeClr val="tx1"/>
                          </a:solidFill>
                          <a:effectLst/>
                          <a:latin typeface="Calibri" panose="020F0502020204030204" pitchFamily="34" charset="0"/>
                        </a:rPr>
                        <a:t>listopad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fontAlgn="b"/>
                      <a:r>
                        <a:rPr lang="cs-CZ" sz="1200" b="1" i="0" u="none" strike="noStrike" noProof="0" dirty="0">
                          <a:solidFill>
                            <a:schemeClr val="tx1"/>
                          </a:solidFill>
                          <a:effectLst/>
                          <a:latin typeface="Calibri" panose="020F0502020204030204" pitchFamily="34" charset="0"/>
                        </a:rPr>
                        <a:t>prosinec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fontAlgn="b"/>
                      <a:r>
                        <a:rPr lang="cs-CZ" sz="1200" b="1" i="0" u="none" strike="noStrike" kern="1200" noProof="0" dirty="0">
                          <a:solidFill>
                            <a:schemeClr val="tx1"/>
                          </a:solidFill>
                          <a:effectLst/>
                          <a:latin typeface="Calibri" panose="020F0502020204030204" pitchFamily="34" charset="0"/>
                          <a:ea typeface="+mn-ea"/>
                          <a:cs typeface="+mn-cs"/>
                        </a:rPr>
                        <a:t>leden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fontAlgn="b"/>
                      <a:r>
                        <a:rPr lang="cs-CZ" sz="1200" b="1" i="0" u="none" strike="noStrike" kern="1200" noProof="0" dirty="0">
                          <a:solidFill>
                            <a:schemeClr val="tx1"/>
                          </a:solidFill>
                          <a:effectLst/>
                          <a:latin typeface="Calibri" panose="020F0502020204030204" pitchFamily="34" charset="0"/>
                          <a:ea typeface="+mn-ea"/>
                          <a:cs typeface="+mn-cs"/>
                        </a:rPr>
                        <a:t>únor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fontAlgn="b"/>
                      <a:r>
                        <a:rPr lang="cs-CZ" sz="1200" b="1" i="0" u="none" strike="noStrike" kern="1200" noProof="0" dirty="0">
                          <a:solidFill>
                            <a:schemeClr val="tx1"/>
                          </a:solidFill>
                          <a:effectLst/>
                          <a:latin typeface="Calibri" panose="020F0502020204030204" pitchFamily="34" charset="0"/>
                          <a:ea typeface="+mn-ea"/>
                          <a:cs typeface="+mn-cs"/>
                        </a:rPr>
                        <a:t>březen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fontAlgn="b"/>
                      <a:r>
                        <a:rPr lang="cs-CZ" sz="1200" b="1" i="0" u="none" strike="noStrike" kern="1200" noProof="0" dirty="0">
                          <a:solidFill>
                            <a:schemeClr val="tx1"/>
                          </a:solidFill>
                          <a:effectLst/>
                          <a:latin typeface="Calibri" panose="020F0502020204030204" pitchFamily="34" charset="0"/>
                          <a:ea typeface="+mn-ea"/>
                          <a:cs typeface="+mn-cs"/>
                        </a:rPr>
                        <a:t>duben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fontAlgn="ctr"/>
                      <a:r>
                        <a:rPr lang="cs-CZ" sz="1200" b="1" i="0" u="none" strike="noStrike" noProof="0" dirty="0">
                          <a:solidFill>
                            <a:srgbClr val="000000"/>
                          </a:solidFill>
                          <a:effectLst/>
                          <a:latin typeface="Calibri" panose="020F0502020204030204" pitchFamily="34" charset="0"/>
                        </a:rPr>
                        <a:t>květen</a:t>
                      </a:r>
                      <a:endParaRPr lang="cs-CZ" sz="1100" b="1" i="0" u="none" strike="noStrike" noProof="0"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fontAlgn="ctr"/>
                      <a:r>
                        <a:rPr lang="cs-CZ" sz="1200" b="1" i="0" u="none" strike="noStrike" kern="1200" noProof="0" dirty="0">
                          <a:solidFill>
                            <a:schemeClr val="tx1"/>
                          </a:solidFill>
                          <a:effectLst/>
                          <a:latin typeface="Calibri" panose="020F0502020204030204" pitchFamily="34" charset="0"/>
                          <a:ea typeface="+mn-ea"/>
                          <a:cs typeface="+mn-cs"/>
                        </a:rPr>
                        <a:t>červen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fontAlgn="ctr"/>
                      <a:r>
                        <a:rPr lang="cs-CZ" sz="1200" b="1" i="0" u="none" strike="noStrike" kern="1200" noProof="0" dirty="0">
                          <a:solidFill>
                            <a:schemeClr val="tx1"/>
                          </a:solidFill>
                          <a:effectLst/>
                          <a:latin typeface="Calibri" panose="020F0502020204030204" pitchFamily="34" charset="0"/>
                          <a:ea typeface="+mn-ea"/>
                          <a:cs typeface="+mn-cs"/>
                        </a:rPr>
                        <a:t>červenec</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fontAlgn="ctr"/>
                      <a:r>
                        <a:rPr lang="cs-CZ" sz="1200" b="1" i="0" u="none" strike="noStrike" kern="1200" noProof="0" dirty="0">
                          <a:solidFill>
                            <a:schemeClr val="tx1"/>
                          </a:solidFill>
                          <a:effectLst/>
                          <a:latin typeface="Calibri" panose="020F0502020204030204" pitchFamily="34" charset="0"/>
                          <a:ea typeface="+mn-ea"/>
                          <a:cs typeface="+mn-cs"/>
                        </a:rPr>
                        <a:t>srpen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3408861870"/>
                  </a:ext>
                </a:extLst>
              </a:tr>
            </a:tbl>
          </a:graphicData>
        </a:graphic>
      </p:graphicFrame>
      <p:sp>
        <p:nvSpPr>
          <p:cNvPr id="7" name="TextovéPole 6">
            <a:extLst>
              <a:ext uri="{FF2B5EF4-FFF2-40B4-BE49-F238E27FC236}">
                <a16:creationId xmlns:a16="http://schemas.microsoft.com/office/drawing/2014/main" id="{904F1CD9-2EB1-4F23-ABD5-6313403E78F1}"/>
              </a:ext>
            </a:extLst>
          </p:cNvPr>
          <p:cNvSpPr txBox="1"/>
          <p:nvPr/>
        </p:nvSpPr>
        <p:spPr>
          <a:xfrm>
            <a:off x="7966771" y="4695495"/>
            <a:ext cx="3484868"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prstClr val="black"/>
                </a:solidFill>
                <a:effectLst/>
                <a:uLnTx/>
                <a:uFillTx/>
                <a:latin typeface="Calibri" panose="020F0502020204030204"/>
                <a:ea typeface="+mn-ea"/>
                <a:cs typeface="+mn-cs"/>
              </a:rPr>
              <a:t>Vakcinovaní včetně v minulosti infikovaných</a:t>
            </a:r>
          </a:p>
        </p:txBody>
      </p:sp>
      <p:sp>
        <p:nvSpPr>
          <p:cNvPr id="8" name="TextovéPole 7">
            <a:extLst>
              <a:ext uri="{FF2B5EF4-FFF2-40B4-BE49-F238E27FC236}">
                <a16:creationId xmlns:a16="http://schemas.microsoft.com/office/drawing/2014/main" id="{861F783C-7F71-4433-AE26-459A616AFA15}"/>
              </a:ext>
            </a:extLst>
          </p:cNvPr>
          <p:cNvSpPr txBox="1"/>
          <p:nvPr/>
        </p:nvSpPr>
        <p:spPr>
          <a:xfrm>
            <a:off x="943889" y="616795"/>
            <a:ext cx="93574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prstClr val="black"/>
                </a:solidFill>
                <a:effectLst/>
                <a:uLnTx/>
                <a:uFillTx/>
                <a:latin typeface="Calibri" panose="020F0502020204030204"/>
                <a:ea typeface="+mn-ea"/>
                <a:cs typeface="+mn-cs"/>
              </a:rPr>
              <a:t>Modelová predikce stavů v populaci v čase kalkulující </a:t>
            </a:r>
            <a:br>
              <a:rPr kumimoji="0" lang="cs-CZ" sz="18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cs-CZ" sz="1800" b="1" i="0" u="none" strike="noStrike" kern="1200" cap="none" spc="0" normalizeH="0" baseline="0" noProof="0" dirty="0">
                <a:ln>
                  <a:noFill/>
                </a:ln>
                <a:solidFill>
                  <a:prstClr val="black"/>
                </a:solidFill>
                <a:effectLst/>
                <a:uLnTx/>
                <a:uFillTx/>
                <a:latin typeface="Calibri" panose="020F0502020204030204"/>
                <a:ea typeface="+mn-ea"/>
                <a:cs typeface="+mn-cs"/>
              </a:rPr>
              <a:t>s rychlým postupem vakcinace (optimistická projekce)</a:t>
            </a:r>
          </a:p>
        </p:txBody>
      </p:sp>
      <p:sp>
        <p:nvSpPr>
          <p:cNvPr id="9" name="TextovéPole 8"/>
          <p:cNvSpPr txBox="1"/>
          <p:nvPr/>
        </p:nvSpPr>
        <p:spPr>
          <a:xfrm>
            <a:off x="193761" y="5187921"/>
            <a:ext cx="11712100" cy="147732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prstClr val="black"/>
                </a:solidFill>
                <a:effectLst/>
                <a:uLnTx/>
                <a:uFillTx/>
                <a:latin typeface="Calibri" panose="020F0502020204030204"/>
                <a:ea typeface="+mn-ea"/>
                <a:cs typeface="+mn-cs"/>
              </a:rPr>
              <a:t>I při optimistických scénářích modelů je nutné počítat s cca 25% podílem populace, která je a zůstane primárně vnímavá k infekci. </a:t>
            </a:r>
            <a:r>
              <a:rPr kumimoji="0" lang="cs-CZ" sz="1800" b="0" i="0" u="none" strike="noStrike" kern="1200" cap="none" spc="0" normalizeH="0" baseline="0" noProof="0" dirty="0">
                <a:ln>
                  <a:noFill/>
                </a:ln>
                <a:solidFill>
                  <a:prstClr val="black"/>
                </a:solidFill>
                <a:effectLst/>
                <a:uLnTx/>
                <a:uFillTx/>
                <a:latin typeface="Calibri" panose="020F0502020204030204"/>
                <a:ea typeface="+mn-ea"/>
                <a:cs typeface="+mn-cs"/>
              </a:rPr>
              <a:t>Riziko částečného zhoršení vývoje tedy stále není nulové a potvrzuje ho i vývoj v okolních státech Evropy. Na podzim nelze vyloučit vznik plošně rizikových ohnisek nebo větších clusterů. Avšak postupující vakcinace snižuje počet citlivých osob, nyní již i v relativně mladých věkových kategoriích. Očkování je účinnou ochranou zejména proti těžkému průběhu onemocnění, z tohoto důvodu je možné s vysokou pravděpodobností očekávat nízkou zátěž nemocnic. </a:t>
            </a:r>
          </a:p>
        </p:txBody>
      </p:sp>
      <p:sp>
        <p:nvSpPr>
          <p:cNvPr id="3" name="TextovéPole 2">
            <a:extLst>
              <a:ext uri="{FF2B5EF4-FFF2-40B4-BE49-F238E27FC236}">
                <a16:creationId xmlns:a16="http://schemas.microsoft.com/office/drawing/2014/main" id="{EFCD1E35-AE1F-4818-BBF1-112E9F55849A}"/>
              </a:ext>
            </a:extLst>
          </p:cNvPr>
          <p:cNvSpPr txBox="1"/>
          <p:nvPr/>
        </p:nvSpPr>
        <p:spPr>
          <a:xfrm>
            <a:off x="9914726" y="3548689"/>
            <a:ext cx="381000" cy="830997"/>
          </a:xfrm>
          <a:prstGeom prst="rect">
            <a:avLst/>
          </a:prstGeom>
          <a:noFill/>
        </p:spPr>
        <p:txBody>
          <a:bodyPr wrap="square" rtlCol="0">
            <a:spAutoFit/>
          </a:bodyPr>
          <a:lstStyle/>
          <a:p>
            <a:pPr algn="ctr"/>
            <a:r>
              <a:rPr lang="cs-CZ" sz="4800" dirty="0">
                <a:solidFill>
                  <a:srgbClr val="3333CC"/>
                </a:solidFill>
                <a:latin typeface="Arial Black" panose="020B0A04020102020204" pitchFamily="34" charset="0"/>
              </a:rPr>
              <a:t>!</a:t>
            </a:r>
          </a:p>
        </p:txBody>
      </p:sp>
    </p:spTree>
    <p:extLst>
      <p:ext uri="{BB962C8B-B14F-4D97-AF65-F5344CB8AC3E}">
        <p14:creationId xmlns:p14="http://schemas.microsoft.com/office/powerpoint/2010/main" val="4158596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E083D3C-33A4-427C-8968-4D5445585846}"/>
              </a:ext>
            </a:extLst>
          </p:cNvPr>
          <p:cNvSpPr>
            <a:spLocks noGrp="1"/>
          </p:cNvSpPr>
          <p:nvPr>
            <p:ph type="ctrTitle"/>
          </p:nvPr>
        </p:nvSpPr>
        <p:spPr/>
        <p:txBody>
          <a:bodyPr>
            <a:normAutofit fontScale="90000"/>
          </a:bodyPr>
          <a:lstStyle/>
          <a:p>
            <a:r>
              <a:rPr lang="cs-CZ" b="1" dirty="0"/>
              <a:t>Datová a informační základna </a:t>
            </a:r>
            <a:br>
              <a:rPr lang="cs-CZ" b="1" dirty="0"/>
            </a:br>
            <a:r>
              <a:rPr lang="cs-CZ" b="1" dirty="0"/>
              <a:t>pro management pandemie COVID-19</a:t>
            </a:r>
          </a:p>
        </p:txBody>
      </p:sp>
      <p:sp>
        <p:nvSpPr>
          <p:cNvPr id="3" name="Podnadpis 2">
            <a:extLst>
              <a:ext uri="{FF2B5EF4-FFF2-40B4-BE49-F238E27FC236}">
                <a16:creationId xmlns:a16="http://schemas.microsoft.com/office/drawing/2014/main" id="{3DC956FD-6669-4C82-B852-E3CE5A476C50}"/>
              </a:ext>
            </a:extLst>
          </p:cNvPr>
          <p:cNvSpPr>
            <a:spLocks noGrp="1"/>
          </p:cNvSpPr>
          <p:nvPr>
            <p:ph type="subTitle" idx="1"/>
          </p:nvPr>
        </p:nvSpPr>
        <p:spPr>
          <a:xfrm>
            <a:off x="143346" y="3828910"/>
            <a:ext cx="11905307" cy="2236911"/>
          </a:xfrm>
        </p:spPr>
        <p:txBody>
          <a:bodyPr>
            <a:normAutofit/>
          </a:bodyPr>
          <a:lstStyle/>
          <a:p>
            <a:r>
              <a:rPr lang="cs-CZ" sz="5200" b="1" dirty="0"/>
              <a:t>Modelové predikce dle různých scénářů kalkulujících s různým postupem vakcinace</a:t>
            </a:r>
            <a:endParaRPr lang="cs-CZ" sz="4200" i="1" dirty="0"/>
          </a:p>
        </p:txBody>
      </p:sp>
    </p:spTree>
    <p:extLst>
      <p:ext uri="{BB962C8B-B14F-4D97-AF65-F5344CB8AC3E}">
        <p14:creationId xmlns:p14="http://schemas.microsoft.com/office/powerpoint/2010/main" val="3619103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délník 2"/>
          <p:cNvSpPr/>
          <p:nvPr/>
        </p:nvSpPr>
        <p:spPr>
          <a:xfrm>
            <a:off x="169682" y="123898"/>
            <a:ext cx="11886453" cy="144655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2200" b="0" i="1" u="none" strike="noStrike" kern="0" cap="none" spc="0" normalizeH="0" baseline="0" noProof="0" dirty="0">
                <a:ln>
                  <a:noFill/>
                </a:ln>
                <a:solidFill>
                  <a:srgbClr val="000000"/>
                </a:solidFill>
                <a:effectLst/>
                <a:uLnTx/>
                <a:uFillTx/>
                <a:latin typeface="Arial" panose="020B0604020202020204"/>
                <a:ea typeface="+mn-ea"/>
                <a:cs typeface="+mn-cs"/>
              </a:rPr>
              <a:t>Dlouhodobé predikce vychází z původního modelu SEIR, který byl pro epidemii COVID-19 v ČR adaptován na počátku dubna 2020. </a:t>
            </a:r>
            <a:r>
              <a:rPr kumimoji="0" lang="cs-CZ" sz="2200" b="0" i="1" u="none" strike="noStrike" kern="0" cap="none" spc="0" normalizeH="0" baseline="0" noProof="0" dirty="0">
                <a:ln>
                  <a:noFill/>
                </a:ln>
                <a:solidFill>
                  <a:prstClr val="black"/>
                </a:solidFill>
                <a:effectLst/>
                <a:uLnTx/>
                <a:uFillTx/>
                <a:latin typeface="Arial" panose="020B0604020202020204"/>
                <a:ea typeface="+mn-ea"/>
                <a:cs typeface="+mn-cs"/>
              </a:rPr>
              <a:t>Predikce pro rizikový vývoj vyvolaný nárůstem rizikových kontaktů nebo zvýšením reprodukční dynamiky nákazy (virtuální efekt případného opětovného uvolnění nebo efekt šíření nakažlivějších forem viru). </a:t>
            </a:r>
          </a:p>
        </p:txBody>
      </p:sp>
      <p:sp>
        <p:nvSpPr>
          <p:cNvPr id="5" name="Šipka dolů 4"/>
          <p:cNvSpPr/>
          <p:nvPr/>
        </p:nvSpPr>
        <p:spPr>
          <a:xfrm>
            <a:off x="5004226" y="6248477"/>
            <a:ext cx="1626932" cy="4234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Obdélník 3"/>
          <p:cNvSpPr/>
          <p:nvPr/>
        </p:nvSpPr>
        <p:spPr>
          <a:xfrm>
            <a:off x="195887" y="2226121"/>
            <a:ext cx="11537661" cy="132343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2000" b="1" i="0" u="none" strike="noStrike" kern="0" cap="none" spc="0" normalizeH="0" baseline="0" noProof="0" dirty="0">
                <a:ln>
                  <a:noFill/>
                </a:ln>
                <a:solidFill>
                  <a:srgbClr val="000000"/>
                </a:solidFill>
                <a:effectLst/>
                <a:uLnTx/>
                <a:uFillTx/>
                <a:latin typeface="Arial" panose="020B0604020202020204"/>
                <a:ea typeface="+mn-ea"/>
                <a:cs typeface="+mn-cs"/>
              </a:rPr>
              <a:t>Model byl na počátku roku 2021 doplněn o komponentu Vakcinace (Model SEIR</a:t>
            </a:r>
            <a:r>
              <a:rPr kumimoji="0" lang="cs-CZ" sz="2000" b="1" i="0" u="sng" strike="noStrike" kern="0" cap="none" spc="0" normalizeH="0" baseline="0" noProof="0" dirty="0">
                <a:ln>
                  <a:noFill/>
                </a:ln>
                <a:solidFill>
                  <a:srgbClr val="000000"/>
                </a:solidFill>
                <a:effectLst/>
                <a:uLnTx/>
                <a:uFillTx/>
                <a:latin typeface="Arial" panose="020B0604020202020204"/>
                <a:ea typeface="+mn-ea"/>
                <a:cs typeface="+mn-cs"/>
              </a:rPr>
              <a:t>V</a:t>
            </a:r>
            <a:r>
              <a:rPr kumimoji="0" lang="cs-CZ" sz="2000" b="1" i="0" u="none" strike="noStrike" kern="0" cap="none" spc="0" normalizeH="0" baseline="0" noProof="0" dirty="0">
                <a:ln>
                  <a:noFill/>
                </a:ln>
                <a:solidFill>
                  <a:srgbClr val="000000"/>
                </a:solidFill>
                <a:effectLst/>
                <a:uLnTx/>
                <a:uFillTx/>
                <a:latin typeface="Arial" panose="020B0604020202020204"/>
                <a:ea typeface="+mn-ea"/>
                <a:cs typeface="+mn-cs"/>
              </a:rPr>
              <a:t>) – tedy stav po očkování, přičemž predikce pracují s různě nastavitelným ochranným efektem vakcinace (plná ochrana již s odstupem po 1. dávce je nejvýznamnější efekt), s možnou ztrátou ochrany v čase nebo v důsledku šíření nových nakažlivějších variant viru. </a:t>
            </a:r>
          </a:p>
        </p:txBody>
      </p:sp>
      <p:sp>
        <p:nvSpPr>
          <p:cNvPr id="6" name="Obdélník 5"/>
          <p:cNvSpPr/>
          <p:nvPr/>
        </p:nvSpPr>
        <p:spPr>
          <a:xfrm>
            <a:off x="14457" y="3775939"/>
            <a:ext cx="11606471" cy="230832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800" b="0" i="0" u="none" strike="noStrike" kern="1200" cap="none" spc="0" normalizeH="0" baseline="0" noProof="0" dirty="0">
                <a:ln>
                  <a:noFill/>
                </a:ln>
                <a:solidFill>
                  <a:srgbClr val="000000"/>
                </a:solidFill>
                <a:effectLst/>
                <a:uLnTx/>
                <a:uFillTx/>
                <a:latin typeface="Arial" panose="020B0604020202020204"/>
                <a:ea typeface="+mn-ea"/>
                <a:cs typeface="+mn-cs"/>
              </a:rPr>
              <a:t>Modely uvažují věkově specifické počty vakcinovaných</a:t>
            </a: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 </a:t>
            </a:r>
            <a:r>
              <a:rPr kumimoji="0" lang="cs-CZ" sz="1800" b="0" i="0" u="none" strike="noStrike" kern="1200" cap="none" spc="0" normalizeH="0" baseline="0" noProof="0" dirty="0">
                <a:ln>
                  <a:noFill/>
                </a:ln>
                <a:solidFill>
                  <a:srgbClr val="000000"/>
                </a:solidFill>
                <a:effectLst/>
                <a:uLnTx/>
                <a:uFillTx/>
                <a:latin typeface="Arial" panose="020B0604020202020204"/>
                <a:ea typeface="+mn-ea"/>
                <a:cs typeface="+mn-cs"/>
              </a:rPr>
              <a:t>dle reálných dat ISIN a dle nich pracují s projekcí počtu očkovaných pro budoucí simulace. Jedinec dosáhne ochrany před nákazou až s časovým odstupem po druhé dávce (pomalý scénář) nebo při první dávce (rychlý scénář), přičemž se předpokládá i ochrana před možností přenášet infekci. Jedinci přecházejí ze stavů S a R proporčně do stavu V (očkovaní jsou i jedinci s prodělanou infekcí v minulosti – tyto skupiny nejsou vzájemně </a:t>
            </a:r>
            <a:r>
              <a:rPr kumimoji="0" lang="cs-CZ" sz="1800" b="0" i="0" u="none" strike="noStrike" kern="1200" cap="none" spc="0" normalizeH="0" baseline="0" noProof="0" dirty="0" err="1">
                <a:ln>
                  <a:noFill/>
                </a:ln>
                <a:solidFill>
                  <a:srgbClr val="000000"/>
                </a:solidFill>
                <a:effectLst/>
                <a:uLnTx/>
                <a:uFillTx/>
                <a:latin typeface="Arial" panose="020B0604020202020204"/>
                <a:ea typeface="+mn-ea"/>
                <a:cs typeface="+mn-cs"/>
              </a:rPr>
              <a:t>disjuktní</a:t>
            </a:r>
            <a:r>
              <a:rPr kumimoji="0" lang="cs-CZ" sz="1800" b="0" i="0" u="none" strike="noStrike" kern="1200" cap="none" spc="0" normalizeH="0" baseline="0" noProof="0" dirty="0">
                <a:ln>
                  <a:noFill/>
                </a:ln>
                <a:solidFill>
                  <a:srgbClr val="000000"/>
                </a:solidFill>
                <a:effectLst/>
                <a:uLnTx/>
                <a:uFillTx/>
                <a:latin typeface="Arial" panose="020B0604020202020204"/>
                <a:ea typeface="+mn-ea"/>
                <a:cs typeface="+mn-cs"/>
              </a:rPr>
              <a:t>). Různé scénáře simulují podmínky šíření Delta varianty viru během letních měsíců (simulace byla zahájena pro významný start šíření po 20.6.). Navazující pravděpodobnostní a stavové modely predikují z vývoje prevalenční zátěže riziko zátěže nemocnic – do těchto modelů vstupují i rizikové faktory související se zranitelností různých skupin populace. </a:t>
            </a:r>
          </a:p>
        </p:txBody>
      </p:sp>
      <p:sp>
        <p:nvSpPr>
          <p:cNvPr id="7" name="Šipka dolů 4">
            <a:extLst>
              <a:ext uri="{FF2B5EF4-FFF2-40B4-BE49-F238E27FC236}">
                <a16:creationId xmlns:a16="http://schemas.microsoft.com/office/drawing/2014/main" id="{902FF170-127D-4BBB-9AB4-F9DB6E719F36}"/>
              </a:ext>
            </a:extLst>
          </p:cNvPr>
          <p:cNvSpPr/>
          <p:nvPr/>
        </p:nvSpPr>
        <p:spPr>
          <a:xfrm>
            <a:off x="5004227" y="1686787"/>
            <a:ext cx="1626932" cy="4234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2411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E083D3C-33A4-427C-8968-4D5445585846}"/>
              </a:ext>
            </a:extLst>
          </p:cNvPr>
          <p:cNvSpPr>
            <a:spLocks noGrp="1"/>
          </p:cNvSpPr>
          <p:nvPr>
            <p:ph type="ctrTitle"/>
          </p:nvPr>
        </p:nvSpPr>
        <p:spPr/>
        <p:txBody>
          <a:bodyPr>
            <a:normAutofit fontScale="90000"/>
          </a:bodyPr>
          <a:lstStyle/>
          <a:p>
            <a:r>
              <a:rPr lang="cs-CZ" b="1" dirty="0"/>
              <a:t>Datová a informační základna </a:t>
            </a:r>
            <a:br>
              <a:rPr lang="cs-CZ" b="1" dirty="0"/>
            </a:br>
            <a:r>
              <a:rPr lang="cs-CZ" b="1" dirty="0"/>
              <a:t>pro management pandemie COVID-19</a:t>
            </a:r>
          </a:p>
        </p:txBody>
      </p:sp>
      <p:sp>
        <p:nvSpPr>
          <p:cNvPr id="3" name="Podnadpis 2">
            <a:extLst>
              <a:ext uri="{FF2B5EF4-FFF2-40B4-BE49-F238E27FC236}">
                <a16:creationId xmlns:a16="http://schemas.microsoft.com/office/drawing/2014/main" id="{3DC956FD-6669-4C82-B852-E3CE5A476C50}"/>
              </a:ext>
            </a:extLst>
          </p:cNvPr>
          <p:cNvSpPr>
            <a:spLocks noGrp="1"/>
          </p:cNvSpPr>
          <p:nvPr>
            <p:ph type="subTitle" idx="1"/>
          </p:nvPr>
        </p:nvSpPr>
        <p:spPr>
          <a:xfrm>
            <a:off x="143346" y="3828910"/>
            <a:ext cx="11905307" cy="2236911"/>
          </a:xfrm>
        </p:spPr>
        <p:txBody>
          <a:bodyPr>
            <a:normAutofit/>
          </a:bodyPr>
          <a:lstStyle/>
          <a:p>
            <a:r>
              <a:rPr lang="cs-CZ" sz="5200" b="1" dirty="0"/>
              <a:t>STRUČNÝ SOUHRN </a:t>
            </a:r>
            <a:endParaRPr lang="cs-CZ" sz="4200" i="1" dirty="0"/>
          </a:p>
        </p:txBody>
      </p:sp>
    </p:spTree>
    <p:extLst>
      <p:ext uri="{BB962C8B-B14F-4D97-AF65-F5344CB8AC3E}">
        <p14:creationId xmlns:p14="http://schemas.microsoft.com/office/powerpoint/2010/main" val="1885530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ovéPole 23">
            <a:extLst>
              <a:ext uri="{FF2B5EF4-FFF2-40B4-BE49-F238E27FC236}">
                <a16:creationId xmlns:a16="http://schemas.microsoft.com/office/drawing/2014/main" id="{8A6A1759-77AD-4B7F-98D8-D6E46F18384F}"/>
              </a:ext>
            </a:extLst>
          </p:cNvPr>
          <p:cNvSpPr txBox="1"/>
          <p:nvPr/>
        </p:nvSpPr>
        <p:spPr>
          <a:xfrm>
            <a:off x="1400971" y="151570"/>
            <a:ext cx="9229366" cy="707886"/>
          </a:xfrm>
          <a:prstGeom prst="rect">
            <a:avLst/>
          </a:prstGeom>
          <a:solidFill>
            <a:srgbClr val="D31145"/>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2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Schéma stavového modelu SEIR</a:t>
            </a: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V</a:t>
            </a:r>
            <a:r>
              <a:rPr kumimoji="0" lang="cs-CZ" sz="2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pro dlouhodobé simulace</a:t>
            </a: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b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br>
            <a:r>
              <a:rPr kumimoji="0" lang="en-US" sz="2000" b="1" i="0" u="sng"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s </a:t>
            </a:r>
            <a:r>
              <a:rPr kumimoji="0" lang="en-US" sz="2000" b="1" i="0" u="sng"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dopadem</a:t>
            </a:r>
            <a:r>
              <a:rPr kumimoji="0" lang="en-US" sz="2000" b="1" i="0" u="sng"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o</a:t>
            </a:r>
            <a:r>
              <a:rPr kumimoji="0" lang="cs-CZ" sz="2000" b="1" i="0" u="sng"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čkování</a:t>
            </a:r>
            <a:endParaRPr kumimoji="0" lang="cs-CZ" sz="2200" b="1"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bdélník 17">
            <a:extLst>
              <a:ext uri="{FF2B5EF4-FFF2-40B4-BE49-F238E27FC236}">
                <a16:creationId xmlns:a16="http://schemas.microsoft.com/office/drawing/2014/main" id="{2B04E69E-696B-426D-92D2-95AD65B197D7}"/>
              </a:ext>
            </a:extLst>
          </p:cNvPr>
          <p:cNvSpPr/>
          <p:nvPr/>
        </p:nvSpPr>
        <p:spPr>
          <a:xfrm>
            <a:off x="1082695" y="2710392"/>
            <a:ext cx="1909483" cy="101301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2400" b="0" i="0" u="none" strike="noStrike" kern="0" cap="none" spc="0" normalizeH="0" baseline="0" noProof="0" dirty="0">
                <a:ln>
                  <a:noFill/>
                </a:ln>
                <a:solidFill>
                  <a:prstClr val="white"/>
                </a:solidFill>
                <a:effectLst/>
                <a:uLnTx/>
                <a:uFillTx/>
                <a:latin typeface="Calibri" panose="020F0502020204030204"/>
                <a:ea typeface="+mn-ea"/>
                <a:cs typeface="+mn-cs"/>
              </a:rPr>
              <a: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2400" b="0" i="0" u="none" strike="noStrike" kern="0" cap="none" spc="0" normalizeH="0" baseline="-25000" noProof="0" dirty="0">
                <a:ln>
                  <a:noFill/>
                </a:ln>
                <a:solidFill>
                  <a:prstClr val="white"/>
                </a:solidFill>
                <a:effectLst/>
                <a:uLnTx/>
                <a:uFillTx/>
                <a:latin typeface="Calibri" panose="020F0502020204030204"/>
                <a:ea typeface="+mn-ea"/>
                <a:cs typeface="+mn-cs"/>
              </a:rPr>
              <a:t>náchylní jedinci</a:t>
            </a:r>
          </a:p>
        </p:txBody>
      </p:sp>
      <p:sp>
        <p:nvSpPr>
          <p:cNvPr id="19" name="Obdélník 18">
            <a:extLst>
              <a:ext uri="{FF2B5EF4-FFF2-40B4-BE49-F238E27FC236}">
                <a16:creationId xmlns:a16="http://schemas.microsoft.com/office/drawing/2014/main" id="{D063A768-01D3-4A56-8BBA-28DED35E1CE0}"/>
              </a:ext>
            </a:extLst>
          </p:cNvPr>
          <p:cNvSpPr/>
          <p:nvPr/>
        </p:nvSpPr>
        <p:spPr>
          <a:xfrm>
            <a:off x="3824400" y="2710392"/>
            <a:ext cx="1909483" cy="101301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2400" b="0" i="0" u="none" strike="noStrike" kern="0" cap="none" spc="0" normalizeH="0" baseline="0" noProof="0" dirty="0">
                <a:ln>
                  <a:noFill/>
                </a:ln>
                <a:solidFill>
                  <a:prstClr val="white"/>
                </a:solidFill>
                <a:effectLst/>
                <a:uLnTx/>
                <a:uFillTx/>
                <a:latin typeface="Calibri" panose="020F0502020204030204"/>
                <a:ea typeface="+mn-ea"/>
                <a:cs typeface="+mn-cs"/>
              </a:rPr>
              <a: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2400" b="0" i="0" u="none" strike="noStrike" kern="0" cap="none" spc="0" normalizeH="0" baseline="-25000" noProof="0" dirty="0">
                <a:ln>
                  <a:noFill/>
                </a:ln>
                <a:solidFill>
                  <a:prstClr val="white"/>
                </a:solidFill>
                <a:effectLst/>
                <a:uLnTx/>
                <a:uFillTx/>
                <a:latin typeface="Calibri" panose="020F0502020204030204"/>
                <a:ea typeface="+mn-ea"/>
                <a:cs typeface="+mn-cs"/>
              </a:rPr>
              <a:t>exponovaní jedinci</a:t>
            </a:r>
          </a:p>
        </p:txBody>
      </p:sp>
      <p:sp>
        <p:nvSpPr>
          <p:cNvPr id="20" name="Obdélník 19">
            <a:extLst>
              <a:ext uri="{FF2B5EF4-FFF2-40B4-BE49-F238E27FC236}">
                <a16:creationId xmlns:a16="http://schemas.microsoft.com/office/drawing/2014/main" id="{BADCA929-8F51-4A46-84F0-4EE1E7912B1C}"/>
              </a:ext>
            </a:extLst>
          </p:cNvPr>
          <p:cNvSpPr/>
          <p:nvPr/>
        </p:nvSpPr>
        <p:spPr>
          <a:xfrm>
            <a:off x="6566105" y="1689064"/>
            <a:ext cx="1909483" cy="101301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2400" b="0" i="0" u="none" strike="noStrike" kern="0" cap="none" spc="0" normalizeH="0" baseline="0" noProof="0" dirty="0">
                <a:ln>
                  <a:noFill/>
                </a:ln>
                <a:solidFill>
                  <a:prstClr val="white"/>
                </a:solidFill>
                <a:effectLst/>
                <a:uLnTx/>
                <a:uFillTx/>
                <a:latin typeface="Calibri" panose="020F0502020204030204"/>
                <a:ea typeface="+mn-ea"/>
                <a:cs typeface="+mn-cs"/>
              </a:rPr>
              <a:t>I</a:t>
            </a:r>
            <a:r>
              <a:rPr kumimoji="0" lang="cs-CZ" sz="2400" b="0" i="0" u="none" strike="noStrike" kern="0" cap="none" spc="0" normalizeH="0" baseline="30000" noProof="0" dirty="0">
                <a:ln>
                  <a:noFill/>
                </a:ln>
                <a:solidFill>
                  <a:prstClr val="white"/>
                </a:solidFill>
                <a:effectLst/>
                <a:uLnTx/>
                <a:uFillTx/>
                <a:latin typeface="Calibri" panose="020F0502020204030204"/>
                <a:ea typeface="+mn-ea"/>
                <a:cs typeface="+mn-cs"/>
              </a:rPr>
              <a:t>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2400" b="0" i="0" u="none" strike="noStrike" kern="0" cap="none" spc="0" normalizeH="0" baseline="-25000" noProof="0" dirty="0">
                <a:ln>
                  <a:noFill/>
                </a:ln>
                <a:solidFill>
                  <a:prstClr val="white"/>
                </a:solidFill>
                <a:effectLst/>
                <a:uLnTx/>
                <a:uFillTx/>
                <a:latin typeface="Calibri" panose="020F0502020204030204"/>
                <a:ea typeface="+mn-ea"/>
                <a:cs typeface="+mn-cs"/>
              </a:rPr>
              <a:t>infekční jedinci</a:t>
            </a:r>
            <a:br>
              <a:rPr kumimoji="0" lang="cs-CZ" sz="2400" b="0" i="0" u="none" strike="noStrike" kern="0" cap="none" spc="0" normalizeH="0" baseline="-25000" noProof="0" dirty="0">
                <a:ln>
                  <a:noFill/>
                </a:ln>
                <a:solidFill>
                  <a:prstClr val="white"/>
                </a:solidFill>
                <a:effectLst/>
                <a:uLnTx/>
                <a:uFillTx/>
                <a:latin typeface="Calibri" panose="020F0502020204030204"/>
                <a:ea typeface="+mn-ea"/>
                <a:cs typeface="+mn-cs"/>
              </a:rPr>
            </a:br>
            <a:r>
              <a:rPr kumimoji="0" lang="cs-CZ" sz="2400" b="0" i="0" u="none" strike="noStrike" kern="0" cap="none" spc="0" normalizeH="0" baseline="-25000" noProof="0" dirty="0">
                <a:ln>
                  <a:noFill/>
                </a:ln>
                <a:solidFill>
                  <a:prstClr val="white"/>
                </a:solidFill>
                <a:effectLst/>
                <a:uLnTx/>
                <a:uFillTx/>
                <a:latin typeface="Calibri" panose="020F0502020204030204"/>
                <a:ea typeface="+mn-ea"/>
                <a:cs typeface="+mn-cs"/>
              </a:rPr>
              <a:t>příznaky</a:t>
            </a:r>
          </a:p>
        </p:txBody>
      </p:sp>
      <p:sp>
        <p:nvSpPr>
          <p:cNvPr id="21" name="Obdélník 20">
            <a:extLst>
              <a:ext uri="{FF2B5EF4-FFF2-40B4-BE49-F238E27FC236}">
                <a16:creationId xmlns:a16="http://schemas.microsoft.com/office/drawing/2014/main" id="{6AD42F47-49DC-4AF9-9274-1EA0FEA16506}"/>
              </a:ext>
            </a:extLst>
          </p:cNvPr>
          <p:cNvSpPr/>
          <p:nvPr/>
        </p:nvSpPr>
        <p:spPr>
          <a:xfrm>
            <a:off x="9439289" y="2701427"/>
            <a:ext cx="1909483" cy="101301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2400" b="0" i="0" u="none" strike="noStrike" kern="0" cap="none" spc="0" normalizeH="0" baseline="0" noProof="0" dirty="0">
                <a:ln>
                  <a:noFill/>
                </a:ln>
                <a:solidFill>
                  <a:prstClr val="white"/>
                </a:solidFill>
                <a:effectLst/>
                <a:uLnTx/>
                <a:uFillTx/>
                <a:latin typeface="Calibri" panose="020F0502020204030204"/>
                <a:ea typeface="+mn-ea"/>
                <a:cs typeface="+mn-cs"/>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2400" b="0" i="0" u="none" strike="noStrike" kern="0" cap="none" spc="0" normalizeH="0" baseline="-25000" noProof="0" dirty="0">
                <a:ln>
                  <a:noFill/>
                </a:ln>
                <a:solidFill>
                  <a:prstClr val="white"/>
                </a:solidFill>
                <a:effectLst/>
                <a:uLnTx/>
                <a:uFillTx/>
                <a:latin typeface="Calibri" panose="020F0502020204030204"/>
                <a:ea typeface="+mn-ea"/>
                <a:cs typeface="+mn-cs"/>
              </a:rPr>
              <a:t>izolovaní jedinci</a:t>
            </a:r>
          </a:p>
        </p:txBody>
      </p:sp>
      <p:sp>
        <p:nvSpPr>
          <p:cNvPr id="22" name="Šipka: doprava 44">
            <a:extLst>
              <a:ext uri="{FF2B5EF4-FFF2-40B4-BE49-F238E27FC236}">
                <a16:creationId xmlns:a16="http://schemas.microsoft.com/office/drawing/2014/main" id="{4C13D826-2505-4EE1-82AE-F4AB7726E1B5}"/>
              </a:ext>
            </a:extLst>
          </p:cNvPr>
          <p:cNvSpPr/>
          <p:nvPr/>
        </p:nvSpPr>
        <p:spPr>
          <a:xfrm>
            <a:off x="3134865" y="3033120"/>
            <a:ext cx="546847" cy="367553"/>
          </a:xfrm>
          <a:prstGeom prst="rightArrow">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Obdélník 24">
            <a:extLst>
              <a:ext uri="{FF2B5EF4-FFF2-40B4-BE49-F238E27FC236}">
                <a16:creationId xmlns:a16="http://schemas.microsoft.com/office/drawing/2014/main" id="{B14B0F29-42EE-4449-8FA0-2FFCC0E7A5D6}"/>
              </a:ext>
            </a:extLst>
          </p:cNvPr>
          <p:cNvSpPr/>
          <p:nvPr/>
        </p:nvSpPr>
        <p:spPr>
          <a:xfrm>
            <a:off x="6566105" y="3736200"/>
            <a:ext cx="1909483" cy="101301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2400" b="0" i="0" u="none" strike="noStrike" kern="0" cap="none" spc="0" normalizeH="0" baseline="0" noProof="0" dirty="0">
                <a:ln>
                  <a:noFill/>
                </a:ln>
                <a:solidFill>
                  <a:prstClr val="white"/>
                </a:solidFill>
                <a:effectLst/>
                <a:uLnTx/>
                <a:uFillTx/>
                <a:latin typeface="Calibri" panose="020F0502020204030204"/>
                <a:ea typeface="+mn-ea"/>
                <a:cs typeface="+mn-cs"/>
              </a:rPr>
              <a:t>I</a:t>
            </a:r>
            <a:r>
              <a:rPr kumimoji="0" lang="cs-CZ" sz="2400" b="0" i="0" u="none" strike="noStrike" kern="0" cap="none" spc="0" normalizeH="0" baseline="30000" noProof="0" dirty="0">
                <a:ln>
                  <a:noFill/>
                </a:ln>
                <a:solidFill>
                  <a:prstClr val="white"/>
                </a:solidFill>
                <a:effectLst/>
                <a:uLnTx/>
                <a:uFillTx/>
                <a:latin typeface="Calibri" panose="020F0502020204030204"/>
                <a:ea typeface="+mn-ea"/>
                <a:cs typeface="+mn-cs"/>
              </a:rPr>
              <a:t>SC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2400" b="0" i="0" u="none" strike="noStrike" kern="0" cap="none" spc="0" normalizeH="0" baseline="-25000" noProof="0" dirty="0">
                <a:ln>
                  <a:noFill/>
                </a:ln>
                <a:solidFill>
                  <a:prstClr val="white"/>
                </a:solidFill>
                <a:effectLst/>
                <a:uLnTx/>
                <a:uFillTx/>
                <a:latin typeface="Calibri" panose="020F0502020204030204"/>
                <a:ea typeface="+mn-ea"/>
                <a:cs typeface="+mn-cs"/>
              </a:rPr>
              <a:t>infekční jedinci</a:t>
            </a:r>
            <a:br>
              <a:rPr kumimoji="0" lang="cs-CZ" sz="2400" b="0" i="0" u="none" strike="noStrike" kern="0" cap="none" spc="0" normalizeH="0" baseline="-25000" noProof="0" dirty="0">
                <a:ln>
                  <a:noFill/>
                </a:ln>
                <a:solidFill>
                  <a:prstClr val="white"/>
                </a:solidFill>
                <a:effectLst/>
                <a:uLnTx/>
                <a:uFillTx/>
                <a:latin typeface="Calibri" panose="020F0502020204030204"/>
                <a:ea typeface="+mn-ea"/>
                <a:cs typeface="+mn-cs"/>
              </a:rPr>
            </a:br>
            <a:r>
              <a:rPr kumimoji="0" lang="cs-CZ" sz="2400" b="0" i="0" u="none" strike="noStrike" kern="0" cap="none" spc="0" normalizeH="0" baseline="-25000" noProof="0" dirty="0">
                <a:ln>
                  <a:noFill/>
                </a:ln>
                <a:solidFill>
                  <a:prstClr val="white"/>
                </a:solidFill>
                <a:effectLst/>
                <a:uLnTx/>
                <a:uFillTx/>
                <a:latin typeface="Calibri" panose="020F0502020204030204"/>
                <a:ea typeface="+mn-ea"/>
                <a:cs typeface="+mn-cs"/>
              </a:rPr>
              <a:t>bezpříznakoví</a:t>
            </a:r>
          </a:p>
        </p:txBody>
      </p:sp>
      <p:sp>
        <p:nvSpPr>
          <p:cNvPr id="26" name="Šipka: doprava 46">
            <a:extLst>
              <a:ext uri="{FF2B5EF4-FFF2-40B4-BE49-F238E27FC236}">
                <a16:creationId xmlns:a16="http://schemas.microsoft.com/office/drawing/2014/main" id="{D213C4CF-884A-47FE-9932-16FB105C4037}"/>
              </a:ext>
            </a:extLst>
          </p:cNvPr>
          <p:cNvSpPr/>
          <p:nvPr/>
        </p:nvSpPr>
        <p:spPr>
          <a:xfrm>
            <a:off x="5827330" y="2015627"/>
            <a:ext cx="738776" cy="367553"/>
          </a:xfrm>
          <a:prstGeom prst="rightArrow">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Šipka: doprava 47">
            <a:extLst>
              <a:ext uri="{FF2B5EF4-FFF2-40B4-BE49-F238E27FC236}">
                <a16:creationId xmlns:a16="http://schemas.microsoft.com/office/drawing/2014/main" id="{608B85F7-5E22-4599-8F4E-6A61635A808E}"/>
              </a:ext>
            </a:extLst>
          </p:cNvPr>
          <p:cNvSpPr/>
          <p:nvPr/>
        </p:nvSpPr>
        <p:spPr>
          <a:xfrm>
            <a:off x="5827328" y="4055094"/>
            <a:ext cx="738777" cy="367553"/>
          </a:xfrm>
          <a:prstGeom prst="rightArrow">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 name="Obdélník 27">
            <a:extLst>
              <a:ext uri="{FF2B5EF4-FFF2-40B4-BE49-F238E27FC236}">
                <a16:creationId xmlns:a16="http://schemas.microsoft.com/office/drawing/2014/main" id="{A1F9FDF5-109A-473A-86F7-AE70B59EEBF0}"/>
              </a:ext>
            </a:extLst>
          </p:cNvPr>
          <p:cNvSpPr/>
          <p:nvPr/>
        </p:nvSpPr>
        <p:spPr>
          <a:xfrm>
            <a:off x="5827329" y="2118720"/>
            <a:ext cx="191929" cy="2214283"/>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 name="Šipka: doprava 49">
            <a:extLst>
              <a:ext uri="{FF2B5EF4-FFF2-40B4-BE49-F238E27FC236}">
                <a16:creationId xmlns:a16="http://schemas.microsoft.com/office/drawing/2014/main" id="{10587047-838E-48F4-9F92-8CBF3AB25FF0}"/>
              </a:ext>
            </a:extLst>
          </p:cNvPr>
          <p:cNvSpPr/>
          <p:nvPr/>
        </p:nvSpPr>
        <p:spPr>
          <a:xfrm>
            <a:off x="8610864" y="2990538"/>
            <a:ext cx="738777" cy="367553"/>
          </a:xfrm>
          <a:prstGeom prst="rightArrow">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 name="Obdélník 30">
            <a:extLst>
              <a:ext uri="{FF2B5EF4-FFF2-40B4-BE49-F238E27FC236}">
                <a16:creationId xmlns:a16="http://schemas.microsoft.com/office/drawing/2014/main" id="{054974A4-DA60-4490-9AAD-3973AAACF2C2}"/>
              </a:ext>
            </a:extLst>
          </p:cNvPr>
          <p:cNvSpPr/>
          <p:nvPr/>
        </p:nvSpPr>
        <p:spPr>
          <a:xfrm>
            <a:off x="8610865" y="2118720"/>
            <a:ext cx="191929" cy="2214283"/>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TextovéPole 31">
            <a:extLst>
              <a:ext uri="{FF2B5EF4-FFF2-40B4-BE49-F238E27FC236}">
                <a16:creationId xmlns:a16="http://schemas.microsoft.com/office/drawing/2014/main" id="{FE7E001D-0B75-40E0-AAE6-7132D90F7EA2}"/>
              </a:ext>
            </a:extLst>
          </p:cNvPr>
          <p:cNvSpPr txBox="1"/>
          <p:nvPr/>
        </p:nvSpPr>
        <p:spPr>
          <a:xfrm>
            <a:off x="729454" y="1430123"/>
            <a:ext cx="2935130" cy="120032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cs-CZ" sz="1800" b="0" i="0" u="none" strike="noStrike" kern="1200" cap="none" spc="0" normalizeH="0" baseline="0" noProof="0" dirty="0">
                <a:ln>
                  <a:noFill/>
                </a:ln>
                <a:solidFill>
                  <a:prstClr val="black"/>
                </a:solidFill>
                <a:effectLst/>
                <a:uLnTx/>
                <a:uFillTx/>
                <a:latin typeface="Calibri" panose="020F0502020204030204"/>
                <a:ea typeface="+mn-ea"/>
                <a:cs typeface="+mn-cs"/>
              </a:rPr>
              <a:t>infekčnost onemocnění</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cs-CZ" sz="1800" b="0" i="0" u="none" strike="noStrike" kern="1200" cap="none" spc="0" normalizeH="0" baseline="0" noProof="0" dirty="0">
                <a:ln>
                  <a:noFill/>
                </a:ln>
                <a:solidFill>
                  <a:prstClr val="black"/>
                </a:solidFill>
                <a:effectLst/>
                <a:uLnTx/>
                <a:uFillTx/>
                <a:latin typeface="Calibri" panose="020F0502020204030204"/>
                <a:ea typeface="+mn-ea"/>
                <a:cs typeface="+mn-cs"/>
              </a:rPr>
              <a:t>četnost kontaktů</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cs-CZ" sz="1800" b="0" i="0" u="none" strike="noStrike" kern="1200" cap="none" spc="0" normalizeH="0" baseline="0" noProof="0" dirty="0">
                <a:ln>
                  <a:noFill/>
                </a:ln>
                <a:solidFill>
                  <a:prstClr val="black"/>
                </a:solidFill>
                <a:effectLst/>
                <a:uLnTx/>
                <a:uFillTx/>
                <a:latin typeface="Calibri" panose="020F0502020204030204"/>
                <a:ea typeface="+mn-ea"/>
                <a:cs typeface="+mn-cs"/>
              </a:rPr>
              <a:t>podíl infekčních jedinců </a:t>
            </a:r>
            <a:br>
              <a:rPr kumimoji="0" lang="cs-CZ"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cs-CZ" sz="1800" b="0" i="0" u="none" strike="noStrike" kern="1200" cap="none" spc="0" normalizeH="0" baseline="0" noProof="0" dirty="0">
                <a:ln>
                  <a:noFill/>
                </a:ln>
                <a:solidFill>
                  <a:prstClr val="black"/>
                </a:solidFill>
                <a:effectLst/>
                <a:uLnTx/>
                <a:uFillTx/>
                <a:latin typeface="Calibri" panose="020F0502020204030204"/>
                <a:ea typeface="+mn-ea"/>
                <a:cs typeface="+mn-cs"/>
              </a:rPr>
              <a:t>v populaci</a:t>
            </a:r>
          </a:p>
        </p:txBody>
      </p:sp>
      <p:sp>
        <p:nvSpPr>
          <p:cNvPr id="33" name="TextovéPole 32">
            <a:extLst>
              <a:ext uri="{FF2B5EF4-FFF2-40B4-BE49-F238E27FC236}">
                <a16:creationId xmlns:a16="http://schemas.microsoft.com/office/drawing/2014/main" id="{9F44768C-5FDA-4214-A558-285F9A9BD9CE}"/>
              </a:ext>
            </a:extLst>
          </p:cNvPr>
          <p:cNvSpPr txBox="1"/>
          <p:nvPr/>
        </p:nvSpPr>
        <p:spPr>
          <a:xfrm>
            <a:off x="3487540" y="1663657"/>
            <a:ext cx="2935130"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cs-CZ" sz="1800" b="0" i="0" u="none" strike="noStrike" kern="1200" cap="none" spc="0" normalizeH="0" baseline="0" noProof="0" dirty="0">
                <a:ln>
                  <a:noFill/>
                </a:ln>
                <a:solidFill>
                  <a:prstClr val="black"/>
                </a:solidFill>
                <a:effectLst/>
                <a:uLnTx/>
                <a:uFillTx/>
                <a:latin typeface="Calibri" panose="020F0502020204030204"/>
                <a:ea typeface="+mn-ea"/>
                <a:cs typeface="+mn-cs"/>
              </a:rPr>
              <a:t>délka latentního období</a:t>
            </a:r>
            <a:br>
              <a:rPr kumimoji="0" lang="cs-CZ"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cs-CZ" sz="1800" b="0" i="0" u="none" strike="noStrike" kern="1200" cap="none" spc="0" normalizeH="0" baseline="0" noProof="0" dirty="0">
                <a:ln>
                  <a:noFill/>
                </a:ln>
                <a:solidFill>
                  <a:prstClr val="black"/>
                </a:solidFill>
                <a:effectLst/>
                <a:uLnTx/>
                <a:uFillTx/>
                <a:latin typeface="Calibri" panose="020F0502020204030204"/>
                <a:ea typeface="+mn-ea"/>
                <a:cs typeface="+mn-cs"/>
              </a:rPr>
              <a:t>(po nákaze, před infekčností)</a:t>
            </a:r>
          </a:p>
        </p:txBody>
      </p:sp>
      <p:sp>
        <p:nvSpPr>
          <p:cNvPr id="34" name="TextovéPole 33">
            <a:extLst>
              <a:ext uri="{FF2B5EF4-FFF2-40B4-BE49-F238E27FC236}">
                <a16:creationId xmlns:a16="http://schemas.microsoft.com/office/drawing/2014/main" id="{F915E3A6-2C83-4C2A-9CE0-5284C9CD8F0D}"/>
              </a:ext>
            </a:extLst>
          </p:cNvPr>
          <p:cNvSpPr txBox="1"/>
          <p:nvPr/>
        </p:nvSpPr>
        <p:spPr>
          <a:xfrm>
            <a:off x="6326350" y="2755231"/>
            <a:ext cx="2324850"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cs-CZ" sz="1800" b="0" i="0" u="none" strike="noStrike" kern="1200" cap="none" spc="0" normalizeH="0" baseline="0" noProof="0" dirty="0">
                <a:ln>
                  <a:noFill/>
                </a:ln>
                <a:solidFill>
                  <a:prstClr val="black"/>
                </a:solidFill>
                <a:effectLst/>
                <a:uLnTx/>
                <a:uFillTx/>
                <a:latin typeface="Calibri" panose="020F0502020204030204"/>
                <a:ea typeface="+mn-ea"/>
                <a:cs typeface="+mn-cs"/>
              </a:rPr>
              <a:t>podíl bezpříznakových jedinců</a:t>
            </a:r>
          </a:p>
        </p:txBody>
      </p:sp>
      <p:sp>
        <p:nvSpPr>
          <p:cNvPr id="36" name="TextovéPole 35">
            <a:extLst>
              <a:ext uri="{FF2B5EF4-FFF2-40B4-BE49-F238E27FC236}">
                <a16:creationId xmlns:a16="http://schemas.microsoft.com/office/drawing/2014/main" id="{EC9FA024-5E59-4474-9F8F-D201213190EE}"/>
              </a:ext>
            </a:extLst>
          </p:cNvPr>
          <p:cNvSpPr txBox="1"/>
          <p:nvPr/>
        </p:nvSpPr>
        <p:spPr>
          <a:xfrm>
            <a:off x="8762459" y="1707122"/>
            <a:ext cx="2324850"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cs-CZ" sz="1800" b="0" i="0" u="none" strike="noStrike" kern="1200" cap="none" spc="0" normalizeH="0" baseline="0" noProof="0" dirty="0">
                <a:ln>
                  <a:noFill/>
                </a:ln>
                <a:solidFill>
                  <a:prstClr val="black"/>
                </a:solidFill>
                <a:effectLst/>
                <a:uLnTx/>
                <a:uFillTx/>
                <a:latin typeface="Calibri" panose="020F0502020204030204"/>
                <a:ea typeface="+mn-ea"/>
                <a:cs typeface="+mn-cs"/>
              </a:rPr>
              <a:t>délka infekčního období/rychlost izolace</a:t>
            </a:r>
          </a:p>
        </p:txBody>
      </p:sp>
      <p:sp>
        <p:nvSpPr>
          <p:cNvPr id="37" name="TextovéPole 36">
            <a:extLst>
              <a:ext uri="{FF2B5EF4-FFF2-40B4-BE49-F238E27FC236}">
                <a16:creationId xmlns:a16="http://schemas.microsoft.com/office/drawing/2014/main" id="{03E6A01B-C785-4E5E-A264-0E817822A778}"/>
              </a:ext>
            </a:extLst>
          </p:cNvPr>
          <p:cNvSpPr txBox="1"/>
          <p:nvPr/>
        </p:nvSpPr>
        <p:spPr>
          <a:xfrm>
            <a:off x="6179868" y="932247"/>
            <a:ext cx="507402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D31145"/>
                </a:solidFill>
                <a:effectLst/>
                <a:uLnTx/>
                <a:uFillTx/>
                <a:latin typeface="Calibri" panose="020F0502020204030204"/>
                <a:ea typeface="+mn-ea"/>
                <a:cs typeface="+mn-cs"/>
              </a:rPr>
              <a:t>ZAPOČÍTÁNÍ MEZI PŘÍPADY (JEN SYMPTOMATIČTÍ)</a:t>
            </a:r>
          </a:p>
        </p:txBody>
      </p:sp>
      <p:sp>
        <p:nvSpPr>
          <p:cNvPr id="38" name="Šipka: dolů 56">
            <a:extLst>
              <a:ext uri="{FF2B5EF4-FFF2-40B4-BE49-F238E27FC236}">
                <a16:creationId xmlns:a16="http://schemas.microsoft.com/office/drawing/2014/main" id="{782C6E6F-542D-452F-93BB-94B4C05288A8}"/>
              </a:ext>
            </a:extLst>
          </p:cNvPr>
          <p:cNvSpPr/>
          <p:nvPr/>
        </p:nvSpPr>
        <p:spPr>
          <a:xfrm>
            <a:off x="8509197" y="1339569"/>
            <a:ext cx="415367" cy="367553"/>
          </a:xfrm>
          <a:prstGeom prst="downArrow">
            <a:avLst/>
          </a:prstGeom>
          <a:solidFill>
            <a:srgbClr val="D31145"/>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 name="Obdélník 38">
            <a:extLst>
              <a:ext uri="{FF2B5EF4-FFF2-40B4-BE49-F238E27FC236}">
                <a16:creationId xmlns:a16="http://schemas.microsoft.com/office/drawing/2014/main" id="{DDCAC9A8-B998-4990-8433-32D07C5EAEB7}"/>
              </a:ext>
            </a:extLst>
          </p:cNvPr>
          <p:cNvSpPr/>
          <p:nvPr/>
        </p:nvSpPr>
        <p:spPr>
          <a:xfrm>
            <a:off x="9439289" y="4938026"/>
            <a:ext cx="1909483" cy="1013010"/>
          </a:xfrm>
          <a:prstGeom prst="rect">
            <a:avLst/>
          </a:prstGeom>
          <a:solidFill>
            <a:srgbClr val="33CC3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2400" b="0" i="0" u="none" strike="noStrike" kern="0" cap="none" spc="0" normalizeH="0" baseline="0" noProof="0" dirty="0">
                <a:ln>
                  <a:noFill/>
                </a:ln>
                <a:solidFill>
                  <a:prstClr val="white"/>
                </a:solidFill>
                <a:effectLst/>
                <a:uLnTx/>
                <a:uFillTx/>
                <a:latin typeface="Calibri" panose="020F0502020204030204"/>
                <a:ea typeface="+mn-ea"/>
                <a:cs typeface="+mn-cs"/>
              </a:rPr>
              <a:t>V</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2400" b="0" i="0" u="none" strike="noStrike" kern="0" cap="none" spc="0" normalizeH="0" baseline="-25000" noProof="0" dirty="0">
                <a:ln>
                  <a:noFill/>
                </a:ln>
                <a:solidFill>
                  <a:prstClr val="white"/>
                </a:solidFill>
                <a:effectLst/>
                <a:uLnTx/>
                <a:uFillTx/>
                <a:latin typeface="Calibri" panose="020F0502020204030204"/>
                <a:ea typeface="+mn-ea"/>
                <a:cs typeface="+mn-cs"/>
              </a:rPr>
              <a:t>očkovaní jedinci</a:t>
            </a:r>
          </a:p>
        </p:txBody>
      </p:sp>
      <p:sp>
        <p:nvSpPr>
          <p:cNvPr id="40" name="Šipka: doprava 20">
            <a:extLst>
              <a:ext uri="{FF2B5EF4-FFF2-40B4-BE49-F238E27FC236}">
                <a16:creationId xmlns:a16="http://schemas.microsoft.com/office/drawing/2014/main" id="{A41BEF73-7A63-410D-95FD-7BD1E2D4B038}"/>
              </a:ext>
            </a:extLst>
          </p:cNvPr>
          <p:cNvSpPr/>
          <p:nvPr/>
        </p:nvSpPr>
        <p:spPr>
          <a:xfrm>
            <a:off x="1800678" y="5296902"/>
            <a:ext cx="7525177" cy="367553"/>
          </a:xfrm>
          <a:prstGeom prst="rightArrow">
            <a:avLst/>
          </a:prstGeom>
          <a:solidFill>
            <a:srgbClr val="33CC3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1" name="Šipka: doprava 21">
            <a:extLst>
              <a:ext uri="{FF2B5EF4-FFF2-40B4-BE49-F238E27FC236}">
                <a16:creationId xmlns:a16="http://schemas.microsoft.com/office/drawing/2014/main" id="{31B8BC44-7A01-4824-9AED-DF040E9F9BA2}"/>
              </a:ext>
            </a:extLst>
          </p:cNvPr>
          <p:cNvSpPr/>
          <p:nvPr/>
        </p:nvSpPr>
        <p:spPr>
          <a:xfrm rot="5400000">
            <a:off x="9887524" y="4124044"/>
            <a:ext cx="1013009" cy="367553"/>
          </a:xfrm>
          <a:prstGeom prst="rightArrow">
            <a:avLst/>
          </a:prstGeom>
          <a:solidFill>
            <a:srgbClr val="33CC3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 name="Obdélník 41">
            <a:extLst>
              <a:ext uri="{FF2B5EF4-FFF2-40B4-BE49-F238E27FC236}">
                <a16:creationId xmlns:a16="http://schemas.microsoft.com/office/drawing/2014/main" id="{74FC45F5-50A9-43F3-8CE1-BEE500BD193E}"/>
              </a:ext>
            </a:extLst>
          </p:cNvPr>
          <p:cNvSpPr/>
          <p:nvPr/>
        </p:nvSpPr>
        <p:spPr>
          <a:xfrm>
            <a:off x="1800678" y="3801316"/>
            <a:ext cx="191929" cy="1672140"/>
          </a:xfrm>
          <a:prstGeom prst="rect">
            <a:avLst/>
          </a:prstGeom>
          <a:solidFill>
            <a:srgbClr val="33CC3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 name="TextovéPole 42">
            <a:extLst>
              <a:ext uri="{FF2B5EF4-FFF2-40B4-BE49-F238E27FC236}">
                <a16:creationId xmlns:a16="http://schemas.microsoft.com/office/drawing/2014/main" id="{59AD60A5-4AFD-463C-8D2A-104E5B3F5610}"/>
              </a:ext>
            </a:extLst>
          </p:cNvPr>
          <p:cNvSpPr txBox="1"/>
          <p:nvPr/>
        </p:nvSpPr>
        <p:spPr>
          <a:xfrm>
            <a:off x="2070275" y="4846884"/>
            <a:ext cx="2935130"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cs-CZ" sz="1800" b="0" i="0" u="none" strike="noStrike" kern="1200" cap="none" spc="0" normalizeH="0" baseline="0" noProof="0" dirty="0">
                <a:ln>
                  <a:noFill/>
                </a:ln>
                <a:solidFill>
                  <a:prstClr val="black"/>
                </a:solidFill>
                <a:effectLst/>
                <a:uLnTx/>
                <a:uFillTx/>
                <a:latin typeface="Calibri" panose="020F0502020204030204"/>
                <a:ea typeface="+mn-ea"/>
                <a:cs typeface="+mn-cs"/>
              </a:rPr>
              <a:t>počet očkovaných jedinců</a:t>
            </a:r>
          </a:p>
        </p:txBody>
      </p:sp>
      <p:sp>
        <p:nvSpPr>
          <p:cNvPr id="44" name="Obdélník 43"/>
          <p:cNvSpPr/>
          <p:nvPr/>
        </p:nvSpPr>
        <p:spPr>
          <a:xfrm>
            <a:off x="246823" y="6081610"/>
            <a:ext cx="11537661"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2400" b="1" i="0" u="none" strike="noStrike" kern="0" cap="none" spc="0" normalizeH="0" baseline="0" noProof="0" dirty="0">
                <a:ln>
                  <a:noFill/>
                </a:ln>
                <a:solidFill>
                  <a:prstClr val="black"/>
                </a:solidFill>
                <a:effectLst/>
                <a:uLnTx/>
                <a:uFillTx/>
                <a:latin typeface="Calibri" panose="020F0502020204030204"/>
                <a:ea typeface="+mn-ea"/>
                <a:cs typeface="+mn-cs"/>
              </a:rPr>
              <a:t>Aplikace nového modelu s vakcinací vysvětluje rychlejší zpomalování epidemie</a:t>
            </a:r>
          </a:p>
        </p:txBody>
      </p:sp>
    </p:spTree>
    <p:extLst>
      <p:ext uri="{BB962C8B-B14F-4D97-AF65-F5344CB8AC3E}">
        <p14:creationId xmlns:p14="http://schemas.microsoft.com/office/powerpoint/2010/main" val="2859862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adpis 2">
            <a:extLst>
              <a:ext uri="{FF2B5EF4-FFF2-40B4-BE49-F238E27FC236}">
                <a16:creationId xmlns:a16="http://schemas.microsoft.com/office/drawing/2014/main" id="{FFFEC489-9795-4E1E-9719-513139DAB8F0}"/>
              </a:ext>
            </a:extLst>
          </p:cNvPr>
          <p:cNvSpPr>
            <a:spLocks noGrp="1"/>
          </p:cNvSpPr>
          <p:nvPr>
            <p:ph type="title"/>
          </p:nvPr>
        </p:nvSpPr>
        <p:spPr>
          <a:xfrm>
            <a:off x="381740" y="101600"/>
            <a:ext cx="6507332" cy="1305016"/>
          </a:xfrm>
        </p:spPr>
        <p:txBody>
          <a:bodyPr/>
          <a:lstStyle/>
          <a:p>
            <a:r>
              <a:rPr lang="cs-CZ" sz="2400" b="1" dirty="0">
                <a:latin typeface="Arial" panose="020B0604020202020204" pitchFamily="34" charset="0"/>
                <a:cs typeface="Arial" panose="020B0604020202020204" pitchFamily="34" charset="0"/>
              </a:rPr>
              <a:t>Scénáře pro dlouhodobé simulace zahrnující efekt vakcinace </a:t>
            </a:r>
          </a:p>
        </p:txBody>
      </p:sp>
      <p:sp>
        <p:nvSpPr>
          <p:cNvPr id="7" name="Zástupný obsah 3">
            <a:extLst>
              <a:ext uri="{FF2B5EF4-FFF2-40B4-BE49-F238E27FC236}">
                <a16:creationId xmlns:a16="http://schemas.microsoft.com/office/drawing/2014/main" id="{0D560AAE-4E15-4CF5-A76C-2680DC9E6E52}"/>
              </a:ext>
            </a:extLst>
          </p:cNvPr>
          <p:cNvSpPr txBox="1">
            <a:spLocks/>
          </p:cNvSpPr>
          <p:nvPr/>
        </p:nvSpPr>
        <p:spPr>
          <a:xfrm>
            <a:off x="381740" y="1295548"/>
            <a:ext cx="11810260" cy="556867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rgbClr val="D31145"/>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D31145"/>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D31145"/>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D31145"/>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D31145"/>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D31145"/>
              </a:buClr>
              <a:buSzTx/>
              <a:buFont typeface="Arial" panose="020B0604020202020204" pitchFamily="34" charset="0"/>
              <a:buNone/>
              <a:tabLst/>
              <a:defRPr/>
            </a:pPr>
            <a:r>
              <a:rPr kumimoji="0" lang="cs-CZ" sz="1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Scénáře dlouhodobých simulací z května - června 2021: </a:t>
            </a:r>
            <a:r>
              <a:rPr lang="cs-CZ" sz="1600" b="1" dirty="0">
                <a:solidFill>
                  <a:srgbClr val="3333CC"/>
                </a:solidFill>
                <a:latin typeface="Arial" panose="020B0604020202020204" pitchFamily="34" charset="0"/>
                <a:cs typeface="Arial" panose="020B0604020202020204" pitchFamily="34" charset="0"/>
              </a:rPr>
              <a:t>Současný vývoj epidemie stále potvrzuje vysoce optimistické scénáře, které předpokládají brždění šíření nákazy posílené o významný efekt postupující vakcinace. Do těchto dat se ale promítá i efekt sezónnosti, který může maskovat rizikový potenciál. Rostoucí počet nových nákaz v populaci z počátku července naznačil stále existující potenciál k zhoršení situace, jistě v důsledku šíření nové varianty viru. Proto jsou v modelech zpracovány i rizikové scénáře vývoje.</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cs-CZ" sz="1800" b="1" i="0" u="none" strike="noStrike" kern="1200" cap="none" spc="0" normalizeH="0" baseline="0" noProof="0" dirty="0">
              <a:ln>
                <a:noFill/>
              </a:ln>
              <a:solidFill>
                <a:srgbClr val="C00000"/>
              </a:solidFill>
              <a:effectLst/>
              <a:uLnTx/>
              <a:uFillTx/>
              <a:latin typeface="Calibri" panose="020F0502020204030204"/>
              <a:ea typeface="+mn-ea"/>
              <a:cs typeface="+mn-cs"/>
            </a:endParaRPr>
          </a:p>
          <a:p>
            <a:pPr marL="0" indent="0">
              <a:spcBef>
                <a:spcPts val="0"/>
              </a:spcBef>
              <a:buClrTx/>
              <a:buNone/>
              <a:defRPr/>
            </a:pPr>
            <a:r>
              <a:rPr kumimoji="0" lang="cs-CZ" sz="2000" b="1" i="0" u="none" strike="noStrike" kern="1200" cap="none" spc="0" normalizeH="0" baseline="0" noProof="0" dirty="0">
                <a:ln>
                  <a:noFill/>
                </a:ln>
                <a:solidFill>
                  <a:srgbClr val="C00000"/>
                </a:solidFill>
                <a:effectLst/>
                <a:uLnTx/>
                <a:uFillTx/>
                <a:latin typeface="Calibri" panose="020F0502020204030204"/>
                <a:ea typeface="+mn-ea"/>
                <a:cs typeface="+mn-cs"/>
              </a:rPr>
              <a:t>Scénář I – optimistický, šíření nakažlivější varianty viru kontrolované populační imunitou. </a:t>
            </a:r>
            <a:r>
              <a:rPr kumimoji="0" lang="cs-CZ" sz="1800" b="1" i="0" u="none" strike="noStrike" kern="1200" cap="none" spc="0" normalizeH="0" baseline="0" noProof="0" dirty="0">
                <a:ln>
                  <a:noFill/>
                </a:ln>
                <a:effectLst/>
                <a:uLnTx/>
                <a:uFillTx/>
                <a:latin typeface="Calibri" panose="020F0502020204030204"/>
                <a:ea typeface="+mn-ea"/>
                <a:cs typeface="+mn-cs"/>
              </a:rPr>
              <a:t>Model pracující s šířením nové varianty viru unikající částečně vakcinaci, avšak s optimistickou projekcí postupu vakcinace. Scénář kalkuluje s rychlým postupem vakcinace a s jejím dlouhodobě trvalým ochranným efektem proti nové variantě viru. Scénář předpokládá dosažení minimálně 70% - 80% proočkovanosti populace 16+ a trvalý ochranný efekt. </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cs-CZ" sz="1800" b="1" i="0" u="none" strike="noStrike" kern="1200" cap="none" spc="0" normalizeH="0" baseline="0" noProof="0" dirty="0">
              <a:ln>
                <a:noFill/>
              </a:ln>
              <a:effectLst/>
              <a:uLnTx/>
              <a:uFillTx/>
              <a:latin typeface="Calibri" panose="020F050202020403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cs-CZ" sz="2000" b="1" i="0" u="none" strike="noStrike" kern="1200" cap="none" spc="0" normalizeH="0" baseline="0" noProof="0" dirty="0">
                <a:ln>
                  <a:noFill/>
                </a:ln>
                <a:solidFill>
                  <a:srgbClr val="C00000"/>
                </a:solidFill>
                <a:effectLst/>
                <a:uLnTx/>
                <a:uFillTx/>
                <a:latin typeface="Calibri" panose="020F0502020204030204"/>
                <a:ea typeface="+mn-ea"/>
                <a:cs typeface="+mn-cs"/>
              </a:rPr>
              <a:t>Scénář I</a:t>
            </a:r>
            <a:r>
              <a:rPr kumimoji="0" lang="en-US" sz="2000" b="1" i="0" u="none" strike="noStrike" kern="1200" cap="none" spc="0" normalizeH="0" baseline="0" noProof="0" dirty="0">
                <a:ln>
                  <a:noFill/>
                </a:ln>
                <a:solidFill>
                  <a:srgbClr val="C00000"/>
                </a:solidFill>
                <a:effectLst/>
                <a:uLnTx/>
                <a:uFillTx/>
                <a:latin typeface="Calibri" panose="020F0502020204030204"/>
                <a:ea typeface="+mn-ea"/>
                <a:cs typeface="+mn-cs"/>
              </a:rPr>
              <a:t>I</a:t>
            </a:r>
            <a:r>
              <a:rPr kumimoji="0" lang="cs-CZ" sz="2000" b="1" i="0" u="none" strike="noStrike" kern="1200" cap="none" spc="0" normalizeH="0" baseline="0" noProof="0" dirty="0">
                <a:ln>
                  <a:noFill/>
                </a:ln>
                <a:solidFill>
                  <a:srgbClr val="C00000"/>
                </a:solidFill>
                <a:effectLst/>
                <a:uLnTx/>
                <a:uFillTx/>
                <a:latin typeface="Calibri" panose="020F0502020204030204"/>
                <a:ea typeface="+mn-ea"/>
                <a:cs typeface="+mn-cs"/>
              </a:rPr>
              <a:t> - realistický. </a:t>
            </a:r>
            <a:r>
              <a:rPr kumimoji="0" lang="cs-CZ" sz="1800" b="1" i="0" u="none" strike="noStrike" kern="1200" cap="none" spc="0" normalizeH="0" baseline="0" noProof="0" dirty="0">
                <a:ln>
                  <a:noFill/>
                </a:ln>
                <a:effectLst/>
                <a:uLnTx/>
                <a:uFillTx/>
                <a:latin typeface="Calibri" panose="020F0502020204030204"/>
                <a:ea typeface="+mn-ea"/>
                <a:cs typeface="+mn-cs"/>
              </a:rPr>
              <a:t>Riziková změna situace daná šířením nové varianty viru unikající částečně vakcinaci</a:t>
            </a:r>
            <a:r>
              <a:rPr kumimoji="0" lang="en-US" sz="1800" b="1" i="0" u="none" strike="noStrike" kern="1200" cap="none" spc="0" normalizeH="0" baseline="0" noProof="0" dirty="0">
                <a:ln>
                  <a:noFill/>
                </a:ln>
                <a:effectLst/>
                <a:uLnTx/>
                <a:uFillTx/>
                <a:latin typeface="Calibri" panose="020F0502020204030204"/>
                <a:ea typeface="+mn-ea"/>
                <a:cs typeface="+mn-cs"/>
              </a:rPr>
              <a:t> </a:t>
            </a:r>
            <a:r>
              <a:rPr kumimoji="0" lang="cs-CZ" sz="1800" b="1" i="0" u="none" strike="noStrike" kern="1200" cap="none" spc="0" normalizeH="0" baseline="0" noProof="0" dirty="0">
                <a:ln>
                  <a:noFill/>
                </a:ln>
                <a:effectLst/>
                <a:uLnTx/>
                <a:uFillTx/>
                <a:latin typeface="Calibri" panose="020F0502020204030204"/>
                <a:ea typeface="+mn-ea"/>
                <a:cs typeface="+mn-cs"/>
              </a:rPr>
              <a:t>(70% únik po 1. dávce) </a:t>
            </a:r>
            <a:r>
              <a:rPr kumimoji="0" lang="en-US" sz="1800" b="1" i="0" u="none" strike="noStrike" kern="1200" cap="none" spc="0" normalizeH="0" baseline="0" noProof="0" dirty="0">
                <a:ln>
                  <a:noFill/>
                </a:ln>
                <a:effectLst/>
                <a:uLnTx/>
                <a:uFillTx/>
                <a:latin typeface="Calibri" panose="020F0502020204030204"/>
                <a:ea typeface="+mn-ea"/>
                <a:cs typeface="+mn-cs"/>
              </a:rPr>
              <a:t>a z</a:t>
            </a:r>
            <a:r>
              <a:rPr kumimoji="0" lang="cs-CZ" sz="1800" b="1" i="0" u="none" strike="noStrike" kern="1200" cap="none" spc="0" normalizeH="0" baseline="0" noProof="0" dirty="0" err="1">
                <a:ln>
                  <a:noFill/>
                </a:ln>
                <a:effectLst/>
                <a:uLnTx/>
                <a:uFillTx/>
                <a:latin typeface="Calibri" panose="020F0502020204030204"/>
                <a:ea typeface="+mn-ea"/>
                <a:cs typeface="+mn-cs"/>
              </a:rPr>
              <a:t>ároveň</a:t>
            </a:r>
            <a:r>
              <a:rPr kumimoji="0" lang="cs-CZ" sz="1800" b="1" i="0" u="none" strike="noStrike" kern="1200" cap="none" spc="0" normalizeH="0" baseline="0" noProof="0" dirty="0">
                <a:ln>
                  <a:noFill/>
                </a:ln>
                <a:effectLst/>
                <a:uLnTx/>
                <a:uFillTx/>
                <a:latin typeface="Calibri" panose="020F0502020204030204"/>
                <a:ea typeface="+mn-ea"/>
                <a:cs typeface="+mn-cs"/>
              </a:rPr>
              <a:t> vykazující zvýšenou přenosnost, nakažlivost. Scénář realisticky předpokládá sníženou proočkovanost (cca 60%) u populace 16+ do konce srpna. Scénář předpokládá trvalý efekt ochrany dokončeným očkováním i u většiny zranitelných a seniorních populačních skupin. </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cs-CZ" sz="2000" b="1" i="0" u="none" strike="noStrike" kern="1200" cap="none" spc="0" normalizeH="0" baseline="0" noProof="0" dirty="0">
              <a:ln>
                <a:noFill/>
              </a:ln>
              <a:solidFill>
                <a:srgbClr val="C00000"/>
              </a:solidFill>
              <a:effectLst/>
              <a:uLnTx/>
              <a:uFillTx/>
              <a:latin typeface="Calibri" panose="020F050202020403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cs-CZ" sz="2000" b="1" i="0" u="none" strike="noStrike" kern="1200" cap="none" spc="0" normalizeH="0" baseline="0" noProof="0" dirty="0">
                <a:ln>
                  <a:noFill/>
                </a:ln>
                <a:solidFill>
                  <a:srgbClr val="C00000"/>
                </a:solidFill>
                <a:effectLst/>
                <a:uLnTx/>
                <a:uFillTx/>
                <a:latin typeface="Calibri" panose="020F0502020204030204"/>
                <a:ea typeface="+mn-ea"/>
                <a:cs typeface="+mn-cs"/>
              </a:rPr>
              <a:t>Scénář III – vysoce rizikový. </a:t>
            </a:r>
            <a:r>
              <a:rPr kumimoji="0" lang="cs-CZ" sz="1800" b="1" i="0" u="none" strike="noStrike" kern="1200" cap="none" spc="0" normalizeH="0" baseline="0" noProof="0" dirty="0">
                <a:ln>
                  <a:noFill/>
                </a:ln>
                <a:effectLst/>
                <a:uLnTx/>
                <a:uFillTx/>
                <a:latin typeface="Calibri" panose="020F0502020204030204"/>
                <a:ea typeface="+mn-ea"/>
                <a:cs typeface="+mn-cs"/>
              </a:rPr>
              <a:t>Vysoce riziková změna situace daná šířením nové varianty viru  významně unikající vakcinaci</a:t>
            </a:r>
            <a:r>
              <a:rPr kumimoji="0" lang="en-US" sz="1800" b="1" i="0" u="none" strike="noStrike" kern="1200" cap="none" spc="0" normalizeH="0" baseline="0" noProof="0" dirty="0">
                <a:ln>
                  <a:noFill/>
                </a:ln>
                <a:effectLst/>
                <a:uLnTx/>
                <a:uFillTx/>
                <a:latin typeface="Calibri" panose="020F0502020204030204"/>
                <a:ea typeface="+mn-ea"/>
                <a:cs typeface="+mn-cs"/>
              </a:rPr>
              <a:t> a z</a:t>
            </a:r>
            <a:r>
              <a:rPr kumimoji="0" lang="cs-CZ" sz="1800" b="1" i="0" u="none" strike="noStrike" kern="1200" cap="none" spc="0" normalizeH="0" baseline="0" noProof="0" dirty="0" err="1">
                <a:ln>
                  <a:noFill/>
                </a:ln>
                <a:effectLst/>
                <a:uLnTx/>
                <a:uFillTx/>
                <a:latin typeface="Calibri" panose="020F0502020204030204"/>
                <a:ea typeface="+mn-ea"/>
                <a:cs typeface="+mn-cs"/>
              </a:rPr>
              <a:t>ároveň</a:t>
            </a:r>
            <a:r>
              <a:rPr kumimoji="0" lang="cs-CZ" sz="1800" b="1" i="0" u="none" strike="noStrike" kern="1200" cap="none" spc="0" normalizeH="0" baseline="0" noProof="0" dirty="0">
                <a:ln>
                  <a:noFill/>
                </a:ln>
                <a:effectLst/>
                <a:uLnTx/>
                <a:uFillTx/>
                <a:latin typeface="Calibri" panose="020F0502020204030204"/>
                <a:ea typeface="+mn-ea"/>
                <a:cs typeface="+mn-cs"/>
              </a:rPr>
              <a:t> vykazující zvýšenou přenosnost (nárůst bazální reprodukce), šíření mezi zranitelnými skupinami obyvatel. Nedostatečná proočkovanost (&lt; 60% v populaci 16+), částečná ztráta (vyprchání) ochrany dokončeným očkováním i u zranitelných a seniorních populačních skupin.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1" i="0" u="none" strike="noStrike" kern="1200" cap="none" spc="0" normalizeH="0" baseline="0" noProof="0" dirty="0">
              <a:ln>
                <a:noFill/>
              </a:ln>
              <a:solidFill>
                <a:srgbClr val="C0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1" i="0" u="none" strike="noStrike" kern="1200" cap="none" spc="0" normalizeH="0" baseline="0" noProof="0" dirty="0">
              <a:ln>
                <a:noFill/>
              </a:ln>
              <a:solidFill>
                <a:srgbClr val="C0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1"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3593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Šipka dolů 1"/>
          <p:cNvSpPr/>
          <p:nvPr/>
        </p:nvSpPr>
        <p:spPr>
          <a:xfrm rot="1773076">
            <a:off x="3438345" y="2273640"/>
            <a:ext cx="1016761" cy="11324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bdélník 5"/>
          <p:cNvSpPr/>
          <p:nvPr/>
        </p:nvSpPr>
        <p:spPr>
          <a:xfrm>
            <a:off x="44834" y="1519639"/>
            <a:ext cx="11471673" cy="49244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2600" b="1" i="0" u="none" strike="noStrike" kern="1200" cap="none" spc="0" normalizeH="0" baseline="0" noProof="0" dirty="0">
                <a:ln>
                  <a:noFill/>
                </a:ln>
                <a:solidFill>
                  <a:prstClr val="black"/>
                </a:solidFill>
                <a:effectLst/>
                <a:uLnTx/>
                <a:uFillTx/>
                <a:latin typeface="Calibri" panose="020F0502020204030204"/>
                <a:ea typeface="+mn-ea"/>
                <a:cs typeface="+mn-cs"/>
              </a:rPr>
              <a:t>PŘEDPOKLADY URČUJÍCÍ VSTUPNÍ PARAMETRY MODELU VE SCÉNÁŘI </a:t>
            </a:r>
          </a:p>
        </p:txBody>
      </p:sp>
      <p:sp>
        <p:nvSpPr>
          <p:cNvPr id="9" name="TextovéPole 8"/>
          <p:cNvSpPr txBox="1"/>
          <p:nvPr>
            <p:custDataLst>
              <p:tags r:id="rId1"/>
            </p:custDataLst>
          </p:nvPr>
        </p:nvSpPr>
        <p:spPr>
          <a:xfrm>
            <a:off x="350831" y="124282"/>
            <a:ext cx="11165676"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2400" b="1" i="0" u="none" strike="noStrike" kern="1200" cap="none" spc="0" normalizeH="0" baseline="0" noProof="0" dirty="0">
                <a:ln>
                  <a:noFill/>
                </a:ln>
                <a:solidFill>
                  <a:srgbClr val="C00000"/>
                </a:solidFill>
                <a:effectLst/>
                <a:uLnTx/>
                <a:uFillTx/>
                <a:latin typeface="Calibri" panose="020F0502020204030204"/>
                <a:ea typeface="+mn-ea"/>
                <a:cs typeface="+mn-cs"/>
              </a:rPr>
              <a:t>Všechny scénáře pracují se změnou situace danou postupným šířením nové varianty viru (Delta), která má vyšší základní reprodukci a může částečně prolomit ochranný efekt vakcinace</a:t>
            </a:r>
          </a:p>
        </p:txBody>
      </p:sp>
      <p:sp>
        <p:nvSpPr>
          <p:cNvPr id="8" name="TextovéPole 7">
            <a:extLst>
              <a:ext uri="{FF2B5EF4-FFF2-40B4-BE49-F238E27FC236}">
                <a16:creationId xmlns:a16="http://schemas.microsoft.com/office/drawing/2014/main" id="{8C20A072-E18B-4F7B-A5DE-D57ACAB0E2E8}"/>
              </a:ext>
            </a:extLst>
          </p:cNvPr>
          <p:cNvSpPr txBox="1"/>
          <p:nvPr/>
        </p:nvSpPr>
        <p:spPr>
          <a:xfrm>
            <a:off x="143334" y="3526787"/>
            <a:ext cx="4911090" cy="1600438"/>
          </a:xfrm>
          <a:prstGeom prst="rect">
            <a:avLst/>
          </a:prstGeom>
          <a:noFill/>
        </p:spPr>
        <p:txBody>
          <a:bodyPr wrap="square">
            <a:spAutoFit/>
          </a:bodyPr>
          <a:lstStyle/>
          <a:p>
            <a:r>
              <a:rPr lang="cs-CZ" sz="2200" b="1" dirty="0"/>
              <a:t>Pravděpodobné zvýšení základní reprodukce viru o 40 %: </a:t>
            </a:r>
            <a:r>
              <a:rPr lang="cs-CZ" dirty="0">
                <a:hlinkClick r:id="rId3"/>
              </a:rPr>
              <a:t>https://www.ecdc.europa.eu/en/publications-data/threat-assessment-emergence-and-impact-sars-cov-2-delta-variant</a:t>
            </a:r>
            <a:endParaRPr lang="cs-CZ" dirty="0"/>
          </a:p>
        </p:txBody>
      </p:sp>
      <p:sp>
        <p:nvSpPr>
          <p:cNvPr id="10" name="TextovéPole 9">
            <a:extLst>
              <a:ext uri="{FF2B5EF4-FFF2-40B4-BE49-F238E27FC236}">
                <a16:creationId xmlns:a16="http://schemas.microsoft.com/office/drawing/2014/main" id="{0504C17E-8866-469D-8125-DFFFFB402DCE}"/>
              </a:ext>
            </a:extLst>
          </p:cNvPr>
          <p:cNvSpPr txBox="1"/>
          <p:nvPr/>
        </p:nvSpPr>
        <p:spPr>
          <a:xfrm>
            <a:off x="5961126" y="3429000"/>
            <a:ext cx="6094476" cy="2492990"/>
          </a:xfrm>
          <a:prstGeom prst="rect">
            <a:avLst/>
          </a:prstGeom>
          <a:noFill/>
        </p:spPr>
        <p:txBody>
          <a:bodyPr wrap="square">
            <a:spAutoFit/>
          </a:bodyPr>
          <a:lstStyle/>
          <a:p>
            <a:r>
              <a:rPr lang="cs-CZ" sz="2200" b="1" dirty="0" err="1">
                <a:solidFill>
                  <a:srgbClr val="000000"/>
                </a:solidFill>
                <a:latin typeface="Shaker 2 Lancet Regular"/>
              </a:rPr>
              <a:t>Pravděpodovný</a:t>
            </a:r>
            <a:r>
              <a:rPr lang="cs-CZ" sz="2200" b="1" dirty="0">
                <a:solidFill>
                  <a:srgbClr val="000000"/>
                </a:solidFill>
                <a:latin typeface="Shaker 2 Lancet Regular"/>
              </a:rPr>
              <a:t> únik nové varianty viru plnému očkování v rozsahu 20% - 30% (po první dávce očkování 60 – 80%):</a:t>
            </a:r>
          </a:p>
          <a:p>
            <a:r>
              <a:rPr lang="cs-CZ" sz="1800" b="0" i="0" u="none" strike="noStrike" baseline="0" dirty="0" err="1">
                <a:solidFill>
                  <a:srgbClr val="221E1F"/>
                </a:solidFill>
                <a:latin typeface="Shaker 2 Lancet Regular"/>
              </a:rPr>
              <a:t>Sheikh</a:t>
            </a:r>
            <a:r>
              <a:rPr lang="cs-CZ" sz="1800" b="0" i="0" u="none" strike="noStrike" baseline="0" dirty="0">
                <a:solidFill>
                  <a:srgbClr val="221E1F"/>
                </a:solidFill>
                <a:latin typeface="Shaker 2 Lancet Regular"/>
              </a:rPr>
              <a:t> A, </a:t>
            </a:r>
            <a:r>
              <a:rPr lang="cs-CZ" sz="1800" b="0" i="0" u="none" strike="noStrike" baseline="0" dirty="0" err="1">
                <a:solidFill>
                  <a:srgbClr val="221E1F"/>
                </a:solidFill>
                <a:latin typeface="Shaker 2 Lancet Regular"/>
              </a:rPr>
              <a:t>McMenamin</a:t>
            </a:r>
            <a:r>
              <a:rPr lang="cs-CZ" sz="1800" b="0" i="0" u="none" strike="noStrike" baseline="0" dirty="0">
                <a:solidFill>
                  <a:srgbClr val="221E1F"/>
                </a:solidFill>
                <a:latin typeface="Shaker 2 Lancet Regular"/>
              </a:rPr>
              <a:t> J, Taylor B, </a:t>
            </a:r>
            <a:r>
              <a:rPr lang="cs-CZ" sz="1800" b="0" i="0" u="none" strike="noStrike" baseline="0" dirty="0" err="1">
                <a:solidFill>
                  <a:srgbClr val="221E1F"/>
                </a:solidFill>
                <a:latin typeface="Shaker 2 Lancet Regular"/>
              </a:rPr>
              <a:t>Robertson</a:t>
            </a:r>
            <a:r>
              <a:rPr lang="cs-CZ" sz="1800" b="0" i="0" u="none" strike="noStrike" baseline="0" dirty="0">
                <a:solidFill>
                  <a:srgbClr val="221E1F"/>
                </a:solidFill>
                <a:latin typeface="Shaker 2 Lancet Regular"/>
              </a:rPr>
              <a:t> C. SARS-CoV-2 Delta VOC in Scotland: </a:t>
            </a:r>
            <a:r>
              <a:rPr lang="cs-CZ" sz="1800" b="0" i="0" u="none" strike="noStrike" baseline="0" dirty="0" err="1">
                <a:solidFill>
                  <a:srgbClr val="221E1F"/>
                </a:solidFill>
                <a:latin typeface="Shaker 2 Lancet Regular"/>
              </a:rPr>
              <a:t>demographics</a:t>
            </a:r>
            <a:r>
              <a:rPr lang="cs-CZ" sz="1800" b="0" i="0" u="none" strike="noStrike" baseline="0" dirty="0">
                <a:solidFill>
                  <a:srgbClr val="221E1F"/>
                </a:solidFill>
                <a:latin typeface="Shaker 2 Lancet Regular"/>
              </a:rPr>
              <a:t>, risk </a:t>
            </a:r>
            <a:r>
              <a:rPr lang="cs-CZ" sz="1800" b="0" i="0" u="none" strike="noStrike" baseline="0" dirty="0" err="1">
                <a:solidFill>
                  <a:srgbClr val="221E1F"/>
                </a:solidFill>
                <a:latin typeface="Shaker 2 Lancet Regular"/>
              </a:rPr>
              <a:t>of</a:t>
            </a:r>
            <a:r>
              <a:rPr lang="cs-CZ" sz="1800" b="0" i="0" u="none" strike="noStrike" baseline="0" dirty="0">
                <a:solidFill>
                  <a:srgbClr val="221E1F"/>
                </a:solidFill>
                <a:latin typeface="Shaker 2 Lancet Regular"/>
              </a:rPr>
              <a:t> </a:t>
            </a:r>
            <a:r>
              <a:rPr lang="cs-CZ" sz="1800" b="0" i="0" u="none" strike="noStrike" baseline="0" dirty="0" err="1">
                <a:solidFill>
                  <a:srgbClr val="221E1F"/>
                </a:solidFill>
                <a:latin typeface="Shaker 2 Lancet Regular"/>
              </a:rPr>
              <a:t>hospital</a:t>
            </a:r>
            <a:r>
              <a:rPr lang="cs-CZ" sz="1800" b="0" i="0" u="none" strike="noStrike" baseline="0" dirty="0">
                <a:solidFill>
                  <a:srgbClr val="221E1F"/>
                </a:solidFill>
                <a:latin typeface="Shaker 2 Lancet Regular"/>
              </a:rPr>
              <a:t> </a:t>
            </a:r>
            <a:r>
              <a:rPr lang="cs-CZ" sz="1800" b="0" i="0" u="none" strike="noStrike" baseline="0" dirty="0" err="1">
                <a:solidFill>
                  <a:srgbClr val="221E1F"/>
                </a:solidFill>
                <a:latin typeface="Shaker 2 Lancet Regular"/>
              </a:rPr>
              <a:t>admission</a:t>
            </a:r>
            <a:r>
              <a:rPr lang="cs-CZ" sz="1800" b="0" i="0" u="none" strike="noStrike" baseline="0" dirty="0">
                <a:solidFill>
                  <a:srgbClr val="221E1F"/>
                </a:solidFill>
                <a:latin typeface="Shaker 2 Lancet Regular"/>
              </a:rPr>
              <a:t>, and </a:t>
            </a:r>
            <a:r>
              <a:rPr lang="cs-CZ" sz="1800" b="0" i="0" u="none" strike="noStrike" baseline="0" dirty="0" err="1">
                <a:solidFill>
                  <a:srgbClr val="221E1F"/>
                </a:solidFill>
                <a:latin typeface="Shaker 2 Lancet Regular"/>
              </a:rPr>
              <a:t>vaccine</a:t>
            </a:r>
            <a:r>
              <a:rPr lang="cs-CZ" sz="1800" b="0" i="0" u="none" strike="noStrike" baseline="0" dirty="0">
                <a:solidFill>
                  <a:srgbClr val="221E1F"/>
                </a:solidFill>
                <a:latin typeface="Shaker 2 Lancet Regular"/>
              </a:rPr>
              <a:t> </a:t>
            </a:r>
            <a:r>
              <a:rPr lang="cs-CZ" sz="1800" b="0" i="0" u="none" strike="noStrike" baseline="0" dirty="0" err="1">
                <a:solidFill>
                  <a:srgbClr val="221E1F"/>
                </a:solidFill>
                <a:latin typeface="Shaker 2 Lancet Regular"/>
              </a:rPr>
              <a:t>effectiveness</a:t>
            </a:r>
            <a:r>
              <a:rPr lang="cs-CZ" sz="1800" b="0" i="0" u="none" strike="noStrike" baseline="0" dirty="0">
                <a:solidFill>
                  <a:srgbClr val="221E1F"/>
                </a:solidFill>
                <a:latin typeface="Shaker 2 Lancet Regular"/>
              </a:rPr>
              <a:t>. </a:t>
            </a:r>
            <a:r>
              <a:rPr lang="cs-CZ" sz="1800" b="0" i="1" u="none" strike="noStrike" baseline="0" dirty="0">
                <a:solidFill>
                  <a:srgbClr val="221E1F"/>
                </a:solidFill>
                <a:latin typeface="Shaker 2 Lancet Regular"/>
              </a:rPr>
              <a:t>Lancet </a:t>
            </a:r>
            <a:r>
              <a:rPr lang="cs-CZ" sz="1800" b="0" i="0" u="none" strike="noStrike" baseline="0" dirty="0">
                <a:solidFill>
                  <a:srgbClr val="221E1F"/>
                </a:solidFill>
                <a:latin typeface="Shaker 2 Lancet Regular"/>
              </a:rPr>
              <a:t>2021; </a:t>
            </a:r>
            <a:r>
              <a:rPr lang="cs-CZ" sz="1800" b="0" i="0" u="none" strike="noStrike" baseline="0" dirty="0" err="1">
                <a:solidFill>
                  <a:srgbClr val="221E1F"/>
                </a:solidFill>
                <a:latin typeface="Shaker 2 Lancet Regular"/>
              </a:rPr>
              <a:t>published</a:t>
            </a:r>
            <a:r>
              <a:rPr lang="cs-CZ" sz="1800" b="0" i="0" u="none" strike="noStrike" baseline="0" dirty="0">
                <a:solidFill>
                  <a:srgbClr val="221E1F"/>
                </a:solidFill>
                <a:latin typeface="Shaker 2 Lancet Regular"/>
              </a:rPr>
              <a:t> online June 14. http://dx.doi.org/10.1016/S0140-6736(21)01358-1.</a:t>
            </a:r>
            <a:endParaRPr lang="cs-CZ" dirty="0"/>
          </a:p>
        </p:txBody>
      </p:sp>
      <p:sp>
        <p:nvSpPr>
          <p:cNvPr id="13" name="Šipka dolů 1">
            <a:extLst>
              <a:ext uri="{FF2B5EF4-FFF2-40B4-BE49-F238E27FC236}">
                <a16:creationId xmlns:a16="http://schemas.microsoft.com/office/drawing/2014/main" id="{320AD0D3-462B-4739-AB72-A6B848541E1A}"/>
              </a:ext>
            </a:extLst>
          </p:cNvPr>
          <p:cNvSpPr/>
          <p:nvPr/>
        </p:nvSpPr>
        <p:spPr>
          <a:xfrm rot="19419648">
            <a:off x="6942815" y="2203214"/>
            <a:ext cx="1016761" cy="11324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bdélník 10">
            <a:extLst>
              <a:ext uri="{FF2B5EF4-FFF2-40B4-BE49-F238E27FC236}">
                <a16:creationId xmlns:a16="http://schemas.microsoft.com/office/drawing/2014/main" id="{AA8EA73A-8B7A-4EF1-B0E6-D9CD2CB0BFEC}"/>
              </a:ext>
            </a:extLst>
          </p:cNvPr>
          <p:cNvSpPr/>
          <p:nvPr/>
        </p:nvSpPr>
        <p:spPr>
          <a:xfrm>
            <a:off x="360163" y="6071054"/>
            <a:ext cx="11471673"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2000" b="1" i="0" u="none" strike="noStrike" kern="1200" cap="none" spc="0" normalizeH="0" baseline="0" noProof="0" dirty="0">
                <a:ln>
                  <a:noFill/>
                </a:ln>
                <a:solidFill>
                  <a:prstClr val="black"/>
                </a:solidFill>
                <a:effectLst/>
                <a:uLnTx/>
                <a:uFillTx/>
                <a:latin typeface="Calibri" panose="020F0502020204030204"/>
                <a:ea typeface="+mn-ea"/>
                <a:cs typeface="+mn-cs"/>
              </a:rPr>
              <a:t>V nejrizikovějším scénáři model kalkuluje i s možností opětovného šíření nákazy v seniorní a zranitelné populaci v důsledku částečné ztráty ochrany očkováním (vyprchání ochrany v čase). </a:t>
            </a:r>
          </a:p>
        </p:txBody>
      </p:sp>
    </p:spTree>
    <p:extLst>
      <p:ext uri="{BB962C8B-B14F-4D97-AF65-F5344CB8AC3E}">
        <p14:creationId xmlns:p14="http://schemas.microsoft.com/office/powerpoint/2010/main" val="501389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délník 2"/>
          <p:cNvSpPr/>
          <p:nvPr/>
        </p:nvSpPr>
        <p:spPr>
          <a:xfrm>
            <a:off x="169682" y="109436"/>
            <a:ext cx="11886453"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600" b="1" i="0" u="none" strike="noStrike" kern="0" cap="none" spc="0" normalizeH="0" baseline="0" noProof="0" dirty="0">
                <a:ln>
                  <a:noFill/>
                </a:ln>
                <a:solidFill>
                  <a:prstClr val="black"/>
                </a:solidFill>
                <a:effectLst/>
                <a:uLnTx/>
                <a:uFillTx/>
                <a:latin typeface="Calibri" panose="020F0502020204030204"/>
                <a:ea typeface="+mn-ea"/>
                <a:cs typeface="+mn-cs"/>
              </a:rPr>
              <a:t>HLAVNÍ FAKTORY </a:t>
            </a:r>
            <a:r>
              <a:rPr lang="cs-CZ" sz="3600" b="1" kern="0" dirty="0">
                <a:solidFill>
                  <a:prstClr val="black"/>
                </a:solidFill>
                <a:latin typeface="Calibri" panose="020F0502020204030204"/>
              </a:rPr>
              <a:t>určující různé scénáře</a:t>
            </a:r>
            <a:endParaRPr kumimoji="0" lang="cs-CZ" sz="3600" b="0" i="1"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 name="Obdélník 5"/>
          <p:cNvSpPr/>
          <p:nvPr/>
        </p:nvSpPr>
        <p:spPr>
          <a:xfrm>
            <a:off x="179704" y="2653470"/>
            <a:ext cx="2659968" cy="1785104"/>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cs-CZ" sz="2200" b="1" i="0" u="none" strike="noStrike" kern="1200" cap="none" spc="0" normalizeH="0" baseline="0" noProof="0" dirty="0">
                <a:ln>
                  <a:noFill/>
                </a:ln>
                <a:solidFill>
                  <a:prstClr val="black"/>
                </a:solidFill>
                <a:effectLst/>
                <a:uLnTx/>
                <a:uFillTx/>
                <a:latin typeface="Calibri" panose="020F0502020204030204"/>
                <a:ea typeface="+mn-ea"/>
                <a:cs typeface="+mn-cs"/>
              </a:rPr>
              <a:t>Převládá nová varianta viru s vyšší nakažlivostí </a:t>
            </a:r>
          </a:p>
          <a:p>
            <a:pPr marL="0" marR="0" lvl="0" indent="0" defTabSz="914400" rtl="0" eaLnBrk="1" fontAlgn="auto" latinLnBrk="0" hangingPunct="1">
              <a:lnSpc>
                <a:spcPct val="100000"/>
              </a:lnSpc>
              <a:spcBef>
                <a:spcPts val="0"/>
              </a:spcBef>
              <a:spcAft>
                <a:spcPts val="0"/>
              </a:spcAft>
              <a:buClrTx/>
              <a:buSzTx/>
              <a:buFontTx/>
              <a:buNone/>
              <a:tabLst/>
              <a:defRPr/>
            </a:pPr>
            <a:r>
              <a:rPr lang="cs-CZ" sz="2200" b="1" dirty="0">
                <a:solidFill>
                  <a:prstClr val="black"/>
                </a:solidFill>
                <a:latin typeface="Calibri" panose="020F0502020204030204"/>
              </a:rPr>
              <a:t>(až + 40% v základní reprodukci)</a:t>
            </a:r>
            <a:endParaRPr kumimoji="0" lang="cs-CZ" sz="2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 name="Přímá spojnice se šipkou 6">
            <a:extLst>
              <a:ext uri="{FF2B5EF4-FFF2-40B4-BE49-F238E27FC236}">
                <a16:creationId xmlns:a16="http://schemas.microsoft.com/office/drawing/2014/main" id="{C761F875-9022-4DD4-B12B-EEC2C523F670}"/>
              </a:ext>
            </a:extLst>
          </p:cNvPr>
          <p:cNvCxnSpPr>
            <a:cxnSpLocks/>
          </p:cNvCxnSpPr>
          <p:nvPr/>
        </p:nvCxnSpPr>
        <p:spPr>
          <a:xfrm flipV="1">
            <a:off x="2318675" y="1700799"/>
            <a:ext cx="941832" cy="8778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Obdélník 10">
            <a:extLst>
              <a:ext uri="{FF2B5EF4-FFF2-40B4-BE49-F238E27FC236}">
                <a16:creationId xmlns:a16="http://schemas.microsoft.com/office/drawing/2014/main" id="{B6816809-E6B2-40E8-A88F-482EFC11C691}"/>
              </a:ext>
            </a:extLst>
          </p:cNvPr>
          <p:cNvSpPr/>
          <p:nvPr/>
        </p:nvSpPr>
        <p:spPr>
          <a:xfrm>
            <a:off x="3323988" y="1042523"/>
            <a:ext cx="2807208" cy="769441"/>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cs-CZ" sz="2200" b="0" i="0" u="none" strike="noStrike" kern="1200" cap="none" spc="0" normalizeH="0" baseline="0" noProof="0" dirty="0">
                <a:ln>
                  <a:noFill/>
                </a:ln>
                <a:solidFill>
                  <a:prstClr val="black"/>
                </a:solidFill>
                <a:effectLst/>
                <a:uLnTx/>
                <a:uFillTx/>
                <a:latin typeface="Calibri" panose="020F0502020204030204"/>
                <a:ea typeface="+mn-ea"/>
                <a:cs typeface="+mn-cs"/>
              </a:rPr>
              <a:t>Vysoká proočkovanost (&gt; 70% v populaci 16+)</a:t>
            </a:r>
            <a:endParaRPr kumimoji="0" lang="cs-CZ" sz="2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 name="Přímá spojnice se šipkou 11">
            <a:extLst>
              <a:ext uri="{FF2B5EF4-FFF2-40B4-BE49-F238E27FC236}">
                <a16:creationId xmlns:a16="http://schemas.microsoft.com/office/drawing/2014/main" id="{F51E17BE-248B-4509-9438-6959117E005A}"/>
              </a:ext>
            </a:extLst>
          </p:cNvPr>
          <p:cNvCxnSpPr>
            <a:cxnSpLocks/>
          </p:cNvCxnSpPr>
          <p:nvPr/>
        </p:nvCxnSpPr>
        <p:spPr>
          <a:xfrm>
            <a:off x="6075959" y="1421011"/>
            <a:ext cx="34304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Obdélník 13">
            <a:extLst>
              <a:ext uri="{FF2B5EF4-FFF2-40B4-BE49-F238E27FC236}">
                <a16:creationId xmlns:a16="http://schemas.microsoft.com/office/drawing/2014/main" id="{BFEBA185-561D-4345-9FBF-0D7C89550C2A}"/>
              </a:ext>
            </a:extLst>
          </p:cNvPr>
          <p:cNvSpPr/>
          <p:nvPr/>
        </p:nvSpPr>
        <p:spPr>
          <a:xfrm>
            <a:off x="6533941" y="1014232"/>
            <a:ext cx="2807208" cy="769441"/>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cs-CZ" sz="2200" b="0" i="0" u="none" strike="noStrike" kern="1200" cap="none" spc="0" normalizeH="0" baseline="0" noProof="0" dirty="0">
                <a:ln>
                  <a:noFill/>
                </a:ln>
                <a:solidFill>
                  <a:prstClr val="black"/>
                </a:solidFill>
                <a:effectLst/>
                <a:uLnTx/>
                <a:uFillTx/>
                <a:latin typeface="Calibri" panose="020F0502020204030204"/>
                <a:ea typeface="+mn-ea"/>
                <a:cs typeface="+mn-cs"/>
              </a:rPr>
              <a:t>Účinná ochrana zranitelných skupin*</a:t>
            </a:r>
            <a:endParaRPr kumimoji="0" lang="cs-CZ" sz="2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Šipka: doprava 14">
            <a:extLst>
              <a:ext uri="{FF2B5EF4-FFF2-40B4-BE49-F238E27FC236}">
                <a16:creationId xmlns:a16="http://schemas.microsoft.com/office/drawing/2014/main" id="{EFFDF52B-B308-4346-B8D7-642BFEF42616}"/>
              </a:ext>
            </a:extLst>
          </p:cNvPr>
          <p:cNvSpPr/>
          <p:nvPr/>
        </p:nvSpPr>
        <p:spPr>
          <a:xfrm>
            <a:off x="9563620" y="1136228"/>
            <a:ext cx="384048" cy="5820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6" name="Obdélník 15">
            <a:extLst>
              <a:ext uri="{FF2B5EF4-FFF2-40B4-BE49-F238E27FC236}">
                <a16:creationId xmlns:a16="http://schemas.microsoft.com/office/drawing/2014/main" id="{37A8AB35-7AF2-4DC5-8CA3-E02C8D805D36}"/>
              </a:ext>
            </a:extLst>
          </p:cNvPr>
          <p:cNvSpPr/>
          <p:nvPr/>
        </p:nvSpPr>
        <p:spPr>
          <a:xfrm>
            <a:off x="10093972" y="1211798"/>
            <a:ext cx="1879782" cy="430887"/>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cs-CZ" sz="2200" b="1" i="0" u="none" strike="noStrike" kern="1200" cap="none" spc="0" normalizeH="0" baseline="0" noProof="0" dirty="0">
                <a:ln>
                  <a:noFill/>
                </a:ln>
                <a:solidFill>
                  <a:srgbClr val="3333CC"/>
                </a:solidFill>
                <a:effectLst/>
                <a:uLnTx/>
                <a:uFillTx/>
                <a:latin typeface="Calibri" panose="020F0502020204030204"/>
                <a:ea typeface="+mn-ea"/>
                <a:cs typeface="+mn-cs"/>
              </a:rPr>
              <a:t>SCÉNÁŘ I</a:t>
            </a:r>
          </a:p>
        </p:txBody>
      </p:sp>
      <p:sp>
        <p:nvSpPr>
          <p:cNvPr id="17" name="Obdélník 16">
            <a:extLst>
              <a:ext uri="{FF2B5EF4-FFF2-40B4-BE49-F238E27FC236}">
                <a16:creationId xmlns:a16="http://schemas.microsoft.com/office/drawing/2014/main" id="{A409EB5D-A533-4587-9BB2-1AEC1A2C7541}"/>
              </a:ext>
            </a:extLst>
          </p:cNvPr>
          <p:cNvSpPr/>
          <p:nvPr/>
        </p:nvSpPr>
        <p:spPr>
          <a:xfrm>
            <a:off x="3705449" y="2926479"/>
            <a:ext cx="2467815" cy="1107996"/>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cs-CZ" sz="2200" b="0" i="0" u="none" strike="noStrike" kern="1200" cap="none" spc="0" normalizeH="0" baseline="0" noProof="0" dirty="0">
                <a:ln>
                  <a:noFill/>
                </a:ln>
                <a:solidFill>
                  <a:prstClr val="black"/>
                </a:solidFill>
                <a:effectLst/>
                <a:uLnTx/>
                <a:uFillTx/>
                <a:latin typeface="Calibri" panose="020F0502020204030204"/>
                <a:ea typeface="+mn-ea"/>
                <a:cs typeface="+mn-cs"/>
              </a:rPr>
              <a:t>Nižší proočkovanost (cca 60% v populaci 16+)</a:t>
            </a:r>
            <a:endParaRPr kumimoji="0" lang="cs-CZ" sz="2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Obdélník 18">
            <a:extLst>
              <a:ext uri="{FF2B5EF4-FFF2-40B4-BE49-F238E27FC236}">
                <a16:creationId xmlns:a16="http://schemas.microsoft.com/office/drawing/2014/main" id="{3D204F24-98DD-4702-AD37-78F3FF937221}"/>
              </a:ext>
            </a:extLst>
          </p:cNvPr>
          <p:cNvSpPr/>
          <p:nvPr/>
        </p:nvSpPr>
        <p:spPr>
          <a:xfrm>
            <a:off x="6545120" y="2838285"/>
            <a:ext cx="2807208" cy="1107996"/>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cs-CZ" sz="2200" b="0" i="0" u="none" strike="noStrike" kern="1200" cap="none" spc="0" normalizeH="0" baseline="0" noProof="0" dirty="0">
                <a:ln>
                  <a:noFill/>
                </a:ln>
                <a:solidFill>
                  <a:prstClr val="black"/>
                </a:solidFill>
                <a:effectLst/>
                <a:uLnTx/>
                <a:uFillTx/>
                <a:latin typeface="Calibri" panose="020F0502020204030204"/>
                <a:ea typeface="+mn-ea"/>
                <a:cs typeface="+mn-cs"/>
              </a:rPr>
              <a:t>Částečná ztráta ochrany zranitelných skupin**</a:t>
            </a:r>
            <a:endParaRPr kumimoji="0" lang="cs-CZ" sz="2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Šipka: doprava 19">
            <a:extLst>
              <a:ext uri="{FF2B5EF4-FFF2-40B4-BE49-F238E27FC236}">
                <a16:creationId xmlns:a16="http://schemas.microsoft.com/office/drawing/2014/main" id="{E8F44E26-FFA8-4C55-AE00-063C02002088}"/>
              </a:ext>
            </a:extLst>
          </p:cNvPr>
          <p:cNvSpPr/>
          <p:nvPr/>
        </p:nvSpPr>
        <p:spPr>
          <a:xfrm>
            <a:off x="9691721" y="3157344"/>
            <a:ext cx="384048" cy="5820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1" name="Obdélník 20">
            <a:extLst>
              <a:ext uri="{FF2B5EF4-FFF2-40B4-BE49-F238E27FC236}">
                <a16:creationId xmlns:a16="http://schemas.microsoft.com/office/drawing/2014/main" id="{938C5989-E24C-42AB-885C-845A5C4E8CB2}"/>
              </a:ext>
            </a:extLst>
          </p:cNvPr>
          <p:cNvSpPr/>
          <p:nvPr/>
        </p:nvSpPr>
        <p:spPr>
          <a:xfrm>
            <a:off x="10222073" y="3187194"/>
            <a:ext cx="1879782" cy="430887"/>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cs-CZ" sz="2200" b="1" i="0" u="none" strike="noStrike" kern="1200" cap="none" spc="0" normalizeH="0" baseline="0" noProof="0" dirty="0">
                <a:ln>
                  <a:noFill/>
                </a:ln>
                <a:solidFill>
                  <a:srgbClr val="3333CC"/>
                </a:solidFill>
                <a:effectLst/>
                <a:uLnTx/>
                <a:uFillTx/>
                <a:latin typeface="Calibri" panose="020F0502020204030204"/>
                <a:ea typeface="+mn-ea"/>
                <a:cs typeface="+mn-cs"/>
              </a:rPr>
              <a:t>SCÉNÁŘ </a:t>
            </a:r>
            <a:r>
              <a:rPr lang="cs-CZ" sz="2200" b="1" dirty="0">
                <a:solidFill>
                  <a:srgbClr val="3333CC"/>
                </a:solidFill>
                <a:latin typeface="Calibri" panose="020F0502020204030204"/>
              </a:rPr>
              <a:t>I</a:t>
            </a:r>
            <a:r>
              <a:rPr kumimoji="0" lang="cs-CZ" sz="2200" b="1" i="0" u="none" strike="noStrike" kern="1200" cap="none" spc="0" normalizeH="0" baseline="0" noProof="0" dirty="0">
                <a:ln>
                  <a:noFill/>
                </a:ln>
                <a:solidFill>
                  <a:srgbClr val="3333CC"/>
                </a:solidFill>
                <a:effectLst/>
                <a:uLnTx/>
                <a:uFillTx/>
                <a:latin typeface="Calibri" panose="020F0502020204030204"/>
                <a:ea typeface="+mn-ea"/>
                <a:cs typeface="+mn-cs"/>
              </a:rPr>
              <a:t>I</a:t>
            </a:r>
          </a:p>
        </p:txBody>
      </p:sp>
      <p:cxnSp>
        <p:nvCxnSpPr>
          <p:cNvPr id="22" name="Přímá spojnice se šipkou 21">
            <a:extLst>
              <a:ext uri="{FF2B5EF4-FFF2-40B4-BE49-F238E27FC236}">
                <a16:creationId xmlns:a16="http://schemas.microsoft.com/office/drawing/2014/main" id="{7E60BCC4-8AC1-4AAA-8E5C-568B8AD0D6E8}"/>
              </a:ext>
            </a:extLst>
          </p:cNvPr>
          <p:cNvCxnSpPr>
            <a:cxnSpLocks/>
          </p:cNvCxnSpPr>
          <p:nvPr/>
        </p:nvCxnSpPr>
        <p:spPr>
          <a:xfrm>
            <a:off x="2969040" y="3476313"/>
            <a:ext cx="6446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Přímá spojnice se šipkou 23">
            <a:extLst>
              <a:ext uri="{FF2B5EF4-FFF2-40B4-BE49-F238E27FC236}">
                <a16:creationId xmlns:a16="http://schemas.microsoft.com/office/drawing/2014/main" id="{6EEFD4B4-023A-4D02-9F2C-C48C354C8953}"/>
              </a:ext>
            </a:extLst>
          </p:cNvPr>
          <p:cNvCxnSpPr>
            <a:cxnSpLocks/>
          </p:cNvCxnSpPr>
          <p:nvPr/>
        </p:nvCxnSpPr>
        <p:spPr>
          <a:xfrm>
            <a:off x="2292125" y="4495163"/>
            <a:ext cx="960816" cy="9559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Obdélník 25">
            <a:extLst>
              <a:ext uri="{FF2B5EF4-FFF2-40B4-BE49-F238E27FC236}">
                <a16:creationId xmlns:a16="http://schemas.microsoft.com/office/drawing/2014/main" id="{77C6452C-A8FC-47D8-A9DD-A3B1233DC39B}"/>
              </a:ext>
            </a:extLst>
          </p:cNvPr>
          <p:cNvSpPr/>
          <p:nvPr/>
        </p:nvSpPr>
        <p:spPr>
          <a:xfrm>
            <a:off x="3323988" y="5120918"/>
            <a:ext cx="2807208" cy="769441"/>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cs-CZ" sz="2200" b="0" i="0" u="none" strike="noStrike" kern="1200" cap="none" spc="0" normalizeH="0" baseline="0" noProof="0" dirty="0">
                <a:ln>
                  <a:noFill/>
                </a:ln>
                <a:solidFill>
                  <a:prstClr val="black"/>
                </a:solidFill>
                <a:effectLst/>
                <a:uLnTx/>
                <a:uFillTx/>
                <a:latin typeface="Calibri" panose="020F0502020204030204"/>
                <a:ea typeface="+mn-ea"/>
                <a:cs typeface="+mn-cs"/>
              </a:rPr>
              <a:t>Nízká proočkovanost (&lt; 60% v populaci 16+)</a:t>
            </a:r>
            <a:endParaRPr kumimoji="0" lang="cs-CZ" sz="2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Obdélník 27">
            <a:extLst>
              <a:ext uri="{FF2B5EF4-FFF2-40B4-BE49-F238E27FC236}">
                <a16:creationId xmlns:a16="http://schemas.microsoft.com/office/drawing/2014/main" id="{2D47680E-FA8B-41C4-983B-4793796CBB41}"/>
              </a:ext>
            </a:extLst>
          </p:cNvPr>
          <p:cNvSpPr/>
          <p:nvPr/>
        </p:nvSpPr>
        <p:spPr>
          <a:xfrm>
            <a:off x="6603636" y="4994038"/>
            <a:ext cx="2748692" cy="1107996"/>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cs-CZ" sz="2200" dirty="0">
                <a:solidFill>
                  <a:prstClr val="black"/>
                </a:solidFill>
                <a:latin typeface="Calibri" panose="020F0502020204030204"/>
              </a:rPr>
              <a:t>Významnější ztráta </a:t>
            </a:r>
            <a:r>
              <a:rPr kumimoji="0" lang="cs-CZ" sz="2200" b="0" i="0" u="none" strike="noStrike" kern="1200" cap="none" spc="0" normalizeH="0" baseline="0" noProof="0" dirty="0">
                <a:ln>
                  <a:noFill/>
                </a:ln>
                <a:solidFill>
                  <a:prstClr val="black"/>
                </a:solidFill>
                <a:effectLst/>
                <a:uLnTx/>
                <a:uFillTx/>
                <a:latin typeface="Calibri" panose="020F0502020204030204"/>
                <a:ea typeface="+mn-ea"/>
                <a:cs typeface="+mn-cs"/>
              </a:rPr>
              <a:t> ochrany zranitelných skupin ***</a:t>
            </a:r>
            <a:endParaRPr kumimoji="0" lang="cs-CZ" sz="2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Šipka: doprava 28">
            <a:extLst>
              <a:ext uri="{FF2B5EF4-FFF2-40B4-BE49-F238E27FC236}">
                <a16:creationId xmlns:a16="http://schemas.microsoft.com/office/drawing/2014/main" id="{14FB6F32-FA0A-439B-AC33-36C96173D56D}"/>
              </a:ext>
            </a:extLst>
          </p:cNvPr>
          <p:cNvSpPr/>
          <p:nvPr/>
        </p:nvSpPr>
        <p:spPr>
          <a:xfrm>
            <a:off x="9644248" y="5284455"/>
            <a:ext cx="384048" cy="5820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0" name="Obdélník 29">
            <a:extLst>
              <a:ext uri="{FF2B5EF4-FFF2-40B4-BE49-F238E27FC236}">
                <a16:creationId xmlns:a16="http://schemas.microsoft.com/office/drawing/2014/main" id="{283C6836-9C4D-46E7-9F13-1E5777E83D0F}"/>
              </a:ext>
            </a:extLst>
          </p:cNvPr>
          <p:cNvSpPr/>
          <p:nvPr/>
        </p:nvSpPr>
        <p:spPr>
          <a:xfrm>
            <a:off x="10128880" y="5360025"/>
            <a:ext cx="1879782" cy="430887"/>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cs-CZ" sz="2200" b="1" i="0" u="none" strike="noStrike" kern="1200" cap="none" spc="0" normalizeH="0" baseline="0" noProof="0" dirty="0">
                <a:ln>
                  <a:noFill/>
                </a:ln>
                <a:solidFill>
                  <a:srgbClr val="3333CC"/>
                </a:solidFill>
                <a:effectLst/>
                <a:uLnTx/>
                <a:uFillTx/>
                <a:latin typeface="Calibri" panose="020F0502020204030204"/>
                <a:ea typeface="+mn-ea"/>
                <a:cs typeface="+mn-cs"/>
              </a:rPr>
              <a:t>SCÉNÁŘ </a:t>
            </a:r>
            <a:r>
              <a:rPr lang="cs-CZ" sz="2200" b="1" dirty="0">
                <a:solidFill>
                  <a:srgbClr val="3333CC"/>
                </a:solidFill>
                <a:latin typeface="Calibri" panose="020F0502020204030204"/>
              </a:rPr>
              <a:t>III</a:t>
            </a:r>
            <a:endParaRPr kumimoji="0" lang="cs-CZ" sz="2200" b="1" i="0" u="none" strike="noStrike" kern="1200" cap="none" spc="0" normalizeH="0" baseline="0" noProof="0" dirty="0">
              <a:ln>
                <a:noFill/>
              </a:ln>
              <a:solidFill>
                <a:srgbClr val="3333CC"/>
              </a:solidFill>
              <a:effectLst/>
              <a:uLnTx/>
              <a:uFillTx/>
              <a:latin typeface="Calibri" panose="020F0502020204030204"/>
              <a:ea typeface="+mn-ea"/>
              <a:cs typeface="+mn-cs"/>
            </a:endParaRPr>
          </a:p>
        </p:txBody>
      </p:sp>
      <p:sp>
        <p:nvSpPr>
          <p:cNvPr id="4" name="TextovéPole 3">
            <a:extLst>
              <a:ext uri="{FF2B5EF4-FFF2-40B4-BE49-F238E27FC236}">
                <a16:creationId xmlns:a16="http://schemas.microsoft.com/office/drawing/2014/main" id="{698EBB1C-CCD0-45F3-9C68-9EE8E6C1F0C5}"/>
              </a:ext>
            </a:extLst>
          </p:cNvPr>
          <p:cNvSpPr txBox="1"/>
          <p:nvPr/>
        </p:nvSpPr>
        <p:spPr>
          <a:xfrm>
            <a:off x="6512657" y="1718257"/>
            <a:ext cx="5589198" cy="738664"/>
          </a:xfrm>
          <a:prstGeom prst="rect">
            <a:avLst/>
          </a:prstGeom>
          <a:noFill/>
        </p:spPr>
        <p:txBody>
          <a:bodyPr wrap="square" rtlCol="0">
            <a:spAutoFit/>
          </a:bodyPr>
          <a:lstStyle/>
          <a:p>
            <a:r>
              <a:rPr lang="cs-CZ" sz="1400" dirty="0"/>
              <a:t>* Podaří se proočkovat &gt; 90% seniorních skupin obyvatel, model předpokládá trvalý dlouhodobý efekt vakcinace u těchto osob. Zavedou se účinná preventivní opatření chránící seniory, sociální zařízení apod. </a:t>
            </a:r>
          </a:p>
        </p:txBody>
      </p:sp>
      <p:sp>
        <p:nvSpPr>
          <p:cNvPr id="33" name="TextovéPole 32">
            <a:extLst>
              <a:ext uri="{FF2B5EF4-FFF2-40B4-BE49-F238E27FC236}">
                <a16:creationId xmlns:a16="http://schemas.microsoft.com/office/drawing/2014/main" id="{65E3C09B-7F6F-4F8A-B9B6-E582634C1AF7}"/>
              </a:ext>
            </a:extLst>
          </p:cNvPr>
          <p:cNvSpPr txBox="1"/>
          <p:nvPr/>
        </p:nvSpPr>
        <p:spPr>
          <a:xfrm>
            <a:off x="6512657" y="3933891"/>
            <a:ext cx="5679343" cy="954107"/>
          </a:xfrm>
          <a:prstGeom prst="rect">
            <a:avLst/>
          </a:prstGeom>
          <a:noFill/>
        </p:spPr>
        <p:txBody>
          <a:bodyPr wrap="square" rtlCol="0">
            <a:spAutoFit/>
          </a:bodyPr>
          <a:lstStyle/>
          <a:p>
            <a:r>
              <a:rPr lang="cs-CZ" sz="1400" dirty="0"/>
              <a:t>** Nepodaří se proočkovat &gt; 90% seniorních skupin obyvatel, model nicméně předpokládá trvalý dlouhodobý efekt vakcinace u těchto osob. Zavedou se účinná preventivní opatření chránící seniory, sociální zařízení apod. </a:t>
            </a:r>
          </a:p>
        </p:txBody>
      </p:sp>
      <p:sp>
        <p:nvSpPr>
          <p:cNvPr id="34" name="TextovéPole 33">
            <a:extLst>
              <a:ext uri="{FF2B5EF4-FFF2-40B4-BE49-F238E27FC236}">
                <a16:creationId xmlns:a16="http://schemas.microsoft.com/office/drawing/2014/main" id="{7CFDA444-6BE4-4E4A-8CEF-80728B3EAB17}"/>
              </a:ext>
            </a:extLst>
          </p:cNvPr>
          <p:cNvSpPr txBox="1"/>
          <p:nvPr/>
        </p:nvSpPr>
        <p:spPr>
          <a:xfrm>
            <a:off x="6576204" y="6052982"/>
            <a:ext cx="5745856" cy="738664"/>
          </a:xfrm>
          <a:prstGeom prst="rect">
            <a:avLst/>
          </a:prstGeom>
          <a:noFill/>
        </p:spPr>
        <p:txBody>
          <a:bodyPr wrap="square" rtlCol="0">
            <a:spAutoFit/>
          </a:bodyPr>
          <a:lstStyle/>
          <a:p>
            <a:r>
              <a:rPr lang="cs-CZ" sz="1400" dirty="0"/>
              <a:t>*** Nepodaří se proočkovat &gt; 90% seniorních skupin obyvatel a dojde k částečné ztrátě (vyprchání) ochrany vakcinací u těchto osob. Nákaza se bude částečně šířit i v seniorní populaci a mezi dlouhodobě nemocnými.</a:t>
            </a:r>
          </a:p>
        </p:txBody>
      </p:sp>
      <p:cxnSp>
        <p:nvCxnSpPr>
          <p:cNvPr id="35" name="Přímá spojnice se šipkou 34">
            <a:extLst>
              <a:ext uri="{FF2B5EF4-FFF2-40B4-BE49-F238E27FC236}">
                <a16:creationId xmlns:a16="http://schemas.microsoft.com/office/drawing/2014/main" id="{286F60BF-388E-45A8-8AD1-BCE17096E80C}"/>
              </a:ext>
            </a:extLst>
          </p:cNvPr>
          <p:cNvCxnSpPr>
            <a:cxnSpLocks/>
          </p:cNvCxnSpPr>
          <p:nvPr/>
        </p:nvCxnSpPr>
        <p:spPr>
          <a:xfrm>
            <a:off x="6131196" y="3394136"/>
            <a:ext cx="34304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Přímá spojnice se šipkou 35">
            <a:extLst>
              <a:ext uri="{FF2B5EF4-FFF2-40B4-BE49-F238E27FC236}">
                <a16:creationId xmlns:a16="http://schemas.microsoft.com/office/drawing/2014/main" id="{F78DDCFE-E011-48A5-BCDB-40A3EEAA1C37}"/>
              </a:ext>
            </a:extLst>
          </p:cNvPr>
          <p:cNvCxnSpPr>
            <a:cxnSpLocks/>
          </p:cNvCxnSpPr>
          <p:nvPr/>
        </p:nvCxnSpPr>
        <p:spPr>
          <a:xfrm>
            <a:off x="6247481" y="5505638"/>
            <a:ext cx="34304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ovéPole 24">
            <a:extLst>
              <a:ext uri="{FF2B5EF4-FFF2-40B4-BE49-F238E27FC236}">
                <a16:creationId xmlns:a16="http://schemas.microsoft.com/office/drawing/2014/main" id="{1BD02343-3B5E-4F98-BE6C-73727F2F871D}"/>
              </a:ext>
            </a:extLst>
          </p:cNvPr>
          <p:cNvSpPr txBox="1"/>
          <p:nvPr/>
        </p:nvSpPr>
        <p:spPr>
          <a:xfrm>
            <a:off x="3382709" y="1796320"/>
            <a:ext cx="3007745" cy="369332"/>
          </a:xfrm>
          <a:prstGeom prst="rect">
            <a:avLst/>
          </a:prstGeom>
          <a:solidFill>
            <a:schemeClr val="bg1"/>
          </a:solidFill>
        </p:spPr>
        <p:txBody>
          <a:bodyPr wrap="square" rtlCol="0">
            <a:spAutoFit/>
          </a:bodyPr>
          <a:lstStyle/>
          <a:p>
            <a:r>
              <a:rPr lang="cs-CZ" b="1" dirty="0"/>
              <a:t>Vysoký efekt plného očkování</a:t>
            </a:r>
            <a:endParaRPr lang="cs-CZ" b="1" u="sng" dirty="0"/>
          </a:p>
        </p:txBody>
      </p:sp>
      <p:sp>
        <p:nvSpPr>
          <p:cNvPr id="27" name="TextovéPole 26">
            <a:extLst>
              <a:ext uri="{FF2B5EF4-FFF2-40B4-BE49-F238E27FC236}">
                <a16:creationId xmlns:a16="http://schemas.microsoft.com/office/drawing/2014/main" id="{8203A09D-0024-4BB0-885B-95467AF6C5E2}"/>
              </a:ext>
            </a:extLst>
          </p:cNvPr>
          <p:cNvSpPr txBox="1"/>
          <p:nvPr/>
        </p:nvSpPr>
        <p:spPr>
          <a:xfrm>
            <a:off x="3705448" y="3913995"/>
            <a:ext cx="3007745" cy="646331"/>
          </a:xfrm>
          <a:prstGeom prst="rect">
            <a:avLst/>
          </a:prstGeom>
          <a:solidFill>
            <a:schemeClr val="bg1"/>
          </a:solidFill>
        </p:spPr>
        <p:txBody>
          <a:bodyPr wrap="square" rtlCol="0">
            <a:spAutoFit/>
          </a:bodyPr>
          <a:lstStyle/>
          <a:p>
            <a:r>
              <a:rPr lang="cs-CZ" b="1" dirty="0"/>
              <a:t>Nižší efekt očkování proti nové variantě</a:t>
            </a:r>
          </a:p>
        </p:txBody>
      </p:sp>
      <p:sp>
        <p:nvSpPr>
          <p:cNvPr id="31" name="TextovéPole 30">
            <a:extLst>
              <a:ext uri="{FF2B5EF4-FFF2-40B4-BE49-F238E27FC236}">
                <a16:creationId xmlns:a16="http://schemas.microsoft.com/office/drawing/2014/main" id="{0C1AF043-1F36-4272-AF17-A5089DA30AD8}"/>
              </a:ext>
            </a:extLst>
          </p:cNvPr>
          <p:cNvSpPr txBox="1"/>
          <p:nvPr/>
        </p:nvSpPr>
        <p:spPr>
          <a:xfrm>
            <a:off x="3332239" y="5840865"/>
            <a:ext cx="3007745" cy="646331"/>
          </a:xfrm>
          <a:prstGeom prst="rect">
            <a:avLst/>
          </a:prstGeom>
          <a:solidFill>
            <a:schemeClr val="bg1"/>
          </a:solidFill>
        </p:spPr>
        <p:txBody>
          <a:bodyPr wrap="square" rtlCol="0">
            <a:spAutoFit/>
          </a:bodyPr>
          <a:lstStyle/>
          <a:p>
            <a:r>
              <a:rPr lang="cs-CZ" b="1" dirty="0"/>
              <a:t>Nižší efekt očkování proti nové variantě</a:t>
            </a:r>
          </a:p>
        </p:txBody>
      </p:sp>
    </p:spTree>
    <p:extLst>
      <p:ext uri="{BB962C8B-B14F-4D97-AF65-F5344CB8AC3E}">
        <p14:creationId xmlns:p14="http://schemas.microsoft.com/office/powerpoint/2010/main" val="3257474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E083D3C-33A4-427C-8968-4D5445585846}"/>
              </a:ext>
            </a:extLst>
          </p:cNvPr>
          <p:cNvSpPr>
            <a:spLocks noGrp="1"/>
          </p:cNvSpPr>
          <p:nvPr>
            <p:ph type="ctrTitle"/>
          </p:nvPr>
        </p:nvSpPr>
        <p:spPr/>
        <p:txBody>
          <a:bodyPr>
            <a:normAutofit fontScale="90000"/>
          </a:bodyPr>
          <a:lstStyle/>
          <a:p>
            <a:r>
              <a:rPr lang="cs-CZ" b="1" dirty="0"/>
              <a:t>Datová a informační základna </a:t>
            </a:r>
            <a:br>
              <a:rPr lang="cs-CZ" b="1" dirty="0"/>
            </a:br>
            <a:r>
              <a:rPr lang="cs-CZ" b="1" dirty="0"/>
              <a:t>pro management pandemie COVID-19</a:t>
            </a:r>
          </a:p>
        </p:txBody>
      </p:sp>
      <p:sp>
        <p:nvSpPr>
          <p:cNvPr id="3" name="Podnadpis 2">
            <a:extLst>
              <a:ext uri="{FF2B5EF4-FFF2-40B4-BE49-F238E27FC236}">
                <a16:creationId xmlns:a16="http://schemas.microsoft.com/office/drawing/2014/main" id="{3DC956FD-6669-4C82-B852-E3CE5A476C50}"/>
              </a:ext>
            </a:extLst>
          </p:cNvPr>
          <p:cNvSpPr>
            <a:spLocks noGrp="1"/>
          </p:cNvSpPr>
          <p:nvPr>
            <p:ph type="subTitle" idx="1"/>
          </p:nvPr>
        </p:nvSpPr>
        <p:spPr>
          <a:xfrm>
            <a:off x="143346" y="3828910"/>
            <a:ext cx="11905307" cy="2236911"/>
          </a:xfrm>
        </p:spPr>
        <p:txBody>
          <a:bodyPr>
            <a:normAutofit/>
          </a:bodyPr>
          <a:lstStyle/>
          <a:p>
            <a:r>
              <a:rPr lang="cs-CZ" sz="5200" b="1" dirty="0"/>
              <a:t>Projekce predikcí do vývoje zátěže nemocnic</a:t>
            </a:r>
            <a:endParaRPr lang="cs-CZ" sz="4200" i="1" dirty="0"/>
          </a:p>
        </p:txBody>
      </p:sp>
    </p:spTree>
    <p:extLst>
      <p:ext uri="{BB962C8B-B14F-4D97-AF65-F5344CB8AC3E}">
        <p14:creationId xmlns:p14="http://schemas.microsoft.com/office/powerpoint/2010/main" val="1595975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délník 2"/>
          <p:cNvSpPr/>
          <p:nvPr/>
        </p:nvSpPr>
        <p:spPr>
          <a:xfrm>
            <a:off x="169682" y="18010"/>
            <a:ext cx="11886453"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600" b="1" i="0" u="none" strike="noStrike" kern="0" cap="none" spc="0" normalizeH="0" baseline="0" noProof="0" dirty="0">
                <a:ln>
                  <a:noFill/>
                </a:ln>
                <a:solidFill>
                  <a:prstClr val="black"/>
                </a:solidFill>
                <a:effectLst/>
                <a:uLnTx/>
                <a:uFillTx/>
                <a:latin typeface="Calibri" panose="020F0502020204030204"/>
                <a:ea typeface="+mn-ea"/>
                <a:cs typeface="+mn-cs"/>
              </a:rPr>
              <a:t>Předpokládaný dopad zhoršující se epidemické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600" b="1" i="0" u="none" strike="noStrike" kern="0" cap="none" spc="0" normalizeH="0" baseline="0" noProof="0" dirty="0">
                <a:ln>
                  <a:noFill/>
                </a:ln>
                <a:solidFill>
                  <a:prstClr val="black"/>
                </a:solidFill>
                <a:effectLst/>
                <a:uLnTx/>
                <a:uFillTx/>
                <a:latin typeface="Calibri" panose="020F0502020204030204"/>
                <a:ea typeface="+mn-ea"/>
                <a:cs typeface="+mn-cs"/>
              </a:rPr>
              <a:t>situace na podzim 2021</a:t>
            </a:r>
            <a:endParaRPr kumimoji="0" lang="cs-CZ" sz="3600" b="0" i="1"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2" name="TextovéPole 21">
            <a:extLst>
              <a:ext uri="{FF2B5EF4-FFF2-40B4-BE49-F238E27FC236}">
                <a16:creationId xmlns:a16="http://schemas.microsoft.com/office/drawing/2014/main" id="{303599FD-4FB1-4418-8DFD-122D2ED7BAE9}"/>
              </a:ext>
            </a:extLst>
          </p:cNvPr>
          <p:cNvSpPr txBox="1"/>
          <p:nvPr/>
        </p:nvSpPr>
        <p:spPr>
          <a:xfrm>
            <a:off x="471714" y="2025266"/>
            <a:ext cx="11248571" cy="2246769"/>
          </a:xfrm>
          <a:prstGeom prst="rect">
            <a:avLst/>
          </a:prstGeom>
          <a:noFill/>
        </p:spPr>
        <p:txBody>
          <a:bodyPr wrap="square" rtlCol="0">
            <a:spAutoFit/>
          </a:bodyPr>
          <a:lstStyle/>
          <a:p>
            <a:pPr algn="ctr"/>
            <a:r>
              <a:rPr lang="cs-CZ" sz="2800" i="1" dirty="0"/>
              <a:t>Ačkoli pro podzimní měsíce 2021 nelze vyloučit zhoršení epidemické situace </a:t>
            </a:r>
          </a:p>
          <a:p>
            <a:pPr algn="ctr"/>
            <a:r>
              <a:rPr lang="cs-CZ" sz="2800" i="1" dirty="0"/>
              <a:t>a eskalaci v šíření nákazy, provedené projekce ukazují, že minimálně na počátku podzimní sezóny nebude mít epidemie tak významný zdravotní dopad jako tomu bylo na podzim 2020. Jde zejména o pozitivní důsledek proočkování populace a potenciálně zranitelných populačních skupin. </a:t>
            </a:r>
          </a:p>
        </p:txBody>
      </p:sp>
      <p:sp>
        <p:nvSpPr>
          <p:cNvPr id="7" name="Šipka dolů 1">
            <a:extLst>
              <a:ext uri="{FF2B5EF4-FFF2-40B4-BE49-F238E27FC236}">
                <a16:creationId xmlns:a16="http://schemas.microsoft.com/office/drawing/2014/main" id="{955C0929-9C1B-441E-ABC9-5B55337FCB5F}"/>
              </a:ext>
            </a:extLst>
          </p:cNvPr>
          <p:cNvSpPr/>
          <p:nvPr/>
        </p:nvSpPr>
        <p:spPr>
          <a:xfrm>
            <a:off x="5278357" y="4460709"/>
            <a:ext cx="1635284" cy="4234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5423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Nadpis 2">
            <a:extLst>
              <a:ext uri="{FF2B5EF4-FFF2-40B4-BE49-F238E27FC236}">
                <a16:creationId xmlns:a16="http://schemas.microsoft.com/office/drawing/2014/main" id="{BDABC326-A3D3-4D80-808C-B82C6655C271}"/>
              </a:ext>
            </a:extLst>
          </p:cNvPr>
          <p:cNvSpPr>
            <a:spLocks noGrp="1"/>
          </p:cNvSpPr>
          <p:nvPr>
            <p:ph type="title"/>
          </p:nvPr>
        </p:nvSpPr>
        <p:spPr>
          <a:xfrm>
            <a:off x="381739" y="2"/>
            <a:ext cx="9337041" cy="576000"/>
          </a:xfrm>
        </p:spPr>
        <p:txBody>
          <a:bodyPr/>
          <a:lstStyle/>
          <a:p>
            <a:r>
              <a:rPr lang="cs-CZ" dirty="0">
                <a:latin typeface="+mn-lt"/>
              </a:rPr>
              <a:t>Predikovaný počet </a:t>
            </a:r>
            <a:r>
              <a:rPr lang="cs-CZ" u="sng" dirty="0">
                <a:latin typeface="+mn-lt"/>
              </a:rPr>
              <a:t>nových hospitalizačních</a:t>
            </a:r>
            <a:r>
              <a:rPr lang="cs-CZ" dirty="0">
                <a:latin typeface="+mn-lt"/>
              </a:rPr>
              <a:t> případů</a:t>
            </a:r>
          </a:p>
        </p:txBody>
      </p:sp>
      <p:sp>
        <p:nvSpPr>
          <p:cNvPr id="23" name="Rectangle 22">
            <a:extLst>
              <a:ext uri="{FF2B5EF4-FFF2-40B4-BE49-F238E27FC236}">
                <a16:creationId xmlns:a16="http://schemas.microsoft.com/office/drawing/2014/main" id="{830D37DF-B158-4FF6-B3AF-9F71D8756D6C}"/>
              </a:ext>
            </a:extLst>
          </p:cNvPr>
          <p:cNvSpPr/>
          <p:nvPr/>
        </p:nvSpPr>
        <p:spPr>
          <a:xfrm rot="16200000">
            <a:off x="-1828607" y="3049018"/>
            <a:ext cx="418576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800" b="0" i="0" u="none" strike="noStrike" kern="1200" cap="none" spc="0" normalizeH="0" baseline="0" noProof="0" dirty="0">
                <a:ln>
                  <a:noFill/>
                </a:ln>
                <a:solidFill>
                  <a:srgbClr val="000000"/>
                </a:solidFill>
                <a:effectLst/>
                <a:uLnTx/>
                <a:uFillTx/>
                <a:latin typeface="Arial" panose="020B0604020202020204"/>
                <a:ea typeface="+mn-ea"/>
                <a:cs typeface="+mn-cs"/>
              </a:rPr>
              <a:t>Počet nových hospitalizačních případů </a:t>
            </a:r>
          </a:p>
        </p:txBody>
      </p:sp>
      <p:sp>
        <p:nvSpPr>
          <p:cNvPr id="15" name="TextovéPole 24">
            <a:extLst>
              <a:ext uri="{FF2B5EF4-FFF2-40B4-BE49-F238E27FC236}">
                <a16:creationId xmlns:a16="http://schemas.microsoft.com/office/drawing/2014/main" id="{356AD256-F024-4D63-9373-F3FB5E040A66}"/>
              </a:ext>
            </a:extLst>
          </p:cNvPr>
          <p:cNvSpPr txBox="1"/>
          <p:nvPr/>
        </p:nvSpPr>
        <p:spPr>
          <a:xfrm>
            <a:off x="13190" y="6079447"/>
            <a:ext cx="818433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100" b="0" i="1" u="none" strike="noStrike" kern="1200" cap="none" spc="0" normalizeH="0" baseline="0" noProof="0" dirty="0">
                <a:ln>
                  <a:noFill/>
                </a:ln>
                <a:solidFill>
                  <a:srgbClr val="000000"/>
                </a:solidFill>
                <a:effectLst/>
                <a:uLnTx/>
                <a:uFillTx/>
                <a:latin typeface="Arial" panose="020B0604020202020204"/>
                <a:ea typeface="+mn-ea"/>
                <a:cs typeface="+mn-cs"/>
              </a:rPr>
              <a:t>Snímek prezentuje výsledky simulace prostřednictvím epidemiologického modelu, který slouží ke zkoumání dopadů změn různých parametrů epidemie. Vzhledem k objektivně daným neurčitostem ve struktuře modelu (například limitované znalosti o skutečné vnímavosti populace k viru a jeho novým variantám) je nezbytné výsledky brát jako orientační, umožňující pouze porovnání jednotlivých scénářů, nikoliv jako konkrétní předpověď pro určité období. </a:t>
            </a:r>
          </a:p>
        </p:txBody>
      </p:sp>
      <p:graphicFrame>
        <p:nvGraphicFramePr>
          <p:cNvPr id="14" name="Chart 13">
            <a:extLst>
              <a:ext uri="{FF2B5EF4-FFF2-40B4-BE49-F238E27FC236}">
                <a16:creationId xmlns:a16="http://schemas.microsoft.com/office/drawing/2014/main" id="{130BB482-BBA1-4B51-97C3-EC21F9C9ABDD}"/>
              </a:ext>
            </a:extLst>
          </p:cNvPr>
          <p:cNvGraphicFramePr/>
          <p:nvPr>
            <p:custDataLst>
              <p:tags r:id="rId1"/>
            </p:custDataLst>
          </p:nvPr>
        </p:nvGraphicFramePr>
        <p:xfrm>
          <a:off x="488124" y="723656"/>
          <a:ext cx="7581678" cy="5418667"/>
        </p:xfrm>
        <a:graphic>
          <a:graphicData uri="http://schemas.openxmlformats.org/drawingml/2006/chart">
            <c:chart xmlns:c="http://schemas.openxmlformats.org/drawingml/2006/chart" xmlns:r="http://schemas.openxmlformats.org/officeDocument/2006/relationships" r:id="rId11"/>
          </a:graphicData>
        </a:graphic>
      </p:graphicFrame>
      <p:sp>
        <p:nvSpPr>
          <p:cNvPr id="16" name="Šipka doprava 5">
            <a:extLst>
              <a:ext uri="{FF2B5EF4-FFF2-40B4-BE49-F238E27FC236}">
                <a16:creationId xmlns:a16="http://schemas.microsoft.com/office/drawing/2014/main" id="{275D23C4-4989-44E2-88B9-234E4BAF9609}"/>
              </a:ext>
            </a:extLst>
          </p:cNvPr>
          <p:cNvSpPr/>
          <p:nvPr/>
        </p:nvSpPr>
        <p:spPr>
          <a:xfrm>
            <a:off x="8025277" y="5182973"/>
            <a:ext cx="319597" cy="500511"/>
          </a:xfrm>
          <a:prstGeom prst="rightArrow">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4">
            <a:extLst>
              <a:ext uri="{FF2B5EF4-FFF2-40B4-BE49-F238E27FC236}">
                <a16:creationId xmlns:a16="http://schemas.microsoft.com/office/drawing/2014/main" id="{F79E1C56-E52B-4DC5-B7BC-357DF7A0ED3E}"/>
              </a:ext>
            </a:extLst>
          </p:cNvPr>
          <p:cNvSpPr/>
          <p:nvPr/>
        </p:nvSpPr>
        <p:spPr>
          <a:xfrm>
            <a:off x="6196840" y="782308"/>
            <a:ext cx="397647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000000"/>
                </a:solidFill>
                <a:effectLst/>
                <a:uLnTx/>
                <a:uFillTx/>
                <a:latin typeface="Arial" panose="020B0604020202020204"/>
                <a:ea typeface="+mn-ea"/>
                <a:cs typeface="+mn-cs"/>
              </a:rPr>
              <a:t>Predikce – scénáře modelu SEIRV:</a:t>
            </a:r>
          </a:p>
        </p:txBody>
      </p:sp>
      <p:sp>
        <p:nvSpPr>
          <p:cNvPr id="19" name="TextovéPole 29">
            <a:extLst>
              <a:ext uri="{FF2B5EF4-FFF2-40B4-BE49-F238E27FC236}">
                <a16:creationId xmlns:a16="http://schemas.microsoft.com/office/drawing/2014/main" id="{78C82521-5EA5-4A35-9451-120226A20957}"/>
              </a:ext>
            </a:extLst>
          </p:cNvPr>
          <p:cNvSpPr txBox="1"/>
          <p:nvPr>
            <p:custDataLst>
              <p:tags r:id="rId2"/>
            </p:custDataLst>
          </p:nvPr>
        </p:nvSpPr>
        <p:spPr>
          <a:xfrm>
            <a:off x="6736960" y="1713765"/>
            <a:ext cx="5302638" cy="307777"/>
          </a:xfrm>
          <a:prstGeom prst="rect">
            <a:avLst/>
          </a:prstGeom>
          <a:solidFill>
            <a:srgbClr val="FF66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II. Realistický model</a:t>
            </a:r>
            <a:endParaRPr kumimoji="0" lang="cs-CZ" sz="1400" b="1" i="0" u="sng"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20" name="TextovéPole 30">
            <a:extLst>
              <a:ext uri="{FF2B5EF4-FFF2-40B4-BE49-F238E27FC236}">
                <a16:creationId xmlns:a16="http://schemas.microsoft.com/office/drawing/2014/main" id="{ACAC3EFD-09FF-4784-BA2B-DBDD66EAF14D}"/>
              </a:ext>
            </a:extLst>
          </p:cNvPr>
          <p:cNvSpPr txBox="1"/>
          <p:nvPr>
            <p:custDataLst>
              <p:tags r:id="rId3"/>
            </p:custDataLst>
          </p:nvPr>
        </p:nvSpPr>
        <p:spPr>
          <a:xfrm>
            <a:off x="6736960" y="2221118"/>
            <a:ext cx="5302638" cy="307777"/>
          </a:xfrm>
          <a:prstGeom prst="rect">
            <a:avLst/>
          </a:prstGeom>
          <a:solidFill>
            <a:srgbClr val="FF66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I. Optimistický model</a:t>
            </a:r>
            <a:endParaRPr kumimoji="0" lang="cs-CZ" sz="1400" b="1" i="0" u="sng"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22" name="TextovéPole 29">
            <a:extLst>
              <a:ext uri="{FF2B5EF4-FFF2-40B4-BE49-F238E27FC236}">
                <a16:creationId xmlns:a16="http://schemas.microsoft.com/office/drawing/2014/main" id="{D5015280-53F7-482D-A9A4-19B7B001A5DE}"/>
              </a:ext>
            </a:extLst>
          </p:cNvPr>
          <p:cNvSpPr txBox="1"/>
          <p:nvPr>
            <p:custDataLst>
              <p:tags r:id="rId4"/>
            </p:custDataLst>
          </p:nvPr>
        </p:nvSpPr>
        <p:spPr>
          <a:xfrm>
            <a:off x="6736960" y="1229978"/>
            <a:ext cx="5302638" cy="307777"/>
          </a:xfrm>
          <a:prstGeom prst="rect">
            <a:avLst/>
          </a:prstGeom>
          <a:solidFill>
            <a:srgbClr val="FF66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III. Rizikový model</a:t>
            </a:r>
            <a:endParaRPr kumimoji="0" lang="cs-CZ" sz="1400" b="1" i="0" u="sng"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25" name="TextovéPole 24">
            <a:extLst>
              <a:ext uri="{FF2B5EF4-FFF2-40B4-BE49-F238E27FC236}">
                <a16:creationId xmlns:a16="http://schemas.microsoft.com/office/drawing/2014/main" id="{B3C3DDE8-6E1E-4597-B032-DA6A42392264}"/>
              </a:ext>
            </a:extLst>
          </p:cNvPr>
          <p:cNvSpPr txBox="1"/>
          <p:nvPr>
            <p:custDataLst>
              <p:tags r:id="rId5"/>
            </p:custDataLst>
          </p:nvPr>
        </p:nvSpPr>
        <p:spPr>
          <a:xfrm>
            <a:off x="8212761" y="2749039"/>
            <a:ext cx="3826837"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100" b="0" i="1" u="none" strike="noStrike" kern="1200" cap="none" spc="0" normalizeH="0" baseline="0" noProof="0" dirty="0">
                <a:ln>
                  <a:noFill/>
                </a:ln>
                <a:solidFill>
                  <a:srgbClr val="000000"/>
                </a:solidFill>
                <a:effectLst/>
                <a:uLnTx/>
                <a:uFillTx/>
                <a:latin typeface="Arial" panose="020B0604020202020204"/>
                <a:ea typeface="+mn-ea"/>
                <a:cs typeface="+mn-cs"/>
              </a:rPr>
              <a:t>*Model zahrnující vliv vakcinace kalkuluje s očkovanými skupinami osob jako s rezistentními a vyřazuje je z kohort s pravděpodobným rizikem nákazy a rizikem následné hospitalizace. Časový postup proočkování vybraných věkových kategorií populace je odvozen od plánu dodávek vakcín a od strategie očkování. Rychlý scénář kalkuluje s ochranou daného jedince již od první dávky vakcíny, což ale neplatí pro rizikové scénáře II a zejména III. </a:t>
            </a:r>
          </a:p>
        </p:txBody>
      </p:sp>
      <p:sp>
        <p:nvSpPr>
          <p:cNvPr id="33" name="Rectangle 28">
            <a:extLst>
              <a:ext uri="{FF2B5EF4-FFF2-40B4-BE49-F238E27FC236}">
                <a16:creationId xmlns:a16="http://schemas.microsoft.com/office/drawing/2014/main" id="{1404746E-BB3E-4893-9C3C-9E7F636B753C}"/>
              </a:ext>
            </a:extLst>
          </p:cNvPr>
          <p:cNvSpPr/>
          <p:nvPr>
            <p:custDataLst>
              <p:tags r:id="rId6"/>
            </p:custDataLst>
          </p:nvPr>
        </p:nvSpPr>
        <p:spPr>
          <a:xfrm>
            <a:off x="8393759" y="4693079"/>
            <a:ext cx="3785051" cy="2031325"/>
          </a:xfrm>
          <a:prstGeom prst="rect">
            <a:avLst/>
          </a:prstGeom>
        </p:spPr>
        <p:txBody>
          <a:bodyPr wrap="square">
            <a:spAutoFit/>
          </a:bodyPr>
          <a:lstStyle/>
          <a:p>
            <a:pPr marL="0" marR="0" lvl="0" indent="0" algn="l" defTabSz="914400" rtl="0" eaLnBrk="1" fontAlgn="auto" latinLnBrk="0" hangingPunct="1">
              <a:lnSpc>
                <a:spcPct val="100000"/>
              </a:lnSpc>
              <a:spcBef>
                <a:spcPts val="1000"/>
              </a:spcBef>
              <a:spcAft>
                <a:spcPts val="0"/>
              </a:spcAft>
              <a:buClr>
                <a:srgbClr val="D31145"/>
              </a:buClr>
              <a:buSzTx/>
              <a:buFontTx/>
              <a:buNone/>
              <a:tabLst/>
              <a:defRPr/>
            </a:pPr>
            <a:r>
              <a:rPr kumimoji="0" lang="cs-CZ" sz="1400" b="1" i="0" u="none" strike="noStrike" kern="1200" cap="none" spc="0" normalizeH="0" baseline="0" noProof="0" dirty="0">
                <a:ln>
                  <a:noFill/>
                </a:ln>
                <a:solidFill>
                  <a:srgbClr val="3333CC"/>
                </a:solidFill>
                <a:effectLst/>
                <a:uLnTx/>
                <a:uFillTx/>
                <a:latin typeface="Arial" panose="020B0604020202020204" pitchFamily="34" charset="0"/>
                <a:ea typeface="+mn-ea"/>
                <a:cs typeface="Arial" panose="020B0604020202020204" pitchFamily="34" charset="0"/>
              </a:rPr>
              <a:t>Současný vývoj potvrzuje optimistické scénáře, které předpokládají brždění epidemie posílené o rychlý efekt postupující vakcinace. Rostoucí počet nových nákaz v populaci z počátku července však naznačil potenciál k  zhoršování situace, jistě v důsledku šíření nové varianty viru. Proto jsou v modelech zpracovány i rizikové scénáře vývoje.</a:t>
            </a:r>
          </a:p>
        </p:txBody>
      </p:sp>
      <p:cxnSp>
        <p:nvCxnSpPr>
          <p:cNvPr id="34" name="Přímá spojnice 32">
            <a:extLst>
              <a:ext uri="{FF2B5EF4-FFF2-40B4-BE49-F238E27FC236}">
                <a16:creationId xmlns:a16="http://schemas.microsoft.com/office/drawing/2014/main" id="{1DEC34F9-3DFD-4E2C-8BBB-9277CFB1AA79}"/>
              </a:ext>
            </a:extLst>
          </p:cNvPr>
          <p:cNvCxnSpPr>
            <a:cxnSpLocks/>
          </p:cNvCxnSpPr>
          <p:nvPr>
            <p:custDataLst>
              <p:tags r:id="rId7"/>
            </p:custDataLst>
          </p:nvPr>
        </p:nvCxnSpPr>
        <p:spPr>
          <a:xfrm>
            <a:off x="6116246" y="1863785"/>
            <a:ext cx="432000" cy="0"/>
          </a:xfrm>
          <a:prstGeom prst="line">
            <a:avLst/>
          </a:prstGeom>
          <a:ln w="38100">
            <a:solidFill>
              <a:srgbClr val="FF9900"/>
            </a:solidFill>
            <a:prstDash val="sysDash"/>
          </a:ln>
        </p:spPr>
        <p:style>
          <a:lnRef idx="1">
            <a:schemeClr val="accent1"/>
          </a:lnRef>
          <a:fillRef idx="0">
            <a:schemeClr val="accent1"/>
          </a:fillRef>
          <a:effectRef idx="0">
            <a:schemeClr val="accent1"/>
          </a:effectRef>
          <a:fontRef idx="minor">
            <a:schemeClr val="tx1"/>
          </a:fontRef>
        </p:style>
      </p:cxnSp>
      <p:cxnSp>
        <p:nvCxnSpPr>
          <p:cNvPr id="35" name="Přímá spojnice 33">
            <a:extLst>
              <a:ext uri="{FF2B5EF4-FFF2-40B4-BE49-F238E27FC236}">
                <a16:creationId xmlns:a16="http://schemas.microsoft.com/office/drawing/2014/main" id="{8578E5FB-3E53-4FB4-A221-B094F3A99354}"/>
              </a:ext>
            </a:extLst>
          </p:cNvPr>
          <p:cNvCxnSpPr>
            <a:cxnSpLocks/>
          </p:cNvCxnSpPr>
          <p:nvPr>
            <p:custDataLst>
              <p:tags r:id="rId8"/>
            </p:custDataLst>
          </p:nvPr>
        </p:nvCxnSpPr>
        <p:spPr>
          <a:xfrm>
            <a:off x="6116246" y="2394783"/>
            <a:ext cx="432000" cy="0"/>
          </a:xfrm>
          <a:prstGeom prst="line">
            <a:avLst/>
          </a:prstGeom>
          <a:ln w="38100">
            <a:solidFill>
              <a:srgbClr val="FF9900"/>
            </a:solidFill>
            <a:prstDash val="solid"/>
          </a:ln>
        </p:spPr>
        <p:style>
          <a:lnRef idx="1">
            <a:schemeClr val="accent1"/>
          </a:lnRef>
          <a:fillRef idx="0">
            <a:schemeClr val="accent1"/>
          </a:fillRef>
          <a:effectRef idx="0">
            <a:schemeClr val="accent1"/>
          </a:effectRef>
          <a:fontRef idx="minor">
            <a:schemeClr val="tx1"/>
          </a:fontRef>
        </p:style>
      </p:cxnSp>
      <p:cxnSp>
        <p:nvCxnSpPr>
          <p:cNvPr id="36" name="Přímá spojnice 20">
            <a:extLst>
              <a:ext uri="{FF2B5EF4-FFF2-40B4-BE49-F238E27FC236}">
                <a16:creationId xmlns:a16="http://schemas.microsoft.com/office/drawing/2014/main" id="{8A5557B1-B1DF-4682-B740-9F582A547C62}"/>
              </a:ext>
            </a:extLst>
          </p:cNvPr>
          <p:cNvCxnSpPr>
            <a:cxnSpLocks/>
          </p:cNvCxnSpPr>
          <p:nvPr>
            <p:custDataLst>
              <p:tags r:id="rId9"/>
            </p:custDataLst>
          </p:nvPr>
        </p:nvCxnSpPr>
        <p:spPr>
          <a:xfrm>
            <a:off x="6116246" y="1390843"/>
            <a:ext cx="432000" cy="0"/>
          </a:xfrm>
          <a:prstGeom prst="line">
            <a:avLst/>
          </a:prstGeom>
          <a:ln w="38100">
            <a:solidFill>
              <a:srgbClr val="FF9900"/>
            </a:solidFill>
            <a:prstDash val="sysDot"/>
          </a:ln>
        </p:spPr>
        <p:style>
          <a:lnRef idx="1">
            <a:schemeClr val="accent1"/>
          </a:lnRef>
          <a:fillRef idx="0">
            <a:schemeClr val="accent1"/>
          </a:fillRef>
          <a:effectRef idx="0">
            <a:schemeClr val="accent1"/>
          </a:effectRef>
          <a:fontRef idx="minor">
            <a:schemeClr val="tx1"/>
          </a:fontRef>
        </p:style>
      </p:cxnSp>
      <p:cxnSp>
        <p:nvCxnSpPr>
          <p:cNvPr id="3" name="Přímá spojnice 2">
            <a:extLst>
              <a:ext uri="{FF2B5EF4-FFF2-40B4-BE49-F238E27FC236}">
                <a16:creationId xmlns:a16="http://schemas.microsoft.com/office/drawing/2014/main" id="{394B98A4-9E1E-479D-AE2E-2B907F3268F3}"/>
              </a:ext>
            </a:extLst>
          </p:cNvPr>
          <p:cNvCxnSpPr>
            <a:cxnSpLocks/>
          </p:cNvCxnSpPr>
          <p:nvPr/>
        </p:nvCxnSpPr>
        <p:spPr>
          <a:xfrm flipV="1">
            <a:off x="1031638" y="4679491"/>
            <a:ext cx="6163049" cy="3444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 name="Přímá spojnice 20">
            <a:extLst>
              <a:ext uri="{FF2B5EF4-FFF2-40B4-BE49-F238E27FC236}">
                <a16:creationId xmlns:a16="http://schemas.microsoft.com/office/drawing/2014/main" id="{3DDA4366-132A-41A9-B5F8-B054D4408F2E}"/>
              </a:ext>
            </a:extLst>
          </p:cNvPr>
          <p:cNvCxnSpPr>
            <a:cxnSpLocks/>
          </p:cNvCxnSpPr>
          <p:nvPr/>
        </p:nvCxnSpPr>
        <p:spPr>
          <a:xfrm>
            <a:off x="6975238" y="4663388"/>
            <a:ext cx="0" cy="79200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 name="TextovéPole 6">
            <a:extLst>
              <a:ext uri="{FF2B5EF4-FFF2-40B4-BE49-F238E27FC236}">
                <a16:creationId xmlns:a16="http://schemas.microsoft.com/office/drawing/2014/main" id="{496492CA-8B50-4658-9481-A6F74AB6929C}"/>
              </a:ext>
            </a:extLst>
          </p:cNvPr>
          <p:cNvSpPr txBox="1"/>
          <p:nvPr/>
        </p:nvSpPr>
        <p:spPr>
          <a:xfrm>
            <a:off x="2429551" y="4293376"/>
            <a:ext cx="4307409"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400" b="1" i="0" u="none" strike="noStrike" kern="1200" cap="none" spc="0" normalizeH="0" baseline="0" noProof="0" dirty="0">
                <a:ln>
                  <a:noFill/>
                </a:ln>
                <a:solidFill>
                  <a:srgbClr val="FF0000"/>
                </a:solidFill>
                <a:effectLst/>
                <a:uLnTx/>
                <a:uFillTx/>
                <a:latin typeface="Calibri" panose="020F0502020204030204"/>
                <a:ea typeface="+mn-ea"/>
                <a:cs typeface="+mn-cs"/>
              </a:rPr>
              <a:t>Vysoce rizikový scénář: projekce hodnot k 20.9. 2021</a:t>
            </a:r>
          </a:p>
        </p:txBody>
      </p:sp>
    </p:spTree>
    <p:extLst>
      <p:ext uri="{BB962C8B-B14F-4D97-AF65-F5344CB8AC3E}">
        <p14:creationId xmlns:p14="http://schemas.microsoft.com/office/powerpoint/2010/main" val="2994868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Nadpis 2">
            <a:extLst>
              <a:ext uri="{FF2B5EF4-FFF2-40B4-BE49-F238E27FC236}">
                <a16:creationId xmlns:a16="http://schemas.microsoft.com/office/drawing/2014/main" id="{BDABC326-A3D3-4D80-808C-B82C6655C271}"/>
              </a:ext>
            </a:extLst>
          </p:cNvPr>
          <p:cNvSpPr>
            <a:spLocks noGrp="1"/>
          </p:cNvSpPr>
          <p:nvPr>
            <p:ph type="title"/>
            <p:custDataLst>
              <p:tags r:id="rId1"/>
            </p:custDataLst>
          </p:nvPr>
        </p:nvSpPr>
        <p:spPr>
          <a:xfrm>
            <a:off x="381739" y="2"/>
            <a:ext cx="9337041" cy="576000"/>
          </a:xfrm>
        </p:spPr>
        <p:txBody>
          <a:bodyPr/>
          <a:lstStyle/>
          <a:p>
            <a:r>
              <a:rPr lang="cs-CZ" dirty="0">
                <a:latin typeface="+mn-lt"/>
              </a:rPr>
              <a:t>Predikovaný počet </a:t>
            </a:r>
            <a:r>
              <a:rPr lang="cs-CZ" u="sng" dirty="0">
                <a:latin typeface="+mn-lt"/>
              </a:rPr>
              <a:t>aktuálně hospitalizovaných</a:t>
            </a:r>
            <a:endParaRPr lang="cs-CZ" dirty="0">
              <a:latin typeface="+mn-lt"/>
            </a:endParaRPr>
          </a:p>
        </p:txBody>
      </p:sp>
      <p:graphicFrame>
        <p:nvGraphicFramePr>
          <p:cNvPr id="4" name="Chart 3">
            <a:extLst>
              <a:ext uri="{FF2B5EF4-FFF2-40B4-BE49-F238E27FC236}">
                <a16:creationId xmlns:a16="http://schemas.microsoft.com/office/drawing/2014/main" id="{4881953E-570E-4182-9AFA-D9A699C6849D}"/>
              </a:ext>
            </a:extLst>
          </p:cNvPr>
          <p:cNvGraphicFramePr/>
          <p:nvPr>
            <p:custDataLst>
              <p:tags r:id="rId2"/>
            </p:custDataLst>
          </p:nvPr>
        </p:nvGraphicFramePr>
        <p:xfrm>
          <a:off x="488124" y="723656"/>
          <a:ext cx="7581678" cy="5418667"/>
        </p:xfrm>
        <a:graphic>
          <a:graphicData uri="http://schemas.openxmlformats.org/drawingml/2006/chart">
            <c:chart xmlns:c="http://schemas.openxmlformats.org/drawingml/2006/chart" xmlns:r="http://schemas.openxmlformats.org/officeDocument/2006/relationships" r:id="rId13"/>
          </a:graphicData>
        </a:graphic>
      </p:graphicFrame>
      <p:sp>
        <p:nvSpPr>
          <p:cNvPr id="23" name="Rectangle 22">
            <a:extLst>
              <a:ext uri="{FF2B5EF4-FFF2-40B4-BE49-F238E27FC236}">
                <a16:creationId xmlns:a16="http://schemas.microsoft.com/office/drawing/2014/main" id="{830D37DF-B158-4FF6-B3AF-9F71D8756D6C}"/>
              </a:ext>
            </a:extLst>
          </p:cNvPr>
          <p:cNvSpPr/>
          <p:nvPr>
            <p:custDataLst>
              <p:tags r:id="rId3"/>
            </p:custDataLst>
          </p:nvPr>
        </p:nvSpPr>
        <p:spPr>
          <a:xfrm rot="16200000">
            <a:off x="-1533651" y="3049018"/>
            <a:ext cx="359585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800" b="0" i="0" u="none" strike="noStrike" kern="1200" cap="none" spc="0" normalizeH="0" baseline="0" noProof="0" dirty="0">
                <a:ln>
                  <a:noFill/>
                </a:ln>
                <a:solidFill>
                  <a:srgbClr val="000000"/>
                </a:solidFill>
                <a:effectLst/>
                <a:uLnTx/>
                <a:uFillTx/>
                <a:latin typeface="Arial" panose="020B0604020202020204"/>
                <a:ea typeface="+mn-ea"/>
                <a:cs typeface="+mn-cs"/>
              </a:rPr>
              <a:t>Počet aktuálně hospitalizovaných</a:t>
            </a:r>
          </a:p>
        </p:txBody>
      </p:sp>
      <p:sp>
        <p:nvSpPr>
          <p:cNvPr id="24" name="TextovéPole 24">
            <a:extLst>
              <a:ext uri="{FF2B5EF4-FFF2-40B4-BE49-F238E27FC236}">
                <a16:creationId xmlns:a16="http://schemas.microsoft.com/office/drawing/2014/main" id="{356AD256-F024-4D63-9373-F3FB5E040A66}"/>
              </a:ext>
            </a:extLst>
          </p:cNvPr>
          <p:cNvSpPr txBox="1"/>
          <p:nvPr/>
        </p:nvSpPr>
        <p:spPr>
          <a:xfrm>
            <a:off x="13190" y="6079447"/>
            <a:ext cx="818433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100" b="0" i="1" u="none" strike="noStrike" kern="1200" cap="none" spc="0" normalizeH="0" baseline="0" noProof="0" dirty="0">
                <a:ln>
                  <a:noFill/>
                </a:ln>
                <a:solidFill>
                  <a:srgbClr val="000000"/>
                </a:solidFill>
                <a:effectLst/>
                <a:uLnTx/>
                <a:uFillTx/>
                <a:latin typeface="Arial" panose="020B0604020202020204"/>
                <a:ea typeface="+mn-ea"/>
                <a:cs typeface="+mn-cs"/>
              </a:rPr>
              <a:t>Snímek prezentuje výsledky simulace prostřednictvím epidemiologického modelu, který slouží ke zkoumání dopadů změn různých parametrů epidemie. Vzhledem k objektivně daným neurčitostem ve struktuře modelu (například limitované znalosti o skutečné vnímavosti populace k viru a jeho novým variantám) je nezbytné výsledky brát jako orientační, umožňující pouze porovnání jednotlivých scénářů, nikoliv jako konkrétní předpověď pro určité období. </a:t>
            </a:r>
          </a:p>
        </p:txBody>
      </p:sp>
      <p:sp>
        <p:nvSpPr>
          <p:cNvPr id="6" name="Šipka doprava 5"/>
          <p:cNvSpPr/>
          <p:nvPr/>
        </p:nvSpPr>
        <p:spPr>
          <a:xfrm>
            <a:off x="8025277" y="5182973"/>
            <a:ext cx="319597" cy="500511"/>
          </a:xfrm>
          <a:prstGeom prst="rightArrow">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4">
            <a:extLst>
              <a:ext uri="{FF2B5EF4-FFF2-40B4-BE49-F238E27FC236}">
                <a16:creationId xmlns:a16="http://schemas.microsoft.com/office/drawing/2014/main" id="{5E65512A-F0D5-4BE7-A4E2-98384B98CFD5}"/>
              </a:ext>
            </a:extLst>
          </p:cNvPr>
          <p:cNvSpPr/>
          <p:nvPr/>
        </p:nvSpPr>
        <p:spPr>
          <a:xfrm>
            <a:off x="6196840" y="782308"/>
            <a:ext cx="397647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000000"/>
                </a:solidFill>
                <a:effectLst/>
                <a:uLnTx/>
                <a:uFillTx/>
                <a:latin typeface="Arial" panose="020B0604020202020204"/>
                <a:ea typeface="+mn-ea"/>
                <a:cs typeface="+mn-cs"/>
              </a:rPr>
              <a:t>Predikce – scénáře modelu SEIRV:</a:t>
            </a:r>
          </a:p>
        </p:txBody>
      </p:sp>
      <p:sp>
        <p:nvSpPr>
          <p:cNvPr id="19" name="TextovéPole 29">
            <a:extLst>
              <a:ext uri="{FF2B5EF4-FFF2-40B4-BE49-F238E27FC236}">
                <a16:creationId xmlns:a16="http://schemas.microsoft.com/office/drawing/2014/main" id="{DB77B4B0-9F39-4E6B-A88C-E4C90D9353B5}"/>
              </a:ext>
            </a:extLst>
          </p:cNvPr>
          <p:cNvSpPr txBox="1"/>
          <p:nvPr>
            <p:custDataLst>
              <p:tags r:id="rId4"/>
            </p:custDataLst>
          </p:nvPr>
        </p:nvSpPr>
        <p:spPr>
          <a:xfrm>
            <a:off x="6736960" y="1713765"/>
            <a:ext cx="5302638" cy="307777"/>
          </a:xfrm>
          <a:prstGeom prst="rect">
            <a:avLst/>
          </a:prstGeom>
          <a:solidFill>
            <a:srgbClr val="FF66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II. Realistický model</a:t>
            </a:r>
            <a:endParaRPr kumimoji="0" lang="cs-CZ" sz="1400" b="1" i="0" u="sng"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20" name="TextovéPole 30">
            <a:extLst>
              <a:ext uri="{FF2B5EF4-FFF2-40B4-BE49-F238E27FC236}">
                <a16:creationId xmlns:a16="http://schemas.microsoft.com/office/drawing/2014/main" id="{19912165-E8E8-4CDB-B245-E0E2CAA51867}"/>
              </a:ext>
            </a:extLst>
          </p:cNvPr>
          <p:cNvSpPr txBox="1"/>
          <p:nvPr>
            <p:custDataLst>
              <p:tags r:id="rId5"/>
            </p:custDataLst>
          </p:nvPr>
        </p:nvSpPr>
        <p:spPr>
          <a:xfrm>
            <a:off x="6736960" y="2221118"/>
            <a:ext cx="5302638" cy="307777"/>
          </a:xfrm>
          <a:prstGeom prst="rect">
            <a:avLst/>
          </a:prstGeom>
          <a:solidFill>
            <a:srgbClr val="FF66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I. Optimistický model</a:t>
            </a:r>
            <a:endParaRPr kumimoji="0" lang="cs-CZ" sz="1400" b="1" i="0" u="sng"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25" name="TextovéPole 29">
            <a:extLst>
              <a:ext uri="{FF2B5EF4-FFF2-40B4-BE49-F238E27FC236}">
                <a16:creationId xmlns:a16="http://schemas.microsoft.com/office/drawing/2014/main" id="{D6A9C951-7195-4EDD-AC78-4BFC3E06A956}"/>
              </a:ext>
            </a:extLst>
          </p:cNvPr>
          <p:cNvSpPr txBox="1"/>
          <p:nvPr>
            <p:custDataLst>
              <p:tags r:id="rId6"/>
            </p:custDataLst>
          </p:nvPr>
        </p:nvSpPr>
        <p:spPr>
          <a:xfrm>
            <a:off x="6736960" y="1229978"/>
            <a:ext cx="5302638" cy="307777"/>
          </a:xfrm>
          <a:prstGeom prst="rect">
            <a:avLst/>
          </a:prstGeom>
          <a:solidFill>
            <a:srgbClr val="FF66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III. Rizikový model</a:t>
            </a:r>
            <a:endParaRPr kumimoji="0" lang="cs-CZ" sz="1400" b="1" i="0" u="sng"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26" name="TextovéPole 25">
            <a:extLst>
              <a:ext uri="{FF2B5EF4-FFF2-40B4-BE49-F238E27FC236}">
                <a16:creationId xmlns:a16="http://schemas.microsoft.com/office/drawing/2014/main" id="{8CAD8343-049D-4D72-B1C4-E2C38DF87A49}"/>
              </a:ext>
            </a:extLst>
          </p:cNvPr>
          <p:cNvSpPr txBox="1"/>
          <p:nvPr>
            <p:custDataLst>
              <p:tags r:id="rId7"/>
            </p:custDataLst>
          </p:nvPr>
        </p:nvSpPr>
        <p:spPr>
          <a:xfrm>
            <a:off x="8212761" y="2749039"/>
            <a:ext cx="3826837"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100" b="0" i="1" u="none" strike="noStrike" kern="1200" cap="none" spc="0" normalizeH="0" baseline="0" noProof="0" dirty="0">
                <a:ln>
                  <a:noFill/>
                </a:ln>
                <a:solidFill>
                  <a:srgbClr val="000000"/>
                </a:solidFill>
                <a:effectLst/>
                <a:uLnTx/>
                <a:uFillTx/>
                <a:latin typeface="Arial" panose="020B0604020202020204"/>
                <a:ea typeface="+mn-ea"/>
                <a:cs typeface="+mn-cs"/>
              </a:rPr>
              <a:t>*Model zahrnující vliv vakcinace kalkuluje s očkovanými skupinami osob jako s rezistentními a vyřazuje je z kohort s pravděpodobným rizikem nákazy a rizikem následné hospitalizace. Časový postup proočkování vybraných věkových kategorií populace je odvozen od plánu dodávek vakcín a od strategie očkování. Rychlý scénář kalkuluje s ochranou daného jedince již od první dávky vakcíny, což ale neplatí pro rizikové scénáře II a zejména III. </a:t>
            </a:r>
          </a:p>
        </p:txBody>
      </p:sp>
      <p:sp>
        <p:nvSpPr>
          <p:cNvPr id="27" name="Rectangle 28">
            <a:extLst>
              <a:ext uri="{FF2B5EF4-FFF2-40B4-BE49-F238E27FC236}">
                <a16:creationId xmlns:a16="http://schemas.microsoft.com/office/drawing/2014/main" id="{6329A8F5-1D97-407A-ABA6-0A42FFD6F329}"/>
              </a:ext>
            </a:extLst>
          </p:cNvPr>
          <p:cNvSpPr/>
          <p:nvPr>
            <p:custDataLst>
              <p:tags r:id="rId8"/>
            </p:custDataLst>
          </p:nvPr>
        </p:nvSpPr>
        <p:spPr>
          <a:xfrm>
            <a:off x="8393759" y="4693079"/>
            <a:ext cx="3785051" cy="2031325"/>
          </a:xfrm>
          <a:prstGeom prst="rect">
            <a:avLst/>
          </a:prstGeom>
        </p:spPr>
        <p:txBody>
          <a:bodyPr wrap="square">
            <a:spAutoFit/>
          </a:bodyPr>
          <a:lstStyle/>
          <a:p>
            <a:pPr marL="0" marR="0" lvl="0" indent="0" algn="l" defTabSz="914400" rtl="0" eaLnBrk="1" fontAlgn="auto" latinLnBrk="0" hangingPunct="1">
              <a:lnSpc>
                <a:spcPct val="100000"/>
              </a:lnSpc>
              <a:spcBef>
                <a:spcPts val="1000"/>
              </a:spcBef>
              <a:spcAft>
                <a:spcPts val="0"/>
              </a:spcAft>
              <a:buClr>
                <a:srgbClr val="D31145"/>
              </a:buClr>
              <a:buSzTx/>
              <a:buFontTx/>
              <a:buNone/>
              <a:tabLst/>
              <a:defRPr/>
            </a:pPr>
            <a:r>
              <a:rPr kumimoji="0" lang="cs-CZ" sz="1400" b="1" i="0" u="none" strike="noStrike" kern="1200" cap="none" spc="0" normalizeH="0" baseline="0" noProof="0" dirty="0">
                <a:ln>
                  <a:noFill/>
                </a:ln>
                <a:solidFill>
                  <a:srgbClr val="3333CC"/>
                </a:solidFill>
                <a:effectLst/>
                <a:uLnTx/>
                <a:uFillTx/>
                <a:latin typeface="Arial" panose="020B0604020202020204" pitchFamily="34" charset="0"/>
                <a:ea typeface="+mn-ea"/>
                <a:cs typeface="Arial" panose="020B0604020202020204" pitchFamily="34" charset="0"/>
              </a:rPr>
              <a:t>Současný vývoj potvrzuje optimistické scénáře, které předpokládají brždění epidemie posílené o rychlý efekt postupující vakcinace. Rostoucí počet nových nákaz v populaci z počátku července však naznačil potenciál k  zhoršování situace, jistě v důsledku šíření nové varianty viru. Proto jsou v modelech zpracovány i rizikové scénáře vývoje.</a:t>
            </a:r>
          </a:p>
        </p:txBody>
      </p:sp>
      <p:cxnSp>
        <p:nvCxnSpPr>
          <p:cNvPr id="28" name="Přímá spojnice 32">
            <a:extLst>
              <a:ext uri="{FF2B5EF4-FFF2-40B4-BE49-F238E27FC236}">
                <a16:creationId xmlns:a16="http://schemas.microsoft.com/office/drawing/2014/main" id="{7D17B7DA-7AEF-40F2-9839-9405E41EF554}"/>
              </a:ext>
            </a:extLst>
          </p:cNvPr>
          <p:cNvCxnSpPr>
            <a:cxnSpLocks/>
          </p:cNvCxnSpPr>
          <p:nvPr>
            <p:custDataLst>
              <p:tags r:id="rId9"/>
            </p:custDataLst>
          </p:nvPr>
        </p:nvCxnSpPr>
        <p:spPr>
          <a:xfrm>
            <a:off x="6116246" y="1863785"/>
            <a:ext cx="432000" cy="0"/>
          </a:xfrm>
          <a:prstGeom prst="line">
            <a:avLst/>
          </a:prstGeom>
          <a:ln w="38100">
            <a:solidFill>
              <a:srgbClr val="FF9900"/>
            </a:solidFill>
            <a:prstDash val="sysDash"/>
          </a:ln>
        </p:spPr>
        <p:style>
          <a:lnRef idx="1">
            <a:schemeClr val="accent1"/>
          </a:lnRef>
          <a:fillRef idx="0">
            <a:schemeClr val="accent1"/>
          </a:fillRef>
          <a:effectRef idx="0">
            <a:schemeClr val="accent1"/>
          </a:effectRef>
          <a:fontRef idx="minor">
            <a:schemeClr val="tx1"/>
          </a:fontRef>
        </p:style>
      </p:cxnSp>
      <p:cxnSp>
        <p:nvCxnSpPr>
          <p:cNvPr id="35" name="Přímá spojnice 33">
            <a:extLst>
              <a:ext uri="{FF2B5EF4-FFF2-40B4-BE49-F238E27FC236}">
                <a16:creationId xmlns:a16="http://schemas.microsoft.com/office/drawing/2014/main" id="{A97D4125-89A3-40B2-B405-BBE878ACA418}"/>
              </a:ext>
            </a:extLst>
          </p:cNvPr>
          <p:cNvCxnSpPr>
            <a:cxnSpLocks/>
          </p:cNvCxnSpPr>
          <p:nvPr>
            <p:custDataLst>
              <p:tags r:id="rId10"/>
            </p:custDataLst>
          </p:nvPr>
        </p:nvCxnSpPr>
        <p:spPr>
          <a:xfrm>
            <a:off x="6116246" y="2394783"/>
            <a:ext cx="432000" cy="0"/>
          </a:xfrm>
          <a:prstGeom prst="line">
            <a:avLst/>
          </a:prstGeom>
          <a:ln w="38100">
            <a:solidFill>
              <a:srgbClr val="FF9900"/>
            </a:solidFill>
            <a:prstDash val="solid"/>
          </a:ln>
        </p:spPr>
        <p:style>
          <a:lnRef idx="1">
            <a:schemeClr val="accent1"/>
          </a:lnRef>
          <a:fillRef idx="0">
            <a:schemeClr val="accent1"/>
          </a:fillRef>
          <a:effectRef idx="0">
            <a:schemeClr val="accent1"/>
          </a:effectRef>
          <a:fontRef idx="minor">
            <a:schemeClr val="tx1"/>
          </a:fontRef>
        </p:style>
      </p:cxnSp>
      <p:cxnSp>
        <p:nvCxnSpPr>
          <p:cNvPr id="36" name="Přímá spojnice 20">
            <a:extLst>
              <a:ext uri="{FF2B5EF4-FFF2-40B4-BE49-F238E27FC236}">
                <a16:creationId xmlns:a16="http://schemas.microsoft.com/office/drawing/2014/main" id="{842AACBE-6AF2-45F0-BA07-2553C9302D39}"/>
              </a:ext>
            </a:extLst>
          </p:cNvPr>
          <p:cNvCxnSpPr>
            <a:cxnSpLocks/>
          </p:cNvCxnSpPr>
          <p:nvPr>
            <p:custDataLst>
              <p:tags r:id="rId11"/>
            </p:custDataLst>
          </p:nvPr>
        </p:nvCxnSpPr>
        <p:spPr>
          <a:xfrm>
            <a:off x="6116246" y="1390843"/>
            <a:ext cx="432000" cy="0"/>
          </a:xfrm>
          <a:prstGeom prst="line">
            <a:avLst/>
          </a:prstGeom>
          <a:ln w="38100">
            <a:solidFill>
              <a:srgbClr val="FF9900"/>
            </a:solidFill>
            <a:prstDash val="sysDot"/>
          </a:ln>
        </p:spPr>
        <p:style>
          <a:lnRef idx="1">
            <a:schemeClr val="accent1"/>
          </a:lnRef>
          <a:fillRef idx="0">
            <a:schemeClr val="accent1"/>
          </a:fillRef>
          <a:effectRef idx="0">
            <a:schemeClr val="accent1"/>
          </a:effectRef>
          <a:fontRef idx="minor">
            <a:schemeClr val="tx1"/>
          </a:fontRef>
        </p:style>
      </p:cxnSp>
      <p:cxnSp>
        <p:nvCxnSpPr>
          <p:cNvPr id="37" name="Přímá spojnice 36">
            <a:extLst>
              <a:ext uri="{FF2B5EF4-FFF2-40B4-BE49-F238E27FC236}">
                <a16:creationId xmlns:a16="http://schemas.microsoft.com/office/drawing/2014/main" id="{8C1D1870-CE70-4FDC-BA61-BB11AC2DA04D}"/>
              </a:ext>
            </a:extLst>
          </p:cNvPr>
          <p:cNvCxnSpPr>
            <a:cxnSpLocks/>
          </p:cNvCxnSpPr>
          <p:nvPr/>
        </p:nvCxnSpPr>
        <p:spPr>
          <a:xfrm flipV="1">
            <a:off x="1133240" y="4766575"/>
            <a:ext cx="6163049" cy="3444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8" name="Přímá spojnice 37">
            <a:extLst>
              <a:ext uri="{FF2B5EF4-FFF2-40B4-BE49-F238E27FC236}">
                <a16:creationId xmlns:a16="http://schemas.microsoft.com/office/drawing/2014/main" id="{F2BBBD3E-4807-4FCA-93C2-0F20C478E13A}"/>
              </a:ext>
            </a:extLst>
          </p:cNvPr>
          <p:cNvCxnSpPr>
            <a:cxnSpLocks/>
          </p:cNvCxnSpPr>
          <p:nvPr/>
        </p:nvCxnSpPr>
        <p:spPr>
          <a:xfrm>
            <a:off x="7076840" y="4663388"/>
            <a:ext cx="0" cy="79200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9" name="TextovéPole 38">
            <a:extLst>
              <a:ext uri="{FF2B5EF4-FFF2-40B4-BE49-F238E27FC236}">
                <a16:creationId xmlns:a16="http://schemas.microsoft.com/office/drawing/2014/main" id="{798A0EB5-CA89-4952-A871-D1821A623EDC}"/>
              </a:ext>
            </a:extLst>
          </p:cNvPr>
          <p:cNvSpPr txBox="1"/>
          <p:nvPr/>
        </p:nvSpPr>
        <p:spPr>
          <a:xfrm>
            <a:off x="2531153" y="4380460"/>
            <a:ext cx="4307409"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400" b="1" i="0" u="none" strike="noStrike" kern="1200" cap="none" spc="0" normalizeH="0" baseline="0" noProof="0" dirty="0">
                <a:ln>
                  <a:noFill/>
                </a:ln>
                <a:solidFill>
                  <a:srgbClr val="FF0000"/>
                </a:solidFill>
                <a:effectLst/>
                <a:uLnTx/>
                <a:uFillTx/>
                <a:latin typeface="Calibri" panose="020F0502020204030204"/>
                <a:ea typeface="+mn-ea"/>
                <a:cs typeface="+mn-cs"/>
              </a:rPr>
              <a:t>Vysoce rizikový scénář: projekce hodnot k 20.9. 2021</a:t>
            </a:r>
          </a:p>
        </p:txBody>
      </p:sp>
    </p:spTree>
    <p:extLst>
      <p:ext uri="{BB962C8B-B14F-4D97-AF65-F5344CB8AC3E}">
        <p14:creationId xmlns:p14="http://schemas.microsoft.com/office/powerpoint/2010/main" val="4260716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Nadpis 2">
            <a:extLst>
              <a:ext uri="{FF2B5EF4-FFF2-40B4-BE49-F238E27FC236}">
                <a16:creationId xmlns:a16="http://schemas.microsoft.com/office/drawing/2014/main" id="{BDABC326-A3D3-4D80-808C-B82C6655C271}"/>
              </a:ext>
            </a:extLst>
          </p:cNvPr>
          <p:cNvSpPr>
            <a:spLocks noGrp="1"/>
          </p:cNvSpPr>
          <p:nvPr>
            <p:ph type="title"/>
          </p:nvPr>
        </p:nvSpPr>
        <p:spPr>
          <a:xfrm>
            <a:off x="381739" y="2"/>
            <a:ext cx="9337041" cy="576000"/>
          </a:xfrm>
        </p:spPr>
        <p:txBody>
          <a:bodyPr/>
          <a:lstStyle/>
          <a:p>
            <a:r>
              <a:rPr lang="cs-CZ" dirty="0">
                <a:latin typeface="+mn-lt"/>
              </a:rPr>
              <a:t>Predikovaný počet </a:t>
            </a:r>
            <a:r>
              <a:rPr lang="cs-CZ" u="sng" dirty="0">
                <a:latin typeface="+mn-lt"/>
              </a:rPr>
              <a:t>aktuálně hospitalizovaných</a:t>
            </a:r>
            <a:r>
              <a:rPr lang="en-US" u="sng" dirty="0">
                <a:latin typeface="+mn-lt"/>
              </a:rPr>
              <a:t> </a:t>
            </a:r>
            <a:r>
              <a:rPr lang="en-US" u="sng" dirty="0" err="1">
                <a:latin typeface="+mn-lt"/>
              </a:rPr>
              <a:t>na</a:t>
            </a:r>
            <a:r>
              <a:rPr lang="en-US" u="sng" dirty="0">
                <a:latin typeface="+mn-lt"/>
              </a:rPr>
              <a:t> JIP</a:t>
            </a:r>
            <a:endParaRPr lang="cs-CZ" dirty="0">
              <a:latin typeface="+mn-lt"/>
            </a:endParaRPr>
          </a:p>
        </p:txBody>
      </p:sp>
      <p:sp>
        <p:nvSpPr>
          <p:cNvPr id="23" name="Rectangle 22">
            <a:extLst>
              <a:ext uri="{FF2B5EF4-FFF2-40B4-BE49-F238E27FC236}">
                <a16:creationId xmlns:a16="http://schemas.microsoft.com/office/drawing/2014/main" id="{830D37DF-B158-4FF6-B3AF-9F71D8756D6C}"/>
              </a:ext>
            </a:extLst>
          </p:cNvPr>
          <p:cNvSpPr/>
          <p:nvPr/>
        </p:nvSpPr>
        <p:spPr>
          <a:xfrm rot="16200000">
            <a:off x="-1924783" y="3049018"/>
            <a:ext cx="437812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800" b="0" i="0" u="none" strike="noStrike" kern="1200" cap="none" spc="0" normalizeH="0" baseline="0" noProof="0" dirty="0">
                <a:ln>
                  <a:noFill/>
                </a:ln>
                <a:solidFill>
                  <a:srgbClr val="000000"/>
                </a:solidFill>
                <a:effectLst/>
                <a:uLnTx/>
                <a:uFillTx/>
                <a:latin typeface="Arial" panose="020B0604020202020204"/>
                <a:ea typeface="+mn-ea"/>
                <a:cs typeface="+mn-cs"/>
              </a:rPr>
              <a:t>Počet aktuálně hospitalizovaných</a:t>
            </a: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 </a:t>
            </a:r>
            <a:r>
              <a:rPr kumimoji="0" lang="en-US" sz="1800" b="0" i="0" u="none" strike="noStrike" kern="1200" cap="none" spc="0" normalizeH="0" baseline="0" noProof="0" dirty="0" err="1">
                <a:ln>
                  <a:noFill/>
                </a:ln>
                <a:solidFill>
                  <a:srgbClr val="000000"/>
                </a:solidFill>
                <a:effectLst/>
                <a:uLnTx/>
                <a:uFillTx/>
                <a:latin typeface="Arial" panose="020B0604020202020204"/>
                <a:ea typeface="+mn-ea"/>
                <a:cs typeface="+mn-cs"/>
              </a:rPr>
              <a:t>na</a:t>
            </a: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  JIP</a:t>
            </a:r>
            <a:endParaRPr kumimoji="0" lang="cs-CZ"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 name="TextovéPole 24">
            <a:extLst>
              <a:ext uri="{FF2B5EF4-FFF2-40B4-BE49-F238E27FC236}">
                <a16:creationId xmlns:a16="http://schemas.microsoft.com/office/drawing/2014/main" id="{356AD256-F024-4D63-9373-F3FB5E040A66}"/>
              </a:ext>
            </a:extLst>
          </p:cNvPr>
          <p:cNvSpPr txBox="1"/>
          <p:nvPr/>
        </p:nvSpPr>
        <p:spPr>
          <a:xfrm>
            <a:off x="13190" y="6079447"/>
            <a:ext cx="818433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100" b="0" i="1" u="none" strike="noStrike" kern="1200" cap="none" spc="0" normalizeH="0" baseline="0" noProof="0" dirty="0">
                <a:ln>
                  <a:noFill/>
                </a:ln>
                <a:solidFill>
                  <a:srgbClr val="000000"/>
                </a:solidFill>
                <a:effectLst/>
                <a:uLnTx/>
                <a:uFillTx/>
                <a:latin typeface="Arial" panose="020B0604020202020204"/>
                <a:ea typeface="+mn-ea"/>
                <a:cs typeface="+mn-cs"/>
              </a:rPr>
              <a:t>Snímek prezentuje výsledky simulace prostřednictvím epidemiologického modelu, který slouží ke zkoumání dopadů změn různých parametrů epidemie. Vzhledem k objektivně daným neurčitostem ve struktuře modelu (například limitované znalosti o skutečné vnímavosti populace k viru a jeho novým variantám) je nezbytné výsledky brát jako orientační, umožňující pouze porovnání jednotlivých scénářů, nikoliv jako konkrétní předpověď pro určité období. </a:t>
            </a:r>
          </a:p>
        </p:txBody>
      </p:sp>
      <p:graphicFrame>
        <p:nvGraphicFramePr>
          <p:cNvPr id="19" name="Chart 18">
            <a:extLst>
              <a:ext uri="{FF2B5EF4-FFF2-40B4-BE49-F238E27FC236}">
                <a16:creationId xmlns:a16="http://schemas.microsoft.com/office/drawing/2014/main" id="{ADB44BF5-DF2B-43BD-A159-972F53E32F46}"/>
              </a:ext>
            </a:extLst>
          </p:cNvPr>
          <p:cNvGraphicFramePr/>
          <p:nvPr>
            <p:custDataLst>
              <p:tags r:id="rId1"/>
            </p:custDataLst>
          </p:nvPr>
        </p:nvGraphicFramePr>
        <p:xfrm>
          <a:off x="488124" y="723656"/>
          <a:ext cx="7581678" cy="5418667"/>
        </p:xfrm>
        <a:graphic>
          <a:graphicData uri="http://schemas.openxmlformats.org/drawingml/2006/chart">
            <c:chart xmlns:c="http://schemas.openxmlformats.org/drawingml/2006/chart" xmlns:r="http://schemas.openxmlformats.org/officeDocument/2006/relationships" r:id="rId11"/>
          </a:graphicData>
        </a:graphic>
      </p:graphicFrame>
      <p:sp>
        <p:nvSpPr>
          <p:cNvPr id="16" name="Šipka doprava 5">
            <a:extLst>
              <a:ext uri="{FF2B5EF4-FFF2-40B4-BE49-F238E27FC236}">
                <a16:creationId xmlns:a16="http://schemas.microsoft.com/office/drawing/2014/main" id="{BE8546B1-1A8C-43CB-862F-28081794A8C7}"/>
              </a:ext>
            </a:extLst>
          </p:cNvPr>
          <p:cNvSpPr/>
          <p:nvPr/>
        </p:nvSpPr>
        <p:spPr>
          <a:xfrm>
            <a:off x="8025277" y="5182973"/>
            <a:ext cx="319597" cy="500511"/>
          </a:xfrm>
          <a:prstGeom prst="rightArrow">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4">
            <a:extLst>
              <a:ext uri="{FF2B5EF4-FFF2-40B4-BE49-F238E27FC236}">
                <a16:creationId xmlns:a16="http://schemas.microsoft.com/office/drawing/2014/main" id="{A0F57D30-5DF1-4B27-B6EB-5EF367CA8B03}"/>
              </a:ext>
            </a:extLst>
          </p:cNvPr>
          <p:cNvSpPr/>
          <p:nvPr/>
        </p:nvSpPr>
        <p:spPr>
          <a:xfrm>
            <a:off x="6196840" y="782308"/>
            <a:ext cx="397647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000000"/>
                </a:solidFill>
                <a:effectLst/>
                <a:uLnTx/>
                <a:uFillTx/>
                <a:latin typeface="Arial" panose="020B0604020202020204"/>
                <a:ea typeface="+mn-ea"/>
                <a:cs typeface="+mn-cs"/>
              </a:rPr>
              <a:t>Predikce – scénáře modelu SEIRV:</a:t>
            </a:r>
          </a:p>
        </p:txBody>
      </p:sp>
      <p:sp>
        <p:nvSpPr>
          <p:cNvPr id="21" name="TextovéPole 29">
            <a:extLst>
              <a:ext uri="{FF2B5EF4-FFF2-40B4-BE49-F238E27FC236}">
                <a16:creationId xmlns:a16="http://schemas.microsoft.com/office/drawing/2014/main" id="{C4854121-0D0E-48AA-A160-95AA43D7AE30}"/>
              </a:ext>
            </a:extLst>
          </p:cNvPr>
          <p:cNvSpPr txBox="1"/>
          <p:nvPr>
            <p:custDataLst>
              <p:tags r:id="rId2"/>
            </p:custDataLst>
          </p:nvPr>
        </p:nvSpPr>
        <p:spPr>
          <a:xfrm>
            <a:off x="6736960" y="1713765"/>
            <a:ext cx="5302638" cy="307777"/>
          </a:xfrm>
          <a:prstGeom prst="rect">
            <a:avLst/>
          </a:prstGeom>
          <a:solidFill>
            <a:srgbClr val="FF66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II. Realistický model</a:t>
            </a:r>
            <a:endParaRPr kumimoji="0" lang="cs-CZ" sz="1400" b="1" i="0" u="sng"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22" name="TextovéPole 30">
            <a:extLst>
              <a:ext uri="{FF2B5EF4-FFF2-40B4-BE49-F238E27FC236}">
                <a16:creationId xmlns:a16="http://schemas.microsoft.com/office/drawing/2014/main" id="{8A4E2FB1-6105-4AE3-BD3B-591AD204DCF7}"/>
              </a:ext>
            </a:extLst>
          </p:cNvPr>
          <p:cNvSpPr txBox="1"/>
          <p:nvPr>
            <p:custDataLst>
              <p:tags r:id="rId3"/>
            </p:custDataLst>
          </p:nvPr>
        </p:nvSpPr>
        <p:spPr>
          <a:xfrm>
            <a:off x="6736960" y="2221118"/>
            <a:ext cx="5302638" cy="307777"/>
          </a:xfrm>
          <a:prstGeom prst="rect">
            <a:avLst/>
          </a:prstGeom>
          <a:solidFill>
            <a:srgbClr val="FF66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I. Optimistický model</a:t>
            </a:r>
            <a:endParaRPr kumimoji="0" lang="cs-CZ" sz="1400" b="1" i="0" u="sng"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30" name="TextovéPole 29">
            <a:extLst>
              <a:ext uri="{FF2B5EF4-FFF2-40B4-BE49-F238E27FC236}">
                <a16:creationId xmlns:a16="http://schemas.microsoft.com/office/drawing/2014/main" id="{7A0DCB76-C6D6-4696-8D6D-E9EDBC2CB478}"/>
              </a:ext>
            </a:extLst>
          </p:cNvPr>
          <p:cNvSpPr txBox="1"/>
          <p:nvPr>
            <p:custDataLst>
              <p:tags r:id="rId4"/>
            </p:custDataLst>
          </p:nvPr>
        </p:nvSpPr>
        <p:spPr>
          <a:xfrm>
            <a:off x="6736960" y="1229978"/>
            <a:ext cx="5302638" cy="307777"/>
          </a:xfrm>
          <a:prstGeom prst="rect">
            <a:avLst/>
          </a:prstGeom>
          <a:solidFill>
            <a:srgbClr val="FF66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III. Rizikový model</a:t>
            </a:r>
            <a:endParaRPr kumimoji="0" lang="cs-CZ" sz="1400" b="1" i="0" u="sng"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31" name="TextovéPole 30">
            <a:extLst>
              <a:ext uri="{FF2B5EF4-FFF2-40B4-BE49-F238E27FC236}">
                <a16:creationId xmlns:a16="http://schemas.microsoft.com/office/drawing/2014/main" id="{3C8C25A9-53F7-48F9-94E9-880BBC7817DC}"/>
              </a:ext>
            </a:extLst>
          </p:cNvPr>
          <p:cNvSpPr txBox="1"/>
          <p:nvPr>
            <p:custDataLst>
              <p:tags r:id="rId5"/>
            </p:custDataLst>
          </p:nvPr>
        </p:nvSpPr>
        <p:spPr>
          <a:xfrm>
            <a:off x="8212761" y="2749039"/>
            <a:ext cx="3826837"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100" b="0" i="1" u="none" strike="noStrike" kern="1200" cap="none" spc="0" normalizeH="0" baseline="0" noProof="0" dirty="0">
                <a:ln>
                  <a:noFill/>
                </a:ln>
                <a:solidFill>
                  <a:srgbClr val="000000"/>
                </a:solidFill>
                <a:effectLst/>
                <a:uLnTx/>
                <a:uFillTx/>
                <a:latin typeface="Arial" panose="020B0604020202020204"/>
                <a:ea typeface="+mn-ea"/>
                <a:cs typeface="+mn-cs"/>
              </a:rPr>
              <a:t>*Model zahrnující vliv vakcinace kalkuluje s očkovanými skupinami osob jako s rezistentními a vyřazuje je z kohort s pravděpodobným rizikem nákazy a rizikem následné hospitalizace. Časový postup proočkování vybraných věkových kategorií populace je odvozen od plánu dodávek vakcín a od strategie očkování. Rychlý scénář kalkuluje s ochranou daného jedince již od první dávky vakcíny, což ale neplatí pro rizikové scénáře II a zejména III. </a:t>
            </a:r>
          </a:p>
        </p:txBody>
      </p:sp>
      <p:sp>
        <p:nvSpPr>
          <p:cNvPr id="32" name="Rectangle 28">
            <a:extLst>
              <a:ext uri="{FF2B5EF4-FFF2-40B4-BE49-F238E27FC236}">
                <a16:creationId xmlns:a16="http://schemas.microsoft.com/office/drawing/2014/main" id="{5DF712C4-9EF2-4348-91A5-487E06FD1382}"/>
              </a:ext>
            </a:extLst>
          </p:cNvPr>
          <p:cNvSpPr/>
          <p:nvPr>
            <p:custDataLst>
              <p:tags r:id="rId6"/>
            </p:custDataLst>
          </p:nvPr>
        </p:nvSpPr>
        <p:spPr>
          <a:xfrm>
            <a:off x="8393759" y="4693079"/>
            <a:ext cx="3785051" cy="2031325"/>
          </a:xfrm>
          <a:prstGeom prst="rect">
            <a:avLst/>
          </a:prstGeom>
        </p:spPr>
        <p:txBody>
          <a:bodyPr wrap="square">
            <a:spAutoFit/>
          </a:bodyPr>
          <a:lstStyle/>
          <a:p>
            <a:pPr marL="0" marR="0" lvl="0" indent="0" algn="l" defTabSz="914400" rtl="0" eaLnBrk="1" fontAlgn="auto" latinLnBrk="0" hangingPunct="1">
              <a:lnSpc>
                <a:spcPct val="100000"/>
              </a:lnSpc>
              <a:spcBef>
                <a:spcPts val="1000"/>
              </a:spcBef>
              <a:spcAft>
                <a:spcPts val="0"/>
              </a:spcAft>
              <a:buClr>
                <a:srgbClr val="D31145"/>
              </a:buClr>
              <a:buSzTx/>
              <a:buFontTx/>
              <a:buNone/>
              <a:tabLst/>
              <a:defRPr/>
            </a:pPr>
            <a:r>
              <a:rPr kumimoji="0" lang="cs-CZ" sz="1400" b="1" i="0" u="none" strike="noStrike" kern="1200" cap="none" spc="0" normalizeH="0" baseline="0" noProof="0" dirty="0">
                <a:ln>
                  <a:noFill/>
                </a:ln>
                <a:solidFill>
                  <a:srgbClr val="3333CC"/>
                </a:solidFill>
                <a:effectLst/>
                <a:uLnTx/>
                <a:uFillTx/>
                <a:latin typeface="Arial" panose="020B0604020202020204" pitchFamily="34" charset="0"/>
                <a:ea typeface="+mn-ea"/>
                <a:cs typeface="Arial" panose="020B0604020202020204" pitchFamily="34" charset="0"/>
              </a:rPr>
              <a:t>Současný vývoj potvrzuje optimistické scénáře, které předpokládají brždění epidemie posílené o rychlý efekt postupující vakcinace. Rostoucí počet nových nákaz v populaci z počátku července však naznačil potenciál k  zhoršování situace, jistě v důsledku šíření nové varianty viru. Proto jsou v modelech zpracovány i rizikové scénáře vývoje.</a:t>
            </a:r>
          </a:p>
        </p:txBody>
      </p:sp>
      <p:cxnSp>
        <p:nvCxnSpPr>
          <p:cNvPr id="35" name="Přímá spojnice 32">
            <a:extLst>
              <a:ext uri="{FF2B5EF4-FFF2-40B4-BE49-F238E27FC236}">
                <a16:creationId xmlns:a16="http://schemas.microsoft.com/office/drawing/2014/main" id="{6EA031DB-B78B-4ECE-AD1E-89726551208D}"/>
              </a:ext>
            </a:extLst>
          </p:cNvPr>
          <p:cNvCxnSpPr>
            <a:cxnSpLocks/>
          </p:cNvCxnSpPr>
          <p:nvPr>
            <p:custDataLst>
              <p:tags r:id="rId7"/>
            </p:custDataLst>
          </p:nvPr>
        </p:nvCxnSpPr>
        <p:spPr>
          <a:xfrm>
            <a:off x="6116246" y="1863785"/>
            <a:ext cx="432000" cy="0"/>
          </a:xfrm>
          <a:prstGeom prst="line">
            <a:avLst/>
          </a:prstGeom>
          <a:ln w="38100">
            <a:solidFill>
              <a:srgbClr val="FF9900"/>
            </a:solidFill>
            <a:prstDash val="sysDash"/>
          </a:ln>
        </p:spPr>
        <p:style>
          <a:lnRef idx="1">
            <a:schemeClr val="accent1"/>
          </a:lnRef>
          <a:fillRef idx="0">
            <a:schemeClr val="accent1"/>
          </a:fillRef>
          <a:effectRef idx="0">
            <a:schemeClr val="accent1"/>
          </a:effectRef>
          <a:fontRef idx="minor">
            <a:schemeClr val="tx1"/>
          </a:fontRef>
        </p:style>
      </p:cxnSp>
      <p:cxnSp>
        <p:nvCxnSpPr>
          <p:cNvPr id="36" name="Přímá spojnice 33">
            <a:extLst>
              <a:ext uri="{FF2B5EF4-FFF2-40B4-BE49-F238E27FC236}">
                <a16:creationId xmlns:a16="http://schemas.microsoft.com/office/drawing/2014/main" id="{9356E7AA-84D9-4C84-BE21-56B34A4BD0B8}"/>
              </a:ext>
            </a:extLst>
          </p:cNvPr>
          <p:cNvCxnSpPr>
            <a:cxnSpLocks/>
          </p:cNvCxnSpPr>
          <p:nvPr>
            <p:custDataLst>
              <p:tags r:id="rId8"/>
            </p:custDataLst>
          </p:nvPr>
        </p:nvCxnSpPr>
        <p:spPr>
          <a:xfrm>
            <a:off x="6116246" y="2394783"/>
            <a:ext cx="432000" cy="0"/>
          </a:xfrm>
          <a:prstGeom prst="line">
            <a:avLst/>
          </a:prstGeom>
          <a:ln w="38100">
            <a:solidFill>
              <a:srgbClr val="FF9900"/>
            </a:solidFill>
            <a:prstDash val="solid"/>
          </a:ln>
        </p:spPr>
        <p:style>
          <a:lnRef idx="1">
            <a:schemeClr val="accent1"/>
          </a:lnRef>
          <a:fillRef idx="0">
            <a:schemeClr val="accent1"/>
          </a:fillRef>
          <a:effectRef idx="0">
            <a:schemeClr val="accent1"/>
          </a:effectRef>
          <a:fontRef idx="minor">
            <a:schemeClr val="tx1"/>
          </a:fontRef>
        </p:style>
      </p:cxnSp>
      <p:cxnSp>
        <p:nvCxnSpPr>
          <p:cNvPr id="37" name="Přímá spojnice 20">
            <a:extLst>
              <a:ext uri="{FF2B5EF4-FFF2-40B4-BE49-F238E27FC236}">
                <a16:creationId xmlns:a16="http://schemas.microsoft.com/office/drawing/2014/main" id="{1BF08FCB-75BF-424B-A50E-ED808339FDBD}"/>
              </a:ext>
            </a:extLst>
          </p:cNvPr>
          <p:cNvCxnSpPr>
            <a:cxnSpLocks/>
          </p:cNvCxnSpPr>
          <p:nvPr>
            <p:custDataLst>
              <p:tags r:id="rId9"/>
            </p:custDataLst>
          </p:nvPr>
        </p:nvCxnSpPr>
        <p:spPr>
          <a:xfrm>
            <a:off x="6116246" y="1390843"/>
            <a:ext cx="432000" cy="0"/>
          </a:xfrm>
          <a:prstGeom prst="line">
            <a:avLst/>
          </a:prstGeom>
          <a:ln w="38100">
            <a:solidFill>
              <a:srgbClr val="FF9900"/>
            </a:solidFill>
            <a:prstDash val="sysDot"/>
          </a:ln>
        </p:spPr>
        <p:style>
          <a:lnRef idx="1">
            <a:schemeClr val="accent1"/>
          </a:lnRef>
          <a:fillRef idx="0">
            <a:schemeClr val="accent1"/>
          </a:fillRef>
          <a:effectRef idx="0">
            <a:schemeClr val="accent1"/>
          </a:effectRef>
          <a:fontRef idx="minor">
            <a:schemeClr val="tx1"/>
          </a:fontRef>
        </p:style>
      </p:cxnSp>
      <p:cxnSp>
        <p:nvCxnSpPr>
          <p:cNvPr id="38" name="Přímá spojnice 37">
            <a:extLst>
              <a:ext uri="{FF2B5EF4-FFF2-40B4-BE49-F238E27FC236}">
                <a16:creationId xmlns:a16="http://schemas.microsoft.com/office/drawing/2014/main" id="{353BC6EB-C235-4573-A725-0948F12F9BC1}"/>
              </a:ext>
            </a:extLst>
          </p:cNvPr>
          <p:cNvCxnSpPr>
            <a:cxnSpLocks/>
          </p:cNvCxnSpPr>
          <p:nvPr/>
        </p:nvCxnSpPr>
        <p:spPr>
          <a:xfrm flipV="1">
            <a:off x="1031638" y="4839145"/>
            <a:ext cx="6163049" cy="3444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9" name="Přímá spojnice 38">
            <a:extLst>
              <a:ext uri="{FF2B5EF4-FFF2-40B4-BE49-F238E27FC236}">
                <a16:creationId xmlns:a16="http://schemas.microsoft.com/office/drawing/2014/main" id="{DE892B4C-52B0-4B6E-A5B1-82EF37DD4BC1}"/>
              </a:ext>
            </a:extLst>
          </p:cNvPr>
          <p:cNvCxnSpPr>
            <a:cxnSpLocks/>
          </p:cNvCxnSpPr>
          <p:nvPr/>
        </p:nvCxnSpPr>
        <p:spPr>
          <a:xfrm>
            <a:off x="6975238" y="4663388"/>
            <a:ext cx="0" cy="79200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0" name="TextovéPole 39">
            <a:extLst>
              <a:ext uri="{FF2B5EF4-FFF2-40B4-BE49-F238E27FC236}">
                <a16:creationId xmlns:a16="http://schemas.microsoft.com/office/drawing/2014/main" id="{5FEE066D-6982-4881-855C-FDC2A336DCE2}"/>
              </a:ext>
            </a:extLst>
          </p:cNvPr>
          <p:cNvSpPr txBox="1"/>
          <p:nvPr/>
        </p:nvSpPr>
        <p:spPr>
          <a:xfrm>
            <a:off x="2429551" y="4453030"/>
            <a:ext cx="4307409"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400" b="1" i="0" u="none" strike="noStrike" kern="1200" cap="none" spc="0" normalizeH="0" baseline="0" noProof="0" dirty="0">
                <a:ln>
                  <a:noFill/>
                </a:ln>
                <a:solidFill>
                  <a:srgbClr val="FF0000"/>
                </a:solidFill>
                <a:effectLst/>
                <a:uLnTx/>
                <a:uFillTx/>
                <a:latin typeface="Calibri" panose="020F0502020204030204"/>
                <a:ea typeface="+mn-ea"/>
                <a:cs typeface="+mn-cs"/>
              </a:rPr>
              <a:t>Vysoce rizikový scénář: projekce hodnot k 20.9. 2021</a:t>
            </a:r>
          </a:p>
        </p:txBody>
      </p:sp>
    </p:spTree>
    <p:extLst>
      <p:ext uri="{BB962C8B-B14F-4D97-AF65-F5344CB8AC3E}">
        <p14:creationId xmlns:p14="http://schemas.microsoft.com/office/powerpoint/2010/main" val="2428801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ovéPole 7"/>
          <p:cNvSpPr txBox="1"/>
          <p:nvPr>
            <p:custDataLst>
              <p:tags r:id="rId1"/>
            </p:custDataLst>
          </p:nvPr>
        </p:nvSpPr>
        <p:spPr>
          <a:xfrm>
            <a:off x="185737" y="955193"/>
            <a:ext cx="11820525" cy="532453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cs-CZ" sz="2000" i="0" u="none" strike="noStrike" kern="1200" cap="none" spc="0" normalizeH="0" baseline="0" noProof="0" dirty="0">
                <a:ln>
                  <a:noFill/>
                </a:ln>
                <a:effectLst/>
                <a:uLnTx/>
                <a:uFillTx/>
                <a:latin typeface="Calibri" panose="020F0502020204030204"/>
                <a:ea typeface="+mn-ea"/>
                <a:cs typeface="+mn-cs"/>
              </a:rPr>
              <a:t>I přes stále velmi pozitivní vývoj epidemie existuje v populaci potenciál k šíření nákazy. V predikcích musíme počítat s cca 25% - 30% populace, která bude na podzim k infekci primárně vnímavá a nebude chráněna ani očkováním, ani proděláním nemoci. Nadto je určitá část očkovaných chráněna pouze 1. dávkou, která nemusí plně působit proti novým variantám viru. Zejména věkové kategorie mladší než 40 let jsou proočkované z cca 50% a je zde ještě významný prostor k šíření nákazy. Mezi nově nakaženými (červenec – srpen) je typicky 75% neočkovaných, cca 10% po 1. dávce a cca 15% po 2. dávce očkování. </a:t>
            </a:r>
            <a:r>
              <a:rPr lang="cs-CZ" sz="2000" dirty="0">
                <a:latin typeface="Calibri" panose="020F0502020204030204"/>
              </a:rPr>
              <a:t>Většina takto nakažených byla ale infikována před nebo krátce po dávce vakcíny a průběh onemocnění byl v naprosté většině velmi mírný. </a:t>
            </a:r>
            <a:r>
              <a:rPr kumimoji="0" lang="cs-CZ" sz="2000" i="0" u="none" strike="noStrike" kern="1200" cap="none" spc="0" normalizeH="0" baseline="0" noProof="0" dirty="0">
                <a:ln>
                  <a:noFill/>
                </a:ln>
                <a:effectLst/>
                <a:uLnTx/>
                <a:uFillTx/>
                <a:latin typeface="Calibri" panose="020F0502020204030204"/>
                <a:ea typeface="+mn-ea"/>
                <a:cs typeface="+mn-cs"/>
              </a:rPr>
              <a:t> </a:t>
            </a:r>
          </a:p>
          <a:p>
            <a:pPr marL="0" marR="0" lvl="0" indent="0" defTabSz="914400" rtl="0" eaLnBrk="1" fontAlgn="auto" latinLnBrk="0" hangingPunct="1">
              <a:lnSpc>
                <a:spcPct val="100000"/>
              </a:lnSpc>
              <a:spcBef>
                <a:spcPts val="0"/>
              </a:spcBef>
              <a:spcAft>
                <a:spcPts val="0"/>
              </a:spcAft>
              <a:buClrTx/>
              <a:buSzTx/>
              <a:buFontTx/>
              <a:buNone/>
              <a:tabLst/>
              <a:defRPr/>
            </a:pPr>
            <a:endParaRPr lang="cs-CZ" sz="2000" dirty="0">
              <a:latin typeface="Calibri" panose="020F0502020204030204"/>
            </a:endParaRPr>
          </a:p>
          <a:p>
            <a:pPr>
              <a:defRPr/>
            </a:pPr>
            <a:r>
              <a:rPr kumimoji="0" lang="cs-CZ" sz="2000" i="0" strike="noStrike" kern="1200" cap="none" spc="0" normalizeH="0" baseline="0" noProof="0" dirty="0">
                <a:ln>
                  <a:noFill/>
                </a:ln>
                <a:effectLst/>
                <a:uLnTx/>
                <a:uFillTx/>
                <a:latin typeface="Calibri" panose="020F0502020204030204"/>
                <a:ea typeface="+mn-ea"/>
                <a:cs typeface="+mn-cs"/>
              </a:rPr>
              <a:t>Vývoj epidemie na konci srpna nadále kolísá na relativně nízkých počtech nově diagnostikovaných. Úhrnný 7denní počet nově potvrzených případů se pohybuje v intervalu 10 – 13/100tis. obyvatel. Šíření nákazy je spíše lokálně specifické, nikoli plošné, vznikají lokální ohniska. Nákaza se dominantně šíří mezi mladými lidmi, typicky ve věku 16 – 29 let. Relevantní ukazatele stavu epidemie se drží v bezpečných hodnotách. </a:t>
            </a:r>
          </a:p>
          <a:p>
            <a:pPr>
              <a:defRPr/>
            </a:pPr>
            <a:endParaRPr lang="cs-CZ" sz="2000" dirty="0">
              <a:latin typeface="Calibri" panose="020F0502020204030204"/>
            </a:endParaRPr>
          </a:p>
          <a:p>
            <a:pPr>
              <a:defRPr/>
            </a:pPr>
            <a:r>
              <a:rPr lang="cs-CZ" sz="2000" b="1" u="sng" dirty="0"/>
              <a:t>Zásadní pro predikci na podzim bude konec srpna a samotný počátek září</a:t>
            </a:r>
            <a:r>
              <a:rPr lang="cs-CZ" sz="2000" b="1" dirty="0"/>
              <a:t>, </a:t>
            </a:r>
            <a:r>
              <a:rPr lang="cs-CZ" sz="2000" dirty="0"/>
              <a:t>kdy již dojde k výraznějšímu návratu populace do zaměstnání a podstatně naroste mobilita obyvatel a s ní počet rizikových kontaktů. Pokud v těchto týdnech začne virová nálož v populaci stoupat a bude zasahovat více regionů, bude to indikátor pro rizikovější scénáře v podzimních měsících.</a:t>
            </a:r>
            <a:endParaRPr kumimoji="0" lang="cs-CZ" sz="2000" i="0" u="none" strike="noStrike" kern="1200" cap="none" spc="0" normalizeH="0" baseline="0" noProof="0" dirty="0">
              <a:ln>
                <a:noFill/>
              </a:ln>
              <a:effectLst/>
              <a:uLnTx/>
              <a:uFillTx/>
              <a:latin typeface="Calibri" panose="020F0502020204030204"/>
              <a:ea typeface="+mn-ea"/>
              <a:cs typeface="+mn-cs"/>
            </a:endParaRPr>
          </a:p>
        </p:txBody>
      </p:sp>
      <p:sp>
        <p:nvSpPr>
          <p:cNvPr id="7" name="Podnadpis 2">
            <a:extLst>
              <a:ext uri="{FF2B5EF4-FFF2-40B4-BE49-F238E27FC236}">
                <a16:creationId xmlns:a16="http://schemas.microsoft.com/office/drawing/2014/main" id="{3DC956FD-6669-4C82-B852-E3CE5A476C50}"/>
              </a:ext>
            </a:extLst>
          </p:cNvPr>
          <p:cNvSpPr txBox="1">
            <a:spLocks/>
          </p:cNvSpPr>
          <p:nvPr>
            <p:custDataLst>
              <p:tags r:id="rId2"/>
            </p:custDataLst>
          </p:nvPr>
        </p:nvSpPr>
        <p:spPr>
          <a:xfrm>
            <a:off x="183653" y="211731"/>
            <a:ext cx="11618346" cy="62864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cs-CZ" sz="4000" b="1" i="0" u="none" strike="noStrike" kern="1200" cap="none" spc="0" normalizeH="0" baseline="0" noProof="0" dirty="0">
                <a:ln>
                  <a:noFill/>
                </a:ln>
                <a:solidFill>
                  <a:prstClr val="black"/>
                </a:solidFill>
                <a:effectLst/>
                <a:uLnTx/>
                <a:uFillTx/>
                <a:latin typeface="Calibri" panose="020F0502020204030204"/>
                <a:ea typeface="+mn-ea"/>
                <a:cs typeface="+mn-cs"/>
              </a:rPr>
              <a:t>SOUHRN </a:t>
            </a:r>
          </a:p>
        </p:txBody>
      </p:sp>
    </p:spTree>
    <p:extLst>
      <p:ext uri="{BB962C8B-B14F-4D97-AF65-F5344CB8AC3E}">
        <p14:creationId xmlns:p14="http://schemas.microsoft.com/office/powerpoint/2010/main" val="155722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ovéPole 7"/>
          <p:cNvSpPr txBox="1"/>
          <p:nvPr>
            <p:custDataLst>
              <p:tags r:id="rId1"/>
            </p:custDataLst>
          </p:nvPr>
        </p:nvSpPr>
        <p:spPr>
          <a:xfrm>
            <a:off x="185737" y="880545"/>
            <a:ext cx="11820525" cy="8094524"/>
          </a:xfrm>
          <a:prstGeom prst="rect">
            <a:avLst/>
          </a:prstGeom>
          <a:noFill/>
        </p:spPr>
        <p:txBody>
          <a:bodyPr wrap="square" rtlCol="0">
            <a:spAutoFit/>
          </a:bodyPr>
          <a:lstStyle/>
          <a:p>
            <a:pPr>
              <a:defRPr/>
            </a:pPr>
            <a:r>
              <a:rPr lang="cs-CZ" sz="2000" b="1" u="sng" dirty="0"/>
              <a:t>Nárůst počtu nových pozitivních případů na podzim lze významně zpomalit zejména očkováním</a:t>
            </a:r>
            <a:r>
              <a:rPr lang="cs-CZ" sz="2000" dirty="0"/>
              <a:t>, a to především vyšším proočkováním mladé populace a populace v produktivním věku. Při stávajícím úplném rozvolnění většiny opatření bude postup vakcinace rozhodujícím faktorem, proto scénáře predikcí pracují s různými variantami postupu očkování.</a:t>
            </a:r>
          </a:p>
          <a:p>
            <a:pPr marL="0" marR="0" lvl="0" indent="0" defTabSz="914400" rtl="0" eaLnBrk="1" fontAlgn="auto" latinLnBrk="0" hangingPunct="1">
              <a:lnSpc>
                <a:spcPct val="100000"/>
              </a:lnSpc>
              <a:spcBef>
                <a:spcPts val="0"/>
              </a:spcBef>
              <a:spcAft>
                <a:spcPts val="0"/>
              </a:spcAft>
              <a:buClrTx/>
              <a:buSzTx/>
              <a:buFontTx/>
              <a:buNone/>
              <a:tabLst/>
              <a:defRPr/>
            </a:pPr>
            <a:endParaRPr lang="cs-CZ" sz="2000" dirty="0">
              <a:latin typeface="Calibri" panose="020F0502020204030204"/>
            </a:endParaRPr>
          </a:p>
          <a:p>
            <a:pPr marL="342900" indent="-342900">
              <a:buFont typeface="Wingdings" panose="05000000000000000000" pitchFamily="2" charset="2"/>
              <a:buChar char="q"/>
              <a:defRPr/>
            </a:pPr>
            <a:r>
              <a:rPr lang="cs-CZ" sz="2000" b="1" dirty="0">
                <a:solidFill>
                  <a:srgbClr val="3333CC"/>
                </a:solidFill>
              </a:rPr>
              <a:t>Optimistické scénáře predikcí počítají s proočkováním populace 16+ až na úroveň 80%. </a:t>
            </a:r>
            <a:r>
              <a:rPr lang="cs-CZ" sz="2000" dirty="0"/>
              <a:t>V takovém případě by počty nově nakažených osob v září zůstávaly v rozsahu do 500 denně; očkování má potenciál zpomalit další šíření epidemie a zejména minimalizovat zdravotní dopad na zranitelnou populaci. Vysoká úroveň proočkovanosti zpomalí i postup nové varianty viru – Delta. Pro optimistické scénáře je také nutné naplnění předpokladu, že ochrana zranitelných skupin obyvatel nebude během podzimu </a:t>
            </a:r>
            <a:r>
              <a:rPr lang="cs-CZ" sz="2000" dirty="0" err="1"/>
              <a:t>expirovat</a:t>
            </a:r>
            <a:r>
              <a:rPr lang="cs-CZ" sz="2000" dirty="0"/>
              <a:t> a že tyto populační segmenty dosáhnou vysoké míry proočkovanosti. </a:t>
            </a:r>
          </a:p>
          <a:p>
            <a:pPr marL="342900" indent="-342900">
              <a:buFont typeface="Wingdings" panose="05000000000000000000" pitchFamily="2" charset="2"/>
              <a:buChar char="q"/>
              <a:defRPr/>
            </a:pPr>
            <a:endParaRPr lang="cs-CZ" sz="2000" dirty="0"/>
          </a:p>
          <a:p>
            <a:pPr marL="342900" indent="-342900">
              <a:buFont typeface="Wingdings" panose="05000000000000000000" pitchFamily="2" charset="2"/>
              <a:buChar char="q"/>
              <a:defRPr/>
            </a:pPr>
            <a:r>
              <a:rPr lang="cs-CZ" sz="2000" b="1" dirty="0">
                <a:solidFill>
                  <a:srgbClr val="C00000"/>
                </a:solidFill>
              </a:rPr>
              <a:t>Nejrizikovější scénáře pracují s předpokladem rychlého šíření nakažlivější Delta varianty viru a se zpomaleným očkováním, kdy na konci srpna bude dosaženo maximálně cca 60% proočkovanosti populace 16+. </a:t>
            </a:r>
            <a:r>
              <a:rPr lang="cs-CZ" sz="2000" dirty="0"/>
              <a:t>V takovém případě existuje v populaci stále potenciál k růstu epidemie a počty nově diagnostikovaných jedinců by v druhé polovině září mohly vystoupat vysoce nad 1000. Ačkoli by se nákaza primárně šířila zejména v mladé, málo proočkované, populaci, hrozil by sekundární zásah nenaočkovaných seniorů nebo zranitelných osob, jejichž imunitní ochrana nemusí být dlouhodobě trvalá ani po očkování (většina této populace byla očkována již v lednu a únoru 2021, snížení ochrany po více než 9 měsících nelze vyloučit). </a:t>
            </a:r>
          </a:p>
          <a:p>
            <a:pPr marL="342900" indent="-342900">
              <a:buFont typeface="Wingdings" panose="05000000000000000000" pitchFamily="2" charset="2"/>
              <a:buChar char="q"/>
              <a:defRPr/>
            </a:pPr>
            <a:endParaRPr lang="cs-CZ" sz="2000" dirty="0"/>
          </a:p>
          <a:p>
            <a:pPr marL="342900" indent="-342900">
              <a:buFont typeface="Wingdings" panose="05000000000000000000" pitchFamily="2" charset="2"/>
              <a:buChar char="q"/>
              <a:defRPr/>
            </a:pPr>
            <a:endParaRPr lang="cs-CZ" sz="2000" dirty="0"/>
          </a:p>
          <a:p>
            <a:pPr marL="0" marR="0" lvl="0" indent="0" defTabSz="914400" rtl="0" eaLnBrk="1" fontAlgn="auto" latinLnBrk="0" hangingPunct="1">
              <a:lnSpc>
                <a:spcPct val="100000"/>
              </a:lnSpc>
              <a:spcBef>
                <a:spcPts val="0"/>
              </a:spcBef>
              <a:spcAft>
                <a:spcPts val="0"/>
              </a:spcAft>
              <a:buClrTx/>
              <a:buSzTx/>
              <a:buFontTx/>
              <a:buNone/>
              <a:tabLst/>
              <a:defRPr/>
            </a:pPr>
            <a:endParaRPr lang="cs-CZ" sz="2000" b="1" dirty="0">
              <a:latin typeface="Calibri" panose="020F0502020204030204"/>
            </a:endParaRPr>
          </a:p>
          <a:p>
            <a:pPr>
              <a:defRPr/>
            </a:pPr>
            <a:endParaRPr lang="cs-CZ" sz="2000" dirty="0"/>
          </a:p>
          <a:p>
            <a:pPr>
              <a:defRPr/>
            </a:pPr>
            <a:endParaRPr lang="cs-CZ" sz="2000" dirty="0"/>
          </a:p>
          <a:p>
            <a:pPr>
              <a:defRPr/>
            </a:pPr>
            <a:endParaRPr kumimoji="0" lang="cs-CZ" sz="2000" i="0" strike="noStrike" kern="1200" cap="none" spc="0" normalizeH="0" baseline="0" noProof="0" dirty="0">
              <a:ln>
                <a:noFill/>
              </a:ln>
              <a:effectLst/>
              <a:uLnTx/>
              <a:uFillTx/>
              <a:latin typeface="Calibri" panose="020F050202020403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cs-CZ" sz="2000" i="0" u="none" strike="noStrike" kern="1200" cap="none" spc="0" normalizeH="0" baseline="0" noProof="0" dirty="0">
              <a:ln>
                <a:noFill/>
              </a:ln>
              <a:effectLst/>
              <a:uLnTx/>
              <a:uFillTx/>
              <a:latin typeface="Calibri" panose="020F0502020204030204"/>
              <a:ea typeface="+mn-ea"/>
              <a:cs typeface="+mn-cs"/>
            </a:endParaRPr>
          </a:p>
        </p:txBody>
      </p:sp>
      <p:sp>
        <p:nvSpPr>
          <p:cNvPr id="7" name="Podnadpis 2">
            <a:extLst>
              <a:ext uri="{FF2B5EF4-FFF2-40B4-BE49-F238E27FC236}">
                <a16:creationId xmlns:a16="http://schemas.microsoft.com/office/drawing/2014/main" id="{3DC956FD-6669-4C82-B852-E3CE5A476C50}"/>
              </a:ext>
            </a:extLst>
          </p:cNvPr>
          <p:cNvSpPr txBox="1">
            <a:spLocks/>
          </p:cNvSpPr>
          <p:nvPr>
            <p:custDataLst>
              <p:tags r:id="rId2"/>
            </p:custDataLst>
          </p:nvPr>
        </p:nvSpPr>
        <p:spPr>
          <a:xfrm>
            <a:off x="183653" y="211731"/>
            <a:ext cx="11618346" cy="62864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cs-CZ" sz="4000" b="1" i="0" u="none" strike="noStrike" kern="1200" cap="none" spc="0" normalizeH="0" baseline="0" noProof="0" dirty="0">
                <a:ln>
                  <a:noFill/>
                </a:ln>
                <a:solidFill>
                  <a:prstClr val="black"/>
                </a:solidFill>
                <a:effectLst/>
                <a:uLnTx/>
                <a:uFillTx/>
                <a:latin typeface="Calibri" panose="020F0502020204030204"/>
                <a:ea typeface="+mn-ea"/>
                <a:cs typeface="+mn-cs"/>
              </a:rPr>
              <a:t>SOUHRN </a:t>
            </a:r>
          </a:p>
        </p:txBody>
      </p:sp>
    </p:spTree>
    <p:extLst>
      <p:ext uri="{BB962C8B-B14F-4D97-AF65-F5344CB8AC3E}">
        <p14:creationId xmlns:p14="http://schemas.microsoft.com/office/powerpoint/2010/main" val="2083526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E083D3C-33A4-427C-8968-4D5445585846}"/>
              </a:ext>
            </a:extLst>
          </p:cNvPr>
          <p:cNvSpPr>
            <a:spLocks noGrp="1"/>
          </p:cNvSpPr>
          <p:nvPr>
            <p:ph type="ctrTitle"/>
          </p:nvPr>
        </p:nvSpPr>
        <p:spPr/>
        <p:txBody>
          <a:bodyPr>
            <a:normAutofit fontScale="90000"/>
          </a:bodyPr>
          <a:lstStyle/>
          <a:p>
            <a:r>
              <a:rPr lang="cs-CZ" b="1" dirty="0"/>
              <a:t>Datová a informační základna </a:t>
            </a:r>
            <a:br>
              <a:rPr lang="cs-CZ" b="1" dirty="0"/>
            </a:br>
            <a:r>
              <a:rPr lang="cs-CZ" b="1" dirty="0"/>
              <a:t>pro management pandemie COVID-19</a:t>
            </a:r>
          </a:p>
        </p:txBody>
      </p:sp>
      <p:sp>
        <p:nvSpPr>
          <p:cNvPr id="3" name="Podnadpis 2">
            <a:extLst>
              <a:ext uri="{FF2B5EF4-FFF2-40B4-BE49-F238E27FC236}">
                <a16:creationId xmlns:a16="http://schemas.microsoft.com/office/drawing/2014/main" id="{3DC956FD-6669-4C82-B852-E3CE5A476C50}"/>
              </a:ext>
            </a:extLst>
          </p:cNvPr>
          <p:cNvSpPr>
            <a:spLocks noGrp="1"/>
          </p:cNvSpPr>
          <p:nvPr>
            <p:ph type="subTitle" idx="1"/>
          </p:nvPr>
        </p:nvSpPr>
        <p:spPr>
          <a:xfrm>
            <a:off x="143346" y="3828910"/>
            <a:ext cx="11905307" cy="2236911"/>
          </a:xfrm>
        </p:spPr>
        <p:txBody>
          <a:bodyPr>
            <a:normAutofit/>
          </a:bodyPr>
          <a:lstStyle/>
          <a:p>
            <a:r>
              <a:rPr lang="cs-CZ" sz="5200" b="1" dirty="0"/>
              <a:t>Vstupní předpoklady </a:t>
            </a:r>
          </a:p>
          <a:p>
            <a:r>
              <a:rPr lang="cs-CZ" sz="5200" b="1" dirty="0"/>
              <a:t>a hlavní rizikové faktory</a:t>
            </a:r>
            <a:endParaRPr lang="cs-CZ" sz="4200" i="1" dirty="0"/>
          </a:p>
        </p:txBody>
      </p:sp>
    </p:spTree>
    <p:extLst>
      <p:ext uri="{BB962C8B-B14F-4D97-AF65-F5344CB8AC3E}">
        <p14:creationId xmlns:p14="http://schemas.microsoft.com/office/powerpoint/2010/main" val="135751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ovéPole 7"/>
          <p:cNvSpPr txBox="1"/>
          <p:nvPr>
            <p:custDataLst>
              <p:tags r:id="rId1"/>
            </p:custDataLst>
          </p:nvPr>
        </p:nvSpPr>
        <p:spPr>
          <a:xfrm>
            <a:off x="937620" y="1986055"/>
            <a:ext cx="10967642" cy="1323439"/>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cs-CZ" sz="2000" b="1" i="0" u="none" strike="noStrike" kern="1200" cap="none" spc="0" normalizeH="0" baseline="0" noProof="0" dirty="0">
                <a:ln>
                  <a:noFill/>
                </a:ln>
                <a:solidFill>
                  <a:srgbClr val="C00000"/>
                </a:solidFill>
                <a:effectLst/>
                <a:uLnTx/>
                <a:uFillTx/>
                <a:latin typeface="Calibri" panose="020F0502020204030204"/>
                <a:ea typeface="+mn-ea"/>
                <a:cs typeface="+mn-cs"/>
              </a:rPr>
              <a:t>I přes značně postupující očkování celé populace (dospělá populace je proočkovaná 1. dávkou z více než 65% a více než 63% má očkování ukončeno) je v populaci stále velké množství osob neočkovaných nebo očkovaných pouze jednou dávkou. </a:t>
            </a:r>
            <a:r>
              <a:rPr lang="cs-CZ" sz="2000" b="1" dirty="0">
                <a:solidFill>
                  <a:srgbClr val="C00000"/>
                </a:solidFill>
                <a:latin typeface="Calibri" panose="020F0502020204030204"/>
              </a:rPr>
              <a:t>Tito lidé b</a:t>
            </a:r>
            <a:r>
              <a:rPr kumimoji="0" lang="cs-CZ" sz="2000" b="1" i="0" u="none" strike="noStrike" kern="1200" cap="none" spc="0" normalizeH="0" baseline="0" noProof="0" dirty="0" err="1">
                <a:ln>
                  <a:noFill/>
                </a:ln>
                <a:solidFill>
                  <a:srgbClr val="C00000"/>
                </a:solidFill>
                <a:effectLst/>
                <a:uLnTx/>
                <a:uFillTx/>
                <a:latin typeface="Calibri" panose="020F0502020204030204"/>
                <a:ea typeface="+mn-ea"/>
                <a:cs typeface="+mn-cs"/>
              </a:rPr>
              <a:t>udou</a:t>
            </a:r>
            <a:r>
              <a:rPr kumimoji="0" lang="cs-CZ" sz="2000" b="1" i="0" u="none" strike="noStrike" kern="1200" cap="none" spc="0" normalizeH="0" baseline="0" noProof="0" dirty="0">
                <a:ln>
                  <a:noFill/>
                </a:ln>
                <a:solidFill>
                  <a:srgbClr val="C00000"/>
                </a:solidFill>
                <a:effectLst/>
                <a:uLnTx/>
                <a:uFillTx/>
                <a:latin typeface="Calibri" panose="020F0502020204030204"/>
                <a:ea typeface="+mn-ea"/>
                <a:cs typeface="+mn-cs"/>
              </a:rPr>
              <a:t> náchylní k nákaze převažující a nyní se šířící variantou viru Delta. </a:t>
            </a:r>
          </a:p>
        </p:txBody>
      </p:sp>
      <p:sp>
        <p:nvSpPr>
          <p:cNvPr id="6" name="Šipka dolů 5"/>
          <p:cNvSpPr/>
          <p:nvPr/>
        </p:nvSpPr>
        <p:spPr>
          <a:xfrm>
            <a:off x="5164700" y="1419797"/>
            <a:ext cx="1695252" cy="5087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Podnadpis 2">
            <a:extLst>
              <a:ext uri="{FF2B5EF4-FFF2-40B4-BE49-F238E27FC236}">
                <a16:creationId xmlns:a16="http://schemas.microsoft.com/office/drawing/2014/main" id="{3DC956FD-6669-4C82-B852-E3CE5A476C50}"/>
              </a:ext>
            </a:extLst>
          </p:cNvPr>
          <p:cNvSpPr txBox="1">
            <a:spLocks/>
          </p:cNvSpPr>
          <p:nvPr>
            <p:custDataLst>
              <p:tags r:id="rId2"/>
            </p:custDataLst>
          </p:nvPr>
        </p:nvSpPr>
        <p:spPr>
          <a:xfrm>
            <a:off x="205115" y="38814"/>
            <a:ext cx="11614422" cy="13234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cs-CZ" sz="4000" b="1" i="0" u="none" strike="noStrike" kern="1200" cap="none" spc="0" normalizeH="0" baseline="0" noProof="0" dirty="0">
                <a:ln>
                  <a:noFill/>
                </a:ln>
                <a:solidFill>
                  <a:prstClr val="black"/>
                </a:solidFill>
                <a:effectLst/>
                <a:uLnTx/>
                <a:uFillTx/>
                <a:latin typeface="Calibri" panose="020F0502020204030204"/>
                <a:ea typeface="+mn-ea"/>
                <a:cs typeface="+mn-cs"/>
              </a:rPr>
              <a:t>Hlavní důvody, proč predikce stále kalkulují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cs-CZ" sz="4000" b="1" i="0" u="none" strike="noStrike" kern="1200" cap="none" spc="0" normalizeH="0" baseline="0" noProof="0" dirty="0">
                <a:ln>
                  <a:noFill/>
                </a:ln>
                <a:solidFill>
                  <a:prstClr val="black"/>
                </a:solidFill>
                <a:effectLst/>
                <a:uLnTx/>
                <a:uFillTx/>
                <a:latin typeface="Calibri" panose="020F0502020204030204"/>
                <a:ea typeface="+mn-ea"/>
                <a:cs typeface="+mn-cs"/>
              </a:rPr>
              <a:t>s určitou mírou rizika a s možností eskalace nákazy</a:t>
            </a:r>
          </a:p>
        </p:txBody>
      </p:sp>
      <p:sp>
        <p:nvSpPr>
          <p:cNvPr id="9" name="TextovéPole 8">
            <a:extLst>
              <a:ext uri="{FF2B5EF4-FFF2-40B4-BE49-F238E27FC236}">
                <a16:creationId xmlns:a16="http://schemas.microsoft.com/office/drawing/2014/main" id="{4FC02F70-D7F8-4545-8FCA-9B8539DE9C7C}"/>
              </a:ext>
            </a:extLst>
          </p:cNvPr>
          <p:cNvSpPr txBox="1"/>
          <p:nvPr>
            <p:custDataLst>
              <p:tags r:id="rId3"/>
            </p:custDataLst>
          </p:nvPr>
        </p:nvSpPr>
        <p:spPr>
          <a:xfrm>
            <a:off x="937620" y="3497350"/>
            <a:ext cx="10967642" cy="1323439"/>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cs-CZ" sz="2000" b="1" i="0" u="none" strike="noStrike" kern="1200" cap="none" spc="0" normalizeH="0" baseline="0" noProof="0" dirty="0">
                <a:ln>
                  <a:noFill/>
                </a:ln>
                <a:solidFill>
                  <a:srgbClr val="C00000"/>
                </a:solidFill>
                <a:effectLst/>
                <a:uLnTx/>
                <a:uFillTx/>
                <a:latin typeface="Calibri" panose="020F0502020204030204"/>
                <a:ea typeface="+mn-ea"/>
                <a:cs typeface="+mn-cs"/>
              </a:rPr>
              <a:t>Proočkovanost populace mladšího a středního věku je stále nedostatečná (&lt; 50% s jednou dávkou) pro vytvoření kolektivní imunitní bariéry. Ještě více to platí pro mladé lidi pod 20 let. </a:t>
            </a:r>
            <a:r>
              <a:rPr lang="cs-CZ" sz="2000" b="1" dirty="0">
                <a:solidFill>
                  <a:srgbClr val="C00000"/>
                </a:solidFill>
                <a:latin typeface="Calibri" panose="020F0502020204030204"/>
              </a:rPr>
              <a:t>Virus tak může v těchto skupinách vytvářet významnou populační nálož a po návratu populace do běžného života v září / říjnu může opět významně růst počet nově nakažených.</a:t>
            </a:r>
            <a:endParaRPr kumimoji="0" lang="cs-CZ" sz="2000" b="1"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2" name="TextovéPole 1">
            <a:extLst>
              <a:ext uri="{FF2B5EF4-FFF2-40B4-BE49-F238E27FC236}">
                <a16:creationId xmlns:a16="http://schemas.microsoft.com/office/drawing/2014/main" id="{2656B546-2D81-4765-AAC5-55B2DB1E6D6B}"/>
              </a:ext>
            </a:extLst>
          </p:cNvPr>
          <p:cNvSpPr txBox="1"/>
          <p:nvPr/>
        </p:nvSpPr>
        <p:spPr>
          <a:xfrm>
            <a:off x="114300" y="2324608"/>
            <a:ext cx="733425" cy="646331"/>
          </a:xfrm>
          <a:prstGeom prst="rect">
            <a:avLst/>
          </a:prstGeom>
          <a:solidFill>
            <a:srgbClr val="C00000"/>
          </a:solidFill>
        </p:spPr>
        <p:txBody>
          <a:bodyPr wrap="square" rtlCol="0">
            <a:spAutoFit/>
          </a:bodyPr>
          <a:lstStyle/>
          <a:p>
            <a:pPr algn="ctr"/>
            <a:r>
              <a:rPr lang="cs-CZ" sz="3600" b="1" dirty="0">
                <a:solidFill>
                  <a:schemeClr val="bg1"/>
                </a:solidFill>
              </a:rPr>
              <a:t>1.</a:t>
            </a:r>
          </a:p>
        </p:txBody>
      </p:sp>
      <p:sp>
        <p:nvSpPr>
          <p:cNvPr id="11" name="TextovéPole 10">
            <a:extLst>
              <a:ext uri="{FF2B5EF4-FFF2-40B4-BE49-F238E27FC236}">
                <a16:creationId xmlns:a16="http://schemas.microsoft.com/office/drawing/2014/main" id="{EAD78B70-AB33-448D-85A7-9C0CB36BF311}"/>
              </a:ext>
            </a:extLst>
          </p:cNvPr>
          <p:cNvSpPr txBox="1"/>
          <p:nvPr/>
        </p:nvSpPr>
        <p:spPr>
          <a:xfrm>
            <a:off x="114300" y="3808388"/>
            <a:ext cx="733425" cy="646331"/>
          </a:xfrm>
          <a:prstGeom prst="rect">
            <a:avLst/>
          </a:prstGeom>
          <a:solidFill>
            <a:srgbClr val="C00000"/>
          </a:solidFill>
        </p:spPr>
        <p:txBody>
          <a:bodyPr wrap="square" rtlCol="0">
            <a:spAutoFit/>
          </a:bodyPr>
          <a:lstStyle/>
          <a:p>
            <a:pPr algn="ctr"/>
            <a:r>
              <a:rPr lang="cs-CZ" sz="3600" b="1" dirty="0">
                <a:solidFill>
                  <a:schemeClr val="bg1"/>
                </a:solidFill>
              </a:rPr>
              <a:t>2.</a:t>
            </a:r>
          </a:p>
        </p:txBody>
      </p:sp>
      <p:sp>
        <p:nvSpPr>
          <p:cNvPr id="12" name="Šipka dolů 5">
            <a:extLst>
              <a:ext uri="{FF2B5EF4-FFF2-40B4-BE49-F238E27FC236}">
                <a16:creationId xmlns:a16="http://schemas.microsoft.com/office/drawing/2014/main" id="{902FC3E1-0405-49C2-A95C-429D795A0911}"/>
              </a:ext>
            </a:extLst>
          </p:cNvPr>
          <p:cNvSpPr/>
          <p:nvPr/>
        </p:nvSpPr>
        <p:spPr>
          <a:xfrm>
            <a:off x="5164700" y="5008645"/>
            <a:ext cx="1695252" cy="5087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ovéPole 2">
            <a:extLst>
              <a:ext uri="{FF2B5EF4-FFF2-40B4-BE49-F238E27FC236}">
                <a16:creationId xmlns:a16="http://schemas.microsoft.com/office/drawing/2014/main" id="{B12CA35A-8650-4BED-8198-C3F1E99385DA}"/>
              </a:ext>
            </a:extLst>
          </p:cNvPr>
          <p:cNvSpPr txBox="1"/>
          <p:nvPr/>
        </p:nvSpPr>
        <p:spPr>
          <a:xfrm>
            <a:off x="414337" y="5580757"/>
            <a:ext cx="11421705" cy="1200329"/>
          </a:xfrm>
          <a:prstGeom prst="rect">
            <a:avLst/>
          </a:prstGeom>
          <a:noFill/>
        </p:spPr>
        <p:txBody>
          <a:bodyPr wrap="square" rtlCol="0">
            <a:spAutoFit/>
          </a:bodyPr>
          <a:lstStyle/>
          <a:p>
            <a:pPr algn="ctr"/>
            <a:r>
              <a:rPr lang="cs-CZ" sz="2400" i="1" dirty="0"/>
              <a:t>Oba tyto faktory determinují potenciál epidemie k dalšímu populačnímu růstu. Rychlost očkování osob v produktivním věku a mladistvých je zásadní pro vytvoření účinné ochrany ve školních a pracovních kolektivech. </a:t>
            </a:r>
          </a:p>
        </p:txBody>
      </p:sp>
    </p:spTree>
    <p:extLst>
      <p:ext uri="{BB962C8B-B14F-4D97-AF65-F5344CB8AC3E}">
        <p14:creationId xmlns:p14="http://schemas.microsoft.com/office/powerpoint/2010/main" val="4269944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ovéPole 7"/>
          <p:cNvSpPr txBox="1"/>
          <p:nvPr>
            <p:custDataLst>
              <p:tags r:id="rId1"/>
            </p:custDataLst>
          </p:nvPr>
        </p:nvSpPr>
        <p:spPr>
          <a:xfrm>
            <a:off x="937620" y="2530140"/>
            <a:ext cx="11121030" cy="2246769"/>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cs-CZ" sz="2000" b="1" i="0" u="sng" strike="noStrike" kern="1200" cap="none" spc="0" normalizeH="0" baseline="0" noProof="0" dirty="0">
                <a:ln>
                  <a:noFill/>
                </a:ln>
                <a:solidFill>
                  <a:srgbClr val="C00000"/>
                </a:solidFill>
                <a:effectLst/>
                <a:uLnTx/>
                <a:uFillTx/>
                <a:latin typeface="Calibri" panose="020F0502020204030204"/>
                <a:ea typeface="+mn-ea"/>
                <a:cs typeface="+mn-cs"/>
              </a:rPr>
              <a:t>V ČR je stále cca 440 000 neočkovaných osob ve věku 60+ </a:t>
            </a:r>
            <a:r>
              <a:rPr kumimoji="0" lang="cs-CZ" sz="2000" b="1" i="0" u="none" strike="noStrike" kern="1200" cap="none" spc="0" normalizeH="0" baseline="0" noProof="0" dirty="0">
                <a:ln>
                  <a:noFill/>
                </a:ln>
                <a:solidFill>
                  <a:srgbClr val="C00000"/>
                </a:solidFill>
                <a:effectLst/>
                <a:uLnTx/>
                <a:uFillTx/>
                <a:latin typeface="Calibri" panose="020F0502020204030204"/>
                <a:ea typeface="+mn-ea"/>
                <a:cs typeface="+mn-cs"/>
              </a:rPr>
              <a:t>(cca 80% populace 60+ je již očkována alespoň jednou dávkou). </a:t>
            </a:r>
            <a:r>
              <a:rPr lang="cs-CZ" sz="2000" b="1" dirty="0">
                <a:solidFill>
                  <a:srgbClr val="C00000"/>
                </a:solidFill>
                <a:latin typeface="Calibri" panose="020F0502020204030204"/>
              </a:rPr>
              <a:t>Stále jde o vysoký počet potenciálně zranitelných osob, které jsou z velké části primárně naivní vůči nákaze. Dle populačních statistik více než 60% těchto osob trpí jednou či více chronickými chorobami, které jejich zranitelnost zvyšují. Situaci může komplikovat i časový vývoj – tedy ztráta nebo částečné snížení imunitní ochrany u velmi seniorní a </a:t>
            </a:r>
            <a:r>
              <a:rPr lang="cs-CZ" sz="2000" b="1" dirty="0" err="1">
                <a:solidFill>
                  <a:srgbClr val="C00000"/>
                </a:solidFill>
                <a:latin typeface="Calibri" panose="020F0502020204030204"/>
              </a:rPr>
              <a:t>polymorbidní</a:t>
            </a:r>
            <a:r>
              <a:rPr lang="cs-CZ" sz="2000" b="1" dirty="0">
                <a:solidFill>
                  <a:srgbClr val="C00000"/>
                </a:solidFill>
                <a:latin typeface="Calibri" panose="020F0502020204030204"/>
              </a:rPr>
              <a:t> populace, která byla očkována v 1. fázi vakcinace (leden – únor 2021 -&gt; na podzim to bude již déle než 8 – 9 měsíců, síla ochrany může u nemocných a starých lidí klesat). </a:t>
            </a:r>
          </a:p>
        </p:txBody>
      </p:sp>
      <p:sp>
        <p:nvSpPr>
          <p:cNvPr id="6" name="Šipka dolů 5"/>
          <p:cNvSpPr/>
          <p:nvPr/>
        </p:nvSpPr>
        <p:spPr>
          <a:xfrm>
            <a:off x="5164700" y="1419797"/>
            <a:ext cx="1695252" cy="5087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Podnadpis 2">
            <a:extLst>
              <a:ext uri="{FF2B5EF4-FFF2-40B4-BE49-F238E27FC236}">
                <a16:creationId xmlns:a16="http://schemas.microsoft.com/office/drawing/2014/main" id="{3DC956FD-6669-4C82-B852-E3CE5A476C50}"/>
              </a:ext>
            </a:extLst>
          </p:cNvPr>
          <p:cNvSpPr txBox="1">
            <a:spLocks/>
          </p:cNvSpPr>
          <p:nvPr>
            <p:custDataLst>
              <p:tags r:id="rId2"/>
            </p:custDataLst>
          </p:nvPr>
        </p:nvSpPr>
        <p:spPr>
          <a:xfrm>
            <a:off x="205115" y="38814"/>
            <a:ext cx="11614422" cy="13234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cs-CZ" sz="4000" b="1" i="0" u="none" strike="noStrike" kern="1200" cap="none" spc="0" normalizeH="0" baseline="0" noProof="0" dirty="0">
                <a:ln>
                  <a:noFill/>
                </a:ln>
                <a:solidFill>
                  <a:prstClr val="black"/>
                </a:solidFill>
                <a:effectLst/>
                <a:uLnTx/>
                <a:uFillTx/>
                <a:latin typeface="Calibri" panose="020F0502020204030204"/>
                <a:ea typeface="+mn-ea"/>
                <a:cs typeface="+mn-cs"/>
              </a:rPr>
              <a:t>Hlavní důvody, proč predikce stále kalkulují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cs-CZ" sz="4000" b="1" i="0" u="none" strike="noStrike" kern="1200" cap="none" spc="0" normalizeH="0" baseline="0" noProof="0" dirty="0">
                <a:ln>
                  <a:noFill/>
                </a:ln>
                <a:solidFill>
                  <a:prstClr val="black"/>
                </a:solidFill>
                <a:effectLst/>
                <a:uLnTx/>
                <a:uFillTx/>
                <a:latin typeface="Calibri" panose="020F0502020204030204"/>
                <a:ea typeface="+mn-ea"/>
                <a:cs typeface="+mn-cs"/>
              </a:rPr>
              <a:t>s určitou mírou rizika a s možností eskalace nákazy</a:t>
            </a:r>
          </a:p>
        </p:txBody>
      </p:sp>
      <p:sp>
        <p:nvSpPr>
          <p:cNvPr id="2" name="TextovéPole 1">
            <a:extLst>
              <a:ext uri="{FF2B5EF4-FFF2-40B4-BE49-F238E27FC236}">
                <a16:creationId xmlns:a16="http://schemas.microsoft.com/office/drawing/2014/main" id="{2656B546-2D81-4765-AAC5-55B2DB1E6D6B}"/>
              </a:ext>
            </a:extLst>
          </p:cNvPr>
          <p:cNvSpPr txBox="1"/>
          <p:nvPr/>
        </p:nvSpPr>
        <p:spPr>
          <a:xfrm>
            <a:off x="133350" y="3330360"/>
            <a:ext cx="733425" cy="646331"/>
          </a:xfrm>
          <a:prstGeom prst="rect">
            <a:avLst/>
          </a:prstGeom>
          <a:solidFill>
            <a:srgbClr val="C00000"/>
          </a:solidFill>
        </p:spPr>
        <p:txBody>
          <a:bodyPr wrap="square" rtlCol="0">
            <a:spAutoFit/>
          </a:bodyPr>
          <a:lstStyle/>
          <a:p>
            <a:pPr algn="ctr"/>
            <a:r>
              <a:rPr lang="cs-CZ" sz="3600" b="1" dirty="0">
                <a:solidFill>
                  <a:schemeClr val="bg1"/>
                </a:solidFill>
              </a:rPr>
              <a:t>3.</a:t>
            </a:r>
          </a:p>
        </p:txBody>
      </p:sp>
      <p:sp>
        <p:nvSpPr>
          <p:cNvPr id="12" name="Šipka dolů 5">
            <a:extLst>
              <a:ext uri="{FF2B5EF4-FFF2-40B4-BE49-F238E27FC236}">
                <a16:creationId xmlns:a16="http://schemas.microsoft.com/office/drawing/2014/main" id="{902FC3E1-0405-49C2-A95C-429D795A0911}"/>
              </a:ext>
            </a:extLst>
          </p:cNvPr>
          <p:cNvSpPr/>
          <p:nvPr/>
        </p:nvSpPr>
        <p:spPr>
          <a:xfrm>
            <a:off x="5164700" y="5310048"/>
            <a:ext cx="1695252" cy="5087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TextovéPole 9">
            <a:extLst>
              <a:ext uri="{FF2B5EF4-FFF2-40B4-BE49-F238E27FC236}">
                <a16:creationId xmlns:a16="http://schemas.microsoft.com/office/drawing/2014/main" id="{2C98192F-424C-4647-82A6-411F6943FFF9}"/>
              </a:ext>
            </a:extLst>
          </p:cNvPr>
          <p:cNvSpPr txBox="1"/>
          <p:nvPr/>
        </p:nvSpPr>
        <p:spPr>
          <a:xfrm>
            <a:off x="397832" y="5944798"/>
            <a:ext cx="11421705" cy="830997"/>
          </a:xfrm>
          <a:prstGeom prst="rect">
            <a:avLst/>
          </a:prstGeom>
          <a:noFill/>
        </p:spPr>
        <p:txBody>
          <a:bodyPr wrap="square" rtlCol="0">
            <a:spAutoFit/>
          </a:bodyPr>
          <a:lstStyle/>
          <a:p>
            <a:pPr algn="ctr"/>
            <a:r>
              <a:rPr lang="cs-CZ" sz="2400" i="1" dirty="0"/>
              <a:t>Dokončení očkování seniorní populace a populace chronicky nemocných osob je zásadním faktorem, který bude determinovat zdravotní dopad šíření nákazy na podzim 2021. </a:t>
            </a:r>
          </a:p>
        </p:txBody>
      </p:sp>
    </p:spTree>
    <p:extLst>
      <p:ext uri="{BB962C8B-B14F-4D97-AF65-F5344CB8AC3E}">
        <p14:creationId xmlns:p14="http://schemas.microsoft.com/office/powerpoint/2010/main" val="4143448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odnadpis 2">
            <a:extLst>
              <a:ext uri="{FF2B5EF4-FFF2-40B4-BE49-F238E27FC236}">
                <a16:creationId xmlns:a16="http://schemas.microsoft.com/office/drawing/2014/main" id="{3DC956FD-6669-4C82-B852-E3CE5A476C50}"/>
              </a:ext>
            </a:extLst>
          </p:cNvPr>
          <p:cNvSpPr txBox="1">
            <a:spLocks/>
          </p:cNvSpPr>
          <p:nvPr>
            <p:custDataLst>
              <p:tags r:id="rId1"/>
            </p:custDataLst>
          </p:nvPr>
        </p:nvSpPr>
        <p:spPr>
          <a:xfrm>
            <a:off x="205115" y="38814"/>
            <a:ext cx="11614422" cy="13234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cs-CZ" sz="4000" b="1" i="0" u="none" strike="noStrike" kern="1200" cap="none" spc="0" normalizeH="0" baseline="0" noProof="0" dirty="0">
                <a:ln>
                  <a:noFill/>
                </a:ln>
                <a:solidFill>
                  <a:prstClr val="black"/>
                </a:solidFill>
                <a:effectLst/>
                <a:uLnTx/>
                <a:uFillTx/>
                <a:latin typeface="Calibri" panose="020F0502020204030204"/>
                <a:ea typeface="+mn-ea"/>
                <a:cs typeface="+mn-cs"/>
              </a:rPr>
              <a:t>Hlavní důvody, proč predikce stále kalkulují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cs-CZ" sz="4000" b="1" i="0" u="none" strike="noStrike" kern="1200" cap="none" spc="0" normalizeH="0" baseline="0" noProof="0" dirty="0">
                <a:ln>
                  <a:noFill/>
                </a:ln>
                <a:solidFill>
                  <a:prstClr val="black"/>
                </a:solidFill>
                <a:effectLst/>
                <a:uLnTx/>
                <a:uFillTx/>
                <a:latin typeface="Calibri" panose="020F0502020204030204"/>
                <a:ea typeface="+mn-ea"/>
                <a:cs typeface="+mn-cs"/>
              </a:rPr>
              <a:t>s určitou mírou rizika a s možností eskalace nákazy</a:t>
            </a:r>
          </a:p>
        </p:txBody>
      </p:sp>
      <p:sp>
        <p:nvSpPr>
          <p:cNvPr id="10" name="TextovéPole 9">
            <a:extLst>
              <a:ext uri="{FF2B5EF4-FFF2-40B4-BE49-F238E27FC236}">
                <a16:creationId xmlns:a16="http://schemas.microsoft.com/office/drawing/2014/main" id="{2C98192F-424C-4647-82A6-411F6943FFF9}"/>
              </a:ext>
            </a:extLst>
          </p:cNvPr>
          <p:cNvSpPr txBox="1"/>
          <p:nvPr/>
        </p:nvSpPr>
        <p:spPr>
          <a:xfrm>
            <a:off x="397832" y="5944798"/>
            <a:ext cx="11421705" cy="830997"/>
          </a:xfrm>
          <a:prstGeom prst="rect">
            <a:avLst/>
          </a:prstGeom>
          <a:noFill/>
        </p:spPr>
        <p:txBody>
          <a:bodyPr wrap="square" rtlCol="0">
            <a:spAutoFit/>
          </a:bodyPr>
          <a:lstStyle/>
          <a:p>
            <a:pPr algn="ctr"/>
            <a:r>
              <a:rPr lang="cs-CZ" sz="2400" i="1" dirty="0"/>
              <a:t>Dokončení očkování seniorní populace a populace chronicky nemocných osob je zásadním faktorem, který bude determinovat zdravotní dopad šíření nákazy na podzim 2021. </a:t>
            </a:r>
          </a:p>
        </p:txBody>
      </p:sp>
      <p:graphicFrame>
        <p:nvGraphicFramePr>
          <p:cNvPr id="4" name="Tabulka 3">
            <a:extLst>
              <a:ext uri="{FF2B5EF4-FFF2-40B4-BE49-F238E27FC236}">
                <a16:creationId xmlns:a16="http://schemas.microsoft.com/office/drawing/2014/main" id="{ADECBA86-9838-4FD9-8720-AF827356F3A6}"/>
              </a:ext>
            </a:extLst>
          </p:cNvPr>
          <p:cNvGraphicFramePr>
            <a:graphicFrameLocks noGrp="1"/>
          </p:cNvGraphicFramePr>
          <p:nvPr>
            <p:custDataLst>
              <p:tags r:id="rId2"/>
            </p:custDataLst>
            <p:extLst>
              <p:ext uri="{D42A27DB-BD31-4B8C-83A1-F6EECF244321}">
                <p14:modId xmlns:p14="http://schemas.microsoft.com/office/powerpoint/2010/main" val="913835199"/>
              </p:ext>
            </p:extLst>
          </p:nvPr>
        </p:nvGraphicFramePr>
        <p:xfrm>
          <a:off x="1794891" y="1530666"/>
          <a:ext cx="3798951" cy="567690"/>
        </p:xfrm>
        <a:graphic>
          <a:graphicData uri="http://schemas.openxmlformats.org/drawingml/2006/table">
            <a:tbl>
              <a:tblPr>
                <a:tableStyleId>{5C22544A-7EE6-4342-B048-85BDC9FD1C3A}</a:tableStyleId>
              </a:tblPr>
              <a:tblGrid>
                <a:gridCol w="3798951">
                  <a:extLst>
                    <a:ext uri="{9D8B030D-6E8A-4147-A177-3AD203B41FA5}">
                      <a16:colId xmlns:a16="http://schemas.microsoft.com/office/drawing/2014/main" val="3588119763"/>
                    </a:ext>
                  </a:extLst>
                </a:gridCol>
              </a:tblGrid>
              <a:tr h="190500">
                <a:tc>
                  <a:txBody>
                    <a:bodyPr/>
                    <a:lstStyle/>
                    <a:p>
                      <a:pPr algn="l" fontAlgn="b"/>
                      <a:r>
                        <a:rPr lang="es-ES" sz="1800" b="1" u="none" strike="noStrike" dirty="0">
                          <a:effectLst/>
                        </a:rPr>
                        <a:t>Osoby ve věku 60</a:t>
                      </a:r>
                      <a:r>
                        <a:rPr lang="cs-CZ" sz="1800" b="1" u="none" strike="noStrike" dirty="0">
                          <a:effectLst/>
                        </a:rPr>
                        <a:t> </a:t>
                      </a:r>
                      <a:r>
                        <a:rPr lang="es-ES" sz="1800" b="1" u="none" strike="noStrike" dirty="0">
                          <a:effectLst/>
                        </a:rPr>
                        <a:t>a více let</a:t>
                      </a:r>
                      <a:endParaRPr lang="es-ES" sz="1800" b="1"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883056128"/>
                  </a:ext>
                </a:extLst>
              </a:tr>
              <a:tr h="190500">
                <a:tc>
                  <a:txBody>
                    <a:bodyPr/>
                    <a:lstStyle/>
                    <a:p>
                      <a:pPr algn="l" fontAlgn="b"/>
                      <a:r>
                        <a:rPr lang="cs-CZ" sz="1800" b="1" u="none" strike="noStrike" dirty="0">
                          <a:effectLst/>
                        </a:rPr>
                        <a:t>Stav k 28.8.2021</a:t>
                      </a:r>
                      <a:endParaRPr lang="cs-CZ" sz="1800" b="1"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55354566"/>
                  </a:ext>
                </a:extLst>
              </a:tr>
            </a:tbl>
          </a:graphicData>
        </a:graphic>
      </p:graphicFrame>
      <p:sp>
        <p:nvSpPr>
          <p:cNvPr id="6" name="Šipka dolů 5"/>
          <p:cNvSpPr/>
          <p:nvPr>
            <p:custDataLst>
              <p:tags r:id="rId3"/>
            </p:custDataLst>
          </p:nvPr>
        </p:nvSpPr>
        <p:spPr>
          <a:xfrm>
            <a:off x="5164700" y="1419797"/>
            <a:ext cx="1695252" cy="5087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3" name="Table 2">
            <a:extLst>
              <a:ext uri="{FF2B5EF4-FFF2-40B4-BE49-F238E27FC236}">
                <a16:creationId xmlns:a16="http://schemas.microsoft.com/office/drawing/2014/main" id="{57A27923-BCC0-4594-BDB1-922EBD7C40BD}"/>
              </a:ext>
            </a:extLst>
          </p:cNvPr>
          <p:cNvGraphicFramePr>
            <a:graphicFrameLocks noGrp="1"/>
          </p:cNvGraphicFramePr>
          <p:nvPr>
            <p:custDataLst>
              <p:tags r:id="rId4"/>
            </p:custDataLst>
            <p:extLst>
              <p:ext uri="{D42A27DB-BD31-4B8C-83A1-F6EECF244321}">
                <p14:modId xmlns:p14="http://schemas.microsoft.com/office/powerpoint/2010/main" val="2636738569"/>
              </p:ext>
            </p:extLst>
          </p:nvPr>
        </p:nvGraphicFramePr>
        <p:xfrm>
          <a:off x="1794891" y="2266769"/>
          <a:ext cx="7454900" cy="3238500"/>
        </p:xfrm>
        <a:graphic>
          <a:graphicData uri="http://schemas.openxmlformats.org/drawingml/2006/table">
            <a:tbl>
              <a:tblPr/>
              <a:tblGrid>
                <a:gridCol w="1711584">
                  <a:extLst>
                    <a:ext uri="{9D8B030D-6E8A-4147-A177-3AD203B41FA5}">
                      <a16:colId xmlns:a16="http://schemas.microsoft.com/office/drawing/2014/main" val="3660093333"/>
                    </a:ext>
                  </a:extLst>
                </a:gridCol>
                <a:gridCol w="1435829">
                  <a:extLst>
                    <a:ext uri="{9D8B030D-6E8A-4147-A177-3AD203B41FA5}">
                      <a16:colId xmlns:a16="http://schemas.microsoft.com/office/drawing/2014/main" val="1789973099"/>
                    </a:ext>
                  </a:extLst>
                </a:gridCol>
                <a:gridCol w="1435829">
                  <a:extLst>
                    <a:ext uri="{9D8B030D-6E8A-4147-A177-3AD203B41FA5}">
                      <a16:colId xmlns:a16="http://schemas.microsoft.com/office/drawing/2014/main" val="442016309"/>
                    </a:ext>
                  </a:extLst>
                </a:gridCol>
                <a:gridCol w="1435829">
                  <a:extLst>
                    <a:ext uri="{9D8B030D-6E8A-4147-A177-3AD203B41FA5}">
                      <a16:colId xmlns:a16="http://schemas.microsoft.com/office/drawing/2014/main" val="2123217643"/>
                    </a:ext>
                  </a:extLst>
                </a:gridCol>
                <a:gridCol w="1435829">
                  <a:extLst>
                    <a:ext uri="{9D8B030D-6E8A-4147-A177-3AD203B41FA5}">
                      <a16:colId xmlns:a16="http://schemas.microsoft.com/office/drawing/2014/main" val="2776357749"/>
                    </a:ext>
                  </a:extLst>
                </a:gridCol>
              </a:tblGrid>
              <a:tr h="381000">
                <a:tc>
                  <a:txBody>
                    <a:bodyPr/>
                    <a:lstStyle/>
                    <a:p>
                      <a:pPr algn="l" fontAlgn="b"/>
                      <a:r>
                        <a:rPr lang="cs-CZ"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cs-CZ" sz="1100" b="1" i="1" u="none" strike="noStrike">
                          <a:solidFill>
                            <a:srgbClr val="000000"/>
                          </a:solidFill>
                          <a:effectLst/>
                          <a:latin typeface="Calibri" panose="020F0502020204030204" pitchFamily="34" charset="0"/>
                        </a:rPr>
                        <a:t>Populace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cs-CZ" sz="1100" b="1" i="0" u="none" strike="noStrike">
                          <a:solidFill>
                            <a:srgbClr val="000000"/>
                          </a:solidFill>
                          <a:effectLst/>
                          <a:latin typeface="Calibri" panose="020F0502020204030204" pitchFamily="34" charset="0"/>
                        </a:rPr>
                        <a:t>Očkovaní alespoň jednou dávkou</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cs-CZ" sz="1100" b="1" i="0" u="none" strike="noStrike">
                          <a:solidFill>
                            <a:srgbClr val="000000"/>
                          </a:solidFill>
                          <a:effectLst/>
                          <a:latin typeface="Calibri" panose="020F0502020204030204" pitchFamily="34" charset="0"/>
                        </a:rPr>
                        <a:t>Neočkovaní, prodělali onemocnění</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cs-CZ" sz="1100" b="1" i="0" u="none" strike="noStrike">
                          <a:solidFill>
                            <a:srgbClr val="C00000"/>
                          </a:solidFill>
                          <a:effectLst/>
                          <a:latin typeface="Calibri" panose="020F0502020204030204" pitchFamily="34" charset="0"/>
                        </a:rPr>
                        <a:t>Ostatní</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301656784"/>
                  </a:ext>
                </a:extLst>
              </a:tr>
              <a:tr h="190500">
                <a:tc>
                  <a:txBody>
                    <a:bodyPr/>
                    <a:lstStyle/>
                    <a:p>
                      <a:pPr algn="l" fontAlgn="ctr"/>
                      <a:r>
                        <a:rPr lang="cs-CZ" sz="1100" b="1" i="0" u="none" strike="noStrike">
                          <a:solidFill>
                            <a:srgbClr val="000000"/>
                          </a:solidFill>
                          <a:effectLst/>
                          <a:latin typeface="Calibri" panose="020F0502020204030204" pitchFamily="34" charset="0"/>
                        </a:rPr>
                        <a:t>CZ010 Hlavní město Praha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1" u="none" strike="noStrike">
                          <a:solidFill>
                            <a:srgbClr val="000000"/>
                          </a:solidFill>
                          <a:effectLst/>
                          <a:latin typeface="Calibri" panose="020F0502020204030204" pitchFamily="34" charset="0"/>
                        </a:rPr>
                        <a:t>319 391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264 897 (82,9 %)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9 420 (2,9 %)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1" i="0" u="none" strike="noStrike">
                          <a:solidFill>
                            <a:srgbClr val="C00000"/>
                          </a:solidFill>
                          <a:effectLst/>
                          <a:latin typeface="Calibri" panose="020F0502020204030204" pitchFamily="34" charset="0"/>
                        </a:rPr>
                        <a:t>45 074 (14,1 %)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470338"/>
                  </a:ext>
                </a:extLst>
              </a:tr>
              <a:tr h="190500">
                <a:tc>
                  <a:txBody>
                    <a:bodyPr/>
                    <a:lstStyle/>
                    <a:p>
                      <a:pPr algn="l" fontAlgn="ctr"/>
                      <a:r>
                        <a:rPr lang="cs-CZ" sz="1100" b="1" i="0" u="none" strike="noStrike">
                          <a:solidFill>
                            <a:srgbClr val="000000"/>
                          </a:solidFill>
                          <a:effectLst/>
                          <a:latin typeface="Calibri" panose="020F0502020204030204" pitchFamily="34" charset="0"/>
                        </a:rPr>
                        <a:t>CZ020 Středočeský kraj</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1" u="none" strike="noStrike">
                          <a:solidFill>
                            <a:srgbClr val="000000"/>
                          </a:solidFill>
                          <a:effectLst/>
                          <a:latin typeface="Calibri" panose="020F0502020204030204" pitchFamily="34" charset="0"/>
                        </a:rPr>
                        <a:t>335 765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280 516 (83,5 %)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10 926 (3,3 %)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1" i="0" u="none" strike="noStrike">
                          <a:solidFill>
                            <a:srgbClr val="C00000"/>
                          </a:solidFill>
                          <a:effectLst/>
                          <a:latin typeface="Calibri" panose="020F0502020204030204" pitchFamily="34" charset="0"/>
                        </a:rPr>
                        <a:t>44 323 (13,2 %)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0668092"/>
                  </a:ext>
                </a:extLst>
              </a:tr>
              <a:tr h="190500">
                <a:tc>
                  <a:txBody>
                    <a:bodyPr/>
                    <a:lstStyle/>
                    <a:p>
                      <a:pPr algn="l" fontAlgn="ctr"/>
                      <a:r>
                        <a:rPr lang="cs-CZ" sz="1100" b="1" i="0" u="none" strike="noStrike">
                          <a:solidFill>
                            <a:srgbClr val="000000"/>
                          </a:solidFill>
                          <a:effectLst/>
                          <a:latin typeface="Calibri" panose="020F0502020204030204" pitchFamily="34" charset="0"/>
                        </a:rPr>
                        <a:t>CZ031 Jihočeský kraj</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1" u="none" strike="noStrike">
                          <a:solidFill>
                            <a:srgbClr val="000000"/>
                          </a:solidFill>
                          <a:effectLst/>
                          <a:latin typeface="Calibri" panose="020F0502020204030204" pitchFamily="34" charset="0"/>
                        </a:rPr>
                        <a:t>174 602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144 283 (82,6 %)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5 516 (3,2 %)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1" i="0" u="none" strike="noStrike">
                          <a:solidFill>
                            <a:srgbClr val="C00000"/>
                          </a:solidFill>
                          <a:effectLst/>
                          <a:latin typeface="Calibri" panose="020F0502020204030204" pitchFamily="34" charset="0"/>
                        </a:rPr>
                        <a:t>24 803 (14,2 %)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9316552"/>
                  </a:ext>
                </a:extLst>
              </a:tr>
              <a:tr h="190500">
                <a:tc>
                  <a:txBody>
                    <a:bodyPr/>
                    <a:lstStyle/>
                    <a:p>
                      <a:pPr algn="l" fontAlgn="ctr"/>
                      <a:r>
                        <a:rPr lang="cs-CZ" sz="1100" b="1" i="0" u="none" strike="noStrike">
                          <a:solidFill>
                            <a:srgbClr val="000000"/>
                          </a:solidFill>
                          <a:effectLst/>
                          <a:latin typeface="Calibri" panose="020F0502020204030204" pitchFamily="34" charset="0"/>
                        </a:rPr>
                        <a:t>CZ032 Plzeňský kraj</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1" u="none" strike="noStrike">
                          <a:solidFill>
                            <a:srgbClr val="000000"/>
                          </a:solidFill>
                          <a:effectLst/>
                          <a:latin typeface="Calibri" panose="020F0502020204030204" pitchFamily="34" charset="0"/>
                        </a:rPr>
                        <a:t>156 815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126 907 (80,9 %)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5 507 (3,5 %)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1" i="0" u="none" strike="noStrike">
                          <a:solidFill>
                            <a:srgbClr val="C00000"/>
                          </a:solidFill>
                          <a:effectLst/>
                          <a:latin typeface="Calibri" panose="020F0502020204030204" pitchFamily="34" charset="0"/>
                        </a:rPr>
                        <a:t>24 401 (15,6 %)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2736353"/>
                  </a:ext>
                </a:extLst>
              </a:tr>
              <a:tr h="190500">
                <a:tc>
                  <a:txBody>
                    <a:bodyPr/>
                    <a:lstStyle/>
                    <a:p>
                      <a:pPr algn="l" fontAlgn="ctr"/>
                      <a:r>
                        <a:rPr lang="cs-CZ" sz="1100" b="1" i="0" u="none" strike="noStrike">
                          <a:solidFill>
                            <a:srgbClr val="000000"/>
                          </a:solidFill>
                          <a:effectLst/>
                          <a:latin typeface="Calibri" panose="020F0502020204030204" pitchFamily="34" charset="0"/>
                        </a:rPr>
                        <a:t>CZ041 Karlovarský kraj</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1" u="none" strike="noStrike">
                          <a:solidFill>
                            <a:srgbClr val="000000"/>
                          </a:solidFill>
                          <a:effectLst/>
                          <a:latin typeface="Calibri" panose="020F0502020204030204" pitchFamily="34" charset="0"/>
                        </a:rPr>
                        <a:t>79 346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61 935 (78,1 %)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2 755 (3,5 %)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1" i="0" u="none" strike="noStrike">
                          <a:solidFill>
                            <a:srgbClr val="C00000"/>
                          </a:solidFill>
                          <a:effectLst/>
                          <a:latin typeface="Calibri" panose="020F0502020204030204" pitchFamily="34" charset="0"/>
                        </a:rPr>
                        <a:t>14 656 (18,5 %)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6943587"/>
                  </a:ext>
                </a:extLst>
              </a:tr>
              <a:tr h="190500">
                <a:tc>
                  <a:txBody>
                    <a:bodyPr/>
                    <a:lstStyle/>
                    <a:p>
                      <a:pPr algn="l" fontAlgn="ctr"/>
                      <a:r>
                        <a:rPr lang="cs-CZ" sz="1100" b="1" i="0" u="none" strike="noStrike">
                          <a:solidFill>
                            <a:srgbClr val="000000"/>
                          </a:solidFill>
                          <a:effectLst/>
                          <a:latin typeface="Calibri" panose="020F0502020204030204" pitchFamily="34" charset="0"/>
                        </a:rPr>
                        <a:t>CZ042 Ústecký kraj</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1" u="none" strike="noStrike">
                          <a:solidFill>
                            <a:srgbClr val="000000"/>
                          </a:solidFill>
                          <a:effectLst/>
                          <a:latin typeface="Calibri" panose="020F0502020204030204" pitchFamily="34" charset="0"/>
                        </a:rPr>
                        <a:t>210 531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168 267 (79,9 %)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7 151 (3,4 %)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1" i="0" u="none" strike="noStrike">
                          <a:solidFill>
                            <a:srgbClr val="C00000"/>
                          </a:solidFill>
                          <a:effectLst/>
                          <a:latin typeface="Calibri" panose="020F0502020204030204" pitchFamily="34" charset="0"/>
                        </a:rPr>
                        <a:t>35 113 (16,7 %)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953073"/>
                  </a:ext>
                </a:extLst>
              </a:tr>
              <a:tr h="190500">
                <a:tc>
                  <a:txBody>
                    <a:bodyPr/>
                    <a:lstStyle/>
                    <a:p>
                      <a:pPr algn="l" fontAlgn="ctr"/>
                      <a:r>
                        <a:rPr lang="cs-CZ" sz="1100" b="1" i="0" u="none" strike="noStrike">
                          <a:solidFill>
                            <a:srgbClr val="000000"/>
                          </a:solidFill>
                          <a:effectLst/>
                          <a:latin typeface="Calibri" panose="020F0502020204030204" pitchFamily="34" charset="0"/>
                        </a:rPr>
                        <a:t>CZ051 Liberecký kraj</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1" u="none" strike="noStrike">
                          <a:solidFill>
                            <a:srgbClr val="000000"/>
                          </a:solidFill>
                          <a:effectLst/>
                          <a:latin typeface="Calibri" panose="020F0502020204030204" pitchFamily="34" charset="0"/>
                        </a:rPr>
                        <a:t>115 650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92 339 (79,8 %)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4 458 (3,9 %)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1" i="0" u="none" strike="noStrike">
                          <a:solidFill>
                            <a:srgbClr val="C00000"/>
                          </a:solidFill>
                          <a:effectLst/>
                          <a:latin typeface="Calibri" panose="020F0502020204030204" pitchFamily="34" charset="0"/>
                        </a:rPr>
                        <a:t>18 853 (16,3 %)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5286546"/>
                  </a:ext>
                </a:extLst>
              </a:tr>
              <a:tr h="190500">
                <a:tc>
                  <a:txBody>
                    <a:bodyPr/>
                    <a:lstStyle/>
                    <a:p>
                      <a:pPr algn="l" fontAlgn="ctr"/>
                      <a:r>
                        <a:rPr lang="cs-CZ" sz="1100" b="1" i="0" u="none" strike="noStrike">
                          <a:solidFill>
                            <a:srgbClr val="000000"/>
                          </a:solidFill>
                          <a:effectLst/>
                          <a:latin typeface="Calibri" panose="020F0502020204030204" pitchFamily="34" charset="0"/>
                        </a:rPr>
                        <a:t>CZ052 Královéhradecký kraj</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1" u="none" strike="noStrike">
                          <a:solidFill>
                            <a:srgbClr val="000000"/>
                          </a:solidFill>
                          <a:effectLst/>
                          <a:latin typeface="Calibri" panose="020F0502020204030204" pitchFamily="34" charset="0"/>
                        </a:rPr>
                        <a:t>154 135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126 274 (81,9 %)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5 484 (3,6 %)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1" i="0" u="none" strike="noStrike">
                          <a:solidFill>
                            <a:srgbClr val="C00000"/>
                          </a:solidFill>
                          <a:effectLst/>
                          <a:latin typeface="Calibri" panose="020F0502020204030204" pitchFamily="34" charset="0"/>
                        </a:rPr>
                        <a:t>22 377 (14,5 %)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4182120"/>
                  </a:ext>
                </a:extLst>
              </a:tr>
              <a:tr h="190500">
                <a:tc>
                  <a:txBody>
                    <a:bodyPr/>
                    <a:lstStyle/>
                    <a:p>
                      <a:pPr algn="l" fontAlgn="ctr"/>
                      <a:r>
                        <a:rPr lang="cs-CZ" sz="1100" b="1" i="0" u="none" strike="noStrike">
                          <a:solidFill>
                            <a:srgbClr val="000000"/>
                          </a:solidFill>
                          <a:effectLst/>
                          <a:latin typeface="Calibri" panose="020F0502020204030204" pitchFamily="34" charset="0"/>
                        </a:rPr>
                        <a:t>CZ053 Pardubický kraj</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1" u="none" strike="noStrike">
                          <a:solidFill>
                            <a:srgbClr val="000000"/>
                          </a:solidFill>
                          <a:effectLst/>
                          <a:latin typeface="Calibri" panose="020F0502020204030204" pitchFamily="34" charset="0"/>
                        </a:rPr>
                        <a:t>138 688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113 243 (81,7 %)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5 227 (3,8 %)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1" i="0" u="none" strike="noStrike">
                          <a:solidFill>
                            <a:srgbClr val="C00000"/>
                          </a:solidFill>
                          <a:effectLst/>
                          <a:latin typeface="Calibri" panose="020F0502020204030204" pitchFamily="34" charset="0"/>
                        </a:rPr>
                        <a:t>20 218 (14,6 %)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9355606"/>
                  </a:ext>
                </a:extLst>
              </a:tr>
              <a:tr h="190500">
                <a:tc>
                  <a:txBody>
                    <a:bodyPr/>
                    <a:lstStyle/>
                    <a:p>
                      <a:pPr algn="l" fontAlgn="ctr"/>
                      <a:r>
                        <a:rPr lang="cs-CZ" sz="1100" b="1" i="0" u="none" strike="noStrike">
                          <a:solidFill>
                            <a:srgbClr val="000000"/>
                          </a:solidFill>
                          <a:effectLst/>
                          <a:latin typeface="Calibri" panose="020F0502020204030204" pitchFamily="34" charset="0"/>
                        </a:rPr>
                        <a:t>CZ063 Kraj Vysočina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1" u="none" strike="noStrike">
                          <a:solidFill>
                            <a:srgbClr val="000000"/>
                          </a:solidFill>
                          <a:effectLst/>
                          <a:latin typeface="Calibri" panose="020F0502020204030204" pitchFamily="34" charset="0"/>
                        </a:rPr>
                        <a:t>138 005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116 041 (84,1 %)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4 324 (3,1 %)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1" i="0" u="none" strike="noStrike">
                          <a:solidFill>
                            <a:srgbClr val="C00000"/>
                          </a:solidFill>
                          <a:effectLst/>
                          <a:latin typeface="Calibri" panose="020F0502020204030204" pitchFamily="34" charset="0"/>
                        </a:rPr>
                        <a:t>17 640 (12,8 %)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0016313"/>
                  </a:ext>
                </a:extLst>
              </a:tr>
              <a:tr h="190500">
                <a:tc>
                  <a:txBody>
                    <a:bodyPr/>
                    <a:lstStyle/>
                    <a:p>
                      <a:pPr algn="l" fontAlgn="ctr"/>
                      <a:r>
                        <a:rPr lang="cs-CZ" sz="1100" b="1" i="0" u="none" strike="noStrike">
                          <a:solidFill>
                            <a:srgbClr val="000000"/>
                          </a:solidFill>
                          <a:effectLst/>
                          <a:latin typeface="Calibri" panose="020F0502020204030204" pitchFamily="34" charset="0"/>
                        </a:rPr>
                        <a:t>CZ064 Jihomoravský kraj</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1" u="none" strike="noStrike">
                          <a:solidFill>
                            <a:srgbClr val="000000"/>
                          </a:solidFill>
                          <a:effectLst/>
                          <a:latin typeface="Calibri" panose="020F0502020204030204" pitchFamily="34" charset="0"/>
                        </a:rPr>
                        <a:t>312 003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249 929 (80,1 %)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9 452 (3,0 %)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1" i="0" u="none" strike="noStrike">
                          <a:solidFill>
                            <a:srgbClr val="C00000"/>
                          </a:solidFill>
                          <a:effectLst/>
                          <a:latin typeface="Calibri" panose="020F0502020204030204" pitchFamily="34" charset="0"/>
                        </a:rPr>
                        <a:t>52 622 (16,9 %)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2021770"/>
                  </a:ext>
                </a:extLst>
              </a:tr>
              <a:tr h="190500">
                <a:tc>
                  <a:txBody>
                    <a:bodyPr/>
                    <a:lstStyle/>
                    <a:p>
                      <a:pPr algn="l" fontAlgn="ctr"/>
                      <a:r>
                        <a:rPr lang="cs-CZ" sz="1100" b="1" i="0" u="none" strike="noStrike">
                          <a:solidFill>
                            <a:srgbClr val="000000"/>
                          </a:solidFill>
                          <a:effectLst/>
                          <a:latin typeface="Calibri" panose="020F0502020204030204" pitchFamily="34" charset="0"/>
                        </a:rPr>
                        <a:t>CZ071 Olomoucký kraj</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1" u="none" strike="noStrike">
                          <a:solidFill>
                            <a:srgbClr val="000000"/>
                          </a:solidFill>
                          <a:effectLst/>
                          <a:latin typeface="Calibri" panose="020F0502020204030204" pitchFamily="34" charset="0"/>
                        </a:rPr>
                        <a:t>171 721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134 536 (78,3 %)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5 993 (3,5 %)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1" i="0" u="none" strike="noStrike">
                          <a:solidFill>
                            <a:srgbClr val="C00000"/>
                          </a:solidFill>
                          <a:effectLst/>
                          <a:latin typeface="Calibri" panose="020F0502020204030204" pitchFamily="34" charset="0"/>
                        </a:rPr>
                        <a:t>31 192 (18,2 %)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8132723"/>
                  </a:ext>
                </a:extLst>
              </a:tr>
              <a:tr h="190500">
                <a:tc>
                  <a:txBody>
                    <a:bodyPr/>
                    <a:lstStyle/>
                    <a:p>
                      <a:pPr algn="l" fontAlgn="ctr"/>
                      <a:r>
                        <a:rPr lang="cs-CZ" sz="1100" b="1" i="0" u="none" strike="noStrike">
                          <a:solidFill>
                            <a:srgbClr val="000000"/>
                          </a:solidFill>
                          <a:effectLst/>
                          <a:latin typeface="Calibri" panose="020F0502020204030204" pitchFamily="34" charset="0"/>
                        </a:rPr>
                        <a:t>CZ072 Zlínský kraj</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1" u="none" strike="noStrike">
                          <a:solidFill>
                            <a:srgbClr val="000000"/>
                          </a:solidFill>
                          <a:effectLst/>
                          <a:latin typeface="Calibri" panose="020F0502020204030204" pitchFamily="34" charset="0"/>
                        </a:rPr>
                        <a:t>159 409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126 306 (79,2 %)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5 586 (3,5 %)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1" i="0" u="none" strike="noStrike">
                          <a:solidFill>
                            <a:srgbClr val="C00000"/>
                          </a:solidFill>
                          <a:effectLst/>
                          <a:latin typeface="Calibri" panose="020F0502020204030204" pitchFamily="34" charset="0"/>
                        </a:rPr>
                        <a:t>27 517 (17,3 %)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211165"/>
                  </a:ext>
                </a:extLst>
              </a:tr>
              <a:tr h="190500">
                <a:tc>
                  <a:txBody>
                    <a:bodyPr/>
                    <a:lstStyle/>
                    <a:p>
                      <a:pPr algn="l" fontAlgn="ctr"/>
                      <a:r>
                        <a:rPr lang="cs-CZ" sz="1100" b="1" i="0" u="none" strike="noStrike">
                          <a:solidFill>
                            <a:srgbClr val="000000"/>
                          </a:solidFill>
                          <a:effectLst/>
                          <a:latin typeface="Calibri" panose="020F0502020204030204" pitchFamily="34" charset="0"/>
                        </a:rPr>
                        <a:t>CZ080 Moravskoslezský kraj</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1" u="none" strike="noStrike">
                          <a:solidFill>
                            <a:srgbClr val="000000"/>
                          </a:solidFill>
                          <a:effectLst/>
                          <a:latin typeface="Calibri" panose="020F0502020204030204" pitchFamily="34" charset="0"/>
                        </a:rPr>
                        <a:t>317 726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243 574 (76,7 %)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0" i="0" u="none" strike="noStrike">
                          <a:solidFill>
                            <a:srgbClr val="000000"/>
                          </a:solidFill>
                          <a:effectLst/>
                          <a:latin typeface="Calibri" panose="020F0502020204030204" pitchFamily="34" charset="0"/>
                        </a:rPr>
                        <a:t>11 665 (3,7 %)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1" i="0" u="none" strike="noStrike">
                          <a:solidFill>
                            <a:srgbClr val="C00000"/>
                          </a:solidFill>
                          <a:effectLst/>
                          <a:latin typeface="Calibri" panose="020F0502020204030204" pitchFamily="34" charset="0"/>
                        </a:rPr>
                        <a:t>62 487 (19,7 %)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2054926"/>
                  </a:ext>
                </a:extLst>
              </a:tr>
              <a:tr h="190500">
                <a:tc>
                  <a:txBody>
                    <a:bodyPr/>
                    <a:lstStyle/>
                    <a:p>
                      <a:pPr algn="l" fontAlgn="ctr"/>
                      <a:r>
                        <a:rPr lang="cs-CZ" sz="1100" b="1" i="0" u="none" strike="noStrike">
                          <a:solidFill>
                            <a:srgbClr val="000000"/>
                          </a:solidFill>
                          <a:effectLst/>
                          <a:latin typeface="Calibri" panose="020F0502020204030204" pitchFamily="34" charset="0"/>
                        </a:rPr>
                        <a:t>CELKEM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1" i="1" u="none" strike="noStrike">
                          <a:solidFill>
                            <a:srgbClr val="000000"/>
                          </a:solidFill>
                          <a:effectLst/>
                          <a:latin typeface="Calibri" panose="020F0502020204030204" pitchFamily="34" charset="0"/>
                        </a:rPr>
                        <a:t>2 783 787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1" i="0" u="none" strike="noStrike">
                          <a:solidFill>
                            <a:srgbClr val="000000"/>
                          </a:solidFill>
                          <a:effectLst/>
                          <a:latin typeface="Calibri" panose="020F0502020204030204" pitchFamily="34" charset="0"/>
                        </a:rPr>
                        <a:t>2 257 213 (81,1 %)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1" i="0" u="none" strike="noStrike">
                          <a:solidFill>
                            <a:srgbClr val="000000"/>
                          </a:solidFill>
                          <a:effectLst/>
                          <a:latin typeface="Calibri" panose="020F0502020204030204" pitchFamily="34" charset="0"/>
                        </a:rPr>
                        <a:t>94 524 (3,4 %)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cs-CZ" sz="1100" b="1" i="0" u="none" strike="noStrike" dirty="0">
                          <a:solidFill>
                            <a:srgbClr val="C00000"/>
                          </a:solidFill>
                          <a:effectLst/>
                          <a:latin typeface="Calibri" panose="020F0502020204030204" pitchFamily="34" charset="0"/>
                        </a:rPr>
                        <a:t>432 050 (15,5 %)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5070646"/>
                  </a:ext>
                </a:extLst>
              </a:tr>
            </a:tbl>
          </a:graphicData>
        </a:graphic>
      </p:graphicFrame>
    </p:spTree>
    <p:extLst>
      <p:ext uri="{BB962C8B-B14F-4D97-AF65-F5344CB8AC3E}">
        <p14:creationId xmlns:p14="http://schemas.microsoft.com/office/powerpoint/2010/main" val="3029820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ovéPole 7"/>
          <p:cNvSpPr txBox="1"/>
          <p:nvPr>
            <p:custDataLst>
              <p:tags r:id="rId1"/>
            </p:custDataLst>
          </p:nvPr>
        </p:nvSpPr>
        <p:spPr>
          <a:xfrm>
            <a:off x="1004295" y="2034284"/>
            <a:ext cx="10967642" cy="255454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cs-CZ" sz="2000" b="1" i="0" strike="noStrike" kern="1200" cap="none" spc="0" normalizeH="0" baseline="0" noProof="0" dirty="0">
                <a:ln>
                  <a:noFill/>
                </a:ln>
                <a:solidFill>
                  <a:srgbClr val="C00000"/>
                </a:solidFill>
                <a:effectLst/>
                <a:uLnTx/>
                <a:uFillTx/>
                <a:latin typeface="Calibri" panose="020F0502020204030204"/>
                <a:ea typeface="+mn-ea"/>
                <a:cs typeface="+mn-cs"/>
              </a:rPr>
              <a:t>V ČR stále pracuje relativně vysoký počet zdravotnických pracovníků a pracovníků pobytových sociálních služeb bez vakcinace. Jde o profese vysoce rizikové pro šíření nákazy mezi potenciálně zranitelnými pacienty či klienty těchto služeb. Proočkovanost zdravotnických profesionálů je celkově cca 78% a dle dostupných dat není očkováno až 30% pracovníků sociálních služeb. </a:t>
            </a:r>
          </a:p>
          <a:p>
            <a:pPr marL="0" marR="0" lvl="0" indent="0" defTabSz="914400" rtl="0" eaLnBrk="1" fontAlgn="auto" latinLnBrk="0" hangingPunct="1">
              <a:lnSpc>
                <a:spcPct val="100000"/>
              </a:lnSpc>
              <a:spcBef>
                <a:spcPts val="0"/>
              </a:spcBef>
              <a:spcAft>
                <a:spcPts val="0"/>
              </a:spcAft>
              <a:buClrTx/>
              <a:buSzTx/>
              <a:buFontTx/>
              <a:buNone/>
              <a:tabLst/>
              <a:defRPr/>
            </a:pPr>
            <a:endParaRPr lang="cs-CZ" sz="2000" b="1" dirty="0">
              <a:solidFill>
                <a:srgbClr val="C00000"/>
              </a:solidFill>
              <a:latin typeface="Calibri" panose="020F0502020204030204"/>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cs-CZ" sz="2000" b="1" i="0" strike="noStrike" kern="1200" cap="none" spc="0" normalizeH="0" baseline="0" noProof="0" dirty="0">
                <a:ln>
                  <a:noFill/>
                </a:ln>
                <a:solidFill>
                  <a:srgbClr val="C00000"/>
                </a:solidFill>
                <a:effectLst/>
                <a:uLnTx/>
                <a:uFillTx/>
                <a:latin typeface="Calibri" panose="020F0502020204030204"/>
                <a:ea typeface="+mn-ea"/>
                <a:cs typeface="+mn-cs"/>
              </a:rPr>
              <a:t>S </a:t>
            </a:r>
            <a:r>
              <a:rPr kumimoji="0" lang="cs-CZ" sz="2000" b="1" i="0" strike="noStrike" kern="1200" cap="none" spc="0" normalizeH="0" baseline="0" noProof="0" dirty="0" err="1">
                <a:ln>
                  <a:noFill/>
                </a:ln>
                <a:solidFill>
                  <a:srgbClr val="C00000"/>
                </a:solidFill>
                <a:effectLst/>
                <a:uLnTx/>
                <a:uFillTx/>
                <a:latin typeface="Calibri" panose="020F0502020204030204"/>
                <a:ea typeface="+mn-ea"/>
                <a:cs typeface="+mn-cs"/>
              </a:rPr>
              <a:t>tímt</a:t>
            </a:r>
            <a:r>
              <a:rPr lang="cs-CZ" sz="2000" b="1" dirty="0">
                <a:solidFill>
                  <a:srgbClr val="C00000"/>
                </a:solidFill>
                <a:latin typeface="Calibri" panose="020F0502020204030204"/>
              </a:rPr>
              <a:t>o faktem souvisí riziko zásahu zranitelných skupin obyvatel a následného zvýšení vážné nemocnosti v důsledku šíření COVID-19 na podzim. Nově dominantní varianta Delta je přitom až 2x nakažlivější než původní varianta viru z jara 2020, riziko snadného šíření nákazy je významné. </a:t>
            </a:r>
            <a:endParaRPr kumimoji="0" lang="cs-CZ" sz="2000" b="1" i="0"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6" name="Šipka dolů 5"/>
          <p:cNvSpPr/>
          <p:nvPr/>
        </p:nvSpPr>
        <p:spPr>
          <a:xfrm>
            <a:off x="5164700" y="1419797"/>
            <a:ext cx="1695252" cy="5087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Podnadpis 2">
            <a:extLst>
              <a:ext uri="{FF2B5EF4-FFF2-40B4-BE49-F238E27FC236}">
                <a16:creationId xmlns:a16="http://schemas.microsoft.com/office/drawing/2014/main" id="{3DC956FD-6669-4C82-B852-E3CE5A476C50}"/>
              </a:ext>
            </a:extLst>
          </p:cNvPr>
          <p:cNvSpPr txBox="1">
            <a:spLocks/>
          </p:cNvSpPr>
          <p:nvPr>
            <p:custDataLst>
              <p:tags r:id="rId2"/>
            </p:custDataLst>
          </p:nvPr>
        </p:nvSpPr>
        <p:spPr>
          <a:xfrm>
            <a:off x="205115" y="38814"/>
            <a:ext cx="11614422" cy="13234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cs-CZ" sz="4000" b="1" i="0" u="none" strike="noStrike" kern="1200" cap="none" spc="0" normalizeH="0" baseline="0" noProof="0" dirty="0">
                <a:ln>
                  <a:noFill/>
                </a:ln>
                <a:solidFill>
                  <a:prstClr val="black"/>
                </a:solidFill>
                <a:effectLst/>
                <a:uLnTx/>
                <a:uFillTx/>
                <a:latin typeface="Calibri" panose="020F0502020204030204"/>
                <a:ea typeface="+mn-ea"/>
                <a:cs typeface="+mn-cs"/>
              </a:rPr>
              <a:t>Hlavní důvody, proč predikce stále kalkulují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cs-CZ" sz="4000" b="1" i="0" u="none" strike="noStrike" kern="1200" cap="none" spc="0" normalizeH="0" baseline="0" noProof="0" dirty="0">
                <a:ln>
                  <a:noFill/>
                </a:ln>
                <a:solidFill>
                  <a:prstClr val="black"/>
                </a:solidFill>
                <a:effectLst/>
                <a:uLnTx/>
                <a:uFillTx/>
                <a:latin typeface="Calibri" panose="020F0502020204030204"/>
                <a:ea typeface="+mn-ea"/>
                <a:cs typeface="+mn-cs"/>
              </a:rPr>
              <a:t>s určitou mírou rizika a s možností eskalace nákazy</a:t>
            </a:r>
          </a:p>
        </p:txBody>
      </p:sp>
      <p:sp>
        <p:nvSpPr>
          <p:cNvPr id="2" name="TextovéPole 1">
            <a:extLst>
              <a:ext uri="{FF2B5EF4-FFF2-40B4-BE49-F238E27FC236}">
                <a16:creationId xmlns:a16="http://schemas.microsoft.com/office/drawing/2014/main" id="{2656B546-2D81-4765-AAC5-55B2DB1E6D6B}"/>
              </a:ext>
            </a:extLst>
          </p:cNvPr>
          <p:cNvSpPr txBox="1"/>
          <p:nvPr/>
        </p:nvSpPr>
        <p:spPr>
          <a:xfrm>
            <a:off x="133350" y="3175163"/>
            <a:ext cx="733425" cy="646331"/>
          </a:xfrm>
          <a:prstGeom prst="rect">
            <a:avLst/>
          </a:prstGeom>
          <a:solidFill>
            <a:srgbClr val="C00000"/>
          </a:solidFill>
        </p:spPr>
        <p:txBody>
          <a:bodyPr wrap="square" rtlCol="0">
            <a:spAutoFit/>
          </a:bodyPr>
          <a:lstStyle/>
          <a:p>
            <a:pPr algn="ctr"/>
            <a:r>
              <a:rPr lang="cs-CZ" sz="3600" b="1" dirty="0">
                <a:solidFill>
                  <a:schemeClr val="bg1"/>
                </a:solidFill>
              </a:rPr>
              <a:t>4.</a:t>
            </a:r>
          </a:p>
        </p:txBody>
      </p:sp>
      <p:sp>
        <p:nvSpPr>
          <p:cNvPr id="12" name="Šipka dolů 5">
            <a:extLst>
              <a:ext uri="{FF2B5EF4-FFF2-40B4-BE49-F238E27FC236}">
                <a16:creationId xmlns:a16="http://schemas.microsoft.com/office/drawing/2014/main" id="{902FC3E1-0405-49C2-A95C-429D795A0911}"/>
              </a:ext>
            </a:extLst>
          </p:cNvPr>
          <p:cNvSpPr/>
          <p:nvPr/>
        </p:nvSpPr>
        <p:spPr>
          <a:xfrm>
            <a:off x="5155175" y="4830436"/>
            <a:ext cx="1695252" cy="5087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TextovéPole 9">
            <a:extLst>
              <a:ext uri="{FF2B5EF4-FFF2-40B4-BE49-F238E27FC236}">
                <a16:creationId xmlns:a16="http://schemas.microsoft.com/office/drawing/2014/main" id="{2C98192F-424C-4647-82A6-411F6943FFF9}"/>
              </a:ext>
            </a:extLst>
          </p:cNvPr>
          <p:cNvSpPr txBox="1"/>
          <p:nvPr/>
        </p:nvSpPr>
        <p:spPr>
          <a:xfrm>
            <a:off x="474582" y="5515878"/>
            <a:ext cx="11049120" cy="1200329"/>
          </a:xfrm>
          <a:prstGeom prst="rect">
            <a:avLst/>
          </a:prstGeom>
          <a:noFill/>
        </p:spPr>
        <p:txBody>
          <a:bodyPr wrap="square" rtlCol="0">
            <a:spAutoFit/>
          </a:bodyPr>
          <a:lstStyle/>
          <a:p>
            <a:pPr algn="ctr"/>
            <a:r>
              <a:rPr lang="cs-CZ" sz="2400" i="1" dirty="0"/>
              <a:t>Dosažení vyšší proočkovanosti zdravotníků a pracovníků sociálních služeb a včasné zavedení preventivních opatření v těchto službách je zásadním faktorem pro snížení rizika vážné nemocnosti. </a:t>
            </a:r>
          </a:p>
        </p:txBody>
      </p:sp>
    </p:spTree>
    <p:extLst>
      <p:ext uri="{BB962C8B-B14F-4D97-AF65-F5344CB8AC3E}">
        <p14:creationId xmlns:p14="http://schemas.microsoft.com/office/powerpoint/2010/main" val="17638423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EFAB_CUSTOMSORTGLOBALLY" val="True"/>
</p:tagLst>
</file>

<file path=ppt/tags/tag10.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1.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2.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3.xml><?xml version="1.0" encoding="utf-8"?>
<p:tagLst xmlns:a="http://schemas.openxmlformats.org/drawingml/2006/main" xmlns:r="http://schemas.openxmlformats.org/officeDocument/2006/relationships" xmlns:p="http://schemas.openxmlformats.org/presentationml/2006/main">
  <p:tag name="SLIDEFAB_RESIZEMODE" val="2"/>
  <p:tag name="SLIDEFAB_EXPORTMODE" val="2"/>
</p:tagLst>
</file>

<file path=ppt/tags/tag14.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5.xml><?xml version="1.0" encoding="utf-8"?>
<p:tagLst xmlns:a="http://schemas.openxmlformats.org/drawingml/2006/main" xmlns:r="http://schemas.openxmlformats.org/officeDocument/2006/relationships" xmlns:p="http://schemas.openxmlformats.org/presentationml/2006/main">
  <p:tag name="SLIDEFAB_RESIZEMODE" val="2"/>
  <p:tag name="SLIDEFAB_EXPORTMODE" val="2"/>
</p:tagLst>
</file>

<file path=ppt/tags/tag16.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7.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8.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19.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0.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1.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2.xml><?xml version="1.0" encoding="utf-8"?>
<p:tagLst xmlns:a="http://schemas.openxmlformats.org/drawingml/2006/main" xmlns:r="http://schemas.openxmlformats.org/officeDocument/2006/relationships" xmlns:p="http://schemas.openxmlformats.org/presentationml/2006/main">
  <p:tag name="SLIDEFAB_EXPORTMODE" val="4"/>
</p:tagLst>
</file>

<file path=ppt/tags/tag23.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4.xml><?xml version="1.0" encoding="utf-8"?>
<p:tagLst xmlns:a="http://schemas.openxmlformats.org/drawingml/2006/main" xmlns:r="http://schemas.openxmlformats.org/officeDocument/2006/relationships" xmlns:p="http://schemas.openxmlformats.org/presentationml/2006/main">
  <p:tag name="SLIDEFAB_RESIZEMODE" val="1"/>
  <p:tag name="SLIDEFAB_EXPORTMODE" val="7"/>
</p:tagLst>
</file>

<file path=ppt/tags/tag25.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6.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7.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8.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29.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3.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30.xml><?xml version="1.0" encoding="utf-8"?>
<p:tagLst xmlns:a="http://schemas.openxmlformats.org/drawingml/2006/main" xmlns:r="http://schemas.openxmlformats.org/officeDocument/2006/relationships" xmlns:p="http://schemas.openxmlformats.org/presentationml/2006/main">
  <p:tag name="SLIDEFAB_EXPORTMODE" val="4"/>
</p:tagLst>
</file>

<file path=ppt/tags/tag31.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32.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33.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34.xml><?xml version="1.0" encoding="utf-8"?>
<p:tagLst xmlns:a="http://schemas.openxmlformats.org/drawingml/2006/main" xmlns:r="http://schemas.openxmlformats.org/officeDocument/2006/relationships" xmlns:p="http://schemas.openxmlformats.org/presentationml/2006/main">
  <p:tag name="SLIDEFAB_RESIZEMODE" val="1"/>
  <p:tag name="SLIDEFAB_EXPORTMODE" val="7"/>
</p:tagLst>
</file>

<file path=ppt/tags/tag35.xml><?xml version="1.0" encoding="utf-8"?>
<p:tagLst xmlns:a="http://schemas.openxmlformats.org/drawingml/2006/main" xmlns:r="http://schemas.openxmlformats.org/officeDocument/2006/relationships" xmlns:p="http://schemas.openxmlformats.org/presentationml/2006/main">
  <p:tag name="SLIDEFAB_EXPORTMODE" val="4"/>
</p:tagLst>
</file>

<file path=ppt/tags/tag36.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37.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38.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39.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4.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40.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41.xml><?xml version="1.0" encoding="utf-8"?>
<p:tagLst xmlns:a="http://schemas.openxmlformats.org/drawingml/2006/main" xmlns:r="http://schemas.openxmlformats.org/officeDocument/2006/relationships" xmlns:p="http://schemas.openxmlformats.org/presentationml/2006/main">
  <p:tag name="SLIDEFAB_EXPORTMODE" val="4"/>
</p:tagLst>
</file>

<file path=ppt/tags/tag42.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43.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44.xml><?xml version="1.0" encoding="utf-8"?>
<p:tagLst xmlns:a="http://schemas.openxmlformats.org/drawingml/2006/main" xmlns:r="http://schemas.openxmlformats.org/officeDocument/2006/relationships" xmlns:p="http://schemas.openxmlformats.org/presentationml/2006/main">
  <p:tag name="SLIDEFAB_RESIZEMODE" val="1"/>
  <p:tag name="SLIDEFAB_EXPORTMODE" val="7"/>
</p:tagLst>
</file>

<file path=ppt/tags/tag45.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46.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47.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48.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49.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5.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50.xml><?xml version="1.0" encoding="utf-8"?>
<p:tagLst xmlns:a="http://schemas.openxmlformats.org/drawingml/2006/main" xmlns:r="http://schemas.openxmlformats.org/officeDocument/2006/relationships" xmlns:p="http://schemas.openxmlformats.org/presentationml/2006/main">
  <p:tag name="SLIDEFAB_EXPORTMODE" val="4"/>
</p:tagLst>
</file>

<file path=ppt/tags/tag51.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52.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6.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7.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8.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ags/tag9.xml><?xml version="1.0" encoding="utf-8"?>
<p:tagLst xmlns:a="http://schemas.openxmlformats.org/drawingml/2006/main" xmlns:r="http://schemas.openxmlformats.org/officeDocument/2006/relationships" xmlns:p="http://schemas.openxmlformats.org/presentationml/2006/main">
  <p:tag name="SLIDEFAB_RESIZEMODE" val="1"/>
  <p:tag name="SLIDEFAB_EXPORTMODE" val="4"/>
</p:tagLst>
</file>

<file path=ppt/theme/theme1.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otiv systému Office">
  <a:themeElements>
    <a:clrScheme name="Vlastní 2">
      <a:dk1>
        <a:srgbClr val="5F5F5F"/>
      </a:dk1>
      <a:lt1>
        <a:sysClr val="window" lastClr="FFFFFF"/>
      </a:lt1>
      <a:dk2>
        <a:srgbClr val="84848E"/>
      </a:dk2>
      <a:lt2>
        <a:srgbClr val="F2F2F2"/>
      </a:lt2>
      <a:accent1>
        <a:srgbClr val="E7B13D"/>
      </a:accent1>
      <a:accent2>
        <a:srgbClr val="3D67BC"/>
      </a:accent2>
      <a:accent3>
        <a:srgbClr val="274073"/>
      </a:accent3>
      <a:accent4>
        <a:srgbClr val="84848E"/>
      </a:accent4>
      <a:accent5>
        <a:srgbClr val="D8D8D8"/>
      </a:accent5>
      <a:accent6>
        <a:srgbClr val="DDDCE0"/>
      </a:accent6>
      <a:hlink>
        <a:srgbClr val="1919FF"/>
      </a:hlink>
      <a:folHlink>
        <a:srgbClr val="00005F"/>
      </a:folHlink>
    </a:clrScheme>
    <a:fontScheme name="Paliativní péče">
      <a:majorFont>
        <a:latin typeface="Calibri"/>
        <a:ea typeface=""/>
        <a:cs typeface=""/>
      </a:majorFont>
      <a:minorFont>
        <a:latin typeface="Calibri"/>
        <a:ea typeface=""/>
        <a:cs typeface=""/>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Motiv Office">
  <a:themeElements>
    <a:clrScheme name="COVID barvy">
      <a:dk1>
        <a:srgbClr val="000000"/>
      </a:dk1>
      <a:lt1>
        <a:srgbClr val="FFFFFF"/>
      </a:lt1>
      <a:dk2>
        <a:srgbClr val="D31145"/>
      </a:dk2>
      <a:lt2>
        <a:srgbClr val="FFFFFF"/>
      </a:lt2>
      <a:accent1>
        <a:srgbClr val="D31145"/>
      </a:accent1>
      <a:accent2>
        <a:srgbClr val="305983"/>
      </a:accent2>
      <a:accent3>
        <a:srgbClr val="00CD61"/>
      </a:accent3>
      <a:accent4>
        <a:srgbClr val="4010B7"/>
      </a:accent4>
      <a:accent5>
        <a:srgbClr val="E8EAEA"/>
      </a:accent5>
      <a:accent6>
        <a:srgbClr val="690923"/>
      </a:accent6>
      <a:hlink>
        <a:srgbClr val="FFFFFF"/>
      </a:hlink>
      <a:folHlink>
        <a:srgbClr val="FF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VID-web-sablona.potx" id="{C38994A9-F061-444B-9E05-9BEC267D622E}" vid="{A910D504-DA16-416F-8B23-CC286EF2F513}"/>
    </a:ext>
  </a:extLst>
</a:theme>
</file>

<file path=ppt/theme/theme4.xml><?xml version="1.0" encoding="utf-8"?>
<a:theme xmlns:a="http://schemas.openxmlformats.org/drawingml/2006/main" name="2_Motiv Office">
  <a:themeElements>
    <a:clrScheme name="COVID barvy">
      <a:dk1>
        <a:srgbClr val="000000"/>
      </a:dk1>
      <a:lt1>
        <a:srgbClr val="FFFFFF"/>
      </a:lt1>
      <a:dk2>
        <a:srgbClr val="D31145"/>
      </a:dk2>
      <a:lt2>
        <a:srgbClr val="FFFFFF"/>
      </a:lt2>
      <a:accent1>
        <a:srgbClr val="D31145"/>
      </a:accent1>
      <a:accent2>
        <a:srgbClr val="305983"/>
      </a:accent2>
      <a:accent3>
        <a:srgbClr val="00CD61"/>
      </a:accent3>
      <a:accent4>
        <a:srgbClr val="4010B7"/>
      </a:accent4>
      <a:accent5>
        <a:srgbClr val="E8EAEA"/>
      </a:accent5>
      <a:accent6>
        <a:srgbClr val="690923"/>
      </a:accent6>
      <a:hlink>
        <a:srgbClr val="FFFFFF"/>
      </a:hlink>
      <a:folHlink>
        <a:srgbClr val="FF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zentace2" id="{2F500C3B-2BAF-4CA5-849A-B1EC376A25DB}" vid="{C99570C5-ACCF-4382-8246-136F83C28052}"/>
    </a:ext>
  </a:extLst>
</a:theme>
</file>

<file path=ppt/theme/theme5.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16350</TotalTime>
  <Words>4136</Words>
  <Application>Microsoft Office PowerPoint</Application>
  <PresentationFormat>Širokoúhlá obrazovka</PresentationFormat>
  <Paragraphs>358</Paragraphs>
  <Slides>28</Slides>
  <Notes>5</Notes>
  <HiddenSlides>0</HiddenSlides>
  <MMClips>0</MMClips>
  <ScaleCrop>false</ScaleCrop>
  <HeadingPairs>
    <vt:vector size="6" baseType="variant">
      <vt:variant>
        <vt:lpstr>Použitá písma</vt:lpstr>
      </vt:variant>
      <vt:variant>
        <vt:i4>6</vt:i4>
      </vt:variant>
      <vt:variant>
        <vt:lpstr>Motiv</vt:lpstr>
      </vt:variant>
      <vt:variant>
        <vt:i4>4</vt:i4>
      </vt:variant>
      <vt:variant>
        <vt:lpstr>Nadpisy snímků</vt:lpstr>
      </vt:variant>
      <vt:variant>
        <vt:i4>28</vt:i4>
      </vt:variant>
    </vt:vector>
  </HeadingPairs>
  <TitlesOfParts>
    <vt:vector size="38" baseType="lpstr">
      <vt:lpstr>Arial</vt:lpstr>
      <vt:lpstr>Arial Black</vt:lpstr>
      <vt:lpstr>Calibri</vt:lpstr>
      <vt:lpstr>Calibri Light</vt:lpstr>
      <vt:lpstr>Shaker 2 Lancet Regular</vt:lpstr>
      <vt:lpstr>Wingdings</vt:lpstr>
      <vt:lpstr>Motiv Office</vt:lpstr>
      <vt:lpstr>1_Motiv systému Office</vt:lpstr>
      <vt:lpstr>1_Motiv Office</vt:lpstr>
      <vt:lpstr>2_Motiv Office</vt:lpstr>
      <vt:lpstr>Datová a informační základna  pro management pandemie COVID-19</vt:lpstr>
      <vt:lpstr>Datová a informační základna  pro management pandemie COVID-19</vt:lpstr>
      <vt:lpstr>Prezentace aplikace PowerPoint</vt:lpstr>
      <vt:lpstr>Prezentace aplikace PowerPoint</vt:lpstr>
      <vt:lpstr>Datová a informační základna  pro management pandemie COVID-19</vt:lpstr>
      <vt:lpstr>Prezentace aplikace PowerPoint</vt:lpstr>
      <vt:lpstr>Prezentace aplikace PowerPoint</vt:lpstr>
      <vt:lpstr>Prezentace aplikace PowerPoint</vt:lpstr>
      <vt:lpstr>Prezentace aplikace PowerPoint</vt:lpstr>
      <vt:lpstr>Očkovaní aktivní zdravotničtí pracovníci</vt:lpstr>
      <vt:lpstr>Očkovaní zdravotníci v nemocnicích akutní lůžkové péče a ZZS</vt:lpstr>
      <vt:lpstr>Prezentace aplikace PowerPoint</vt:lpstr>
      <vt:lpstr>16 a více let: podíl osob očkovaných alespoň 1 dávkou</vt:lpstr>
      <vt:lpstr>60 a více let: podíl osob očkovaných alespoň 1 dávkou</vt:lpstr>
      <vt:lpstr>16 a více let: podíl osob očkovaných alespoň 1 dávkou</vt:lpstr>
      <vt:lpstr>Prezentace aplikace PowerPoint</vt:lpstr>
      <vt:lpstr>Zpomalení šíření infekce v důsledku snížení počtu vnímavých jedinců: modelová projekce</vt:lpstr>
      <vt:lpstr>Datová a informační základna  pro management pandemie COVID-19</vt:lpstr>
      <vt:lpstr>Prezentace aplikace PowerPoint</vt:lpstr>
      <vt:lpstr>Prezentace aplikace PowerPoint</vt:lpstr>
      <vt:lpstr>Scénáře pro dlouhodobé simulace zahrnující efekt vakcinace </vt:lpstr>
      <vt:lpstr>Prezentace aplikace PowerPoint</vt:lpstr>
      <vt:lpstr>Prezentace aplikace PowerPoint</vt:lpstr>
      <vt:lpstr>Datová a informační základna  pro management pandemie COVID-19</vt:lpstr>
      <vt:lpstr>Prezentace aplikace PowerPoint</vt:lpstr>
      <vt:lpstr>Predikovaný počet nových hospitalizačních případů</vt:lpstr>
      <vt:lpstr>Predikovaný počet aktuálně hospitalizovaných</vt:lpstr>
      <vt:lpstr>Predikovaný počet aktuálně hospitalizovaných na JIP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Martin Komenda</dc:creator>
  <cp:lastModifiedBy>Dušek Ladislav prof. RNDr. Ph.D.</cp:lastModifiedBy>
  <cp:revision>2138</cp:revision>
  <dcterms:created xsi:type="dcterms:W3CDTF">2020-03-16T10:06:11Z</dcterms:created>
  <dcterms:modified xsi:type="dcterms:W3CDTF">2021-08-31T13:36:50Z</dcterms:modified>
</cp:coreProperties>
</file>