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6"/>
  </p:notesMasterIdLst>
  <p:sldIdLst>
    <p:sldId id="1722" r:id="rId2"/>
    <p:sldId id="1731" r:id="rId3"/>
    <p:sldId id="1635" r:id="rId4"/>
    <p:sldId id="2260" r:id="rId5"/>
    <p:sldId id="1482" r:id="rId6"/>
    <p:sldId id="1091" r:id="rId7"/>
    <p:sldId id="1171" r:id="rId8"/>
    <p:sldId id="1483" r:id="rId9"/>
    <p:sldId id="1726" r:id="rId10"/>
    <p:sldId id="1593" r:id="rId11"/>
    <p:sldId id="1728" r:id="rId12"/>
    <p:sldId id="2262" r:id="rId13"/>
    <p:sldId id="2263" r:id="rId14"/>
    <p:sldId id="2264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FF00"/>
    <a:srgbClr val="0000FF"/>
    <a:srgbClr val="000000"/>
    <a:srgbClr val="F3D9DC"/>
    <a:srgbClr val="EFCCCF"/>
    <a:srgbClr val="FFFFFF"/>
    <a:srgbClr val="F7E7E9"/>
    <a:srgbClr val="B0C2E5"/>
    <a:srgbClr val="719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 varScale="1">
        <p:scale>
          <a:sx n="106" d="100"/>
          <a:sy n="106" d="100"/>
        </p:scale>
        <p:origin x="240" y="108"/>
      </p:cViewPr>
      <p:guideLst>
        <p:guide orient="horz" pos="867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38613455438066E-2"/>
          <c:y val="2.9263177408738655E-2"/>
          <c:w val="0.66820456364392533"/>
          <c:h val="0.8537042085080645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Lékaři</c:v>
                </c:pt>
              </c:strCache>
            </c:strRef>
          </c:tx>
          <c:spPr>
            <a:ln w="6350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8.8770528184642702E-3"/>
                  <c:y val="-9.325113282687688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l">
                    <a:defRPr sz="1197" b="1" i="0" u="none" strike="noStrike" kern="1200" baseline="0">
                      <a:solidFill>
                        <a:srgbClr val="0070C0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11220385068377"/>
                      <c:h val="4.18791204655948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4472C4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06.05.21</c:v>
                </c:pt>
                <c:pt idx="1">
                  <c:v>07.05.21</c:v>
                </c:pt>
                <c:pt idx="2">
                  <c:v>08.05.21</c:v>
                </c:pt>
                <c:pt idx="3">
                  <c:v>09.05.21</c:v>
                </c:pt>
                <c:pt idx="4">
                  <c:v>10.05.21</c:v>
                </c:pt>
                <c:pt idx="5">
                  <c:v>11.05.21</c:v>
                </c:pt>
                <c:pt idx="6">
                  <c:v>12.05.21</c:v>
                </c:pt>
                <c:pt idx="7">
                  <c:v>13.05.21</c:v>
                </c:pt>
                <c:pt idx="8">
                  <c:v>14.05.21</c:v>
                </c:pt>
                <c:pt idx="9">
                  <c:v>15.05.21</c:v>
                </c:pt>
                <c:pt idx="10">
                  <c:v>16.05.21</c:v>
                </c:pt>
                <c:pt idx="11">
                  <c:v>17.05.21</c:v>
                </c:pt>
                <c:pt idx="12">
                  <c:v>18.05.21</c:v>
                </c:pt>
                <c:pt idx="13">
                  <c:v>19.05.21</c:v>
                </c:pt>
                <c:pt idx="14">
                  <c:v>20.05.21</c:v>
                </c:pt>
                <c:pt idx="15">
                  <c:v>21.05.21</c:v>
                </c:pt>
                <c:pt idx="16">
                  <c:v>22.05.21</c:v>
                </c:pt>
                <c:pt idx="17">
                  <c:v>23.05.21</c:v>
                </c:pt>
                <c:pt idx="18">
                  <c:v>24.05.21</c:v>
                </c:pt>
                <c:pt idx="19">
                  <c:v>25.05.21</c:v>
                </c:pt>
                <c:pt idx="20">
                  <c:v>26.05.21</c:v>
                </c:pt>
                <c:pt idx="21">
                  <c:v>27.05.21</c:v>
                </c:pt>
                <c:pt idx="22">
                  <c:v>28.05.21</c:v>
                </c:pt>
                <c:pt idx="23">
                  <c:v>29.05.21</c:v>
                </c:pt>
                <c:pt idx="24">
                  <c:v>30.05.21</c:v>
                </c:pt>
                <c:pt idx="25">
                  <c:v>31.05.21</c:v>
                </c:pt>
                <c:pt idx="26">
                  <c:v>01.06.21</c:v>
                </c:pt>
                <c:pt idx="27">
                  <c:v>02.06.21</c:v>
                </c:pt>
                <c:pt idx="28">
                  <c:v>03.06.21</c:v>
                </c:pt>
                <c:pt idx="29">
                  <c:v>04.06.21</c:v>
                </c:pt>
                <c:pt idx="30">
                  <c:v>05.06.21</c:v>
                </c:pt>
                <c:pt idx="31">
                  <c:v>06.06.21</c:v>
                </c:pt>
                <c:pt idx="32">
                  <c:v>07.06.21</c:v>
                </c:pt>
                <c:pt idx="33">
                  <c:v>08.06.21</c:v>
                </c:pt>
                <c:pt idx="34">
                  <c:v>09.06.21</c:v>
                </c:pt>
                <c:pt idx="35">
                  <c:v>10.06.21</c:v>
                </c:pt>
                <c:pt idx="36">
                  <c:v>11.06.21</c:v>
                </c:pt>
                <c:pt idx="37">
                  <c:v>12.06.21</c:v>
                </c:pt>
                <c:pt idx="38">
                  <c:v>13.06.21</c:v>
                </c:pt>
                <c:pt idx="39">
                  <c:v>14.06.21</c:v>
                </c:pt>
                <c:pt idx="40">
                  <c:v>15.06.21</c:v>
                </c:pt>
                <c:pt idx="41">
                  <c:v>16.06.21</c:v>
                </c:pt>
                <c:pt idx="42">
                  <c:v>17.06.21</c:v>
                </c:pt>
                <c:pt idx="43">
                  <c:v>18.06.21</c:v>
                </c:pt>
                <c:pt idx="44">
                  <c:v>19.06.21</c:v>
                </c:pt>
                <c:pt idx="45">
                  <c:v>20.06.21</c:v>
                </c:pt>
                <c:pt idx="46">
                  <c:v>21.06.21</c:v>
                </c:pt>
                <c:pt idx="47">
                  <c:v>22.06.21</c:v>
                </c:pt>
                <c:pt idx="48">
                  <c:v>23.06.21</c:v>
                </c:pt>
                <c:pt idx="49">
                  <c:v>24.06.21</c:v>
                </c:pt>
                <c:pt idx="50">
                  <c:v>25.06.21</c:v>
                </c:pt>
                <c:pt idx="51">
                  <c:v>26.06.21</c:v>
                </c:pt>
                <c:pt idx="52">
                  <c:v>27.06.21</c:v>
                </c:pt>
                <c:pt idx="53">
                  <c:v>28.06.21</c:v>
                </c:pt>
                <c:pt idx="54">
                  <c:v>29.06.21</c:v>
                </c:pt>
                <c:pt idx="55">
                  <c:v>30.06.21</c:v>
                </c:pt>
                <c:pt idx="56">
                  <c:v>01.07.21</c:v>
                </c:pt>
                <c:pt idx="57">
                  <c:v>02.07.21</c:v>
                </c:pt>
                <c:pt idx="58">
                  <c:v>03.07.21</c:v>
                </c:pt>
                <c:pt idx="59">
                  <c:v>04.07.21</c:v>
                </c:pt>
                <c:pt idx="60">
                  <c:v>05.07.21</c:v>
                </c:pt>
                <c:pt idx="61">
                  <c:v>06.07.21</c:v>
                </c:pt>
                <c:pt idx="62">
                  <c:v>07.07.21</c:v>
                </c:pt>
                <c:pt idx="63">
                  <c:v>08.07.21</c:v>
                </c:pt>
                <c:pt idx="64">
                  <c:v>09.07.21</c:v>
                </c:pt>
                <c:pt idx="65">
                  <c:v>10.07.21</c:v>
                </c:pt>
                <c:pt idx="66">
                  <c:v>11.07.21</c:v>
                </c:pt>
                <c:pt idx="67">
                  <c:v>12.07.21</c:v>
                </c:pt>
                <c:pt idx="68">
                  <c:v>13.07.21</c:v>
                </c:pt>
                <c:pt idx="69">
                  <c:v>14.07.21</c:v>
                </c:pt>
                <c:pt idx="70">
                  <c:v>15.07.21</c:v>
                </c:pt>
                <c:pt idx="71">
                  <c:v>16.07.21</c:v>
                </c:pt>
                <c:pt idx="72">
                  <c:v>17.07.21</c:v>
                </c:pt>
                <c:pt idx="73">
                  <c:v>18.07.21</c:v>
                </c:pt>
                <c:pt idx="74">
                  <c:v>19.07.21</c:v>
                </c:pt>
                <c:pt idx="75">
                  <c:v>20.07.21</c:v>
                </c:pt>
                <c:pt idx="76">
                  <c:v>21.07.21</c:v>
                </c:pt>
                <c:pt idx="77">
                  <c:v>22.07.21</c:v>
                </c:pt>
                <c:pt idx="78">
                  <c:v>23.07.21</c:v>
                </c:pt>
                <c:pt idx="79">
                  <c:v>24.07.21</c:v>
                </c:pt>
                <c:pt idx="80">
                  <c:v>25.07.21</c:v>
                </c:pt>
                <c:pt idx="81">
                  <c:v>26.07.21</c:v>
                </c:pt>
                <c:pt idx="82">
                  <c:v>27.07.21</c:v>
                </c:pt>
                <c:pt idx="83">
                  <c:v>28.07.21</c:v>
                </c:pt>
                <c:pt idx="84">
                  <c:v>29.07.21</c:v>
                </c:pt>
                <c:pt idx="85">
                  <c:v>30.07.21</c:v>
                </c:pt>
                <c:pt idx="86">
                  <c:v>31.07.21</c:v>
                </c:pt>
                <c:pt idx="87">
                  <c:v>01.08.21</c:v>
                </c:pt>
                <c:pt idx="88">
                  <c:v>02.08.21</c:v>
                </c:pt>
                <c:pt idx="89">
                  <c:v>03.08.21</c:v>
                </c:pt>
                <c:pt idx="90">
                  <c:v>04.08.21</c:v>
                </c:pt>
                <c:pt idx="91">
                  <c:v>05.08.21</c:v>
                </c:pt>
                <c:pt idx="92">
                  <c:v>06.08.21</c:v>
                </c:pt>
                <c:pt idx="93">
                  <c:v>07.08.21</c:v>
                </c:pt>
                <c:pt idx="94">
                  <c:v>08.08.21</c:v>
                </c:pt>
                <c:pt idx="95">
                  <c:v>09.08.21</c:v>
                </c:pt>
                <c:pt idx="96">
                  <c:v>10.08.21</c:v>
                </c:pt>
                <c:pt idx="97">
                  <c:v>11.08.21</c:v>
                </c:pt>
                <c:pt idx="98">
                  <c:v>12.08.21</c:v>
                </c:pt>
                <c:pt idx="99">
                  <c:v>13.08.21</c:v>
                </c:pt>
                <c:pt idx="100">
                  <c:v>14.08.21</c:v>
                </c:pt>
                <c:pt idx="101">
                  <c:v>15.08.21</c:v>
                </c:pt>
                <c:pt idx="102">
                  <c:v>16.08.21</c:v>
                </c:pt>
                <c:pt idx="103">
                  <c:v>17.08.21</c:v>
                </c:pt>
                <c:pt idx="104">
                  <c:v>18.08.21</c:v>
                </c:pt>
                <c:pt idx="105">
                  <c:v>19.08.21</c:v>
                </c:pt>
                <c:pt idx="106">
                  <c:v>20.08.21</c:v>
                </c:pt>
                <c:pt idx="107">
                  <c:v>21.08.21</c:v>
                </c:pt>
                <c:pt idx="108">
                  <c:v>22.08.21</c:v>
                </c:pt>
                <c:pt idx="109">
                  <c:v>23.08.21</c:v>
                </c:pt>
                <c:pt idx="110">
                  <c:v>24.08.21</c:v>
                </c:pt>
                <c:pt idx="111">
                  <c:v>25.08.21</c:v>
                </c:pt>
                <c:pt idx="112">
                  <c:v>26.08.21</c:v>
                </c:pt>
                <c:pt idx="113">
                  <c:v>27.08.21</c:v>
                </c:pt>
                <c:pt idx="114">
                  <c:v>28.08.21</c:v>
                </c:pt>
                <c:pt idx="115">
                  <c:v>29.08.21</c:v>
                </c:pt>
                <c:pt idx="116">
                  <c:v>30.08.21</c:v>
                </c:pt>
                <c:pt idx="117">
                  <c:v>31.08.21</c:v>
                </c:pt>
                <c:pt idx="118">
                  <c:v>01.09.21</c:v>
                </c:pt>
                <c:pt idx="119">
                  <c:v>02.09.21</c:v>
                </c:pt>
                <c:pt idx="120">
                  <c:v>03.09.21</c:v>
                </c:pt>
                <c:pt idx="121">
                  <c:v>04.09.21</c:v>
                </c:pt>
                <c:pt idx="122">
                  <c:v>05.09.21</c:v>
                </c:pt>
                <c:pt idx="123">
                  <c:v>06.09.21</c:v>
                </c:pt>
                <c:pt idx="124">
                  <c:v>07.09.21</c:v>
                </c:pt>
                <c:pt idx="125">
                  <c:v>08.09.21</c:v>
                </c:pt>
                <c:pt idx="126">
                  <c:v>09.09.21</c:v>
                </c:pt>
              </c:strCache>
            </c:strRef>
          </c:cat>
          <c:val>
            <c:numRef>
              <c:f>List1!$B$2:$DX$2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2</c:v>
                </c:pt>
                <c:pt idx="65">
                  <c:v>0</c:v>
                </c:pt>
                <c:pt idx="66">
                  <c:v>0</c:v>
                </c:pt>
                <c:pt idx="67">
                  <c:v>2</c:v>
                </c:pt>
                <c:pt idx="68">
                  <c:v>1</c:v>
                </c:pt>
                <c:pt idx="69">
                  <c:v>0</c:v>
                </c:pt>
                <c:pt idx="70">
                  <c:v>0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4</c:v>
                </c:pt>
                <c:pt idx="78">
                  <c:v>0</c:v>
                </c:pt>
                <c:pt idx="79">
                  <c:v>0</c:v>
                </c:pt>
                <c:pt idx="80">
                  <c:v>1</c:v>
                </c:pt>
                <c:pt idx="81">
                  <c:v>3</c:v>
                </c:pt>
                <c:pt idx="82">
                  <c:v>1</c:v>
                </c:pt>
                <c:pt idx="83">
                  <c:v>1</c:v>
                </c:pt>
                <c:pt idx="84">
                  <c:v>2</c:v>
                </c:pt>
                <c:pt idx="85">
                  <c:v>2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6</c:v>
                </c:pt>
                <c:pt idx="91">
                  <c:v>1</c:v>
                </c:pt>
                <c:pt idx="92">
                  <c:v>2</c:v>
                </c:pt>
                <c:pt idx="93">
                  <c:v>0</c:v>
                </c:pt>
                <c:pt idx="94">
                  <c:v>2</c:v>
                </c:pt>
                <c:pt idx="95">
                  <c:v>2</c:v>
                </c:pt>
                <c:pt idx="96">
                  <c:v>0</c:v>
                </c:pt>
                <c:pt idx="97">
                  <c:v>3</c:v>
                </c:pt>
                <c:pt idx="98">
                  <c:v>1</c:v>
                </c:pt>
                <c:pt idx="99">
                  <c:v>1</c:v>
                </c:pt>
                <c:pt idx="100">
                  <c:v>0</c:v>
                </c:pt>
                <c:pt idx="101">
                  <c:v>0</c:v>
                </c:pt>
                <c:pt idx="102">
                  <c:v>3</c:v>
                </c:pt>
                <c:pt idx="103">
                  <c:v>0</c:v>
                </c:pt>
                <c:pt idx="104">
                  <c:v>0</c:v>
                </c:pt>
                <c:pt idx="105">
                  <c:v>1</c:v>
                </c:pt>
                <c:pt idx="106">
                  <c:v>1</c:v>
                </c:pt>
                <c:pt idx="107">
                  <c:v>0</c:v>
                </c:pt>
                <c:pt idx="108">
                  <c:v>0</c:v>
                </c:pt>
                <c:pt idx="109">
                  <c:v>2</c:v>
                </c:pt>
                <c:pt idx="110">
                  <c:v>0</c:v>
                </c:pt>
                <c:pt idx="111">
                  <c:v>1</c:v>
                </c:pt>
                <c:pt idx="112">
                  <c:v>1</c:v>
                </c:pt>
                <c:pt idx="113">
                  <c:v>0</c:v>
                </c:pt>
                <c:pt idx="114">
                  <c:v>1</c:v>
                </c:pt>
                <c:pt idx="115">
                  <c:v>0</c:v>
                </c:pt>
                <c:pt idx="116">
                  <c:v>0</c:v>
                </c:pt>
                <c:pt idx="117">
                  <c:v>4</c:v>
                </c:pt>
                <c:pt idx="118">
                  <c:v>4</c:v>
                </c:pt>
                <c:pt idx="119">
                  <c:v>1</c:v>
                </c:pt>
                <c:pt idx="120">
                  <c:v>1</c:v>
                </c:pt>
                <c:pt idx="121">
                  <c:v>3</c:v>
                </c:pt>
                <c:pt idx="122">
                  <c:v>1</c:v>
                </c:pt>
                <c:pt idx="123">
                  <c:v>0</c:v>
                </c:pt>
                <c:pt idx="124">
                  <c:v>2</c:v>
                </c:pt>
                <c:pt idx="125">
                  <c:v>0</c:v>
                </c:pt>
                <c:pt idx="1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FD-43E4-BA1D-0B494D841FF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Sesterská povolání</c:v>
                </c:pt>
              </c:strCache>
            </c:strRef>
          </c:tx>
          <c:spPr>
            <a:ln w="635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5.3262316910785623E-3"/>
                  <c:y val="-5.6936424938805654E-3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28009897564401"/>
                      <c:h val="7.66237950090451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rgbClr val="ED7D3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ED7D3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06.05.21</c:v>
                </c:pt>
                <c:pt idx="1">
                  <c:v>07.05.21</c:v>
                </c:pt>
                <c:pt idx="2">
                  <c:v>08.05.21</c:v>
                </c:pt>
                <c:pt idx="3">
                  <c:v>09.05.21</c:v>
                </c:pt>
                <c:pt idx="4">
                  <c:v>10.05.21</c:v>
                </c:pt>
                <c:pt idx="5">
                  <c:v>11.05.21</c:v>
                </c:pt>
                <c:pt idx="6">
                  <c:v>12.05.21</c:v>
                </c:pt>
                <c:pt idx="7">
                  <c:v>13.05.21</c:v>
                </c:pt>
                <c:pt idx="8">
                  <c:v>14.05.21</c:v>
                </c:pt>
                <c:pt idx="9">
                  <c:v>15.05.21</c:v>
                </c:pt>
                <c:pt idx="10">
                  <c:v>16.05.21</c:v>
                </c:pt>
                <c:pt idx="11">
                  <c:v>17.05.21</c:v>
                </c:pt>
                <c:pt idx="12">
                  <c:v>18.05.21</c:v>
                </c:pt>
                <c:pt idx="13">
                  <c:v>19.05.21</c:v>
                </c:pt>
                <c:pt idx="14">
                  <c:v>20.05.21</c:v>
                </c:pt>
                <c:pt idx="15">
                  <c:v>21.05.21</c:v>
                </c:pt>
                <c:pt idx="16">
                  <c:v>22.05.21</c:v>
                </c:pt>
                <c:pt idx="17">
                  <c:v>23.05.21</c:v>
                </c:pt>
                <c:pt idx="18">
                  <c:v>24.05.21</c:v>
                </c:pt>
                <c:pt idx="19">
                  <c:v>25.05.21</c:v>
                </c:pt>
                <c:pt idx="20">
                  <c:v>26.05.21</c:v>
                </c:pt>
                <c:pt idx="21">
                  <c:v>27.05.21</c:v>
                </c:pt>
                <c:pt idx="22">
                  <c:v>28.05.21</c:v>
                </c:pt>
                <c:pt idx="23">
                  <c:v>29.05.21</c:v>
                </c:pt>
                <c:pt idx="24">
                  <c:v>30.05.21</c:v>
                </c:pt>
                <c:pt idx="25">
                  <c:v>31.05.21</c:v>
                </c:pt>
                <c:pt idx="26">
                  <c:v>01.06.21</c:v>
                </c:pt>
                <c:pt idx="27">
                  <c:v>02.06.21</c:v>
                </c:pt>
                <c:pt idx="28">
                  <c:v>03.06.21</c:v>
                </c:pt>
                <c:pt idx="29">
                  <c:v>04.06.21</c:v>
                </c:pt>
                <c:pt idx="30">
                  <c:v>05.06.21</c:v>
                </c:pt>
                <c:pt idx="31">
                  <c:v>06.06.21</c:v>
                </c:pt>
                <c:pt idx="32">
                  <c:v>07.06.21</c:v>
                </c:pt>
                <c:pt idx="33">
                  <c:v>08.06.21</c:v>
                </c:pt>
                <c:pt idx="34">
                  <c:v>09.06.21</c:v>
                </c:pt>
                <c:pt idx="35">
                  <c:v>10.06.21</c:v>
                </c:pt>
                <c:pt idx="36">
                  <c:v>11.06.21</c:v>
                </c:pt>
                <c:pt idx="37">
                  <c:v>12.06.21</c:v>
                </c:pt>
                <c:pt idx="38">
                  <c:v>13.06.21</c:v>
                </c:pt>
                <c:pt idx="39">
                  <c:v>14.06.21</c:v>
                </c:pt>
                <c:pt idx="40">
                  <c:v>15.06.21</c:v>
                </c:pt>
                <c:pt idx="41">
                  <c:v>16.06.21</c:v>
                </c:pt>
                <c:pt idx="42">
                  <c:v>17.06.21</c:v>
                </c:pt>
                <c:pt idx="43">
                  <c:v>18.06.21</c:v>
                </c:pt>
                <c:pt idx="44">
                  <c:v>19.06.21</c:v>
                </c:pt>
                <c:pt idx="45">
                  <c:v>20.06.21</c:v>
                </c:pt>
                <c:pt idx="46">
                  <c:v>21.06.21</c:v>
                </c:pt>
                <c:pt idx="47">
                  <c:v>22.06.21</c:v>
                </c:pt>
                <c:pt idx="48">
                  <c:v>23.06.21</c:v>
                </c:pt>
                <c:pt idx="49">
                  <c:v>24.06.21</c:v>
                </c:pt>
                <c:pt idx="50">
                  <c:v>25.06.21</c:v>
                </c:pt>
                <c:pt idx="51">
                  <c:v>26.06.21</c:v>
                </c:pt>
                <c:pt idx="52">
                  <c:v>27.06.21</c:v>
                </c:pt>
                <c:pt idx="53">
                  <c:v>28.06.21</c:v>
                </c:pt>
                <c:pt idx="54">
                  <c:v>29.06.21</c:v>
                </c:pt>
                <c:pt idx="55">
                  <c:v>30.06.21</c:v>
                </c:pt>
                <c:pt idx="56">
                  <c:v>01.07.21</c:v>
                </c:pt>
                <c:pt idx="57">
                  <c:v>02.07.21</c:v>
                </c:pt>
                <c:pt idx="58">
                  <c:v>03.07.21</c:v>
                </c:pt>
                <c:pt idx="59">
                  <c:v>04.07.21</c:v>
                </c:pt>
                <c:pt idx="60">
                  <c:v>05.07.21</c:v>
                </c:pt>
                <c:pt idx="61">
                  <c:v>06.07.21</c:v>
                </c:pt>
                <c:pt idx="62">
                  <c:v>07.07.21</c:v>
                </c:pt>
                <c:pt idx="63">
                  <c:v>08.07.21</c:v>
                </c:pt>
                <c:pt idx="64">
                  <c:v>09.07.21</c:v>
                </c:pt>
                <c:pt idx="65">
                  <c:v>10.07.21</c:v>
                </c:pt>
                <c:pt idx="66">
                  <c:v>11.07.21</c:v>
                </c:pt>
                <c:pt idx="67">
                  <c:v>12.07.21</c:v>
                </c:pt>
                <c:pt idx="68">
                  <c:v>13.07.21</c:v>
                </c:pt>
                <c:pt idx="69">
                  <c:v>14.07.21</c:v>
                </c:pt>
                <c:pt idx="70">
                  <c:v>15.07.21</c:v>
                </c:pt>
                <c:pt idx="71">
                  <c:v>16.07.21</c:v>
                </c:pt>
                <c:pt idx="72">
                  <c:v>17.07.21</c:v>
                </c:pt>
                <c:pt idx="73">
                  <c:v>18.07.21</c:v>
                </c:pt>
                <c:pt idx="74">
                  <c:v>19.07.21</c:v>
                </c:pt>
                <c:pt idx="75">
                  <c:v>20.07.21</c:v>
                </c:pt>
                <c:pt idx="76">
                  <c:v>21.07.21</c:v>
                </c:pt>
                <c:pt idx="77">
                  <c:v>22.07.21</c:v>
                </c:pt>
                <c:pt idx="78">
                  <c:v>23.07.21</c:v>
                </c:pt>
                <c:pt idx="79">
                  <c:v>24.07.21</c:v>
                </c:pt>
                <c:pt idx="80">
                  <c:v>25.07.21</c:v>
                </c:pt>
                <c:pt idx="81">
                  <c:v>26.07.21</c:v>
                </c:pt>
                <c:pt idx="82">
                  <c:v>27.07.21</c:v>
                </c:pt>
                <c:pt idx="83">
                  <c:v>28.07.21</c:v>
                </c:pt>
                <c:pt idx="84">
                  <c:v>29.07.21</c:v>
                </c:pt>
                <c:pt idx="85">
                  <c:v>30.07.21</c:v>
                </c:pt>
                <c:pt idx="86">
                  <c:v>31.07.21</c:v>
                </c:pt>
                <c:pt idx="87">
                  <c:v>01.08.21</c:v>
                </c:pt>
                <c:pt idx="88">
                  <c:v>02.08.21</c:v>
                </c:pt>
                <c:pt idx="89">
                  <c:v>03.08.21</c:v>
                </c:pt>
                <c:pt idx="90">
                  <c:v>04.08.21</c:v>
                </c:pt>
                <c:pt idx="91">
                  <c:v>05.08.21</c:v>
                </c:pt>
                <c:pt idx="92">
                  <c:v>06.08.21</c:v>
                </c:pt>
                <c:pt idx="93">
                  <c:v>07.08.21</c:v>
                </c:pt>
                <c:pt idx="94">
                  <c:v>08.08.21</c:v>
                </c:pt>
                <c:pt idx="95">
                  <c:v>09.08.21</c:v>
                </c:pt>
                <c:pt idx="96">
                  <c:v>10.08.21</c:v>
                </c:pt>
                <c:pt idx="97">
                  <c:v>11.08.21</c:v>
                </c:pt>
                <c:pt idx="98">
                  <c:v>12.08.21</c:v>
                </c:pt>
                <c:pt idx="99">
                  <c:v>13.08.21</c:v>
                </c:pt>
                <c:pt idx="100">
                  <c:v>14.08.21</c:v>
                </c:pt>
                <c:pt idx="101">
                  <c:v>15.08.21</c:v>
                </c:pt>
                <c:pt idx="102">
                  <c:v>16.08.21</c:v>
                </c:pt>
                <c:pt idx="103">
                  <c:v>17.08.21</c:v>
                </c:pt>
                <c:pt idx="104">
                  <c:v>18.08.21</c:v>
                </c:pt>
                <c:pt idx="105">
                  <c:v>19.08.21</c:v>
                </c:pt>
                <c:pt idx="106">
                  <c:v>20.08.21</c:v>
                </c:pt>
                <c:pt idx="107">
                  <c:v>21.08.21</c:v>
                </c:pt>
                <c:pt idx="108">
                  <c:v>22.08.21</c:v>
                </c:pt>
                <c:pt idx="109">
                  <c:v>23.08.21</c:v>
                </c:pt>
                <c:pt idx="110">
                  <c:v>24.08.21</c:v>
                </c:pt>
                <c:pt idx="111">
                  <c:v>25.08.21</c:v>
                </c:pt>
                <c:pt idx="112">
                  <c:v>26.08.21</c:v>
                </c:pt>
                <c:pt idx="113">
                  <c:v>27.08.21</c:v>
                </c:pt>
                <c:pt idx="114">
                  <c:v>28.08.21</c:v>
                </c:pt>
                <c:pt idx="115">
                  <c:v>29.08.21</c:v>
                </c:pt>
                <c:pt idx="116">
                  <c:v>30.08.21</c:v>
                </c:pt>
                <c:pt idx="117">
                  <c:v>31.08.21</c:v>
                </c:pt>
                <c:pt idx="118">
                  <c:v>01.09.21</c:v>
                </c:pt>
                <c:pt idx="119">
                  <c:v>02.09.21</c:v>
                </c:pt>
                <c:pt idx="120">
                  <c:v>03.09.21</c:v>
                </c:pt>
                <c:pt idx="121">
                  <c:v>04.09.21</c:v>
                </c:pt>
                <c:pt idx="122">
                  <c:v>05.09.21</c:v>
                </c:pt>
                <c:pt idx="123">
                  <c:v>06.09.21</c:v>
                </c:pt>
                <c:pt idx="124">
                  <c:v>07.09.21</c:v>
                </c:pt>
                <c:pt idx="125">
                  <c:v>08.09.21</c:v>
                </c:pt>
                <c:pt idx="126">
                  <c:v>09.09.21</c:v>
                </c:pt>
              </c:strCache>
            </c:strRef>
          </c:cat>
          <c:val>
            <c:numRef>
              <c:f>List1!$B$3:$DX$3</c:f>
              <c:numCache>
                <c:formatCode>General</c:formatCode>
                <c:ptCount val="127"/>
                <c:pt idx="0">
                  <c:v>6</c:v>
                </c:pt>
                <c:pt idx="1">
                  <c:v>13</c:v>
                </c:pt>
                <c:pt idx="2">
                  <c:v>4</c:v>
                </c:pt>
                <c:pt idx="3">
                  <c:v>3</c:v>
                </c:pt>
                <c:pt idx="4">
                  <c:v>10</c:v>
                </c:pt>
                <c:pt idx="5">
                  <c:v>18</c:v>
                </c:pt>
                <c:pt idx="6">
                  <c:v>5</c:v>
                </c:pt>
                <c:pt idx="7">
                  <c:v>9</c:v>
                </c:pt>
                <c:pt idx="8">
                  <c:v>7</c:v>
                </c:pt>
                <c:pt idx="9">
                  <c:v>1</c:v>
                </c:pt>
                <c:pt idx="10">
                  <c:v>1</c:v>
                </c:pt>
                <c:pt idx="11">
                  <c:v>7</c:v>
                </c:pt>
                <c:pt idx="12">
                  <c:v>3</c:v>
                </c:pt>
                <c:pt idx="13">
                  <c:v>2</c:v>
                </c:pt>
                <c:pt idx="14">
                  <c:v>6</c:v>
                </c:pt>
                <c:pt idx="15">
                  <c:v>3</c:v>
                </c:pt>
                <c:pt idx="16">
                  <c:v>2</c:v>
                </c:pt>
                <c:pt idx="17">
                  <c:v>0</c:v>
                </c:pt>
                <c:pt idx="18">
                  <c:v>2</c:v>
                </c:pt>
                <c:pt idx="19">
                  <c:v>4</c:v>
                </c:pt>
                <c:pt idx="20">
                  <c:v>5</c:v>
                </c:pt>
                <c:pt idx="21">
                  <c:v>2</c:v>
                </c:pt>
                <c:pt idx="22">
                  <c:v>3</c:v>
                </c:pt>
                <c:pt idx="23">
                  <c:v>0</c:v>
                </c:pt>
                <c:pt idx="24">
                  <c:v>0</c:v>
                </c:pt>
                <c:pt idx="25">
                  <c:v>3</c:v>
                </c:pt>
                <c:pt idx="26">
                  <c:v>1</c:v>
                </c:pt>
                <c:pt idx="27">
                  <c:v>0</c:v>
                </c:pt>
                <c:pt idx="28">
                  <c:v>5</c:v>
                </c:pt>
                <c:pt idx="29">
                  <c:v>1</c:v>
                </c:pt>
                <c:pt idx="30">
                  <c:v>0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2</c:v>
                </c:pt>
                <c:pt idx="43">
                  <c:v>3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0</c:v>
                </c:pt>
                <c:pt idx="56">
                  <c:v>1</c:v>
                </c:pt>
                <c:pt idx="57">
                  <c:v>2</c:v>
                </c:pt>
                <c:pt idx="58">
                  <c:v>0</c:v>
                </c:pt>
                <c:pt idx="59">
                  <c:v>1</c:v>
                </c:pt>
                <c:pt idx="60">
                  <c:v>4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</c:v>
                </c:pt>
                <c:pt idx="65">
                  <c:v>0</c:v>
                </c:pt>
                <c:pt idx="66">
                  <c:v>0</c:v>
                </c:pt>
                <c:pt idx="67">
                  <c:v>2</c:v>
                </c:pt>
                <c:pt idx="68">
                  <c:v>3</c:v>
                </c:pt>
                <c:pt idx="69">
                  <c:v>2</c:v>
                </c:pt>
                <c:pt idx="70">
                  <c:v>2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4</c:v>
                </c:pt>
                <c:pt idx="75">
                  <c:v>0</c:v>
                </c:pt>
                <c:pt idx="76">
                  <c:v>4</c:v>
                </c:pt>
                <c:pt idx="77">
                  <c:v>0</c:v>
                </c:pt>
                <c:pt idx="78">
                  <c:v>4</c:v>
                </c:pt>
                <c:pt idx="79">
                  <c:v>1</c:v>
                </c:pt>
                <c:pt idx="80">
                  <c:v>1</c:v>
                </c:pt>
                <c:pt idx="81">
                  <c:v>3</c:v>
                </c:pt>
                <c:pt idx="82">
                  <c:v>0</c:v>
                </c:pt>
                <c:pt idx="83">
                  <c:v>0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0</c:v>
                </c:pt>
                <c:pt idx="88">
                  <c:v>0</c:v>
                </c:pt>
                <c:pt idx="89">
                  <c:v>2</c:v>
                </c:pt>
                <c:pt idx="90">
                  <c:v>1</c:v>
                </c:pt>
                <c:pt idx="91">
                  <c:v>0</c:v>
                </c:pt>
                <c:pt idx="92">
                  <c:v>1</c:v>
                </c:pt>
                <c:pt idx="93">
                  <c:v>0</c:v>
                </c:pt>
                <c:pt idx="94">
                  <c:v>0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1</c:v>
                </c:pt>
                <c:pt idx="99">
                  <c:v>2</c:v>
                </c:pt>
                <c:pt idx="100">
                  <c:v>3</c:v>
                </c:pt>
                <c:pt idx="101">
                  <c:v>1</c:v>
                </c:pt>
                <c:pt idx="102">
                  <c:v>3</c:v>
                </c:pt>
                <c:pt idx="103">
                  <c:v>3</c:v>
                </c:pt>
                <c:pt idx="104">
                  <c:v>2</c:v>
                </c:pt>
                <c:pt idx="105">
                  <c:v>1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4</c:v>
                </c:pt>
                <c:pt idx="110">
                  <c:v>2</c:v>
                </c:pt>
                <c:pt idx="111">
                  <c:v>0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1</c:v>
                </c:pt>
                <c:pt idx="116">
                  <c:v>0</c:v>
                </c:pt>
                <c:pt idx="117">
                  <c:v>2</c:v>
                </c:pt>
                <c:pt idx="118">
                  <c:v>1</c:v>
                </c:pt>
                <c:pt idx="119">
                  <c:v>5</c:v>
                </c:pt>
                <c:pt idx="120">
                  <c:v>6</c:v>
                </c:pt>
                <c:pt idx="121">
                  <c:v>1</c:v>
                </c:pt>
                <c:pt idx="122">
                  <c:v>0</c:v>
                </c:pt>
                <c:pt idx="123">
                  <c:v>2</c:v>
                </c:pt>
                <c:pt idx="124">
                  <c:v>4</c:v>
                </c:pt>
                <c:pt idx="125">
                  <c:v>1</c:v>
                </c:pt>
                <c:pt idx="126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FD-43E4-BA1D-0B494D841FF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Ostatní zdravotničtí pracovníci</c:v>
                </c:pt>
              </c:strCache>
            </c:strRef>
          </c:tx>
          <c:spPr>
            <a:ln w="6350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5.3262316910785623E-3"/>
                  <c:y val="1.893135670302167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197" b="1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85260247928398"/>
                      <c:h val="9.738098319368607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06.05.21</c:v>
                </c:pt>
                <c:pt idx="1">
                  <c:v>07.05.21</c:v>
                </c:pt>
                <c:pt idx="2">
                  <c:v>08.05.21</c:v>
                </c:pt>
                <c:pt idx="3">
                  <c:v>09.05.21</c:v>
                </c:pt>
                <c:pt idx="4">
                  <c:v>10.05.21</c:v>
                </c:pt>
                <c:pt idx="5">
                  <c:v>11.05.21</c:v>
                </c:pt>
                <c:pt idx="6">
                  <c:v>12.05.21</c:v>
                </c:pt>
                <c:pt idx="7">
                  <c:v>13.05.21</c:v>
                </c:pt>
                <c:pt idx="8">
                  <c:v>14.05.21</c:v>
                </c:pt>
                <c:pt idx="9">
                  <c:v>15.05.21</c:v>
                </c:pt>
                <c:pt idx="10">
                  <c:v>16.05.21</c:v>
                </c:pt>
                <c:pt idx="11">
                  <c:v>17.05.21</c:v>
                </c:pt>
                <c:pt idx="12">
                  <c:v>18.05.21</c:v>
                </c:pt>
                <c:pt idx="13">
                  <c:v>19.05.21</c:v>
                </c:pt>
                <c:pt idx="14">
                  <c:v>20.05.21</c:v>
                </c:pt>
                <c:pt idx="15">
                  <c:v>21.05.21</c:v>
                </c:pt>
                <c:pt idx="16">
                  <c:v>22.05.21</c:v>
                </c:pt>
                <c:pt idx="17">
                  <c:v>23.05.21</c:v>
                </c:pt>
                <c:pt idx="18">
                  <c:v>24.05.21</c:v>
                </c:pt>
                <c:pt idx="19">
                  <c:v>25.05.21</c:v>
                </c:pt>
                <c:pt idx="20">
                  <c:v>26.05.21</c:v>
                </c:pt>
                <c:pt idx="21">
                  <c:v>27.05.21</c:v>
                </c:pt>
                <c:pt idx="22">
                  <c:v>28.05.21</c:v>
                </c:pt>
                <c:pt idx="23">
                  <c:v>29.05.21</c:v>
                </c:pt>
                <c:pt idx="24">
                  <c:v>30.05.21</c:v>
                </c:pt>
                <c:pt idx="25">
                  <c:v>31.05.21</c:v>
                </c:pt>
                <c:pt idx="26">
                  <c:v>01.06.21</c:v>
                </c:pt>
                <c:pt idx="27">
                  <c:v>02.06.21</c:v>
                </c:pt>
                <c:pt idx="28">
                  <c:v>03.06.21</c:v>
                </c:pt>
                <c:pt idx="29">
                  <c:v>04.06.21</c:v>
                </c:pt>
                <c:pt idx="30">
                  <c:v>05.06.21</c:v>
                </c:pt>
                <c:pt idx="31">
                  <c:v>06.06.21</c:v>
                </c:pt>
                <c:pt idx="32">
                  <c:v>07.06.21</c:v>
                </c:pt>
                <c:pt idx="33">
                  <c:v>08.06.21</c:v>
                </c:pt>
                <c:pt idx="34">
                  <c:v>09.06.21</c:v>
                </c:pt>
                <c:pt idx="35">
                  <c:v>10.06.21</c:v>
                </c:pt>
                <c:pt idx="36">
                  <c:v>11.06.21</c:v>
                </c:pt>
                <c:pt idx="37">
                  <c:v>12.06.21</c:v>
                </c:pt>
                <c:pt idx="38">
                  <c:v>13.06.21</c:v>
                </c:pt>
                <c:pt idx="39">
                  <c:v>14.06.21</c:v>
                </c:pt>
                <c:pt idx="40">
                  <c:v>15.06.21</c:v>
                </c:pt>
                <c:pt idx="41">
                  <c:v>16.06.21</c:v>
                </c:pt>
                <c:pt idx="42">
                  <c:v>17.06.21</c:v>
                </c:pt>
                <c:pt idx="43">
                  <c:v>18.06.21</c:v>
                </c:pt>
                <c:pt idx="44">
                  <c:v>19.06.21</c:v>
                </c:pt>
                <c:pt idx="45">
                  <c:v>20.06.21</c:v>
                </c:pt>
                <c:pt idx="46">
                  <c:v>21.06.21</c:v>
                </c:pt>
                <c:pt idx="47">
                  <c:v>22.06.21</c:v>
                </c:pt>
                <c:pt idx="48">
                  <c:v>23.06.21</c:v>
                </c:pt>
                <c:pt idx="49">
                  <c:v>24.06.21</c:v>
                </c:pt>
                <c:pt idx="50">
                  <c:v>25.06.21</c:v>
                </c:pt>
                <c:pt idx="51">
                  <c:v>26.06.21</c:v>
                </c:pt>
                <c:pt idx="52">
                  <c:v>27.06.21</c:v>
                </c:pt>
                <c:pt idx="53">
                  <c:v>28.06.21</c:v>
                </c:pt>
                <c:pt idx="54">
                  <c:v>29.06.21</c:v>
                </c:pt>
                <c:pt idx="55">
                  <c:v>30.06.21</c:v>
                </c:pt>
                <c:pt idx="56">
                  <c:v>01.07.21</c:v>
                </c:pt>
                <c:pt idx="57">
                  <c:v>02.07.21</c:v>
                </c:pt>
                <c:pt idx="58">
                  <c:v>03.07.21</c:v>
                </c:pt>
                <c:pt idx="59">
                  <c:v>04.07.21</c:v>
                </c:pt>
                <c:pt idx="60">
                  <c:v>05.07.21</c:v>
                </c:pt>
                <c:pt idx="61">
                  <c:v>06.07.21</c:v>
                </c:pt>
                <c:pt idx="62">
                  <c:v>07.07.21</c:v>
                </c:pt>
                <c:pt idx="63">
                  <c:v>08.07.21</c:v>
                </c:pt>
                <c:pt idx="64">
                  <c:v>09.07.21</c:v>
                </c:pt>
                <c:pt idx="65">
                  <c:v>10.07.21</c:v>
                </c:pt>
                <c:pt idx="66">
                  <c:v>11.07.21</c:v>
                </c:pt>
                <c:pt idx="67">
                  <c:v>12.07.21</c:v>
                </c:pt>
                <c:pt idx="68">
                  <c:v>13.07.21</c:v>
                </c:pt>
                <c:pt idx="69">
                  <c:v>14.07.21</c:v>
                </c:pt>
                <c:pt idx="70">
                  <c:v>15.07.21</c:v>
                </c:pt>
                <c:pt idx="71">
                  <c:v>16.07.21</c:v>
                </c:pt>
                <c:pt idx="72">
                  <c:v>17.07.21</c:v>
                </c:pt>
                <c:pt idx="73">
                  <c:v>18.07.21</c:v>
                </c:pt>
                <c:pt idx="74">
                  <c:v>19.07.21</c:v>
                </c:pt>
                <c:pt idx="75">
                  <c:v>20.07.21</c:v>
                </c:pt>
                <c:pt idx="76">
                  <c:v>21.07.21</c:v>
                </c:pt>
                <c:pt idx="77">
                  <c:v>22.07.21</c:v>
                </c:pt>
                <c:pt idx="78">
                  <c:v>23.07.21</c:v>
                </c:pt>
                <c:pt idx="79">
                  <c:v>24.07.21</c:v>
                </c:pt>
                <c:pt idx="80">
                  <c:v>25.07.21</c:v>
                </c:pt>
                <c:pt idx="81">
                  <c:v>26.07.21</c:v>
                </c:pt>
                <c:pt idx="82">
                  <c:v>27.07.21</c:v>
                </c:pt>
                <c:pt idx="83">
                  <c:v>28.07.21</c:v>
                </c:pt>
                <c:pt idx="84">
                  <c:v>29.07.21</c:v>
                </c:pt>
                <c:pt idx="85">
                  <c:v>30.07.21</c:v>
                </c:pt>
                <c:pt idx="86">
                  <c:v>31.07.21</c:v>
                </c:pt>
                <c:pt idx="87">
                  <c:v>01.08.21</c:v>
                </c:pt>
                <c:pt idx="88">
                  <c:v>02.08.21</c:v>
                </c:pt>
                <c:pt idx="89">
                  <c:v>03.08.21</c:v>
                </c:pt>
                <c:pt idx="90">
                  <c:v>04.08.21</c:v>
                </c:pt>
                <c:pt idx="91">
                  <c:v>05.08.21</c:v>
                </c:pt>
                <c:pt idx="92">
                  <c:v>06.08.21</c:v>
                </c:pt>
                <c:pt idx="93">
                  <c:v>07.08.21</c:v>
                </c:pt>
                <c:pt idx="94">
                  <c:v>08.08.21</c:v>
                </c:pt>
                <c:pt idx="95">
                  <c:v>09.08.21</c:v>
                </c:pt>
                <c:pt idx="96">
                  <c:v>10.08.21</c:v>
                </c:pt>
                <c:pt idx="97">
                  <c:v>11.08.21</c:v>
                </c:pt>
                <c:pt idx="98">
                  <c:v>12.08.21</c:v>
                </c:pt>
                <c:pt idx="99">
                  <c:v>13.08.21</c:v>
                </c:pt>
                <c:pt idx="100">
                  <c:v>14.08.21</c:v>
                </c:pt>
                <c:pt idx="101">
                  <c:v>15.08.21</c:v>
                </c:pt>
                <c:pt idx="102">
                  <c:v>16.08.21</c:v>
                </c:pt>
                <c:pt idx="103">
                  <c:v>17.08.21</c:v>
                </c:pt>
                <c:pt idx="104">
                  <c:v>18.08.21</c:v>
                </c:pt>
                <c:pt idx="105">
                  <c:v>19.08.21</c:v>
                </c:pt>
                <c:pt idx="106">
                  <c:v>20.08.21</c:v>
                </c:pt>
                <c:pt idx="107">
                  <c:v>21.08.21</c:v>
                </c:pt>
                <c:pt idx="108">
                  <c:v>22.08.21</c:v>
                </c:pt>
                <c:pt idx="109">
                  <c:v>23.08.21</c:v>
                </c:pt>
                <c:pt idx="110">
                  <c:v>24.08.21</c:v>
                </c:pt>
                <c:pt idx="111">
                  <c:v>25.08.21</c:v>
                </c:pt>
                <c:pt idx="112">
                  <c:v>26.08.21</c:v>
                </c:pt>
                <c:pt idx="113">
                  <c:v>27.08.21</c:v>
                </c:pt>
                <c:pt idx="114">
                  <c:v>28.08.21</c:v>
                </c:pt>
                <c:pt idx="115">
                  <c:v>29.08.21</c:v>
                </c:pt>
                <c:pt idx="116">
                  <c:v>30.08.21</c:v>
                </c:pt>
                <c:pt idx="117">
                  <c:v>31.08.21</c:v>
                </c:pt>
                <c:pt idx="118">
                  <c:v>01.09.21</c:v>
                </c:pt>
                <c:pt idx="119">
                  <c:v>02.09.21</c:v>
                </c:pt>
                <c:pt idx="120">
                  <c:v>03.09.21</c:v>
                </c:pt>
                <c:pt idx="121">
                  <c:v>04.09.21</c:v>
                </c:pt>
                <c:pt idx="122">
                  <c:v>05.09.21</c:v>
                </c:pt>
                <c:pt idx="123">
                  <c:v>06.09.21</c:v>
                </c:pt>
                <c:pt idx="124">
                  <c:v>07.09.21</c:v>
                </c:pt>
                <c:pt idx="125">
                  <c:v>08.09.21</c:v>
                </c:pt>
                <c:pt idx="126">
                  <c:v>09.09.21</c:v>
                </c:pt>
              </c:strCache>
            </c:strRef>
          </c:cat>
          <c:val>
            <c:numRef>
              <c:f>List1!$B$4:$DX$4</c:f>
              <c:numCache>
                <c:formatCode>General</c:formatCode>
                <c:ptCount val="127"/>
                <c:pt idx="0">
                  <c:v>14</c:v>
                </c:pt>
                <c:pt idx="1">
                  <c:v>14</c:v>
                </c:pt>
                <c:pt idx="2">
                  <c:v>4</c:v>
                </c:pt>
                <c:pt idx="3">
                  <c:v>2</c:v>
                </c:pt>
                <c:pt idx="4">
                  <c:v>10</c:v>
                </c:pt>
                <c:pt idx="5">
                  <c:v>17</c:v>
                </c:pt>
                <c:pt idx="6">
                  <c:v>9</c:v>
                </c:pt>
                <c:pt idx="7">
                  <c:v>12</c:v>
                </c:pt>
                <c:pt idx="8">
                  <c:v>9</c:v>
                </c:pt>
                <c:pt idx="9">
                  <c:v>5</c:v>
                </c:pt>
                <c:pt idx="10">
                  <c:v>3</c:v>
                </c:pt>
                <c:pt idx="11">
                  <c:v>8</c:v>
                </c:pt>
                <c:pt idx="12">
                  <c:v>7</c:v>
                </c:pt>
                <c:pt idx="13">
                  <c:v>3</c:v>
                </c:pt>
                <c:pt idx="14">
                  <c:v>6</c:v>
                </c:pt>
                <c:pt idx="15">
                  <c:v>4</c:v>
                </c:pt>
                <c:pt idx="16">
                  <c:v>1</c:v>
                </c:pt>
                <c:pt idx="17">
                  <c:v>0</c:v>
                </c:pt>
                <c:pt idx="18">
                  <c:v>6</c:v>
                </c:pt>
                <c:pt idx="19">
                  <c:v>0</c:v>
                </c:pt>
                <c:pt idx="20">
                  <c:v>6</c:v>
                </c:pt>
                <c:pt idx="21">
                  <c:v>1</c:v>
                </c:pt>
                <c:pt idx="22">
                  <c:v>2</c:v>
                </c:pt>
                <c:pt idx="23">
                  <c:v>3</c:v>
                </c:pt>
                <c:pt idx="24">
                  <c:v>0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0</c:v>
                </c:pt>
                <c:pt idx="32">
                  <c:v>2</c:v>
                </c:pt>
                <c:pt idx="33">
                  <c:v>1</c:v>
                </c:pt>
                <c:pt idx="34">
                  <c:v>2</c:v>
                </c:pt>
                <c:pt idx="35">
                  <c:v>1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2</c:v>
                </c:pt>
                <c:pt idx="49">
                  <c:v>2</c:v>
                </c:pt>
                <c:pt idx="50">
                  <c:v>0</c:v>
                </c:pt>
                <c:pt idx="51">
                  <c:v>1</c:v>
                </c:pt>
                <c:pt idx="52">
                  <c:v>2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1</c:v>
                </c:pt>
                <c:pt idx="62">
                  <c:v>1</c:v>
                </c:pt>
                <c:pt idx="63">
                  <c:v>4</c:v>
                </c:pt>
                <c:pt idx="64">
                  <c:v>4</c:v>
                </c:pt>
                <c:pt idx="65">
                  <c:v>0</c:v>
                </c:pt>
                <c:pt idx="66">
                  <c:v>0</c:v>
                </c:pt>
                <c:pt idx="67">
                  <c:v>3</c:v>
                </c:pt>
                <c:pt idx="68">
                  <c:v>0</c:v>
                </c:pt>
                <c:pt idx="69">
                  <c:v>4</c:v>
                </c:pt>
                <c:pt idx="70">
                  <c:v>2</c:v>
                </c:pt>
                <c:pt idx="71">
                  <c:v>5</c:v>
                </c:pt>
                <c:pt idx="72">
                  <c:v>1</c:v>
                </c:pt>
                <c:pt idx="73">
                  <c:v>1</c:v>
                </c:pt>
                <c:pt idx="74">
                  <c:v>3</c:v>
                </c:pt>
                <c:pt idx="75">
                  <c:v>5</c:v>
                </c:pt>
                <c:pt idx="76">
                  <c:v>1</c:v>
                </c:pt>
                <c:pt idx="77">
                  <c:v>3</c:v>
                </c:pt>
                <c:pt idx="78">
                  <c:v>2</c:v>
                </c:pt>
                <c:pt idx="79">
                  <c:v>0</c:v>
                </c:pt>
                <c:pt idx="80">
                  <c:v>1</c:v>
                </c:pt>
                <c:pt idx="81">
                  <c:v>3</c:v>
                </c:pt>
                <c:pt idx="82">
                  <c:v>4</c:v>
                </c:pt>
                <c:pt idx="83">
                  <c:v>1</c:v>
                </c:pt>
                <c:pt idx="84">
                  <c:v>3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3</c:v>
                </c:pt>
                <c:pt idx="90">
                  <c:v>3</c:v>
                </c:pt>
                <c:pt idx="91">
                  <c:v>1</c:v>
                </c:pt>
                <c:pt idx="92">
                  <c:v>2</c:v>
                </c:pt>
                <c:pt idx="93">
                  <c:v>1</c:v>
                </c:pt>
                <c:pt idx="94">
                  <c:v>0</c:v>
                </c:pt>
                <c:pt idx="95">
                  <c:v>6</c:v>
                </c:pt>
                <c:pt idx="96">
                  <c:v>0</c:v>
                </c:pt>
                <c:pt idx="97">
                  <c:v>1</c:v>
                </c:pt>
                <c:pt idx="98">
                  <c:v>2</c:v>
                </c:pt>
                <c:pt idx="99">
                  <c:v>5</c:v>
                </c:pt>
                <c:pt idx="100">
                  <c:v>2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0</c:v>
                </c:pt>
                <c:pt idx="106">
                  <c:v>3</c:v>
                </c:pt>
                <c:pt idx="107">
                  <c:v>1</c:v>
                </c:pt>
                <c:pt idx="108">
                  <c:v>2</c:v>
                </c:pt>
                <c:pt idx="109">
                  <c:v>1</c:v>
                </c:pt>
                <c:pt idx="110">
                  <c:v>2</c:v>
                </c:pt>
                <c:pt idx="111">
                  <c:v>5</c:v>
                </c:pt>
                <c:pt idx="112">
                  <c:v>2</c:v>
                </c:pt>
                <c:pt idx="113">
                  <c:v>1</c:v>
                </c:pt>
                <c:pt idx="114">
                  <c:v>0</c:v>
                </c:pt>
                <c:pt idx="115">
                  <c:v>1</c:v>
                </c:pt>
                <c:pt idx="116">
                  <c:v>1</c:v>
                </c:pt>
                <c:pt idx="117">
                  <c:v>0</c:v>
                </c:pt>
                <c:pt idx="118">
                  <c:v>2</c:v>
                </c:pt>
                <c:pt idx="119">
                  <c:v>4</c:v>
                </c:pt>
                <c:pt idx="120">
                  <c:v>6</c:v>
                </c:pt>
                <c:pt idx="121">
                  <c:v>5</c:v>
                </c:pt>
                <c:pt idx="122">
                  <c:v>1</c:v>
                </c:pt>
                <c:pt idx="123">
                  <c:v>5</c:v>
                </c:pt>
                <c:pt idx="124">
                  <c:v>4</c:v>
                </c:pt>
                <c:pt idx="125">
                  <c:v>1</c:v>
                </c:pt>
                <c:pt idx="12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8FD-43E4-BA1D-0B494D841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314152"/>
        <c:axId val="604312192"/>
      </c:lineChart>
      <c:catAx>
        <c:axId val="60431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2192"/>
        <c:crosses val="autoZero"/>
        <c:auto val="1"/>
        <c:lblAlgn val="ctr"/>
        <c:lblOffset val="100"/>
        <c:tickLblSkip val="7"/>
        <c:noMultiLvlLbl val="0"/>
      </c:catAx>
      <c:valAx>
        <c:axId val="6043121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4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38613455438066E-2"/>
          <c:y val="2.9263177408738655E-2"/>
          <c:w val="0.67928837285169852"/>
          <c:h val="0.8537042085080645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Lékaři</c:v>
                </c:pt>
              </c:strCache>
            </c:strRef>
          </c:tx>
          <c:spPr>
            <a:ln w="28575" cap="rnd">
              <a:solidFill>
                <a:srgbClr val="4472C4"/>
              </a:solidFill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3.2845470587363021E-4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l">
                    <a:defRPr sz="1197" b="1" i="0" u="none" strike="noStrike" kern="1200" baseline="0">
                      <a:solidFill>
                        <a:srgbClr val="0070C0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886443207452346"/>
                      <c:h val="4.18791471257673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List1!$B$1:$DX$1</c:f>
              <c:strCache>
                <c:ptCount val="127"/>
                <c:pt idx="0">
                  <c:v>06.05.21</c:v>
                </c:pt>
                <c:pt idx="1">
                  <c:v>07.05.21</c:v>
                </c:pt>
                <c:pt idx="2">
                  <c:v>08.05.21</c:v>
                </c:pt>
                <c:pt idx="3">
                  <c:v>09.05.21</c:v>
                </c:pt>
                <c:pt idx="4">
                  <c:v>10.05.21</c:v>
                </c:pt>
                <c:pt idx="5">
                  <c:v>11.05.21</c:v>
                </c:pt>
                <c:pt idx="6">
                  <c:v>12.05.21</c:v>
                </c:pt>
                <c:pt idx="7">
                  <c:v>13.05.21</c:v>
                </c:pt>
                <c:pt idx="8">
                  <c:v>14.05.21</c:v>
                </c:pt>
                <c:pt idx="9">
                  <c:v>15.05.21</c:v>
                </c:pt>
                <c:pt idx="10">
                  <c:v>16.05.21</c:v>
                </c:pt>
                <c:pt idx="11">
                  <c:v>17.05.21</c:v>
                </c:pt>
                <c:pt idx="12">
                  <c:v>18.05.21</c:v>
                </c:pt>
                <c:pt idx="13">
                  <c:v>19.05.21</c:v>
                </c:pt>
                <c:pt idx="14">
                  <c:v>20.05.21</c:v>
                </c:pt>
                <c:pt idx="15">
                  <c:v>21.05.21</c:v>
                </c:pt>
                <c:pt idx="16">
                  <c:v>22.05.21</c:v>
                </c:pt>
                <c:pt idx="17">
                  <c:v>23.05.21</c:v>
                </c:pt>
                <c:pt idx="18">
                  <c:v>24.05.21</c:v>
                </c:pt>
                <c:pt idx="19">
                  <c:v>25.05.21</c:v>
                </c:pt>
                <c:pt idx="20">
                  <c:v>26.05.21</c:v>
                </c:pt>
                <c:pt idx="21">
                  <c:v>27.05.21</c:v>
                </c:pt>
                <c:pt idx="22">
                  <c:v>28.05.21</c:v>
                </c:pt>
                <c:pt idx="23">
                  <c:v>29.05.21</c:v>
                </c:pt>
                <c:pt idx="24">
                  <c:v>30.05.21</c:v>
                </c:pt>
                <c:pt idx="25">
                  <c:v>31.05.21</c:v>
                </c:pt>
                <c:pt idx="26">
                  <c:v>01.06.21</c:v>
                </c:pt>
                <c:pt idx="27">
                  <c:v>02.06.21</c:v>
                </c:pt>
                <c:pt idx="28">
                  <c:v>03.06.21</c:v>
                </c:pt>
                <c:pt idx="29">
                  <c:v>04.06.21</c:v>
                </c:pt>
                <c:pt idx="30">
                  <c:v>05.06.21</c:v>
                </c:pt>
                <c:pt idx="31">
                  <c:v>06.06.21</c:v>
                </c:pt>
                <c:pt idx="32">
                  <c:v>07.06.21</c:v>
                </c:pt>
                <c:pt idx="33">
                  <c:v>08.06.21</c:v>
                </c:pt>
                <c:pt idx="34">
                  <c:v>09.06.21</c:v>
                </c:pt>
                <c:pt idx="35">
                  <c:v>10.06.21</c:v>
                </c:pt>
                <c:pt idx="36">
                  <c:v>11.06.21</c:v>
                </c:pt>
                <c:pt idx="37">
                  <c:v>12.06.21</c:v>
                </c:pt>
                <c:pt idx="38">
                  <c:v>13.06.21</c:v>
                </c:pt>
                <c:pt idx="39">
                  <c:v>14.06.21</c:v>
                </c:pt>
                <c:pt idx="40">
                  <c:v>15.06.21</c:v>
                </c:pt>
                <c:pt idx="41">
                  <c:v>16.06.21</c:v>
                </c:pt>
                <c:pt idx="42">
                  <c:v>17.06.21</c:v>
                </c:pt>
                <c:pt idx="43">
                  <c:v>18.06.21</c:v>
                </c:pt>
                <c:pt idx="44">
                  <c:v>19.06.21</c:v>
                </c:pt>
                <c:pt idx="45">
                  <c:v>20.06.21</c:v>
                </c:pt>
                <c:pt idx="46">
                  <c:v>21.06.21</c:v>
                </c:pt>
                <c:pt idx="47">
                  <c:v>22.06.21</c:v>
                </c:pt>
                <c:pt idx="48">
                  <c:v>23.06.21</c:v>
                </c:pt>
                <c:pt idx="49">
                  <c:v>24.06.21</c:v>
                </c:pt>
                <c:pt idx="50">
                  <c:v>25.06.21</c:v>
                </c:pt>
                <c:pt idx="51">
                  <c:v>26.06.21</c:v>
                </c:pt>
                <c:pt idx="52">
                  <c:v>27.06.21</c:v>
                </c:pt>
                <c:pt idx="53">
                  <c:v>28.06.21</c:v>
                </c:pt>
                <c:pt idx="54">
                  <c:v>29.06.21</c:v>
                </c:pt>
                <c:pt idx="55">
                  <c:v>30.06.21</c:v>
                </c:pt>
                <c:pt idx="56">
                  <c:v>01.07.21</c:v>
                </c:pt>
                <c:pt idx="57">
                  <c:v>02.07.21</c:v>
                </c:pt>
                <c:pt idx="58">
                  <c:v>03.07.21</c:v>
                </c:pt>
                <c:pt idx="59">
                  <c:v>04.07.21</c:v>
                </c:pt>
                <c:pt idx="60">
                  <c:v>05.07.21</c:v>
                </c:pt>
                <c:pt idx="61">
                  <c:v>06.07.21</c:v>
                </c:pt>
                <c:pt idx="62">
                  <c:v>07.07.21</c:v>
                </c:pt>
                <c:pt idx="63">
                  <c:v>08.07.21</c:v>
                </c:pt>
                <c:pt idx="64">
                  <c:v>09.07.21</c:v>
                </c:pt>
                <c:pt idx="65">
                  <c:v>10.07.21</c:v>
                </c:pt>
                <c:pt idx="66">
                  <c:v>11.07.21</c:v>
                </c:pt>
                <c:pt idx="67">
                  <c:v>12.07.21</c:v>
                </c:pt>
                <c:pt idx="68">
                  <c:v>13.07.21</c:v>
                </c:pt>
                <c:pt idx="69">
                  <c:v>14.07.21</c:v>
                </c:pt>
                <c:pt idx="70">
                  <c:v>15.07.21</c:v>
                </c:pt>
                <c:pt idx="71">
                  <c:v>16.07.21</c:v>
                </c:pt>
                <c:pt idx="72">
                  <c:v>17.07.21</c:v>
                </c:pt>
                <c:pt idx="73">
                  <c:v>18.07.21</c:v>
                </c:pt>
                <c:pt idx="74">
                  <c:v>19.07.21</c:v>
                </c:pt>
                <c:pt idx="75">
                  <c:v>20.07.21</c:v>
                </c:pt>
                <c:pt idx="76">
                  <c:v>21.07.21</c:v>
                </c:pt>
                <c:pt idx="77">
                  <c:v>22.07.21</c:v>
                </c:pt>
                <c:pt idx="78">
                  <c:v>23.07.21</c:v>
                </c:pt>
                <c:pt idx="79">
                  <c:v>24.07.21</c:v>
                </c:pt>
                <c:pt idx="80">
                  <c:v>25.07.21</c:v>
                </c:pt>
                <c:pt idx="81">
                  <c:v>26.07.21</c:v>
                </c:pt>
                <c:pt idx="82">
                  <c:v>27.07.21</c:v>
                </c:pt>
                <c:pt idx="83">
                  <c:v>28.07.21</c:v>
                </c:pt>
                <c:pt idx="84">
                  <c:v>29.07.21</c:v>
                </c:pt>
                <c:pt idx="85">
                  <c:v>30.07.21</c:v>
                </c:pt>
                <c:pt idx="86">
                  <c:v>31.07.21</c:v>
                </c:pt>
                <c:pt idx="87">
                  <c:v>01.08.21</c:v>
                </c:pt>
                <c:pt idx="88">
                  <c:v>02.08.21</c:v>
                </c:pt>
                <c:pt idx="89">
                  <c:v>03.08.21</c:v>
                </c:pt>
                <c:pt idx="90">
                  <c:v>04.08.21</c:v>
                </c:pt>
                <c:pt idx="91">
                  <c:v>05.08.21</c:v>
                </c:pt>
                <c:pt idx="92">
                  <c:v>06.08.21</c:v>
                </c:pt>
                <c:pt idx="93">
                  <c:v>07.08.21</c:v>
                </c:pt>
                <c:pt idx="94">
                  <c:v>08.08.21</c:v>
                </c:pt>
                <c:pt idx="95">
                  <c:v>09.08.21</c:v>
                </c:pt>
                <c:pt idx="96">
                  <c:v>10.08.21</c:v>
                </c:pt>
                <c:pt idx="97">
                  <c:v>11.08.21</c:v>
                </c:pt>
                <c:pt idx="98">
                  <c:v>12.08.21</c:v>
                </c:pt>
                <c:pt idx="99">
                  <c:v>13.08.21</c:v>
                </c:pt>
                <c:pt idx="100">
                  <c:v>14.08.21</c:v>
                </c:pt>
                <c:pt idx="101">
                  <c:v>15.08.21</c:v>
                </c:pt>
                <c:pt idx="102">
                  <c:v>16.08.21</c:v>
                </c:pt>
                <c:pt idx="103">
                  <c:v>17.08.21</c:v>
                </c:pt>
                <c:pt idx="104">
                  <c:v>18.08.21</c:v>
                </c:pt>
                <c:pt idx="105">
                  <c:v>19.08.21</c:v>
                </c:pt>
                <c:pt idx="106">
                  <c:v>20.08.21</c:v>
                </c:pt>
                <c:pt idx="107">
                  <c:v>21.08.21</c:v>
                </c:pt>
                <c:pt idx="108">
                  <c:v>22.08.21</c:v>
                </c:pt>
                <c:pt idx="109">
                  <c:v>23.08.21</c:v>
                </c:pt>
                <c:pt idx="110">
                  <c:v>24.08.21</c:v>
                </c:pt>
                <c:pt idx="111">
                  <c:v>25.08.21</c:v>
                </c:pt>
                <c:pt idx="112">
                  <c:v>26.08.21</c:v>
                </c:pt>
                <c:pt idx="113">
                  <c:v>27.08.21</c:v>
                </c:pt>
                <c:pt idx="114">
                  <c:v>28.08.21</c:v>
                </c:pt>
                <c:pt idx="115">
                  <c:v>29.08.21</c:v>
                </c:pt>
                <c:pt idx="116">
                  <c:v>30.08.21</c:v>
                </c:pt>
                <c:pt idx="117">
                  <c:v>31.08.21</c:v>
                </c:pt>
                <c:pt idx="118">
                  <c:v>01.09.21</c:v>
                </c:pt>
                <c:pt idx="119">
                  <c:v>02.09.21</c:v>
                </c:pt>
                <c:pt idx="120">
                  <c:v>03.09.21</c:v>
                </c:pt>
                <c:pt idx="121">
                  <c:v>04.09.21</c:v>
                </c:pt>
                <c:pt idx="122">
                  <c:v>05.09.21</c:v>
                </c:pt>
                <c:pt idx="123">
                  <c:v>06.09.21</c:v>
                </c:pt>
                <c:pt idx="124">
                  <c:v>07.09.21</c:v>
                </c:pt>
                <c:pt idx="125">
                  <c:v>08.09.21</c:v>
                </c:pt>
                <c:pt idx="126">
                  <c:v>09.09.21</c:v>
                </c:pt>
              </c:strCache>
            </c:strRef>
          </c:cat>
          <c:val>
            <c:numRef>
              <c:f>List1!$B$2:$DX$2</c:f>
              <c:numCache>
                <c:formatCode>General</c:formatCode>
                <c:ptCount val="127"/>
                <c:pt idx="0">
                  <c:v>42</c:v>
                </c:pt>
                <c:pt idx="1">
                  <c:v>38</c:v>
                </c:pt>
                <c:pt idx="2">
                  <c:v>39</c:v>
                </c:pt>
                <c:pt idx="3">
                  <c:v>39</c:v>
                </c:pt>
                <c:pt idx="4">
                  <c:v>34</c:v>
                </c:pt>
                <c:pt idx="5">
                  <c:v>35</c:v>
                </c:pt>
                <c:pt idx="6">
                  <c:v>25</c:v>
                </c:pt>
                <c:pt idx="7">
                  <c:v>27</c:v>
                </c:pt>
                <c:pt idx="8">
                  <c:v>27</c:v>
                </c:pt>
                <c:pt idx="9">
                  <c:v>26</c:v>
                </c:pt>
                <c:pt idx="10">
                  <c:v>25</c:v>
                </c:pt>
                <c:pt idx="11">
                  <c:v>22</c:v>
                </c:pt>
                <c:pt idx="12">
                  <c:v>20</c:v>
                </c:pt>
                <c:pt idx="13">
                  <c:v>20</c:v>
                </c:pt>
                <c:pt idx="14">
                  <c:v>21</c:v>
                </c:pt>
                <c:pt idx="15">
                  <c:v>21</c:v>
                </c:pt>
                <c:pt idx="16">
                  <c:v>22</c:v>
                </c:pt>
                <c:pt idx="17">
                  <c:v>22</c:v>
                </c:pt>
                <c:pt idx="18">
                  <c:v>21</c:v>
                </c:pt>
                <c:pt idx="19">
                  <c:v>20</c:v>
                </c:pt>
                <c:pt idx="20">
                  <c:v>21</c:v>
                </c:pt>
                <c:pt idx="21">
                  <c:v>19</c:v>
                </c:pt>
                <c:pt idx="22">
                  <c:v>18</c:v>
                </c:pt>
                <c:pt idx="23">
                  <c:v>17</c:v>
                </c:pt>
                <c:pt idx="24">
                  <c:v>18</c:v>
                </c:pt>
                <c:pt idx="25">
                  <c:v>16</c:v>
                </c:pt>
                <c:pt idx="26">
                  <c:v>16</c:v>
                </c:pt>
                <c:pt idx="27">
                  <c:v>14</c:v>
                </c:pt>
                <c:pt idx="28">
                  <c:v>13</c:v>
                </c:pt>
                <c:pt idx="29">
                  <c:v>11</c:v>
                </c:pt>
                <c:pt idx="30">
                  <c:v>10</c:v>
                </c:pt>
                <c:pt idx="31">
                  <c:v>10</c:v>
                </c:pt>
                <c:pt idx="32">
                  <c:v>9</c:v>
                </c:pt>
                <c:pt idx="33">
                  <c:v>8</c:v>
                </c:pt>
                <c:pt idx="34">
                  <c:v>6</c:v>
                </c:pt>
                <c:pt idx="35">
                  <c:v>3</c:v>
                </c:pt>
                <c:pt idx="36">
                  <c:v>3</c:v>
                </c:pt>
                <c:pt idx="37">
                  <c:v>2</c:v>
                </c:pt>
                <c:pt idx="38">
                  <c:v>-1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6</c:v>
                </c:pt>
                <c:pt idx="68">
                  <c:v>7</c:v>
                </c:pt>
                <c:pt idx="69">
                  <c:v>6</c:v>
                </c:pt>
                <c:pt idx="70">
                  <c:v>6</c:v>
                </c:pt>
                <c:pt idx="71">
                  <c:v>8</c:v>
                </c:pt>
                <c:pt idx="72">
                  <c:v>10</c:v>
                </c:pt>
                <c:pt idx="73">
                  <c:v>10</c:v>
                </c:pt>
                <c:pt idx="74">
                  <c:v>12</c:v>
                </c:pt>
                <c:pt idx="75">
                  <c:v>14</c:v>
                </c:pt>
                <c:pt idx="76">
                  <c:v>16</c:v>
                </c:pt>
                <c:pt idx="77">
                  <c:v>19</c:v>
                </c:pt>
                <c:pt idx="78">
                  <c:v>18</c:v>
                </c:pt>
                <c:pt idx="79">
                  <c:v>18</c:v>
                </c:pt>
                <c:pt idx="80">
                  <c:v>19</c:v>
                </c:pt>
                <c:pt idx="81">
                  <c:v>19</c:v>
                </c:pt>
                <c:pt idx="82">
                  <c:v>20</c:v>
                </c:pt>
                <c:pt idx="83">
                  <c:v>21</c:v>
                </c:pt>
                <c:pt idx="84">
                  <c:v>22</c:v>
                </c:pt>
                <c:pt idx="85">
                  <c:v>21</c:v>
                </c:pt>
                <c:pt idx="86">
                  <c:v>20</c:v>
                </c:pt>
                <c:pt idx="87">
                  <c:v>19</c:v>
                </c:pt>
                <c:pt idx="88">
                  <c:v>17</c:v>
                </c:pt>
                <c:pt idx="89">
                  <c:v>15</c:v>
                </c:pt>
                <c:pt idx="90">
                  <c:v>18</c:v>
                </c:pt>
                <c:pt idx="91">
                  <c:v>16</c:v>
                </c:pt>
                <c:pt idx="92">
                  <c:v>18</c:v>
                </c:pt>
                <c:pt idx="93">
                  <c:v>15</c:v>
                </c:pt>
                <c:pt idx="94">
                  <c:v>17</c:v>
                </c:pt>
                <c:pt idx="95">
                  <c:v>17</c:v>
                </c:pt>
                <c:pt idx="96">
                  <c:v>17</c:v>
                </c:pt>
                <c:pt idx="97">
                  <c:v>17</c:v>
                </c:pt>
                <c:pt idx="98">
                  <c:v>18</c:v>
                </c:pt>
                <c:pt idx="99">
                  <c:v>18</c:v>
                </c:pt>
                <c:pt idx="100">
                  <c:v>18</c:v>
                </c:pt>
                <c:pt idx="101">
                  <c:v>18</c:v>
                </c:pt>
                <c:pt idx="102">
                  <c:v>21</c:v>
                </c:pt>
                <c:pt idx="103">
                  <c:v>18</c:v>
                </c:pt>
                <c:pt idx="104">
                  <c:v>15</c:v>
                </c:pt>
                <c:pt idx="105">
                  <c:v>15</c:v>
                </c:pt>
                <c:pt idx="106">
                  <c:v>14</c:v>
                </c:pt>
                <c:pt idx="107">
                  <c:v>13</c:v>
                </c:pt>
                <c:pt idx="108">
                  <c:v>11</c:v>
                </c:pt>
                <c:pt idx="109">
                  <c:v>12</c:v>
                </c:pt>
                <c:pt idx="110">
                  <c:v>11</c:v>
                </c:pt>
                <c:pt idx="111">
                  <c:v>9</c:v>
                </c:pt>
                <c:pt idx="112">
                  <c:v>10</c:v>
                </c:pt>
                <c:pt idx="113">
                  <c:v>9</c:v>
                </c:pt>
                <c:pt idx="114">
                  <c:v>10</c:v>
                </c:pt>
                <c:pt idx="115">
                  <c:v>9</c:v>
                </c:pt>
                <c:pt idx="116">
                  <c:v>7</c:v>
                </c:pt>
                <c:pt idx="117">
                  <c:v>11</c:v>
                </c:pt>
                <c:pt idx="118">
                  <c:v>14</c:v>
                </c:pt>
                <c:pt idx="119">
                  <c:v>15</c:v>
                </c:pt>
                <c:pt idx="120">
                  <c:v>15</c:v>
                </c:pt>
                <c:pt idx="121">
                  <c:v>18</c:v>
                </c:pt>
                <c:pt idx="122">
                  <c:v>19</c:v>
                </c:pt>
                <c:pt idx="123">
                  <c:v>19</c:v>
                </c:pt>
                <c:pt idx="124">
                  <c:v>21</c:v>
                </c:pt>
                <c:pt idx="125">
                  <c:v>21</c:v>
                </c:pt>
                <c:pt idx="126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FD-43E4-BA1D-0B494D841FF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Sesterská povolání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7.4143274463573408E-8"/>
                  <c:y val="-1.2687477455896247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95385885184117"/>
                      <c:h val="7.66238569217618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rgbClr val="ED7D3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List1!$B$1:$DX$1</c:f>
              <c:strCache>
                <c:ptCount val="127"/>
                <c:pt idx="0">
                  <c:v>06.05.21</c:v>
                </c:pt>
                <c:pt idx="1">
                  <c:v>07.05.21</c:v>
                </c:pt>
                <c:pt idx="2">
                  <c:v>08.05.21</c:v>
                </c:pt>
                <c:pt idx="3">
                  <c:v>09.05.21</c:v>
                </c:pt>
                <c:pt idx="4">
                  <c:v>10.05.21</c:v>
                </c:pt>
                <c:pt idx="5">
                  <c:v>11.05.21</c:v>
                </c:pt>
                <c:pt idx="6">
                  <c:v>12.05.21</c:v>
                </c:pt>
                <c:pt idx="7">
                  <c:v>13.05.21</c:v>
                </c:pt>
                <c:pt idx="8">
                  <c:v>14.05.21</c:v>
                </c:pt>
                <c:pt idx="9">
                  <c:v>15.05.21</c:v>
                </c:pt>
                <c:pt idx="10">
                  <c:v>16.05.21</c:v>
                </c:pt>
                <c:pt idx="11">
                  <c:v>17.05.21</c:v>
                </c:pt>
                <c:pt idx="12">
                  <c:v>18.05.21</c:v>
                </c:pt>
                <c:pt idx="13">
                  <c:v>19.05.21</c:v>
                </c:pt>
                <c:pt idx="14">
                  <c:v>20.05.21</c:v>
                </c:pt>
                <c:pt idx="15">
                  <c:v>21.05.21</c:v>
                </c:pt>
                <c:pt idx="16">
                  <c:v>22.05.21</c:v>
                </c:pt>
                <c:pt idx="17">
                  <c:v>23.05.21</c:v>
                </c:pt>
                <c:pt idx="18">
                  <c:v>24.05.21</c:v>
                </c:pt>
                <c:pt idx="19">
                  <c:v>25.05.21</c:v>
                </c:pt>
                <c:pt idx="20">
                  <c:v>26.05.21</c:v>
                </c:pt>
                <c:pt idx="21">
                  <c:v>27.05.21</c:v>
                </c:pt>
                <c:pt idx="22">
                  <c:v>28.05.21</c:v>
                </c:pt>
                <c:pt idx="23">
                  <c:v>29.05.21</c:v>
                </c:pt>
                <c:pt idx="24">
                  <c:v>30.05.21</c:v>
                </c:pt>
                <c:pt idx="25">
                  <c:v>31.05.21</c:v>
                </c:pt>
                <c:pt idx="26">
                  <c:v>01.06.21</c:v>
                </c:pt>
                <c:pt idx="27">
                  <c:v>02.06.21</c:v>
                </c:pt>
                <c:pt idx="28">
                  <c:v>03.06.21</c:v>
                </c:pt>
                <c:pt idx="29">
                  <c:v>04.06.21</c:v>
                </c:pt>
                <c:pt idx="30">
                  <c:v>05.06.21</c:v>
                </c:pt>
                <c:pt idx="31">
                  <c:v>06.06.21</c:v>
                </c:pt>
                <c:pt idx="32">
                  <c:v>07.06.21</c:v>
                </c:pt>
                <c:pt idx="33">
                  <c:v>08.06.21</c:v>
                </c:pt>
                <c:pt idx="34">
                  <c:v>09.06.21</c:v>
                </c:pt>
                <c:pt idx="35">
                  <c:v>10.06.21</c:v>
                </c:pt>
                <c:pt idx="36">
                  <c:v>11.06.21</c:v>
                </c:pt>
                <c:pt idx="37">
                  <c:v>12.06.21</c:v>
                </c:pt>
                <c:pt idx="38">
                  <c:v>13.06.21</c:v>
                </c:pt>
                <c:pt idx="39">
                  <c:v>14.06.21</c:v>
                </c:pt>
                <c:pt idx="40">
                  <c:v>15.06.21</c:v>
                </c:pt>
                <c:pt idx="41">
                  <c:v>16.06.21</c:v>
                </c:pt>
                <c:pt idx="42">
                  <c:v>17.06.21</c:v>
                </c:pt>
                <c:pt idx="43">
                  <c:v>18.06.21</c:v>
                </c:pt>
                <c:pt idx="44">
                  <c:v>19.06.21</c:v>
                </c:pt>
                <c:pt idx="45">
                  <c:v>20.06.21</c:v>
                </c:pt>
                <c:pt idx="46">
                  <c:v>21.06.21</c:v>
                </c:pt>
                <c:pt idx="47">
                  <c:v>22.06.21</c:v>
                </c:pt>
                <c:pt idx="48">
                  <c:v>23.06.21</c:v>
                </c:pt>
                <c:pt idx="49">
                  <c:v>24.06.21</c:v>
                </c:pt>
                <c:pt idx="50">
                  <c:v>25.06.21</c:v>
                </c:pt>
                <c:pt idx="51">
                  <c:v>26.06.21</c:v>
                </c:pt>
                <c:pt idx="52">
                  <c:v>27.06.21</c:v>
                </c:pt>
                <c:pt idx="53">
                  <c:v>28.06.21</c:v>
                </c:pt>
                <c:pt idx="54">
                  <c:v>29.06.21</c:v>
                </c:pt>
                <c:pt idx="55">
                  <c:v>30.06.21</c:v>
                </c:pt>
                <c:pt idx="56">
                  <c:v>01.07.21</c:v>
                </c:pt>
                <c:pt idx="57">
                  <c:v>02.07.21</c:v>
                </c:pt>
                <c:pt idx="58">
                  <c:v>03.07.21</c:v>
                </c:pt>
                <c:pt idx="59">
                  <c:v>04.07.21</c:v>
                </c:pt>
                <c:pt idx="60">
                  <c:v>05.07.21</c:v>
                </c:pt>
                <c:pt idx="61">
                  <c:v>06.07.21</c:v>
                </c:pt>
                <c:pt idx="62">
                  <c:v>07.07.21</c:v>
                </c:pt>
                <c:pt idx="63">
                  <c:v>08.07.21</c:v>
                </c:pt>
                <c:pt idx="64">
                  <c:v>09.07.21</c:v>
                </c:pt>
                <c:pt idx="65">
                  <c:v>10.07.21</c:v>
                </c:pt>
                <c:pt idx="66">
                  <c:v>11.07.21</c:v>
                </c:pt>
                <c:pt idx="67">
                  <c:v>12.07.21</c:v>
                </c:pt>
                <c:pt idx="68">
                  <c:v>13.07.21</c:v>
                </c:pt>
                <c:pt idx="69">
                  <c:v>14.07.21</c:v>
                </c:pt>
                <c:pt idx="70">
                  <c:v>15.07.21</c:v>
                </c:pt>
                <c:pt idx="71">
                  <c:v>16.07.21</c:v>
                </c:pt>
                <c:pt idx="72">
                  <c:v>17.07.21</c:v>
                </c:pt>
                <c:pt idx="73">
                  <c:v>18.07.21</c:v>
                </c:pt>
                <c:pt idx="74">
                  <c:v>19.07.21</c:v>
                </c:pt>
                <c:pt idx="75">
                  <c:v>20.07.21</c:v>
                </c:pt>
                <c:pt idx="76">
                  <c:v>21.07.21</c:v>
                </c:pt>
                <c:pt idx="77">
                  <c:v>22.07.21</c:v>
                </c:pt>
                <c:pt idx="78">
                  <c:v>23.07.21</c:v>
                </c:pt>
                <c:pt idx="79">
                  <c:v>24.07.21</c:v>
                </c:pt>
                <c:pt idx="80">
                  <c:v>25.07.21</c:v>
                </c:pt>
                <c:pt idx="81">
                  <c:v>26.07.21</c:v>
                </c:pt>
                <c:pt idx="82">
                  <c:v>27.07.21</c:v>
                </c:pt>
                <c:pt idx="83">
                  <c:v>28.07.21</c:v>
                </c:pt>
                <c:pt idx="84">
                  <c:v>29.07.21</c:v>
                </c:pt>
                <c:pt idx="85">
                  <c:v>30.07.21</c:v>
                </c:pt>
                <c:pt idx="86">
                  <c:v>31.07.21</c:v>
                </c:pt>
                <c:pt idx="87">
                  <c:v>01.08.21</c:v>
                </c:pt>
                <c:pt idx="88">
                  <c:v>02.08.21</c:v>
                </c:pt>
                <c:pt idx="89">
                  <c:v>03.08.21</c:v>
                </c:pt>
                <c:pt idx="90">
                  <c:v>04.08.21</c:v>
                </c:pt>
                <c:pt idx="91">
                  <c:v>05.08.21</c:v>
                </c:pt>
                <c:pt idx="92">
                  <c:v>06.08.21</c:v>
                </c:pt>
                <c:pt idx="93">
                  <c:v>07.08.21</c:v>
                </c:pt>
                <c:pt idx="94">
                  <c:v>08.08.21</c:v>
                </c:pt>
                <c:pt idx="95">
                  <c:v>09.08.21</c:v>
                </c:pt>
                <c:pt idx="96">
                  <c:v>10.08.21</c:v>
                </c:pt>
                <c:pt idx="97">
                  <c:v>11.08.21</c:v>
                </c:pt>
                <c:pt idx="98">
                  <c:v>12.08.21</c:v>
                </c:pt>
                <c:pt idx="99">
                  <c:v>13.08.21</c:v>
                </c:pt>
                <c:pt idx="100">
                  <c:v>14.08.21</c:v>
                </c:pt>
                <c:pt idx="101">
                  <c:v>15.08.21</c:v>
                </c:pt>
                <c:pt idx="102">
                  <c:v>16.08.21</c:v>
                </c:pt>
                <c:pt idx="103">
                  <c:v>17.08.21</c:v>
                </c:pt>
                <c:pt idx="104">
                  <c:v>18.08.21</c:v>
                </c:pt>
                <c:pt idx="105">
                  <c:v>19.08.21</c:v>
                </c:pt>
                <c:pt idx="106">
                  <c:v>20.08.21</c:v>
                </c:pt>
                <c:pt idx="107">
                  <c:v>21.08.21</c:v>
                </c:pt>
                <c:pt idx="108">
                  <c:v>22.08.21</c:v>
                </c:pt>
                <c:pt idx="109">
                  <c:v>23.08.21</c:v>
                </c:pt>
                <c:pt idx="110">
                  <c:v>24.08.21</c:v>
                </c:pt>
                <c:pt idx="111">
                  <c:v>25.08.21</c:v>
                </c:pt>
                <c:pt idx="112">
                  <c:v>26.08.21</c:v>
                </c:pt>
                <c:pt idx="113">
                  <c:v>27.08.21</c:v>
                </c:pt>
                <c:pt idx="114">
                  <c:v>28.08.21</c:v>
                </c:pt>
                <c:pt idx="115">
                  <c:v>29.08.21</c:v>
                </c:pt>
                <c:pt idx="116">
                  <c:v>30.08.21</c:v>
                </c:pt>
                <c:pt idx="117">
                  <c:v>31.08.21</c:v>
                </c:pt>
                <c:pt idx="118">
                  <c:v>01.09.21</c:v>
                </c:pt>
                <c:pt idx="119">
                  <c:v>02.09.21</c:v>
                </c:pt>
                <c:pt idx="120">
                  <c:v>03.09.21</c:v>
                </c:pt>
                <c:pt idx="121">
                  <c:v>04.09.21</c:v>
                </c:pt>
                <c:pt idx="122">
                  <c:v>05.09.21</c:v>
                </c:pt>
                <c:pt idx="123">
                  <c:v>06.09.21</c:v>
                </c:pt>
                <c:pt idx="124">
                  <c:v>07.09.21</c:v>
                </c:pt>
                <c:pt idx="125">
                  <c:v>08.09.21</c:v>
                </c:pt>
                <c:pt idx="126">
                  <c:v>09.09.21</c:v>
                </c:pt>
              </c:strCache>
            </c:strRef>
          </c:cat>
          <c:val>
            <c:numRef>
              <c:f>List1!$B$3:$DX$3</c:f>
              <c:numCache>
                <c:formatCode>General</c:formatCode>
                <c:ptCount val="127"/>
                <c:pt idx="0">
                  <c:v>135</c:v>
                </c:pt>
                <c:pt idx="1">
                  <c:v>137</c:v>
                </c:pt>
                <c:pt idx="2">
                  <c:v>135</c:v>
                </c:pt>
                <c:pt idx="3">
                  <c:v>134</c:v>
                </c:pt>
                <c:pt idx="4">
                  <c:v>131</c:v>
                </c:pt>
                <c:pt idx="5">
                  <c:v>139</c:v>
                </c:pt>
                <c:pt idx="6">
                  <c:v>138</c:v>
                </c:pt>
                <c:pt idx="7">
                  <c:v>131</c:v>
                </c:pt>
                <c:pt idx="8">
                  <c:v>124</c:v>
                </c:pt>
                <c:pt idx="9">
                  <c:v>119</c:v>
                </c:pt>
                <c:pt idx="10">
                  <c:v>117</c:v>
                </c:pt>
                <c:pt idx="11">
                  <c:v>105</c:v>
                </c:pt>
                <c:pt idx="12">
                  <c:v>98</c:v>
                </c:pt>
                <c:pt idx="13">
                  <c:v>89</c:v>
                </c:pt>
                <c:pt idx="14">
                  <c:v>88</c:v>
                </c:pt>
                <c:pt idx="15">
                  <c:v>77</c:v>
                </c:pt>
                <c:pt idx="16">
                  <c:v>75</c:v>
                </c:pt>
                <c:pt idx="17">
                  <c:v>74</c:v>
                </c:pt>
                <c:pt idx="18">
                  <c:v>58</c:v>
                </c:pt>
                <c:pt idx="19">
                  <c:v>52</c:v>
                </c:pt>
                <c:pt idx="20">
                  <c:v>51</c:v>
                </c:pt>
                <c:pt idx="21">
                  <c:v>42</c:v>
                </c:pt>
                <c:pt idx="22">
                  <c:v>40</c:v>
                </c:pt>
                <c:pt idx="23">
                  <c:v>37</c:v>
                </c:pt>
                <c:pt idx="24">
                  <c:v>36</c:v>
                </c:pt>
                <c:pt idx="25">
                  <c:v>32</c:v>
                </c:pt>
                <c:pt idx="26">
                  <c:v>32</c:v>
                </c:pt>
                <c:pt idx="27">
                  <c:v>28</c:v>
                </c:pt>
                <c:pt idx="28">
                  <c:v>30</c:v>
                </c:pt>
                <c:pt idx="29">
                  <c:v>27</c:v>
                </c:pt>
                <c:pt idx="30">
                  <c:v>26</c:v>
                </c:pt>
                <c:pt idx="31">
                  <c:v>27</c:v>
                </c:pt>
                <c:pt idx="32">
                  <c:v>25</c:v>
                </c:pt>
                <c:pt idx="33">
                  <c:v>22</c:v>
                </c:pt>
                <c:pt idx="34">
                  <c:v>19</c:v>
                </c:pt>
                <c:pt idx="35">
                  <c:v>19</c:v>
                </c:pt>
                <c:pt idx="36">
                  <c:v>16</c:v>
                </c:pt>
                <c:pt idx="37">
                  <c:v>17</c:v>
                </c:pt>
                <c:pt idx="38">
                  <c:v>19</c:v>
                </c:pt>
                <c:pt idx="39">
                  <c:v>17</c:v>
                </c:pt>
                <c:pt idx="40">
                  <c:v>15</c:v>
                </c:pt>
                <c:pt idx="41">
                  <c:v>15</c:v>
                </c:pt>
                <c:pt idx="42">
                  <c:v>14</c:v>
                </c:pt>
                <c:pt idx="43">
                  <c:v>15</c:v>
                </c:pt>
                <c:pt idx="44">
                  <c:v>16</c:v>
                </c:pt>
                <c:pt idx="45">
                  <c:v>16</c:v>
                </c:pt>
                <c:pt idx="46">
                  <c:v>15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12</c:v>
                </c:pt>
                <c:pt idx="51">
                  <c:v>12</c:v>
                </c:pt>
                <c:pt idx="52">
                  <c:v>10</c:v>
                </c:pt>
                <c:pt idx="53">
                  <c:v>11</c:v>
                </c:pt>
                <c:pt idx="54">
                  <c:v>13</c:v>
                </c:pt>
                <c:pt idx="55">
                  <c:v>12</c:v>
                </c:pt>
                <c:pt idx="56">
                  <c:v>11</c:v>
                </c:pt>
                <c:pt idx="57">
                  <c:v>11</c:v>
                </c:pt>
                <c:pt idx="58">
                  <c:v>11</c:v>
                </c:pt>
                <c:pt idx="59">
                  <c:v>12</c:v>
                </c:pt>
                <c:pt idx="60">
                  <c:v>16</c:v>
                </c:pt>
                <c:pt idx="61">
                  <c:v>16</c:v>
                </c:pt>
                <c:pt idx="62">
                  <c:v>16</c:v>
                </c:pt>
                <c:pt idx="63">
                  <c:v>15</c:v>
                </c:pt>
                <c:pt idx="64">
                  <c:v>15</c:v>
                </c:pt>
                <c:pt idx="65">
                  <c:v>15</c:v>
                </c:pt>
                <c:pt idx="66">
                  <c:v>14</c:v>
                </c:pt>
                <c:pt idx="67">
                  <c:v>14</c:v>
                </c:pt>
                <c:pt idx="68">
                  <c:v>16</c:v>
                </c:pt>
                <c:pt idx="69">
                  <c:v>18</c:v>
                </c:pt>
                <c:pt idx="70">
                  <c:v>19</c:v>
                </c:pt>
                <c:pt idx="71">
                  <c:v>17</c:v>
                </c:pt>
                <c:pt idx="72">
                  <c:v>16</c:v>
                </c:pt>
                <c:pt idx="73">
                  <c:v>16</c:v>
                </c:pt>
                <c:pt idx="74">
                  <c:v>18</c:v>
                </c:pt>
                <c:pt idx="75">
                  <c:v>18</c:v>
                </c:pt>
                <c:pt idx="76">
                  <c:v>21</c:v>
                </c:pt>
                <c:pt idx="77">
                  <c:v>21</c:v>
                </c:pt>
                <c:pt idx="78">
                  <c:v>24</c:v>
                </c:pt>
                <c:pt idx="79">
                  <c:v>25</c:v>
                </c:pt>
                <c:pt idx="80">
                  <c:v>26</c:v>
                </c:pt>
                <c:pt idx="81">
                  <c:v>25</c:v>
                </c:pt>
                <c:pt idx="82">
                  <c:v>23</c:v>
                </c:pt>
                <c:pt idx="83">
                  <c:v>22</c:v>
                </c:pt>
                <c:pt idx="84">
                  <c:v>21</c:v>
                </c:pt>
                <c:pt idx="85">
                  <c:v>22</c:v>
                </c:pt>
                <c:pt idx="86">
                  <c:v>22</c:v>
                </c:pt>
                <c:pt idx="87">
                  <c:v>22</c:v>
                </c:pt>
                <c:pt idx="88">
                  <c:v>18</c:v>
                </c:pt>
                <c:pt idx="89">
                  <c:v>20</c:v>
                </c:pt>
                <c:pt idx="90">
                  <c:v>18</c:v>
                </c:pt>
                <c:pt idx="91">
                  <c:v>17</c:v>
                </c:pt>
                <c:pt idx="92">
                  <c:v>14</c:v>
                </c:pt>
                <c:pt idx="93">
                  <c:v>13</c:v>
                </c:pt>
                <c:pt idx="94">
                  <c:v>10</c:v>
                </c:pt>
                <c:pt idx="95">
                  <c:v>12</c:v>
                </c:pt>
                <c:pt idx="96">
                  <c:v>14</c:v>
                </c:pt>
                <c:pt idx="97">
                  <c:v>16</c:v>
                </c:pt>
                <c:pt idx="98">
                  <c:v>16</c:v>
                </c:pt>
                <c:pt idx="99">
                  <c:v>18</c:v>
                </c:pt>
                <c:pt idx="100">
                  <c:v>19</c:v>
                </c:pt>
                <c:pt idx="101">
                  <c:v>20</c:v>
                </c:pt>
                <c:pt idx="102">
                  <c:v>22</c:v>
                </c:pt>
                <c:pt idx="103">
                  <c:v>24</c:v>
                </c:pt>
                <c:pt idx="104">
                  <c:v>25</c:v>
                </c:pt>
                <c:pt idx="105">
                  <c:v>25</c:v>
                </c:pt>
                <c:pt idx="106">
                  <c:v>25</c:v>
                </c:pt>
                <c:pt idx="107">
                  <c:v>25</c:v>
                </c:pt>
                <c:pt idx="108">
                  <c:v>25</c:v>
                </c:pt>
                <c:pt idx="109">
                  <c:v>27</c:v>
                </c:pt>
                <c:pt idx="110">
                  <c:v>28</c:v>
                </c:pt>
                <c:pt idx="111">
                  <c:v>25</c:v>
                </c:pt>
                <c:pt idx="112">
                  <c:v>26</c:v>
                </c:pt>
                <c:pt idx="113">
                  <c:v>26</c:v>
                </c:pt>
                <c:pt idx="114">
                  <c:v>26</c:v>
                </c:pt>
                <c:pt idx="115">
                  <c:v>25</c:v>
                </c:pt>
                <c:pt idx="116">
                  <c:v>20</c:v>
                </c:pt>
                <c:pt idx="117">
                  <c:v>21</c:v>
                </c:pt>
                <c:pt idx="118">
                  <c:v>19</c:v>
                </c:pt>
                <c:pt idx="119">
                  <c:v>24</c:v>
                </c:pt>
                <c:pt idx="120">
                  <c:v>30</c:v>
                </c:pt>
                <c:pt idx="121">
                  <c:v>31</c:v>
                </c:pt>
                <c:pt idx="122">
                  <c:v>29</c:v>
                </c:pt>
                <c:pt idx="123">
                  <c:v>30</c:v>
                </c:pt>
                <c:pt idx="124">
                  <c:v>34</c:v>
                </c:pt>
                <c:pt idx="125">
                  <c:v>35</c:v>
                </c:pt>
                <c:pt idx="126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FD-43E4-BA1D-0B494D841FF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Ostatní zdravotničtí pracovníci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0"/>
                  <c:y val="-6.4994662841167436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52641068222655"/>
                      <c:h val="0.1113685667177562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List1!$B$1:$DX$1</c:f>
              <c:strCache>
                <c:ptCount val="127"/>
                <c:pt idx="0">
                  <c:v>06.05.21</c:v>
                </c:pt>
                <c:pt idx="1">
                  <c:v>07.05.21</c:v>
                </c:pt>
                <c:pt idx="2">
                  <c:v>08.05.21</c:v>
                </c:pt>
                <c:pt idx="3">
                  <c:v>09.05.21</c:v>
                </c:pt>
                <c:pt idx="4">
                  <c:v>10.05.21</c:v>
                </c:pt>
                <c:pt idx="5">
                  <c:v>11.05.21</c:v>
                </c:pt>
                <c:pt idx="6">
                  <c:v>12.05.21</c:v>
                </c:pt>
                <c:pt idx="7">
                  <c:v>13.05.21</c:v>
                </c:pt>
                <c:pt idx="8">
                  <c:v>14.05.21</c:v>
                </c:pt>
                <c:pt idx="9">
                  <c:v>15.05.21</c:v>
                </c:pt>
                <c:pt idx="10">
                  <c:v>16.05.21</c:v>
                </c:pt>
                <c:pt idx="11">
                  <c:v>17.05.21</c:v>
                </c:pt>
                <c:pt idx="12">
                  <c:v>18.05.21</c:v>
                </c:pt>
                <c:pt idx="13">
                  <c:v>19.05.21</c:v>
                </c:pt>
                <c:pt idx="14">
                  <c:v>20.05.21</c:v>
                </c:pt>
                <c:pt idx="15">
                  <c:v>21.05.21</c:v>
                </c:pt>
                <c:pt idx="16">
                  <c:v>22.05.21</c:v>
                </c:pt>
                <c:pt idx="17">
                  <c:v>23.05.21</c:v>
                </c:pt>
                <c:pt idx="18">
                  <c:v>24.05.21</c:v>
                </c:pt>
                <c:pt idx="19">
                  <c:v>25.05.21</c:v>
                </c:pt>
                <c:pt idx="20">
                  <c:v>26.05.21</c:v>
                </c:pt>
                <c:pt idx="21">
                  <c:v>27.05.21</c:v>
                </c:pt>
                <c:pt idx="22">
                  <c:v>28.05.21</c:v>
                </c:pt>
                <c:pt idx="23">
                  <c:v>29.05.21</c:v>
                </c:pt>
                <c:pt idx="24">
                  <c:v>30.05.21</c:v>
                </c:pt>
                <c:pt idx="25">
                  <c:v>31.05.21</c:v>
                </c:pt>
                <c:pt idx="26">
                  <c:v>01.06.21</c:v>
                </c:pt>
                <c:pt idx="27">
                  <c:v>02.06.21</c:v>
                </c:pt>
                <c:pt idx="28">
                  <c:v>03.06.21</c:v>
                </c:pt>
                <c:pt idx="29">
                  <c:v>04.06.21</c:v>
                </c:pt>
                <c:pt idx="30">
                  <c:v>05.06.21</c:v>
                </c:pt>
                <c:pt idx="31">
                  <c:v>06.06.21</c:v>
                </c:pt>
                <c:pt idx="32">
                  <c:v>07.06.21</c:v>
                </c:pt>
                <c:pt idx="33">
                  <c:v>08.06.21</c:v>
                </c:pt>
                <c:pt idx="34">
                  <c:v>09.06.21</c:v>
                </c:pt>
                <c:pt idx="35">
                  <c:v>10.06.21</c:v>
                </c:pt>
                <c:pt idx="36">
                  <c:v>11.06.21</c:v>
                </c:pt>
                <c:pt idx="37">
                  <c:v>12.06.21</c:v>
                </c:pt>
                <c:pt idx="38">
                  <c:v>13.06.21</c:v>
                </c:pt>
                <c:pt idx="39">
                  <c:v>14.06.21</c:v>
                </c:pt>
                <c:pt idx="40">
                  <c:v>15.06.21</c:v>
                </c:pt>
                <c:pt idx="41">
                  <c:v>16.06.21</c:v>
                </c:pt>
                <c:pt idx="42">
                  <c:v>17.06.21</c:v>
                </c:pt>
                <c:pt idx="43">
                  <c:v>18.06.21</c:v>
                </c:pt>
                <c:pt idx="44">
                  <c:v>19.06.21</c:v>
                </c:pt>
                <c:pt idx="45">
                  <c:v>20.06.21</c:v>
                </c:pt>
                <c:pt idx="46">
                  <c:v>21.06.21</c:v>
                </c:pt>
                <c:pt idx="47">
                  <c:v>22.06.21</c:v>
                </c:pt>
                <c:pt idx="48">
                  <c:v>23.06.21</c:v>
                </c:pt>
                <c:pt idx="49">
                  <c:v>24.06.21</c:v>
                </c:pt>
                <c:pt idx="50">
                  <c:v>25.06.21</c:v>
                </c:pt>
                <c:pt idx="51">
                  <c:v>26.06.21</c:v>
                </c:pt>
                <c:pt idx="52">
                  <c:v>27.06.21</c:v>
                </c:pt>
                <c:pt idx="53">
                  <c:v>28.06.21</c:v>
                </c:pt>
                <c:pt idx="54">
                  <c:v>29.06.21</c:v>
                </c:pt>
                <c:pt idx="55">
                  <c:v>30.06.21</c:v>
                </c:pt>
                <c:pt idx="56">
                  <c:v>01.07.21</c:v>
                </c:pt>
                <c:pt idx="57">
                  <c:v>02.07.21</c:v>
                </c:pt>
                <c:pt idx="58">
                  <c:v>03.07.21</c:v>
                </c:pt>
                <c:pt idx="59">
                  <c:v>04.07.21</c:v>
                </c:pt>
                <c:pt idx="60">
                  <c:v>05.07.21</c:v>
                </c:pt>
                <c:pt idx="61">
                  <c:v>06.07.21</c:v>
                </c:pt>
                <c:pt idx="62">
                  <c:v>07.07.21</c:v>
                </c:pt>
                <c:pt idx="63">
                  <c:v>08.07.21</c:v>
                </c:pt>
                <c:pt idx="64">
                  <c:v>09.07.21</c:v>
                </c:pt>
                <c:pt idx="65">
                  <c:v>10.07.21</c:v>
                </c:pt>
                <c:pt idx="66">
                  <c:v>11.07.21</c:v>
                </c:pt>
                <c:pt idx="67">
                  <c:v>12.07.21</c:v>
                </c:pt>
                <c:pt idx="68">
                  <c:v>13.07.21</c:v>
                </c:pt>
                <c:pt idx="69">
                  <c:v>14.07.21</c:v>
                </c:pt>
                <c:pt idx="70">
                  <c:v>15.07.21</c:v>
                </c:pt>
                <c:pt idx="71">
                  <c:v>16.07.21</c:v>
                </c:pt>
                <c:pt idx="72">
                  <c:v>17.07.21</c:v>
                </c:pt>
                <c:pt idx="73">
                  <c:v>18.07.21</c:v>
                </c:pt>
                <c:pt idx="74">
                  <c:v>19.07.21</c:v>
                </c:pt>
                <c:pt idx="75">
                  <c:v>20.07.21</c:v>
                </c:pt>
                <c:pt idx="76">
                  <c:v>21.07.21</c:v>
                </c:pt>
                <c:pt idx="77">
                  <c:v>22.07.21</c:v>
                </c:pt>
                <c:pt idx="78">
                  <c:v>23.07.21</c:v>
                </c:pt>
                <c:pt idx="79">
                  <c:v>24.07.21</c:v>
                </c:pt>
                <c:pt idx="80">
                  <c:v>25.07.21</c:v>
                </c:pt>
                <c:pt idx="81">
                  <c:v>26.07.21</c:v>
                </c:pt>
                <c:pt idx="82">
                  <c:v>27.07.21</c:v>
                </c:pt>
                <c:pt idx="83">
                  <c:v>28.07.21</c:v>
                </c:pt>
                <c:pt idx="84">
                  <c:v>29.07.21</c:v>
                </c:pt>
                <c:pt idx="85">
                  <c:v>30.07.21</c:v>
                </c:pt>
                <c:pt idx="86">
                  <c:v>31.07.21</c:v>
                </c:pt>
                <c:pt idx="87">
                  <c:v>01.08.21</c:v>
                </c:pt>
                <c:pt idx="88">
                  <c:v>02.08.21</c:v>
                </c:pt>
                <c:pt idx="89">
                  <c:v>03.08.21</c:v>
                </c:pt>
                <c:pt idx="90">
                  <c:v>04.08.21</c:v>
                </c:pt>
                <c:pt idx="91">
                  <c:v>05.08.21</c:v>
                </c:pt>
                <c:pt idx="92">
                  <c:v>06.08.21</c:v>
                </c:pt>
                <c:pt idx="93">
                  <c:v>07.08.21</c:v>
                </c:pt>
                <c:pt idx="94">
                  <c:v>08.08.21</c:v>
                </c:pt>
                <c:pt idx="95">
                  <c:v>09.08.21</c:v>
                </c:pt>
                <c:pt idx="96">
                  <c:v>10.08.21</c:v>
                </c:pt>
                <c:pt idx="97">
                  <c:v>11.08.21</c:v>
                </c:pt>
                <c:pt idx="98">
                  <c:v>12.08.21</c:v>
                </c:pt>
                <c:pt idx="99">
                  <c:v>13.08.21</c:v>
                </c:pt>
                <c:pt idx="100">
                  <c:v>14.08.21</c:v>
                </c:pt>
                <c:pt idx="101">
                  <c:v>15.08.21</c:v>
                </c:pt>
                <c:pt idx="102">
                  <c:v>16.08.21</c:v>
                </c:pt>
                <c:pt idx="103">
                  <c:v>17.08.21</c:v>
                </c:pt>
                <c:pt idx="104">
                  <c:v>18.08.21</c:v>
                </c:pt>
                <c:pt idx="105">
                  <c:v>19.08.21</c:v>
                </c:pt>
                <c:pt idx="106">
                  <c:v>20.08.21</c:v>
                </c:pt>
                <c:pt idx="107">
                  <c:v>21.08.21</c:v>
                </c:pt>
                <c:pt idx="108">
                  <c:v>22.08.21</c:v>
                </c:pt>
                <c:pt idx="109">
                  <c:v>23.08.21</c:v>
                </c:pt>
                <c:pt idx="110">
                  <c:v>24.08.21</c:v>
                </c:pt>
                <c:pt idx="111">
                  <c:v>25.08.21</c:v>
                </c:pt>
                <c:pt idx="112">
                  <c:v>26.08.21</c:v>
                </c:pt>
                <c:pt idx="113">
                  <c:v>27.08.21</c:v>
                </c:pt>
                <c:pt idx="114">
                  <c:v>28.08.21</c:v>
                </c:pt>
                <c:pt idx="115">
                  <c:v>29.08.21</c:v>
                </c:pt>
                <c:pt idx="116">
                  <c:v>30.08.21</c:v>
                </c:pt>
                <c:pt idx="117">
                  <c:v>31.08.21</c:v>
                </c:pt>
                <c:pt idx="118">
                  <c:v>01.09.21</c:v>
                </c:pt>
                <c:pt idx="119">
                  <c:v>02.09.21</c:v>
                </c:pt>
                <c:pt idx="120">
                  <c:v>03.09.21</c:v>
                </c:pt>
                <c:pt idx="121">
                  <c:v>04.09.21</c:v>
                </c:pt>
                <c:pt idx="122">
                  <c:v>05.09.21</c:v>
                </c:pt>
                <c:pt idx="123">
                  <c:v>06.09.21</c:v>
                </c:pt>
                <c:pt idx="124">
                  <c:v>07.09.21</c:v>
                </c:pt>
                <c:pt idx="125">
                  <c:v>08.09.21</c:v>
                </c:pt>
                <c:pt idx="126">
                  <c:v>09.09.21</c:v>
                </c:pt>
              </c:strCache>
            </c:strRef>
          </c:cat>
          <c:val>
            <c:numRef>
              <c:f>List1!$B$4:$DX$4</c:f>
              <c:numCache>
                <c:formatCode>General</c:formatCode>
                <c:ptCount val="127"/>
                <c:pt idx="0">
                  <c:v>175</c:v>
                </c:pt>
                <c:pt idx="1">
                  <c:v>176</c:v>
                </c:pt>
                <c:pt idx="2">
                  <c:v>177</c:v>
                </c:pt>
                <c:pt idx="3">
                  <c:v>174</c:v>
                </c:pt>
                <c:pt idx="4">
                  <c:v>159</c:v>
                </c:pt>
                <c:pt idx="5">
                  <c:v>160</c:v>
                </c:pt>
                <c:pt idx="6">
                  <c:v>154</c:v>
                </c:pt>
                <c:pt idx="7">
                  <c:v>143</c:v>
                </c:pt>
                <c:pt idx="8">
                  <c:v>133</c:v>
                </c:pt>
                <c:pt idx="9">
                  <c:v>135</c:v>
                </c:pt>
                <c:pt idx="10">
                  <c:v>135</c:v>
                </c:pt>
                <c:pt idx="11">
                  <c:v>125</c:v>
                </c:pt>
                <c:pt idx="12">
                  <c:v>116</c:v>
                </c:pt>
                <c:pt idx="13">
                  <c:v>106</c:v>
                </c:pt>
                <c:pt idx="14">
                  <c:v>100</c:v>
                </c:pt>
                <c:pt idx="15">
                  <c:v>90</c:v>
                </c:pt>
                <c:pt idx="16">
                  <c:v>89</c:v>
                </c:pt>
                <c:pt idx="17">
                  <c:v>87</c:v>
                </c:pt>
                <c:pt idx="18">
                  <c:v>79</c:v>
                </c:pt>
                <c:pt idx="19">
                  <c:v>65</c:v>
                </c:pt>
                <c:pt idx="20">
                  <c:v>60</c:v>
                </c:pt>
                <c:pt idx="21">
                  <c:v>51</c:v>
                </c:pt>
                <c:pt idx="22">
                  <c:v>42</c:v>
                </c:pt>
                <c:pt idx="23">
                  <c:v>41</c:v>
                </c:pt>
                <c:pt idx="24">
                  <c:v>41</c:v>
                </c:pt>
                <c:pt idx="25">
                  <c:v>35</c:v>
                </c:pt>
                <c:pt idx="26">
                  <c:v>30</c:v>
                </c:pt>
                <c:pt idx="27">
                  <c:v>25</c:v>
                </c:pt>
                <c:pt idx="28">
                  <c:v>23</c:v>
                </c:pt>
                <c:pt idx="29">
                  <c:v>19</c:v>
                </c:pt>
                <c:pt idx="30">
                  <c:v>20</c:v>
                </c:pt>
                <c:pt idx="31">
                  <c:v>19</c:v>
                </c:pt>
                <c:pt idx="32">
                  <c:v>16</c:v>
                </c:pt>
                <c:pt idx="33">
                  <c:v>14</c:v>
                </c:pt>
                <c:pt idx="34">
                  <c:v>13</c:v>
                </c:pt>
                <c:pt idx="35">
                  <c:v>12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7</c:v>
                </c:pt>
                <c:pt idx="40">
                  <c:v>6</c:v>
                </c:pt>
                <c:pt idx="41">
                  <c:v>7</c:v>
                </c:pt>
                <c:pt idx="42">
                  <c:v>8</c:v>
                </c:pt>
                <c:pt idx="43">
                  <c:v>8</c:v>
                </c:pt>
                <c:pt idx="44">
                  <c:v>6</c:v>
                </c:pt>
                <c:pt idx="45">
                  <c:v>7</c:v>
                </c:pt>
                <c:pt idx="46">
                  <c:v>6</c:v>
                </c:pt>
                <c:pt idx="47">
                  <c:v>4</c:v>
                </c:pt>
                <c:pt idx="48">
                  <c:v>6</c:v>
                </c:pt>
                <c:pt idx="49">
                  <c:v>7</c:v>
                </c:pt>
                <c:pt idx="50">
                  <c:v>6</c:v>
                </c:pt>
                <c:pt idx="51">
                  <c:v>7</c:v>
                </c:pt>
                <c:pt idx="52">
                  <c:v>9</c:v>
                </c:pt>
                <c:pt idx="53">
                  <c:v>9</c:v>
                </c:pt>
                <c:pt idx="54">
                  <c:v>10</c:v>
                </c:pt>
                <c:pt idx="55">
                  <c:v>10</c:v>
                </c:pt>
                <c:pt idx="56">
                  <c:v>9</c:v>
                </c:pt>
                <c:pt idx="57">
                  <c:v>10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12</c:v>
                </c:pt>
                <c:pt idx="64">
                  <c:v>15</c:v>
                </c:pt>
                <c:pt idx="65">
                  <c:v>14</c:v>
                </c:pt>
                <c:pt idx="66">
                  <c:v>13</c:v>
                </c:pt>
                <c:pt idx="67">
                  <c:v>15</c:v>
                </c:pt>
                <c:pt idx="68">
                  <c:v>15</c:v>
                </c:pt>
                <c:pt idx="69">
                  <c:v>19</c:v>
                </c:pt>
                <c:pt idx="70">
                  <c:v>21</c:v>
                </c:pt>
                <c:pt idx="71">
                  <c:v>25</c:v>
                </c:pt>
                <c:pt idx="72">
                  <c:v>26</c:v>
                </c:pt>
                <c:pt idx="73">
                  <c:v>27</c:v>
                </c:pt>
                <c:pt idx="74">
                  <c:v>29</c:v>
                </c:pt>
                <c:pt idx="75">
                  <c:v>34</c:v>
                </c:pt>
                <c:pt idx="76">
                  <c:v>33</c:v>
                </c:pt>
                <c:pt idx="77">
                  <c:v>32</c:v>
                </c:pt>
                <c:pt idx="78">
                  <c:v>31</c:v>
                </c:pt>
                <c:pt idx="79">
                  <c:v>31</c:v>
                </c:pt>
                <c:pt idx="80">
                  <c:v>31</c:v>
                </c:pt>
                <c:pt idx="81">
                  <c:v>32</c:v>
                </c:pt>
                <c:pt idx="82">
                  <c:v>36</c:v>
                </c:pt>
                <c:pt idx="83">
                  <c:v>33</c:v>
                </c:pt>
                <c:pt idx="84">
                  <c:v>32</c:v>
                </c:pt>
                <c:pt idx="85">
                  <c:v>30</c:v>
                </c:pt>
                <c:pt idx="86">
                  <c:v>30</c:v>
                </c:pt>
                <c:pt idx="87">
                  <c:v>28</c:v>
                </c:pt>
                <c:pt idx="88">
                  <c:v>26</c:v>
                </c:pt>
                <c:pt idx="89">
                  <c:v>28</c:v>
                </c:pt>
                <c:pt idx="90">
                  <c:v>30</c:v>
                </c:pt>
                <c:pt idx="91">
                  <c:v>26</c:v>
                </c:pt>
                <c:pt idx="92">
                  <c:v>27</c:v>
                </c:pt>
                <c:pt idx="93">
                  <c:v>27</c:v>
                </c:pt>
                <c:pt idx="94">
                  <c:v>25</c:v>
                </c:pt>
                <c:pt idx="95">
                  <c:v>27</c:v>
                </c:pt>
                <c:pt idx="96">
                  <c:v>25</c:v>
                </c:pt>
                <c:pt idx="97">
                  <c:v>25</c:v>
                </c:pt>
                <c:pt idx="98">
                  <c:v>24</c:v>
                </c:pt>
                <c:pt idx="99">
                  <c:v>29</c:v>
                </c:pt>
                <c:pt idx="100">
                  <c:v>30</c:v>
                </c:pt>
                <c:pt idx="101">
                  <c:v>30</c:v>
                </c:pt>
                <c:pt idx="102">
                  <c:v>28</c:v>
                </c:pt>
                <c:pt idx="103">
                  <c:v>25</c:v>
                </c:pt>
                <c:pt idx="104">
                  <c:v>24</c:v>
                </c:pt>
                <c:pt idx="105">
                  <c:v>22</c:v>
                </c:pt>
                <c:pt idx="106">
                  <c:v>24</c:v>
                </c:pt>
                <c:pt idx="107">
                  <c:v>24</c:v>
                </c:pt>
                <c:pt idx="108">
                  <c:v>25</c:v>
                </c:pt>
                <c:pt idx="109">
                  <c:v>22</c:v>
                </c:pt>
                <c:pt idx="110">
                  <c:v>23</c:v>
                </c:pt>
                <c:pt idx="111">
                  <c:v>27</c:v>
                </c:pt>
                <c:pt idx="112">
                  <c:v>25</c:v>
                </c:pt>
                <c:pt idx="113">
                  <c:v>23</c:v>
                </c:pt>
                <c:pt idx="114">
                  <c:v>21</c:v>
                </c:pt>
                <c:pt idx="115">
                  <c:v>22</c:v>
                </c:pt>
                <c:pt idx="116">
                  <c:v>20</c:v>
                </c:pt>
                <c:pt idx="117">
                  <c:v>20</c:v>
                </c:pt>
                <c:pt idx="118">
                  <c:v>22</c:v>
                </c:pt>
                <c:pt idx="119">
                  <c:v>26</c:v>
                </c:pt>
                <c:pt idx="120">
                  <c:v>28</c:v>
                </c:pt>
                <c:pt idx="121">
                  <c:v>32</c:v>
                </c:pt>
                <c:pt idx="122">
                  <c:v>31</c:v>
                </c:pt>
                <c:pt idx="123">
                  <c:v>36</c:v>
                </c:pt>
                <c:pt idx="124">
                  <c:v>40</c:v>
                </c:pt>
                <c:pt idx="125">
                  <c:v>41</c:v>
                </c:pt>
                <c:pt idx="126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8FD-43E4-BA1D-0B494D841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314152"/>
        <c:axId val="604312192"/>
      </c:lineChart>
      <c:catAx>
        <c:axId val="60431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2192"/>
        <c:crosses val="autoZero"/>
        <c:auto val="1"/>
        <c:lblAlgn val="ctr"/>
        <c:lblOffset val="100"/>
        <c:tickLblSkip val="7"/>
        <c:noMultiLvlLbl val="0"/>
      </c:catAx>
      <c:valAx>
        <c:axId val="6043121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4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Kraj Vysočina</c:v>
                </c:pt>
                <c:pt idx="2">
                  <c:v>Liberecký kraj</c:v>
                </c:pt>
                <c:pt idx="3">
                  <c:v>Hlavní město Praha</c:v>
                </c:pt>
                <c:pt idx="4">
                  <c:v>Královéhradecký kraj</c:v>
                </c:pt>
                <c:pt idx="5">
                  <c:v>Středočeský kraj</c:v>
                </c:pt>
                <c:pt idx="6">
                  <c:v>Ústecký kraj</c:v>
                </c:pt>
                <c:pt idx="7">
                  <c:v>Jihočeský kraj</c:v>
                </c:pt>
                <c:pt idx="8">
                  <c:v>Pardubický kraj</c:v>
                </c:pt>
                <c:pt idx="9">
                  <c:v>ČR</c:v>
                </c:pt>
                <c:pt idx="10">
                  <c:v>Olomoucký kraj</c:v>
                </c:pt>
                <c:pt idx="11">
                  <c:v>Jihomoravský kraj</c:v>
                </c:pt>
                <c:pt idx="12">
                  <c:v>Karlovarský kraj</c:v>
                </c:pt>
                <c:pt idx="13">
                  <c:v>Zlínský kraj</c:v>
                </c:pt>
                <c:pt idx="14">
                  <c:v>Moravskoslezský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91.067539999999994</c:v>
                </c:pt>
                <c:pt idx="1">
                  <c:v>88.379199999999997</c:v>
                </c:pt>
                <c:pt idx="2">
                  <c:v>88.070459999999997</c:v>
                </c:pt>
                <c:pt idx="3">
                  <c:v>87.534790000000001</c:v>
                </c:pt>
                <c:pt idx="4">
                  <c:v>87.388800000000003</c:v>
                </c:pt>
                <c:pt idx="5">
                  <c:v>87.235969999999995</c:v>
                </c:pt>
                <c:pt idx="6">
                  <c:v>86.942149999999998</c:v>
                </c:pt>
                <c:pt idx="7">
                  <c:v>86.620069999999998</c:v>
                </c:pt>
                <c:pt idx="8">
                  <c:v>86.439390000000003</c:v>
                </c:pt>
                <c:pt idx="9">
                  <c:v>85.842879999999994</c:v>
                </c:pt>
                <c:pt idx="10">
                  <c:v>85.053709999999995</c:v>
                </c:pt>
                <c:pt idx="11">
                  <c:v>83.882109999999997</c:v>
                </c:pt>
                <c:pt idx="12">
                  <c:v>82.683980000000005</c:v>
                </c:pt>
                <c:pt idx="13">
                  <c:v>82.211860000000001</c:v>
                </c:pt>
                <c:pt idx="14">
                  <c:v>81.42895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38-498E-AF17-8F5778D62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in val="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Ústecký kraj</c:v>
                </c:pt>
                <c:pt idx="1">
                  <c:v>Kraj Vysočina</c:v>
                </c:pt>
                <c:pt idx="2">
                  <c:v>Hlavní město Praha</c:v>
                </c:pt>
                <c:pt idx="3">
                  <c:v>Plzeňský kraj</c:v>
                </c:pt>
                <c:pt idx="4">
                  <c:v>Středočeský kraj</c:v>
                </c:pt>
                <c:pt idx="5">
                  <c:v>Královéhradecký kraj</c:v>
                </c:pt>
                <c:pt idx="6">
                  <c:v>Karlovarský kraj</c:v>
                </c:pt>
                <c:pt idx="7">
                  <c:v>Jihočeský kraj</c:v>
                </c:pt>
                <c:pt idx="8">
                  <c:v>ČR</c:v>
                </c:pt>
                <c:pt idx="9">
                  <c:v>Liberecký kraj</c:v>
                </c:pt>
                <c:pt idx="10">
                  <c:v>Jihomoravský kraj</c:v>
                </c:pt>
                <c:pt idx="11">
                  <c:v>Pardubický kraj</c:v>
                </c:pt>
                <c:pt idx="12">
                  <c:v>Moravskoslezský kraj</c:v>
                </c:pt>
                <c:pt idx="13">
                  <c:v>Zlínský kraj</c:v>
                </c:pt>
                <c:pt idx="14">
                  <c:v>Olomoucký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83.197559999999996</c:v>
                </c:pt>
                <c:pt idx="1">
                  <c:v>82.145189999999999</c:v>
                </c:pt>
                <c:pt idx="2">
                  <c:v>82.023970000000006</c:v>
                </c:pt>
                <c:pt idx="3">
                  <c:v>81.996089999999995</c:v>
                </c:pt>
                <c:pt idx="4">
                  <c:v>81.560540000000003</c:v>
                </c:pt>
                <c:pt idx="5">
                  <c:v>80.759299999999996</c:v>
                </c:pt>
                <c:pt idx="6">
                  <c:v>79.572119999999998</c:v>
                </c:pt>
                <c:pt idx="7">
                  <c:v>78.490070000000003</c:v>
                </c:pt>
                <c:pt idx="8">
                  <c:v>77.981049999999996</c:v>
                </c:pt>
                <c:pt idx="9">
                  <c:v>77.686539999999994</c:v>
                </c:pt>
                <c:pt idx="10">
                  <c:v>76.611310000000003</c:v>
                </c:pt>
                <c:pt idx="11">
                  <c:v>74.579909999999998</c:v>
                </c:pt>
                <c:pt idx="12">
                  <c:v>71.862750000000005</c:v>
                </c:pt>
                <c:pt idx="13">
                  <c:v>71.276910000000001</c:v>
                </c:pt>
                <c:pt idx="14">
                  <c:v>70.060580000000002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0-47DE-ACA1-8E4053576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10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1120061166082842"/>
          <c:y val="6.3054247171625041E-2"/>
          <c:w val="0.45963458745004687"/>
          <c:h val="0.917177322571322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ostatní ZP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List1!$A$2:$A$36</c:f>
              <c:strCache>
                <c:ptCount val="35"/>
                <c:pt idx="0">
                  <c:v>§ 42 Sanitář</c:v>
                </c:pt>
                <c:pt idx="1">
                  <c:v>§ 24 Fyzioterapeut</c:v>
                </c:pt>
                <c:pt idx="2">
                  <c:v>farmaceut</c:v>
                </c:pt>
                <c:pt idx="3">
                  <c:v>§ 19 Farmaceutický asistent</c:v>
                </c:pt>
                <c:pt idx="4">
                  <c:v>§ 9 Zdravotní laborant</c:v>
                </c:pt>
                <c:pt idx="5">
                  <c:v>§ 36 Ošetřovatel</c:v>
                </c:pt>
                <c:pt idx="6">
                  <c:v>§ 18 Zdravotnický záchranář</c:v>
                </c:pt>
                <c:pt idx="7">
                  <c:v>§ 39 Zubní instrumentářka</c:v>
                </c:pt>
                <c:pt idx="8">
                  <c:v>§ 8 Radiologický asistent</c:v>
                </c:pt>
                <c:pt idx="9">
                  <c:v>§ 16 Zubní technik</c:v>
                </c:pt>
                <c:pt idx="10">
                  <c:v>§ 26 Odborný pracovník v laboratorních metodách a v přípravě léčivých přípravků</c:v>
                </c:pt>
                <c:pt idx="11">
                  <c:v>§ 40 Řidič zdravotnické dopravní služby</c:v>
                </c:pt>
                <c:pt idx="12">
                  <c:v>§ 35 Řidič vozidla zdravotnické záchranné služby</c:v>
                </c:pt>
                <c:pt idx="13">
                  <c:v>§ 17 Dentální hygienistka</c:v>
                </c:pt>
                <c:pt idx="14">
                  <c:v>§ 37 Masér ve zdravotnictví, nevidomý a slabozraký masér ve zdravotnictví</c:v>
                </c:pt>
                <c:pt idx="15">
                  <c:v>§ 22 Psycholog ve zdravotnictví</c:v>
                </c:pt>
                <c:pt idx="16">
                  <c:v>§ 10 Zdravotně-sociální pracovník</c:v>
                </c:pt>
                <c:pt idx="17">
                  <c:v>§ 11 Optometrista</c:v>
                </c:pt>
                <c:pt idx="18">
                  <c:v>§ 15 Nutriční terapeut</c:v>
                </c:pt>
                <c:pt idx="19">
                  <c:v>§ 7 Ergoterapeut</c:v>
                </c:pt>
                <c:pt idx="20">
                  <c:v>§ 30 Laboratorní asistent</c:v>
                </c:pt>
                <c:pt idx="21">
                  <c:v>§ 23 Logoped ve zdravotnictví</c:v>
                </c:pt>
                <c:pt idx="22">
                  <c:v>§ 27 Biomedicínský inženýr</c:v>
                </c:pt>
                <c:pt idx="23">
                  <c:v>§ 33 Asistent zubního technika</c:v>
                </c:pt>
                <c:pt idx="24">
                  <c:v>§ 28 Odborný pracovník v ochraně a podpoře veřejného zdraví</c:v>
                </c:pt>
                <c:pt idx="25">
                  <c:v>§ 21a Adiktolog</c:v>
                </c:pt>
                <c:pt idx="26">
                  <c:v>§ 13 Asistent ochrany a podpory veřejného zdraví</c:v>
                </c:pt>
                <c:pt idx="27">
                  <c:v>§ 14 Ortotik-protetik</c:v>
                </c:pt>
                <c:pt idx="28">
                  <c:v>§ 20 Biomedicínský technik</c:v>
                </c:pt>
                <c:pt idx="29">
                  <c:v>§ 31 Ortoticko-protetický technik</c:v>
                </c:pt>
                <c:pt idx="30">
                  <c:v>§ 25 Radiologický fyzik</c:v>
                </c:pt>
                <c:pt idx="31">
                  <c:v>§ 32 Nutriční asistent</c:v>
                </c:pt>
                <c:pt idx="32">
                  <c:v>§ 12 Ortoptista</c:v>
                </c:pt>
                <c:pt idx="33">
                  <c:v>§ 21 Radiologický technik</c:v>
                </c:pt>
                <c:pt idx="34">
                  <c:v>§ 41 Autoptický laborant</c:v>
                </c:pt>
              </c:strCache>
            </c:strRef>
          </c:cat>
          <c:val>
            <c:numRef>
              <c:f>List1!$B$2:$B$36</c:f>
              <c:numCache>
                <c:formatCode>General</c:formatCode>
                <c:ptCount val="35"/>
                <c:pt idx="0">
                  <c:v>2243</c:v>
                </c:pt>
                <c:pt idx="1">
                  <c:v>898</c:v>
                </c:pt>
                <c:pt idx="2">
                  <c:v>745</c:v>
                </c:pt>
                <c:pt idx="3">
                  <c:v>638</c:v>
                </c:pt>
                <c:pt idx="4">
                  <c:v>608</c:v>
                </c:pt>
                <c:pt idx="5">
                  <c:v>508</c:v>
                </c:pt>
                <c:pt idx="6">
                  <c:v>349</c:v>
                </c:pt>
                <c:pt idx="7">
                  <c:v>337</c:v>
                </c:pt>
                <c:pt idx="8">
                  <c:v>281</c:v>
                </c:pt>
                <c:pt idx="9">
                  <c:v>251</c:v>
                </c:pt>
                <c:pt idx="10">
                  <c:v>221</c:v>
                </c:pt>
                <c:pt idx="11">
                  <c:v>220</c:v>
                </c:pt>
                <c:pt idx="12">
                  <c:v>174</c:v>
                </c:pt>
                <c:pt idx="13">
                  <c:v>122</c:v>
                </c:pt>
                <c:pt idx="14">
                  <c:v>114</c:v>
                </c:pt>
                <c:pt idx="15">
                  <c:v>106</c:v>
                </c:pt>
                <c:pt idx="16">
                  <c:v>81</c:v>
                </c:pt>
                <c:pt idx="17">
                  <c:v>81</c:v>
                </c:pt>
                <c:pt idx="18">
                  <c:v>81</c:v>
                </c:pt>
                <c:pt idx="19">
                  <c:v>68</c:v>
                </c:pt>
                <c:pt idx="20">
                  <c:v>65</c:v>
                </c:pt>
                <c:pt idx="21">
                  <c:v>48</c:v>
                </c:pt>
                <c:pt idx="22">
                  <c:v>34</c:v>
                </c:pt>
                <c:pt idx="23">
                  <c:v>21</c:v>
                </c:pt>
                <c:pt idx="24">
                  <c:v>18</c:v>
                </c:pt>
                <c:pt idx="25">
                  <c:v>16</c:v>
                </c:pt>
                <c:pt idx="26">
                  <c:v>13</c:v>
                </c:pt>
                <c:pt idx="27">
                  <c:v>12</c:v>
                </c:pt>
                <c:pt idx="28">
                  <c:v>7</c:v>
                </c:pt>
                <c:pt idx="29">
                  <c:v>7</c:v>
                </c:pt>
                <c:pt idx="30">
                  <c:v>6</c:v>
                </c:pt>
                <c:pt idx="31">
                  <c:v>5</c:v>
                </c:pt>
                <c:pt idx="32">
                  <c:v>4</c:v>
                </c:pt>
                <c:pt idx="33">
                  <c:v>1</c:v>
                </c:pt>
                <c:pt idx="3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DC-4FEF-9A9E-83836E26F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320460415"/>
        <c:axId val="315793487"/>
      </c:barChart>
      <c:catAx>
        <c:axId val="32046041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5793487"/>
        <c:crosses val="autoZero"/>
        <c:auto val="1"/>
        <c:lblAlgn val="ctr"/>
        <c:lblOffset val="100"/>
        <c:tickLblSkip val="1"/>
        <c:noMultiLvlLbl val="0"/>
      </c:catAx>
      <c:valAx>
        <c:axId val="315793487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20460415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13.09.2021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534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150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006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489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553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30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88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3309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8449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4090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415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149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19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039226"/>
            <a:ext cx="11487705" cy="5587305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11FBEFA6-3CC9-4A8B-98AB-811AE091489A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C2747F8C-F296-41AB-B6E6-650FFEA0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28806D-A537-4323-B4ED-4983696D2AF8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B2B0A03-1219-4FC5-81C7-A43DCB123A0C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2E921148-1008-412D-AB36-245237C3D6B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28" name="Obrázek 2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480755B3-A38B-4215-974C-50EA6F66494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23" name="Grafický objekt 22">
              <a:extLst>
                <a:ext uri="{FF2B5EF4-FFF2-40B4-BE49-F238E27FC236}">
                  <a16:creationId xmlns:a16="http://schemas.microsoft.com/office/drawing/2014/main" id="{1A14BE4F-72B2-49A1-B4A4-7983F7AE57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DC58920C-B9EC-4A94-B9EB-451592F3EED9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A3C58891-14E6-4818-B969-C72F93F0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B49FBB4-BF51-45C2-86CA-B4502DA62936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14" name="Skupina 13">
              <a:extLst>
                <a:ext uri="{FF2B5EF4-FFF2-40B4-BE49-F238E27FC236}">
                  <a16:creationId xmlns:a16="http://schemas.microsoft.com/office/drawing/2014/main" id="{1533BE81-CFEE-48A9-AF03-143EC513CB79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2BA1D09A-64DD-4910-BF60-CC7075472A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8" name="Obrázek 1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3A04F306-61D6-499B-9F34-24714C7AFE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5" name="Grafický objekt 14">
              <a:extLst>
                <a:ext uri="{FF2B5EF4-FFF2-40B4-BE49-F238E27FC236}">
                  <a16:creationId xmlns:a16="http://schemas.microsoft.com/office/drawing/2014/main" id="{62747C58-6152-448D-9270-C4FE61C51F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al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57251005-B581-4C6B-9623-FE7C9E672C61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2ABA8342-40EF-4EF8-878F-E756BF1AA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EC133C2D-E49B-4A76-8E4C-79637436790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2342" y="93094"/>
            <a:ext cx="4017507" cy="504000"/>
            <a:chOff x="5972087" y="329946"/>
            <a:chExt cx="6026262" cy="73700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7B0E7EF1-130B-4AF3-9B9B-F57B675459BE}"/>
                </a:ext>
              </a:extLst>
            </p:cNvPr>
            <p:cNvGrpSpPr/>
            <p:nvPr userDrawn="1"/>
          </p:nvGrpSpPr>
          <p:grpSpPr>
            <a:xfrm>
              <a:off x="8116661" y="331276"/>
              <a:ext cx="3881688" cy="450808"/>
              <a:chOff x="8214317" y="331276"/>
              <a:chExt cx="3881688" cy="450808"/>
            </a:xfrm>
          </p:grpSpPr>
          <p:pic>
            <p:nvPicPr>
              <p:cNvPr id="14" name="Grafický objekt 13">
                <a:extLst>
                  <a:ext uri="{FF2B5EF4-FFF2-40B4-BE49-F238E27FC236}">
                    <a16:creationId xmlns:a16="http://schemas.microsoft.com/office/drawing/2014/main" id="{5A70A0E6-773C-4F6E-853C-28A61AEF1D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71177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5" name="Obrázek 14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7F95AEA6-4367-4B52-93A3-3068041EC4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31276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ABAFA576-D9BF-4267-9BD2-2B78AD34E6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4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3" r:id="rId3"/>
    <p:sldLayoutId id="2147483661" r:id="rId4"/>
    <p:sldLayoutId id="2147483665" r:id="rId5"/>
    <p:sldLayoutId id="214748367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900347"/>
            <a:ext cx="12192000" cy="15342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Očkování: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zdravotničtí pracovníci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Stav a vývoj epidemie COVID-19 </a:t>
            </a:r>
            <a:b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119043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037065" cy="576000"/>
          </a:xfrm>
        </p:spPr>
        <p:txBody>
          <a:bodyPr/>
          <a:lstStyle/>
          <a:p>
            <a:r>
              <a:rPr lang="cs-CZ" dirty="0"/>
              <a:t>Očkovaní zdravotníci v nemocnicích akutní lůžkové péče a ZZS</a:t>
            </a:r>
          </a:p>
        </p:txBody>
      </p:sp>
      <p:graphicFrame>
        <p:nvGraphicFramePr>
          <p:cNvPr id="9" name="Chart 6">
            <a:extLst>
              <a:ext uri="{FF2B5EF4-FFF2-40B4-BE49-F238E27FC236}">
                <a16:creationId xmlns:a16="http://schemas.microsoft.com/office/drawing/2014/main" id="{95B21923-74CC-4971-8ACF-75603B949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3897222"/>
              </p:ext>
            </p:extLst>
          </p:nvPr>
        </p:nvGraphicFramePr>
        <p:xfrm>
          <a:off x="10136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7">
            <a:extLst>
              <a:ext uri="{FF2B5EF4-FFF2-40B4-BE49-F238E27FC236}">
                <a16:creationId xmlns:a16="http://schemas.microsoft.com/office/drawing/2014/main" id="{859ED9E0-6A53-405A-BD02-85A115DFB578}"/>
              </a:ext>
            </a:extLst>
          </p:cNvPr>
          <p:cNvSpPr txBox="1"/>
          <p:nvPr/>
        </p:nvSpPr>
        <p:spPr>
          <a:xfrm>
            <a:off x="1653004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8DE006A4-47CC-483A-94C2-37A91796F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15013"/>
              </p:ext>
            </p:extLst>
          </p:nvPr>
        </p:nvGraphicFramePr>
        <p:xfrm>
          <a:off x="5070251" y="1245141"/>
          <a:ext cx="1013589" cy="5010075"/>
        </p:xfrm>
        <a:graphic>
          <a:graphicData uri="http://schemas.openxmlformats.org/drawingml/2006/table">
            <a:tbl>
              <a:tblPr/>
              <a:tblGrid>
                <a:gridCol w="1013589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27 656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3" name="Obdélník 12">
            <a:extLst>
              <a:ext uri="{FF2B5EF4-FFF2-40B4-BE49-F238E27FC236}">
                <a16:creationId xmlns:a16="http://schemas.microsoft.com/office/drawing/2014/main" id="{A045BA81-95DE-42BA-99D6-CBB4DCCC5501}"/>
              </a:ext>
            </a:extLst>
          </p:cNvPr>
          <p:cNvSpPr/>
          <p:nvPr/>
        </p:nvSpPr>
        <p:spPr>
          <a:xfrm>
            <a:off x="172060" y="6354140"/>
            <a:ext cx="81051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/>
              <a:t>Do analýzy jsou zahrnuti pouze zdravotničtí pracovníci nahlášení poskytovateli zdravotnických služeb jako aktuálně zaměstnaní.</a:t>
            </a:r>
          </a:p>
          <a:p>
            <a:r>
              <a:rPr lang="cs-CZ" sz="1100" dirty="0"/>
              <a:t>Zdroj: Národní registr zdravotnických pracovníků (NRZP), ÚZIS ČR; Informační systém infekční nemoci (ISIN) 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F1F59839-6B54-4C6A-814C-0F7D2FA4596F}"/>
              </a:ext>
            </a:extLst>
          </p:cNvPr>
          <p:cNvSpPr txBox="1"/>
          <p:nvPr/>
        </p:nvSpPr>
        <p:spPr>
          <a:xfrm>
            <a:off x="267310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Lékaři </a:t>
            </a:r>
            <a:r>
              <a:rPr lang="cs-CZ" sz="1400" dirty="0"/>
              <a:t>(včetně zubních lékařů)</a:t>
            </a:r>
            <a:endParaRPr lang="cs-CZ" dirty="0"/>
          </a:p>
        </p:txBody>
      </p:sp>
      <p:graphicFrame>
        <p:nvGraphicFramePr>
          <p:cNvPr id="15" name="Chart 6">
            <a:extLst>
              <a:ext uri="{FF2B5EF4-FFF2-40B4-BE49-F238E27FC236}">
                <a16:creationId xmlns:a16="http://schemas.microsoft.com/office/drawing/2014/main" id="{04728811-3D14-4440-A95A-65B5E4851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045998"/>
              </p:ext>
            </p:extLst>
          </p:nvPr>
        </p:nvGraphicFramePr>
        <p:xfrm>
          <a:off x="6185074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id="{68CBEAFC-AB11-4E0B-8467-5B7AAE3834DA}"/>
              </a:ext>
            </a:extLst>
          </p:cNvPr>
          <p:cNvSpPr txBox="1"/>
          <p:nvPr/>
        </p:nvSpPr>
        <p:spPr>
          <a:xfrm>
            <a:off x="7827942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8E50632-3864-418D-91C6-3A9FEBF81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47914"/>
              </p:ext>
            </p:extLst>
          </p:nvPr>
        </p:nvGraphicFramePr>
        <p:xfrm>
          <a:off x="11181969" y="1244893"/>
          <a:ext cx="950976" cy="5010075"/>
        </p:xfrm>
        <a:graphic>
          <a:graphicData uri="http://schemas.openxmlformats.org/drawingml/2006/table">
            <a:tbl>
              <a:tblPr/>
              <a:tblGrid>
                <a:gridCol w="950976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9 856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52 089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8" name="TextBox 7">
            <a:extLst>
              <a:ext uri="{FF2B5EF4-FFF2-40B4-BE49-F238E27FC236}">
                <a16:creationId xmlns:a16="http://schemas.microsoft.com/office/drawing/2014/main" id="{0A250D1E-21AE-452B-8E14-DA72C406298D}"/>
              </a:ext>
            </a:extLst>
          </p:cNvPr>
          <p:cNvSpPr txBox="1"/>
          <p:nvPr/>
        </p:nvSpPr>
        <p:spPr>
          <a:xfrm>
            <a:off x="6442248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Sestry*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FD5F7F0-9879-44F5-8A51-0926E63C659F}"/>
              </a:ext>
            </a:extLst>
          </p:cNvPr>
          <p:cNvSpPr/>
          <p:nvPr/>
        </p:nvSpPr>
        <p:spPr>
          <a:xfrm>
            <a:off x="8410574" y="6354140"/>
            <a:ext cx="34290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/>
              <a:t>*Sestry</a:t>
            </a:r>
            <a:r>
              <a:rPr lang="cs-CZ" sz="1100" dirty="0"/>
              <a:t> - § 5 Všeobecná sestra, § 5a Dětská sestra, § 6 Porodní asistentka, § 21b Praktická sestra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5427835" y="596549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400" b="1" dirty="0"/>
              <a:t>Stav k 10. 9. 2021</a:t>
            </a:r>
          </a:p>
        </p:txBody>
      </p:sp>
    </p:spTree>
    <p:extLst>
      <p:ext uri="{BB962C8B-B14F-4D97-AF65-F5344CB8AC3E}">
        <p14:creationId xmlns:p14="http://schemas.microsoft.com/office/powerpoint/2010/main" val="43482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552450" y="833301"/>
            <a:ext cx="110394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Mezi skupinami zdravotnických pracovníků je nejnižší proočkovanost u nelékařských zdravotnických pracovníků, která dosahuje 75 %.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73256" y="3241554"/>
            <a:ext cx="118537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Např. profese sanitáře a fyzioterapeuta patřila mezi nejčastěji nakažené, jak dokládají reprezentativní data. Přitom jde o pracovníky s velkým počtem kontaktů ve zdravotnických zařízeních. Posílení očkování i u těchto zdravotnických profesí je potřebné. </a:t>
            </a:r>
          </a:p>
        </p:txBody>
      </p:sp>
      <p:sp>
        <p:nvSpPr>
          <p:cNvPr id="11" name="Šipka dolů 10"/>
          <p:cNvSpPr/>
          <p:nvPr/>
        </p:nvSpPr>
        <p:spPr>
          <a:xfrm>
            <a:off x="5289224" y="6024699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Šipka dolů 11"/>
          <p:cNvSpPr/>
          <p:nvPr/>
        </p:nvSpPr>
        <p:spPr>
          <a:xfrm>
            <a:off x="5289224" y="2568347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3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f 17">
            <a:extLst>
              <a:ext uri="{FF2B5EF4-FFF2-40B4-BE49-F238E27FC236}">
                <a16:creationId xmlns:a16="http://schemas.microsoft.com/office/drawing/2014/main" id="{67714BB1-BEFB-4B6A-BA4B-87D00EC0BC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689654"/>
              </p:ext>
            </p:extLst>
          </p:nvPr>
        </p:nvGraphicFramePr>
        <p:xfrm>
          <a:off x="40511" y="729673"/>
          <a:ext cx="11855235" cy="5867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D287B611-02D0-49D2-B339-A7B816C3C828}"/>
              </a:ext>
            </a:extLst>
          </p:cNvPr>
          <p:cNvSpPr txBox="1"/>
          <p:nvPr/>
        </p:nvSpPr>
        <p:spPr>
          <a:xfrm>
            <a:off x="2162175" y="6583202"/>
            <a:ext cx="7665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systém, ISIN – Informační systém infekční nemocí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CE02CAE-4282-4A4F-990C-53954F77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7303" cy="576000"/>
          </a:xfrm>
        </p:spPr>
        <p:txBody>
          <a:bodyPr/>
          <a:lstStyle/>
          <a:p>
            <a:r>
              <a:rPr lang="cs-CZ" dirty="0"/>
              <a:t>Přehled povolání u COVID-19 pozitivních ostatních zdravotnických pracovníků za období 01-09 / 2021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DB5357A-74B2-4F73-9151-19DFF199B935}"/>
              </a:ext>
            </a:extLst>
          </p:cNvPr>
          <p:cNvSpPr/>
          <p:nvPr/>
        </p:nvSpPr>
        <p:spPr>
          <a:xfrm>
            <a:off x="261654" y="846827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známých pracovních pozic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E819702-3927-4B90-94FB-62346EEA34F0}"/>
              </a:ext>
            </a:extLst>
          </p:cNvPr>
          <p:cNvSpPr txBox="1"/>
          <p:nvPr/>
        </p:nvSpPr>
        <p:spPr>
          <a:xfrm>
            <a:off x="9847292" y="6560118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200" b="1" dirty="0"/>
              <a:t>Stav k 9. 9. 2021</a:t>
            </a:r>
          </a:p>
        </p:txBody>
      </p:sp>
    </p:spTree>
    <p:extLst>
      <p:ext uri="{BB962C8B-B14F-4D97-AF65-F5344CB8AC3E}">
        <p14:creationId xmlns:p14="http://schemas.microsoft.com/office/powerpoint/2010/main" val="1119748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aktivní zdravotničtí pracovníci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5652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5F8F24A-407C-46C2-BF8F-7094A798CF34}"/>
              </a:ext>
            </a:extLst>
          </p:cNvPr>
          <p:cNvSpPr/>
          <p:nvPr/>
        </p:nvSpPr>
        <p:spPr>
          <a:xfrm>
            <a:off x="331021" y="5689889"/>
            <a:ext cx="114541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>
              <a:defRPr/>
            </a:pPr>
            <a:r>
              <a:rPr lang="cs-CZ" sz="1100" dirty="0">
                <a:solidFill>
                  <a:srgbClr val="000000"/>
                </a:solidFill>
              </a:rPr>
              <a:t>** Počet zdravotnických pracovníků nahlášených do NZIS (Národní registr zdravotnických pracovníků – NRZP) poskytovateli zdravotních služeb jako aktivní v období od 1.6.2021 do současnosti.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309541" y="621246"/>
            <a:ext cx="11561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V této analýze jsou zahrnuti ZP, u kterých poskytovatelé zdravotních služeb nahlásili jejich aktivní výkon zaměstnání (v ambulantním sektoru mohou být tyto počty mírně nedohlášené).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968ED8-B7A5-4B68-AF27-DAE3E4FFEDCD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FFFFFF"/>
                </a:solidFill>
              </a:rPr>
              <a:t>Stav k 10. 9. 2021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9EBA9451-7A3F-4EF9-93DD-7094F620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12546"/>
              </p:ext>
            </p:extLst>
          </p:nvPr>
        </p:nvGraphicFramePr>
        <p:xfrm>
          <a:off x="356585" y="1390933"/>
          <a:ext cx="11273440" cy="4273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965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68436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sz="1600" dirty="0"/>
                        <a:t>evidovaní v NZIS**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effectLst/>
                        </a:rPr>
                        <a:t>Počet aktivních zdravotnických pracovníků**</a:t>
                      </a:r>
                      <a:endParaRPr lang="cs-CZ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dirty="0">
                          <a:effectLst/>
                        </a:rPr>
                        <a:t>Počet očkovaných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dirty="0">
                          <a:effectLst/>
                        </a:rPr>
                        <a:t>Podíl očkovaných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farmaceuti</a:t>
                      </a:r>
                    </a:p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(farmaceut, § 19 Farmaceutický asistent)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14 239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5223301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36 Ošetřovatel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42 Sanitář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26 320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18 Zdravotnický záchranář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3551337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24 Fyzioterapeut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754198"/>
                  </a:ext>
                </a:extLst>
              </a:tr>
              <a:tr h="52218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laboratorní pracovníci</a:t>
                      </a:r>
                    </a:p>
                    <a:p>
                      <a:pPr algn="l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(§ 8 Radiologický asistent, § 9 Zdravotní laborant, § 26 Odborný pracovník v laboratorních metodách a v přípravě léčivých přípravků, § 30 Laboratorní asistent, § 41 Autoptický laborant)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14 480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11 161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0714590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ostatní NLZP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15 882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83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629EBA01-574E-4B55-AF11-520CF4C7E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35851"/>
              </p:ext>
            </p:extLst>
          </p:nvPr>
        </p:nvGraphicFramePr>
        <p:xfrm>
          <a:off x="1943099" y="1448593"/>
          <a:ext cx="9946013" cy="4689135"/>
        </p:xfrm>
        <a:graphic>
          <a:graphicData uri="http://schemas.openxmlformats.org/drawingml/2006/table">
            <a:tbl>
              <a:tblPr/>
              <a:tblGrid>
                <a:gridCol w="1420859">
                  <a:extLst>
                    <a:ext uri="{9D8B030D-6E8A-4147-A177-3AD203B41FA5}">
                      <a16:colId xmlns:a16="http://schemas.microsoft.com/office/drawing/2014/main" val="4152059922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3478999382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733247908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968184042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1527518720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1324377200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1957730625"/>
                    </a:ext>
                  </a:extLst>
                </a:gridCol>
              </a:tblGrid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C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C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3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6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90472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6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4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442740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6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2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1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F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208984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B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6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0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5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8093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6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D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F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6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C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88559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5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979343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F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A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E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C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962319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7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4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4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A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5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5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71647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B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5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4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B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6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408889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5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5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B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B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2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45694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8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A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4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5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174624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E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1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5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B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525287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48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A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B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1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024595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A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E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7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5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041914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1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2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0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1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5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85048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037065" cy="576000"/>
          </a:xfrm>
        </p:spPr>
        <p:txBody>
          <a:bodyPr/>
          <a:lstStyle/>
          <a:p>
            <a:r>
              <a:rPr lang="cs-CZ" dirty="0"/>
              <a:t>Očkovaní NLZP v nemocnicích akutní lůžkové péče a ZZS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A045BA81-95DE-42BA-99D6-CBB4DCCC5501}"/>
              </a:ext>
            </a:extLst>
          </p:cNvPr>
          <p:cNvSpPr/>
          <p:nvPr/>
        </p:nvSpPr>
        <p:spPr>
          <a:xfrm>
            <a:off x="172060" y="6401765"/>
            <a:ext cx="117532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1100" dirty="0"/>
              <a:t>Do analýzy jsou zahrnuti pouze zdravotničtí pracovníci nahlášení poskytovateli zdravotnických služeb jako aktuálně zaměstnaní.</a:t>
            </a:r>
          </a:p>
          <a:p>
            <a:pPr algn="ctr"/>
            <a:r>
              <a:rPr lang="cs-CZ" sz="1100" dirty="0"/>
              <a:t>Zdroj: Národní registr zdravotnických pracovníků (NRZP), ÚZIS ČR; Informační systém infekční nemoci (ISIN) 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297313" y="614100"/>
            <a:ext cx="17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b="1" dirty="0"/>
              <a:t>Stav k 10. 9.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02BA253-3FCF-4619-85EA-CE8807BF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5319"/>
              </p:ext>
            </p:extLst>
          </p:nvPr>
        </p:nvGraphicFramePr>
        <p:xfrm>
          <a:off x="302889" y="921878"/>
          <a:ext cx="11586222" cy="5215857"/>
        </p:xfrm>
        <a:graphic>
          <a:graphicData uri="http://schemas.openxmlformats.org/drawingml/2006/table">
            <a:tbl>
              <a:tblPr/>
              <a:tblGrid>
                <a:gridCol w="1640944">
                  <a:extLst>
                    <a:ext uri="{9D8B030D-6E8A-4147-A177-3AD203B41FA5}">
                      <a16:colId xmlns:a16="http://schemas.microsoft.com/office/drawing/2014/main" val="974880782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2441195149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2349922488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1048032588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2857566558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2038756237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134387120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3794948740"/>
                    </a:ext>
                  </a:extLst>
                </a:gridCol>
              </a:tblGrid>
              <a:tr h="499992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6522" marT="65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farmaceuti</a:t>
                      </a:r>
                    </a:p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(farmaceut, § 19 Farmaceutický asistent)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§ 36 Ošetřovatel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§ 42 Sanitář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§ 18 Zdravotnický záchranář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§ 24 Fyzioterapeut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laboratorní pracovníci *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NLZP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253265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 (82,7 %)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 (82,7 %)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2 588 (78,6 %)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 (81,4 %)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 (81,8 %)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1 600 (84,3 %)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 (84,6 %)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2797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(79,5 %)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 (76,9 %)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1 628 (80,5 %)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 (85,0 %)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(79,3 %)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 (83,5 %)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 (86,3 %)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6160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 (84,0 %)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 (76,7 %)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 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 (76,3 %)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 (76,8 %)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 (85,2 %)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404468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(87,0 %)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(79,6 %)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1 010 (81,5 %)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(82,5 %)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(84,0 %)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 (83,1 %)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(81,6 %)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81402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(84,0 %)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 (74,1 %)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(87,0 %)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(78,2 %)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(83,2 %)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782105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 (86,4 %)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 (79,6 %)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1 045 (80,7 %)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 (86,4 %)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(79,4 %)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(83,3 %)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802116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(76,4 %)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 (76,3 %)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 (85,9 %)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 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(80,9 %)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 (85,2 %)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2844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(81,9 %)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(74,8 %)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 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 (86,6 %)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(66,9 %)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 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 (81,7 %)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309455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(84,0 %)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 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(75,2 %)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(80,9 %)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198027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(86,7 %)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(81,7 %)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 (79,4 %)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(80,3 %)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(75,9 %)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(74,6 %)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 (82,7 %)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674140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 (75,4 %)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 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2 384 (77,2 %)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(78,6 %)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 (80,5 %)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1 124 (79,5 %)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 (79,3 %)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39702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 (85,0 %)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 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 (66,6 %)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 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 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 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 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693671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(84,9 %)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 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 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 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 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90746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 (77,9 %)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 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1 356 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(83,7 %)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 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(75,2 %)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 (79,5 %)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0140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2 002 (81,2 %)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3 206 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15 346 (76,8 %)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3 597 (82,0 %)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2 461 (76,6 %)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7 577 (78,8 %)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5 333 (81,6 %)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919212"/>
                  </a:ext>
                </a:extLst>
              </a:tr>
            </a:tbl>
          </a:graphicData>
        </a:graphic>
      </p:graphicFrame>
      <p:sp>
        <p:nvSpPr>
          <p:cNvPr id="7" name="Obdélník 6">
            <a:extLst>
              <a:ext uri="{FF2B5EF4-FFF2-40B4-BE49-F238E27FC236}">
                <a16:creationId xmlns:a16="http://schemas.microsoft.com/office/drawing/2014/main" id="{EE8DF9DD-84CF-4A37-A410-0264FC601949}"/>
              </a:ext>
            </a:extLst>
          </p:cNvPr>
          <p:cNvSpPr/>
          <p:nvPr/>
        </p:nvSpPr>
        <p:spPr>
          <a:xfrm>
            <a:off x="1476376" y="6151138"/>
            <a:ext cx="105444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§ 8 Radiologický asistent, § 9 Zdravotní laborant, § 26 Odborný pracovník v laboratorních metodách a v přípravě léčivých přípravků, § 30 Laboratorní asistent, § 41 Autoptický laborant</a:t>
            </a:r>
            <a:endParaRPr lang="cs-CZ" sz="1000" dirty="0"/>
          </a:p>
        </p:txBody>
      </p:sp>
    </p:spTree>
    <p:extLst>
      <p:ext uri="{BB962C8B-B14F-4D97-AF65-F5344CB8AC3E}">
        <p14:creationId xmlns:p14="http://schemas.microsoft.com/office/powerpoint/2010/main" val="344294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36755" y="680206"/>
            <a:ext cx="11189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Proočkovanost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profesních kategoriích zdravotnických pracovníků dosahuje populačně viditelné úrovně </a:t>
            </a:r>
          </a:p>
        </p:txBody>
      </p:sp>
      <p:sp>
        <p:nvSpPr>
          <p:cNvPr id="4" name="Šipka dolů 3"/>
          <p:cNvSpPr/>
          <p:nvPr/>
        </p:nvSpPr>
        <p:spPr>
          <a:xfrm>
            <a:off x="5449172" y="1762929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04850" y="2629447"/>
            <a:ext cx="11096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 aktuálně aktivně působících zdravotnických pracovníků má alespoň 1. dávku vakcinace 86 % lékařů, 78 % sesterských povolání a 75 % ostatních zdravotnických povolání. </a:t>
            </a:r>
          </a:p>
        </p:txBody>
      </p:sp>
      <p:sp>
        <p:nvSpPr>
          <p:cNvPr id="9" name="Šipka dolů 8"/>
          <p:cNvSpPr/>
          <p:nvPr/>
        </p:nvSpPr>
        <p:spPr>
          <a:xfrm>
            <a:off x="5449172" y="4022149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36754" y="4697632"/>
            <a:ext cx="111894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Očkování v těchto profesních kategoriích podstatně snížilo denní počet registrovaných nových nákaz  </a:t>
            </a:r>
          </a:p>
        </p:txBody>
      </p:sp>
      <p:sp>
        <p:nvSpPr>
          <p:cNvPr id="11" name="Šipka dolů 10"/>
          <p:cNvSpPr/>
          <p:nvPr/>
        </p:nvSpPr>
        <p:spPr>
          <a:xfrm>
            <a:off x="5449172" y="5935253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33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zdravotničtí pracovníci celkem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3747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0C428FC5-EA14-48AE-B731-D5EA9FEB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218348"/>
              </p:ext>
            </p:extLst>
          </p:nvPr>
        </p:nvGraphicFramePr>
        <p:xfrm>
          <a:off x="356585" y="1390934"/>
          <a:ext cx="11149615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23702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387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Celkový počet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147 391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109 966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137 494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96 392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362 447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261 543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72,2 %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10. 9. 2021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6F37292-6D98-4BA4-B894-BD354102F974}"/>
              </a:ext>
            </a:extLst>
          </p:cNvPr>
          <p:cNvSpPr/>
          <p:nvPr/>
        </p:nvSpPr>
        <p:spPr>
          <a:xfrm>
            <a:off x="330707" y="5686170"/>
            <a:ext cx="114541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 lvl="0"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** Počet zdravotnických pracovníků </a:t>
            </a:r>
            <a:r>
              <a:rPr lang="cs-CZ" sz="1100" dirty="0">
                <a:solidFill>
                  <a:srgbClr val="000000"/>
                </a:solidFill>
              </a:rPr>
              <a:t>evidovaných v NZIS (Národní registr zdravotnických pracovníků – NRZP)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55987" y="618549"/>
            <a:ext cx="1169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Tabulka tedy nereflektuje, zda daný ZP skutečně vykonává zdravotnické povolání v ČR. Zahrnuti jsou i ZP v seniorním, důchodovém, věku. </a:t>
            </a:r>
          </a:p>
        </p:txBody>
      </p:sp>
    </p:spTree>
    <p:extLst>
      <p:ext uri="{BB962C8B-B14F-4D97-AF65-F5344CB8AC3E}">
        <p14:creationId xmlns:p14="http://schemas.microsoft.com/office/powerpoint/2010/main" val="36990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aktivní zdravotničtí pracovníci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5652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5F8F24A-407C-46C2-BF8F-7094A798CF34}"/>
              </a:ext>
            </a:extLst>
          </p:cNvPr>
          <p:cNvSpPr/>
          <p:nvPr/>
        </p:nvSpPr>
        <p:spPr>
          <a:xfrm>
            <a:off x="331021" y="5689889"/>
            <a:ext cx="114541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>
              <a:defRPr/>
            </a:pPr>
            <a:r>
              <a:rPr lang="cs-CZ" sz="1100" dirty="0">
                <a:solidFill>
                  <a:srgbClr val="000000"/>
                </a:solidFill>
              </a:rPr>
              <a:t>** Počet zdravotnických pracovníků nahlášených do NZIS (Národní registr zdravotnických pracovníků – NRZP) poskytovateli zdravotních služeb jako aktivní v období od 1.6.2021 do současnosti.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309541" y="621246"/>
            <a:ext cx="11561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V této analýze jsou zahrnuti ZP, u kterých poskytovatelé zdravotních služeb nahlásili jejich aktivní výkon zaměstnání (v ambulantním sektoru mohou být tyto počty mírně nedohlášené).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968ED8-B7A5-4B68-AF27-DAE3E4FFEDCD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FFFFFF"/>
                </a:solidFill>
              </a:rPr>
              <a:t>Stav k 10. 9. 2021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9EBA9451-7A3F-4EF9-93DD-7094F620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59997"/>
              </p:ext>
            </p:extLst>
          </p:nvPr>
        </p:nvGraphicFramePr>
        <p:xfrm>
          <a:off x="356585" y="1390934"/>
          <a:ext cx="11273439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77273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64698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201573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201573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Počet aktivních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51 499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44 027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103 820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92 311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69 289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247 630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193 957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78,3 %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23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4">
            <a:extLst>
              <a:ext uri="{FF2B5EF4-FFF2-40B4-BE49-F238E27FC236}">
                <a16:creationId xmlns:a16="http://schemas.microsoft.com/office/drawing/2014/main" id="{CD96D264-7DB7-4540-BD2A-BEA7AA3CDEDF}"/>
              </a:ext>
            </a:extLst>
          </p:cNvPr>
          <p:cNvSpPr/>
          <p:nvPr/>
        </p:nvSpPr>
        <p:spPr>
          <a:xfrm>
            <a:off x="609693" y="647811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nově COVID-19 pozitivních (incidence),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stav k 9. 9. 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dirty="0">
                <a:latin typeface="Calibri" panose="020F0502020204030204" pitchFamily="34" charset="0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43448D1D-2E05-45CA-A866-143DDBF5BA0C}"/>
              </a:ext>
            </a:extLst>
          </p:cNvPr>
          <p:cNvGraphicFramePr/>
          <p:nvPr/>
        </p:nvGraphicFramePr>
        <p:xfrm>
          <a:off x="142875" y="1119730"/>
          <a:ext cx="7153275" cy="544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/>
        </p:nvGraphicFramePr>
        <p:xfrm>
          <a:off x="7296150" y="1209675"/>
          <a:ext cx="4661411" cy="5209594"/>
        </p:xfrm>
        <a:graphic>
          <a:graphicData uri="http://schemas.openxmlformats.org/drawingml/2006/table">
            <a:tbl>
              <a:tblPr/>
              <a:tblGrid>
                <a:gridCol w="145311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840544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802075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8728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denní klouzavý průměr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(poslední den)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200" b="0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  <a:endParaRPr lang="cs-CZ" sz="12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F5F70D9E-87A2-4BFA-BE04-CC7F4241D0B4}"/>
              </a:ext>
            </a:extLst>
          </p:cNvPr>
          <p:cNvCxnSpPr/>
          <p:nvPr/>
        </p:nvCxnSpPr>
        <p:spPr>
          <a:xfrm>
            <a:off x="5625815" y="3702595"/>
            <a:ext cx="216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">
            <a:extLst>
              <a:ext uri="{FF2B5EF4-FFF2-40B4-BE49-F238E27FC236}">
                <a16:creationId xmlns:a16="http://schemas.microsoft.com/office/drawing/2014/main" id="{39CA3BBA-412B-4A3C-ADC1-DAF4B494D04F}"/>
              </a:ext>
            </a:extLst>
          </p:cNvPr>
          <p:cNvSpPr txBox="1"/>
          <p:nvPr/>
        </p:nvSpPr>
        <p:spPr>
          <a:xfrm>
            <a:off x="5808757" y="3533321"/>
            <a:ext cx="1341224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latin typeface="Calibri" panose="020F0502020204030204" pitchFamily="34" charset="0"/>
                <a:cs typeface="Calibri" panose="020F0502020204030204" pitchFamily="34" charset="0"/>
              </a:rPr>
              <a:t>7 denní klouzavý průměr</a:t>
            </a:r>
          </a:p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latin typeface="Calibri" panose="020F0502020204030204" pitchFamily="34" charset="0"/>
                <a:cs typeface="Calibri" panose="020F0502020204030204" pitchFamily="34" charset="0"/>
              </a:rPr>
              <a:t>denní hodnoty</a:t>
            </a:r>
          </a:p>
        </p:txBody>
      </p: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49368D80-8513-4AF4-B12A-04F7F7E5994A}"/>
              </a:ext>
            </a:extLst>
          </p:cNvPr>
          <p:cNvCxnSpPr/>
          <p:nvPr/>
        </p:nvCxnSpPr>
        <p:spPr>
          <a:xfrm>
            <a:off x="5625815" y="3997870"/>
            <a:ext cx="216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5F83CAAA-A3F3-4137-A444-807362C84989}"/>
              </a:ext>
            </a:extLst>
          </p:cNvPr>
          <p:cNvSpPr txBox="1"/>
          <p:nvPr/>
        </p:nvSpPr>
        <p:spPr>
          <a:xfrm>
            <a:off x="5501588" y="4545671"/>
            <a:ext cx="1341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Poslední den:</a:t>
            </a:r>
          </a:p>
        </p:txBody>
      </p:sp>
    </p:spTree>
    <p:extLst>
      <p:ext uri="{BB962C8B-B14F-4D97-AF65-F5344CB8AC3E}">
        <p14:creationId xmlns:p14="http://schemas.microsoft.com/office/powerpoint/2010/main" val="426143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4">
            <a:extLst>
              <a:ext uri="{FF2B5EF4-FFF2-40B4-BE49-F238E27FC236}">
                <a16:creationId xmlns:a16="http://schemas.microsoft.com/office/drawing/2014/main" id="{CD96D264-7DB7-4540-BD2A-BEA7AA3CDEDF}"/>
              </a:ext>
            </a:extLst>
          </p:cNvPr>
          <p:cNvSpPr/>
          <p:nvPr/>
        </p:nvSpPr>
        <p:spPr>
          <a:xfrm>
            <a:off x="609693" y="647811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Aktuální počet COVID-19 pozitivních (prevalence),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stav k 9. 9. 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dirty="0">
                <a:latin typeface="Calibri" panose="020F0502020204030204" pitchFamily="34" charset="0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43448D1D-2E05-45CA-A866-143DDBF5BA0C}"/>
              </a:ext>
            </a:extLst>
          </p:cNvPr>
          <p:cNvGraphicFramePr/>
          <p:nvPr/>
        </p:nvGraphicFramePr>
        <p:xfrm>
          <a:off x="200025" y="1119730"/>
          <a:ext cx="6743700" cy="544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/>
        </p:nvGraphicFramePr>
        <p:xfrm>
          <a:off x="7026513" y="1256231"/>
          <a:ext cx="4848225" cy="5154086"/>
        </p:xfrm>
        <a:graphic>
          <a:graphicData uri="http://schemas.openxmlformats.org/drawingml/2006/table">
            <a:tbl>
              <a:tblPr/>
              <a:tblGrid>
                <a:gridCol w="1485693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840633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840633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840633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840633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8846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200" b="0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  <a:endParaRPr lang="cs-CZ" sz="12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31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2370523-5152-457D-B93C-ABEDC135BF31}"/>
              </a:ext>
            </a:extLst>
          </p:cNvPr>
          <p:cNvGraphicFramePr>
            <a:graphicFrameLocks noGrp="1"/>
          </p:cNvGraphicFramePr>
          <p:nvPr/>
        </p:nvGraphicFramePr>
        <p:xfrm>
          <a:off x="10852149" y="2270188"/>
          <a:ext cx="766457" cy="3611820"/>
        </p:xfrm>
        <a:graphic>
          <a:graphicData uri="http://schemas.openxmlformats.org/drawingml/2006/table">
            <a:tbl>
              <a:tblPr/>
              <a:tblGrid>
                <a:gridCol w="766457">
                  <a:extLst>
                    <a:ext uri="{9D8B030D-6E8A-4147-A177-3AD203B41FA5}">
                      <a16:colId xmlns:a16="http://schemas.microsoft.com/office/drawing/2014/main" val="1135703780"/>
                    </a:ext>
                  </a:extLst>
                </a:gridCol>
              </a:tblGrid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54625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185773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031154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583384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46202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237035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61449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974298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556195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898095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31236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80442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990665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925007"/>
                  </a:ext>
                </a:extLst>
              </a:tr>
              <a:tr h="240788"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88949"/>
                  </a:ext>
                </a:extLst>
              </a:tr>
            </a:tbl>
          </a:graphicData>
        </a:graphic>
      </p:graphicFrame>
      <p:sp>
        <p:nvSpPr>
          <p:cNvPr id="10" name="TextovéPole 5">
            <a:extLst>
              <a:ext uri="{FF2B5EF4-FFF2-40B4-BE49-F238E27FC236}">
                <a16:creationId xmlns:a16="http://schemas.microsoft.com/office/drawing/2014/main" id="{E3A22678-EE0A-4F0C-80A0-91CC52509AD0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dirty="0">
                <a:latin typeface="Calibri" panose="020F0502020204030204" pitchFamily="34" charset="0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E238D39-7489-4465-AC4A-2E3C5F72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45" y="2"/>
            <a:ext cx="7502895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1D66D047-1A81-43A9-AEC0-D36353A2C52D}"/>
              </a:ext>
            </a:extLst>
          </p:cNvPr>
          <p:cNvSpPr/>
          <p:nvPr/>
        </p:nvSpPr>
        <p:spPr>
          <a:xfrm>
            <a:off x="607274" y="646685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lang="cs-CZ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Aktuální počet COVID-19 pozitivních,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stav k 9. 9. 2021 </a:t>
            </a:r>
            <a:endParaRPr lang="cs-CZ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5E2859C-4D5B-4818-B563-9E4138B938E9}"/>
              </a:ext>
            </a:extLst>
          </p:cNvPr>
          <p:cNvGraphicFramePr>
            <a:graphicFrameLocks noGrp="1"/>
          </p:cNvGraphicFramePr>
          <p:nvPr/>
        </p:nvGraphicFramePr>
        <p:xfrm>
          <a:off x="672701" y="1101986"/>
          <a:ext cx="10945906" cy="4780030"/>
        </p:xfrm>
        <a:graphic>
          <a:graphicData uri="http://schemas.openxmlformats.org/drawingml/2006/table">
            <a:tbl>
              <a:tblPr/>
              <a:tblGrid>
                <a:gridCol w="167042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533895005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1606111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3422552456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4012377110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236622183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915136564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256011791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711815336"/>
                    </a:ext>
                  </a:extLst>
                </a:gridCol>
              </a:tblGrid>
              <a:tr h="5532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(§ 5 Všeobecná sestra, § 5a Dětská sestra, § 6 Porodní asistentka, § 21b Praktická sestra)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61470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881938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C60E1484-55C4-4B6F-A638-3236D2A6D736}"/>
              </a:ext>
            </a:extLst>
          </p:cNvPr>
          <p:cNvSpPr txBox="1"/>
          <p:nvPr/>
        </p:nvSpPr>
        <p:spPr>
          <a:xfrm>
            <a:off x="2209088" y="5966151"/>
            <a:ext cx="975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Calibri" panose="020F0502020204030204" pitchFamily="34" charset="0"/>
                <a:cs typeface="Calibri" panose="020F0502020204030204" pitchFamily="34" charset="0"/>
              </a:rPr>
              <a:t>* Úvazky včetně smluvních pracovníků za rok 2019 podle statistických zjišťování MZ za rok 2019, v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ýkaz</a:t>
            </a:r>
            <a:r>
              <a:rPr lang="cs-CZ" sz="12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E (MZ) 2-01, E (MZ) 3-01 a E (MZ) 4-01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D38389EE-F8C1-4AAD-BB2B-BF9F71F72F8C}"/>
              </a:ext>
            </a:extLst>
          </p:cNvPr>
          <p:cNvSpPr txBox="1"/>
          <p:nvPr/>
        </p:nvSpPr>
        <p:spPr>
          <a:xfrm>
            <a:off x="4911603" y="6276375"/>
            <a:ext cx="705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/>
              <a:t>Barevná škála vizualizuje rozsah hodnot v územích v rámci sledovaného ukazatele (sloupce)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1834C1AC-8D63-45D3-ADC1-6A054BF785C6}"/>
              </a:ext>
            </a:extLst>
          </p:cNvPr>
          <p:cNvGrpSpPr/>
          <p:nvPr/>
        </p:nvGrpSpPr>
        <p:grpSpPr>
          <a:xfrm>
            <a:off x="2768481" y="6338662"/>
            <a:ext cx="2143122" cy="171474"/>
            <a:chOff x="2185672" y="6586960"/>
            <a:chExt cx="2143122" cy="171474"/>
          </a:xfrm>
        </p:grpSpPr>
        <p:sp>
          <p:nvSpPr>
            <p:cNvPr id="22" name="TextovéPole 21">
              <a:extLst>
                <a:ext uri="{FF2B5EF4-FFF2-40B4-BE49-F238E27FC236}">
                  <a16:creationId xmlns:a16="http://schemas.microsoft.com/office/drawing/2014/main" id="{9B93F5A1-61AB-4ADF-8174-6F49ABD78FD6}"/>
                </a:ext>
              </a:extLst>
            </p:cNvPr>
            <p:cNvSpPr txBox="1"/>
            <p:nvPr/>
          </p:nvSpPr>
          <p:spPr>
            <a:xfrm>
              <a:off x="2185672" y="6586960"/>
              <a:ext cx="214312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cs-CZ" sz="1000" dirty="0"/>
                <a:t>min %                                    max %</a:t>
              </a:r>
            </a:p>
          </p:txBody>
        </p:sp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A9AA69C9-AA2B-4055-9A8C-660DAE0AD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3291" y="6586960"/>
              <a:ext cx="1190791" cy="171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5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4BE2E7C-7C0B-4462-A8B2-9CCE89DCE514}"/>
              </a:ext>
            </a:extLst>
          </p:cNvPr>
          <p:cNvGraphicFramePr>
            <a:graphicFrameLocks noGrp="1"/>
          </p:cNvGraphicFramePr>
          <p:nvPr/>
        </p:nvGraphicFramePr>
        <p:xfrm>
          <a:off x="9296400" y="2009305"/>
          <a:ext cx="1838768" cy="3983610"/>
        </p:xfrm>
        <a:graphic>
          <a:graphicData uri="http://schemas.openxmlformats.org/drawingml/2006/table">
            <a:tbl>
              <a:tblPr/>
              <a:tblGrid>
                <a:gridCol w="1838768">
                  <a:extLst>
                    <a:ext uri="{9D8B030D-6E8A-4147-A177-3AD203B41FA5}">
                      <a16:colId xmlns:a16="http://schemas.microsoft.com/office/drawing/2014/main" val="3800582857"/>
                    </a:ext>
                  </a:extLst>
                </a:gridCol>
              </a:tblGrid>
              <a:tr h="26557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690474"/>
                  </a:ext>
                </a:extLst>
              </a:tr>
              <a:tr h="26557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339710"/>
                  </a:ext>
                </a:extLst>
              </a:tr>
              <a:tr h="26557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02857"/>
                  </a:ext>
                </a:extLst>
              </a:tr>
              <a:tr h="26557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16944"/>
                  </a:ext>
                </a:extLst>
              </a:tr>
              <a:tr h="26557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826008"/>
                  </a:ext>
                </a:extLst>
              </a:tr>
              <a:tr h="26557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282290"/>
                  </a:ext>
                </a:extLst>
              </a:tr>
              <a:tr h="26557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54950"/>
                  </a:ext>
                </a:extLst>
              </a:tr>
              <a:tr h="26557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235326"/>
                  </a:ext>
                </a:extLst>
              </a:tr>
              <a:tr h="26557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713165"/>
                  </a:ext>
                </a:extLst>
              </a:tr>
              <a:tr h="26557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67139"/>
                  </a:ext>
                </a:extLst>
              </a:tr>
              <a:tr h="26557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16446"/>
                  </a:ext>
                </a:extLst>
              </a:tr>
              <a:tr h="26557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43974"/>
                  </a:ext>
                </a:extLst>
              </a:tr>
              <a:tr h="26557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848131"/>
                  </a:ext>
                </a:extLst>
              </a:tr>
              <a:tr h="265574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134725"/>
                  </a:ext>
                </a:extLst>
              </a:tr>
              <a:tr h="265574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095778"/>
                  </a:ext>
                </a:extLst>
              </a:tr>
            </a:tbl>
          </a:graphicData>
        </a:graphic>
      </p:graphicFrame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(ZP) s nákazou COVID-19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/>
        </p:nvGraphicFramePr>
        <p:xfrm>
          <a:off x="1093858" y="1238720"/>
          <a:ext cx="10041310" cy="4754200"/>
        </p:xfrm>
        <a:graphic>
          <a:graphicData uri="http://schemas.openxmlformats.org/drawingml/2006/table">
            <a:tbl>
              <a:tblPr/>
              <a:tblGrid>
                <a:gridCol w="269440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1836727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1836727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1836727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1836727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76394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Počet celkem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(*z toho v nemocnicích akutní lůžkové péče / ambulance PL, PLDD, PL gynekolog / ambulance zubního lékaře)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Sesterská povolání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(§ 5 Všeobecná sestra, § 5a Dětská sestra, § 6 Porodní asistentka, § 21b Praktická sestra)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(2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(4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(5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(11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(2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(3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(2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(- / 1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(2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(2 / 1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(2 / 2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(2 / 2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(3 / 1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(9 / 2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(10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(22 / 3 / 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sp>
        <p:nvSpPr>
          <p:cNvPr id="6" name="Obdélník 4">
            <a:extLst>
              <a:ext uri="{FF2B5EF4-FFF2-40B4-BE49-F238E27FC236}">
                <a16:creationId xmlns:a16="http://schemas.microsoft.com/office/drawing/2014/main" id="{CF4F4DD4-5D05-4AA4-B6B7-30E2E7BF4344}"/>
              </a:ext>
            </a:extLst>
          </p:cNvPr>
          <p:cNvSpPr/>
          <p:nvPr/>
        </p:nvSpPr>
        <p:spPr>
          <a:xfrm>
            <a:off x="609693" y="724725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nově COVID-19 pozitivních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za 7denní období 3. 9. – 9. 9. 2021 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DA84AC6-10F0-4D41-9F1A-6572994DE132}"/>
              </a:ext>
            </a:extLst>
          </p:cNvPr>
          <p:cNvSpPr txBox="1"/>
          <p:nvPr/>
        </p:nvSpPr>
        <p:spPr>
          <a:xfrm>
            <a:off x="3707125" y="6081831"/>
            <a:ext cx="705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/>
              <a:t>Barevné škály vizualizují rozsah hodnot v územích v rámci sledovaného ukazatele (sloupce)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48325E5-F71A-402A-B781-52C4AA1B55C4}"/>
              </a:ext>
            </a:extLst>
          </p:cNvPr>
          <p:cNvSpPr txBox="1"/>
          <p:nvPr/>
        </p:nvSpPr>
        <p:spPr>
          <a:xfrm>
            <a:off x="1495631" y="6316806"/>
            <a:ext cx="9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* zdravotničtí pracovníci mohou být zaměstnáni ve více typech zdravotnických zařízení a jsou pak započítáni do každé příslušné skupiny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747C38F7-A7F7-4B0C-9D0A-01511E1A6161}"/>
              </a:ext>
            </a:extLst>
          </p:cNvPr>
          <p:cNvGrpSpPr/>
          <p:nvPr/>
        </p:nvGrpSpPr>
        <p:grpSpPr>
          <a:xfrm>
            <a:off x="1592578" y="6134593"/>
            <a:ext cx="2143122" cy="171474"/>
            <a:chOff x="2185672" y="6586960"/>
            <a:chExt cx="2143122" cy="171474"/>
          </a:xfrm>
        </p:grpSpPr>
        <p:sp>
          <p:nvSpPr>
            <p:cNvPr id="18" name="TextovéPole 17">
              <a:extLst>
                <a:ext uri="{FF2B5EF4-FFF2-40B4-BE49-F238E27FC236}">
                  <a16:creationId xmlns:a16="http://schemas.microsoft.com/office/drawing/2014/main" id="{159EDEC4-9347-43EC-A452-533F0BDD4739}"/>
                </a:ext>
              </a:extLst>
            </p:cNvPr>
            <p:cNvSpPr txBox="1"/>
            <p:nvPr/>
          </p:nvSpPr>
          <p:spPr>
            <a:xfrm>
              <a:off x="2185672" y="6586960"/>
              <a:ext cx="214312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cs-CZ" sz="1000" dirty="0"/>
                <a:t>min %                                    max %</a:t>
              </a:r>
            </a:p>
          </p:txBody>
        </p:sp>
        <p:pic>
          <p:nvPicPr>
            <p:cNvPr id="19" name="Obrázek 18">
              <a:extLst>
                <a:ext uri="{FF2B5EF4-FFF2-40B4-BE49-F238E27FC236}">
                  <a16:creationId xmlns:a16="http://schemas.microsoft.com/office/drawing/2014/main" id="{67B50C2A-82CD-4E17-A551-73873790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3291" y="6586960"/>
              <a:ext cx="1190791" cy="171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100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10. 9. 2021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69149" y="1996486"/>
            <a:ext cx="118537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Vysoká úroveň proočkovanosti je patrná u pracovníků v akutní lůžkové péči a v záchranné zdravotnické službě: lékaři 86 % a sestry 78 %. </a:t>
            </a:r>
            <a:r>
              <a:rPr kumimoji="0" lang="cs-CZ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Přest</a:t>
            </a:r>
            <a:r>
              <a:rPr lang="cs-CZ" sz="3200" b="1" dirty="0">
                <a:latin typeface="Arial" panose="020B0604020202020204"/>
              </a:rPr>
              <a:t>o i v této kategorii existuje prostor k posílení očkování, zejména v některých moravských regionech. 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Šipka dolů 10"/>
          <p:cNvSpPr/>
          <p:nvPr/>
        </p:nvSpPr>
        <p:spPr>
          <a:xfrm>
            <a:off x="5390575" y="4652888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909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60abf0963433422b508f8030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  <p:tag name="SLIDEFAB_CUSTOMSORTGLOBALLY" val="True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2F500C3B-2BAF-4CA5-849A-B1EC376A25DB}" vid="{C99570C5-ACCF-4382-8246-136F83C28052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11192</TotalTime>
  <Words>3170</Words>
  <Application>Microsoft Office PowerPoint</Application>
  <PresentationFormat>Širokoúhlá obrazovka</PresentationFormat>
  <Paragraphs>788</Paragraphs>
  <Slides>14</Slides>
  <Notes>13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7" baseType="lpstr">
      <vt:lpstr>Arial</vt:lpstr>
      <vt:lpstr>Calibri</vt:lpstr>
      <vt:lpstr>Motiv Office</vt:lpstr>
      <vt:lpstr>Prezentace aplikace PowerPoint</vt:lpstr>
      <vt:lpstr>Očkování zdravotnických pracovníků </vt:lpstr>
      <vt:lpstr>Očkovaní zdravotničtí pracovníci celkem</vt:lpstr>
      <vt:lpstr>Očkovaní aktivní zdravotničtí pracovníci</vt:lpstr>
      <vt:lpstr>Počty pracovníků ve zdravotnictví s nákazou COVID-19</vt:lpstr>
      <vt:lpstr>Počty pracovníků ve zdravotnictví s nákazou COVID-19</vt:lpstr>
      <vt:lpstr>Počty pracovníků ve zdravotnictví s nákazou COVID-19</vt:lpstr>
      <vt:lpstr>Počty pracovníků ve zdravotnictví (ZP) s nákazou COVID-19</vt:lpstr>
      <vt:lpstr>Očkování zdravotnických pracovníků </vt:lpstr>
      <vt:lpstr>Očkovaní zdravotníci v nemocnicích akutní lůžkové péče a ZZS</vt:lpstr>
      <vt:lpstr>Očkování zdravotnických pracovníků </vt:lpstr>
      <vt:lpstr>Přehled povolání u COVID-19 pozitivních ostatních zdravotnických pracovníků za období 01-09 / 2021</vt:lpstr>
      <vt:lpstr>Očkovaní aktivní zdravotničtí pracovníci</vt:lpstr>
      <vt:lpstr>Očkovaní NLZP v nemocnicích akutní lůžkové péče a ZZS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Protiepidemický systém ČR PES</dc:title>
  <dc:creator>Martin Komenda</dc:creator>
  <cp:lastModifiedBy>Dušek Ladislav prof. RNDr. Ph.D.</cp:lastModifiedBy>
  <cp:revision>706</cp:revision>
  <dcterms:created xsi:type="dcterms:W3CDTF">2020-11-11T17:36:28Z</dcterms:created>
  <dcterms:modified xsi:type="dcterms:W3CDTF">2021-09-13T19:13:00Z</dcterms:modified>
</cp:coreProperties>
</file>