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</p:sldMasterIdLst>
  <p:notesMasterIdLst>
    <p:notesMasterId r:id="rId20"/>
  </p:notesMasterIdLst>
  <p:handoutMasterIdLst>
    <p:handoutMasterId r:id="rId21"/>
  </p:handoutMasterIdLst>
  <p:sldIdLst>
    <p:sldId id="1277" r:id="rId4"/>
    <p:sldId id="1293" r:id="rId5"/>
    <p:sldId id="1294" r:id="rId6"/>
    <p:sldId id="1296" r:id="rId7"/>
    <p:sldId id="1359" r:id="rId8"/>
    <p:sldId id="1380" r:id="rId9"/>
    <p:sldId id="1378" r:id="rId10"/>
    <p:sldId id="1379" r:id="rId11"/>
    <p:sldId id="1373" r:id="rId12"/>
    <p:sldId id="1372" r:id="rId13"/>
    <p:sldId id="1376" r:id="rId14"/>
    <p:sldId id="1377" r:id="rId15"/>
    <p:sldId id="1343" r:id="rId16"/>
    <p:sldId id="1344" r:id="rId17"/>
    <p:sldId id="1345" r:id="rId18"/>
    <p:sldId id="1346" r:id="rId1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80"/>
            <p14:sldId id="1378"/>
            <p14:sldId id="1379"/>
            <p14:sldId id="1373"/>
            <p14:sldId id="1372"/>
            <p14:sldId id="1376"/>
            <p14:sldId id="1377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9A7-4D33-8040-2FEBD6AE11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Jihočeský kraj</c:v>
                </c:pt>
                <c:pt idx="3">
                  <c:v>Liberecký kraj</c:v>
                </c:pt>
                <c:pt idx="4">
                  <c:v>Plzeňský kraj</c:v>
                </c:pt>
                <c:pt idx="5">
                  <c:v>Zlínský kraj</c:v>
                </c:pt>
                <c:pt idx="6">
                  <c:v>Ústecký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Pardubický kraj</c:v>
                </c:pt>
                <c:pt idx="10">
                  <c:v>Středočeský kraj</c:v>
                </c:pt>
                <c:pt idx="11">
                  <c:v>Karlovarský kraj</c:v>
                </c:pt>
                <c:pt idx="12">
                  <c:v>Moravskoslezský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0.37665324899300001</c:v>
                </c:pt>
                <c:pt idx="1">
                  <c:v>0.32843526608399998</c:v>
                </c:pt>
                <c:pt idx="2">
                  <c:v>0.32313341493199998</c:v>
                </c:pt>
                <c:pt idx="3">
                  <c:v>0.28365384615299999</c:v>
                </c:pt>
                <c:pt idx="4">
                  <c:v>0.28017241379300001</c:v>
                </c:pt>
                <c:pt idx="5">
                  <c:v>0.27593360995799998</c:v>
                </c:pt>
                <c:pt idx="6">
                  <c:v>0.27139037433099999</c:v>
                </c:pt>
                <c:pt idx="7">
                  <c:v>0.24622770919</c:v>
                </c:pt>
                <c:pt idx="8">
                  <c:v>0.240687930504</c:v>
                </c:pt>
                <c:pt idx="9">
                  <c:v>0.234899328859</c:v>
                </c:pt>
                <c:pt idx="10">
                  <c:v>0.190424959655</c:v>
                </c:pt>
                <c:pt idx="11">
                  <c:v>0.188995215311</c:v>
                </c:pt>
                <c:pt idx="12">
                  <c:v>0.17634560906499999</c:v>
                </c:pt>
                <c:pt idx="13">
                  <c:v>0.13921631092699999</c:v>
                </c:pt>
                <c:pt idx="14">
                  <c:v>0.12625538019999999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08-428D-9590-EE58214A90A3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Jihomoravský kraj</c:v>
                </c:pt>
                <c:pt idx="3">
                  <c:v>Pardubický kraj</c:v>
                </c:pt>
                <c:pt idx="4">
                  <c:v>Královéhradecký kraj</c:v>
                </c:pt>
                <c:pt idx="5">
                  <c:v>Jihočeský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Moravskoslezský kraj</c:v>
                </c:pt>
                <c:pt idx="9">
                  <c:v>Olomoucký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Hlavní město Praha</c:v>
                </c:pt>
                <c:pt idx="13">
                  <c:v>Karlovarský kraj</c:v>
                </c:pt>
                <c:pt idx="14">
                  <c:v>Liberecký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0.48728813559299999</c:v>
                </c:pt>
                <c:pt idx="1">
                  <c:v>0.43434343434299999</c:v>
                </c:pt>
                <c:pt idx="2">
                  <c:v>0.39705882352900002</c:v>
                </c:pt>
                <c:pt idx="3">
                  <c:v>0.36641221373999999</c:v>
                </c:pt>
                <c:pt idx="4">
                  <c:v>0.33043478260800002</c:v>
                </c:pt>
                <c:pt idx="5">
                  <c:v>0.29251700680199999</c:v>
                </c:pt>
                <c:pt idx="6">
                  <c:v>0.27310924369700001</c:v>
                </c:pt>
                <c:pt idx="7">
                  <c:v>0.26846196557399998</c:v>
                </c:pt>
                <c:pt idx="8">
                  <c:v>0.24950495049499999</c:v>
                </c:pt>
                <c:pt idx="9">
                  <c:v>0.24873096446699999</c:v>
                </c:pt>
                <c:pt idx="10">
                  <c:v>0.23118279569799999</c:v>
                </c:pt>
                <c:pt idx="11">
                  <c:v>0.20542635658899999</c:v>
                </c:pt>
                <c:pt idx="12">
                  <c:v>0.151592356687</c:v>
                </c:pt>
                <c:pt idx="13">
                  <c:v>0.144578313253</c:v>
                </c:pt>
                <c:pt idx="14">
                  <c:v>0.13131313131299999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A4E-4A09-9DF7-4FEE22AA6BF2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Jihočeský kraj</c:v>
                </c:pt>
                <c:pt idx="2">
                  <c:v>Kraj Vysočina</c:v>
                </c:pt>
                <c:pt idx="3">
                  <c:v>Jihomoravský kraj</c:v>
                </c:pt>
                <c:pt idx="4">
                  <c:v>Zlínský kraj</c:v>
                </c:pt>
                <c:pt idx="5">
                  <c:v>Pardubický kraj</c:v>
                </c:pt>
                <c:pt idx="6">
                  <c:v>Olomoucký kraj</c:v>
                </c:pt>
                <c:pt idx="7">
                  <c:v>Královéhradecký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Moravskoslezský kraj</c:v>
                </c:pt>
                <c:pt idx="11">
                  <c:v>Plzeňský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0.38260869565200001</c:v>
                </c:pt>
                <c:pt idx="1">
                  <c:v>0.34375</c:v>
                </c:pt>
                <c:pt idx="2">
                  <c:v>0.33870967741899999</c:v>
                </c:pt>
                <c:pt idx="3">
                  <c:v>0.33480176211399998</c:v>
                </c:pt>
                <c:pt idx="4">
                  <c:v>0.260869565217</c:v>
                </c:pt>
                <c:pt idx="5">
                  <c:v>0.225806451612</c:v>
                </c:pt>
                <c:pt idx="6">
                  <c:v>0.21379310344800001</c:v>
                </c:pt>
                <c:pt idx="7">
                  <c:v>0.201754385964</c:v>
                </c:pt>
                <c:pt idx="8">
                  <c:v>0.19482421875</c:v>
                </c:pt>
                <c:pt idx="9">
                  <c:v>0.16806722689</c:v>
                </c:pt>
                <c:pt idx="10">
                  <c:v>0.158576051779</c:v>
                </c:pt>
                <c:pt idx="11">
                  <c:v>0.152777777777</c:v>
                </c:pt>
                <c:pt idx="12">
                  <c:v>0.101265822784</c:v>
                </c:pt>
                <c:pt idx="13">
                  <c:v>9.3023255813E-2</c:v>
                </c:pt>
                <c:pt idx="14">
                  <c:v>8.6680761098999998E-2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839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2292</c:v>
                </c:pt>
                <c:pt idx="33">
                  <c:v>2495</c:v>
                </c:pt>
                <c:pt idx="34">
                  <c:v>2657</c:v>
                </c:pt>
                <c:pt idx="35">
                  <c:v>2799</c:v>
                </c:pt>
                <c:pt idx="36">
                  <c:v>2799</c:v>
                </c:pt>
                <c:pt idx="37">
                  <c:v>2950</c:v>
                </c:pt>
                <c:pt idx="38">
                  <c:v>3411</c:v>
                </c:pt>
                <c:pt idx="39">
                  <c:v>3609</c:v>
                </c:pt>
                <c:pt idx="40">
                  <c:v>3755</c:v>
                </c:pt>
                <c:pt idx="41">
                  <c:v>3884</c:v>
                </c:pt>
                <c:pt idx="42">
                  <c:v>4046</c:v>
                </c:pt>
                <c:pt idx="43">
                  <c:v>3987</c:v>
                </c:pt>
                <c:pt idx="44">
                  <c:v>4129</c:v>
                </c:pt>
                <c:pt idx="45">
                  <c:v>4777</c:v>
                </c:pt>
                <c:pt idx="46">
                  <c:v>4849</c:v>
                </c:pt>
                <c:pt idx="47">
                  <c:v>4812</c:v>
                </c:pt>
                <c:pt idx="48">
                  <c:v>5177</c:v>
                </c:pt>
                <c:pt idx="49">
                  <c:v>5302</c:v>
                </c:pt>
                <c:pt idx="50">
                  <c:v>5192</c:v>
                </c:pt>
                <c:pt idx="51">
                  <c:v>5392</c:v>
                </c:pt>
                <c:pt idx="52">
                  <c:v>5975</c:v>
                </c:pt>
                <c:pt idx="53">
                  <c:v>6097</c:v>
                </c:pt>
                <c:pt idx="54">
                  <c:v>6189</c:v>
                </c:pt>
                <c:pt idx="55">
                  <c:v>6259</c:v>
                </c:pt>
                <c:pt idx="56">
                  <c:v>6294</c:v>
                </c:pt>
                <c:pt idx="57">
                  <c:v>6076</c:v>
                </c:pt>
                <c:pt idx="58">
                  <c:v>6254</c:v>
                </c:pt>
                <c:pt idx="59">
                  <c:v>6911</c:v>
                </c:pt>
                <c:pt idx="60">
                  <c:v>6840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779</c:v>
                </c:pt>
                <c:pt idx="52">
                  <c:v>815</c:v>
                </c:pt>
                <c:pt idx="53">
                  <c:v>858</c:v>
                </c:pt>
                <c:pt idx="54">
                  <c:v>863</c:v>
                </c:pt>
                <c:pt idx="55">
                  <c:v>889</c:v>
                </c:pt>
                <c:pt idx="56">
                  <c:v>910</c:v>
                </c:pt>
                <c:pt idx="57">
                  <c:v>920</c:v>
                </c:pt>
                <c:pt idx="58">
                  <c:v>928</c:v>
                </c:pt>
                <c:pt idx="59">
                  <c:v>970</c:v>
                </c:pt>
                <c:pt idx="60">
                  <c:v>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985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4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31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660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544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5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68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84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1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483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563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6133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2</a:t>
            </a:r>
            <a:r>
              <a:rPr lang="cs-CZ" b="1" dirty="0" smtClean="0"/>
              <a:t>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2A290B3-A2EE-4530-9710-BF16A1D9E2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11036" y="591957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4336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26.10.2020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6 200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6 527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30.11.2021</a:t>
            </a:r>
            <a:endParaRPr lang="cs-CZ" b="1" dirty="0"/>
          </a:p>
          <a:p>
            <a:pPr algn="ctr"/>
            <a:r>
              <a:rPr lang="cs-CZ" dirty="0" smtClean="0"/>
              <a:t>odpovídala </a:t>
            </a:r>
            <a:r>
              <a:rPr lang="cs-CZ" dirty="0"/>
              <a:t>ve srovnání s loňským podzimem datům z </a:t>
            </a:r>
            <a:r>
              <a:rPr lang="cs-CZ" b="1" dirty="0" smtClean="0"/>
              <a:t>26.10.2020</a:t>
            </a:r>
            <a:endParaRPr lang="cs-CZ" b="1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10" name="Zástupný obsah 7">
            <a:extLst>
              <a:ext uri="{FF2B5EF4-FFF2-40B4-BE49-F238E27FC236}">
                <a16:creationId xmlns:a16="http://schemas.microsoft.com/office/drawing/2014/main" id="{72F6A126-A101-4573-B135-F4C768A1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" y="984739"/>
            <a:ext cx="8592497" cy="52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/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1 208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1 282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1 297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9 878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85176"/>
              </p:ext>
            </p:extLst>
          </p:nvPr>
        </p:nvGraphicFramePr>
        <p:xfrm>
          <a:off x="367815" y="963978"/>
          <a:ext cx="11405086" cy="516320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Situace se zhoršuje, postupně navyšovány kapacity standardní i intenzivní péče, kde již minimální rezerva jednotek lůžek. Mnohde již na hraně možností, které jsou nižší než v jarních měsících.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krizová situace může i během hodin přejít v krizovou.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Lze očekávat další zhoršování především v segmentu intenzivní péče jak pro COVID tak i non-COVID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2734"/>
              </p:ext>
            </p:extLst>
          </p:nvPr>
        </p:nvGraphicFramePr>
        <p:xfrm>
          <a:off x="270500" y="990491"/>
          <a:ext cx="11587543" cy="5327279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579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kapacitních a personálních důvodů laboratoří v kraji trvá vyhodnocení PCR i týden.</a:t>
                      </a:r>
                      <a:endParaRPr lang="cs-CZ" sz="1300" b="0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21843"/>
              </p:ext>
            </p:extLst>
          </p:nvPr>
        </p:nvGraphicFramePr>
        <p:xfrm>
          <a:off x="350228" y="664385"/>
          <a:ext cx="11519385" cy="598505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67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jednání KŠ: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Vysoká naplněnost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oddělení nemocnic, připravena redistribuce pacientů mezi nemocnicemi v kraji.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2</a:t>
            </a:r>
            <a:r>
              <a:rPr lang="cs-CZ" b="1" dirty="0" smtClean="0"/>
              <a:t>.12.2021 00:26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936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97558"/>
              </p:ext>
            </p:extLst>
          </p:nvPr>
        </p:nvGraphicFramePr>
        <p:xfrm>
          <a:off x="332820" y="980806"/>
          <a:ext cx="9189249" cy="5317321"/>
        </p:xfrm>
        <a:graphic>
          <a:graphicData uri="http://schemas.openxmlformats.org/drawingml/2006/table">
            <a:tbl>
              <a:tblPr/>
              <a:tblGrid>
                <a:gridCol w="1999733">
                  <a:extLst>
                    <a:ext uri="{9D8B030D-6E8A-4147-A177-3AD203B41FA5}">
                      <a16:colId xmlns:a16="http://schemas.microsoft.com/office/drawing/2014/main" val="2790289743"/>
                    </a:ext>
                  </a:extLst>
                </a:gridCol>
                <a:gridCol w="1224327">
                  <a:extLst>
                    <a:ext uri="{9D8B030D-6E8A-4147-A177-3AD203B41FA5}">
                      <a16:colId xmlns:a16="http://schemas.microsoft.com/office/drawing/2014/main" val="3074550912"/>
                    </a:ext>
                  </a:extLst>
                </a:gridCol>
                <a:gridCol w="1132502">
                  <a:extLst>
                    <a:ext uri="{9D8B030D-6E8A-4147-A177-3AD203B41FA5}">
                      <a16:colId xmlns:a16="http://schemas.microsoft.com/office/drawing/2014/main" val="1473003062"/>
                    </a:ext>
                  </a:extLst>
                </a:gridCol>
                <a:gridCol w="1129101">
                  <a:extLst>
                    <a:ext uri="{9D8B030D-6E8A-4147-A177-3AD203B41FA5}">
                      <a16:colId xmlns:a16="http://schemas.microsoft.com/office/drawing/2014/main" val="1754103045"/>
                    </a:ext>
                  </a:extLst>
                </a:gridCol>
                <a:gridCol w="1169911">
                  <a:extLst>
                    <a:ext uri="{9D8B030D-6E8A-4147-A177-3AD203B41FA5}">
                      <a16:colId xmlns:a16="http://schemas.microsoft.com/office/drawing/2014/main" val="1778559845"/>
                    </a:ext>
                  </a:extLst>
                </a:gridCol>
                <a:gridCol w="1173312">
                  <a:extLst>
                    <a:ext uri="{9D8B030D-6E8A-4147-A177-3AD203B41FA5}">
                      <a16:colId xmlns:a16="http://schemas.microsoft.com/office/drawing/2014/main" val="4161465241"/>
                    </a:ext>
                  </a:extLst>
                </a:gridCol>
                <a:gridCol w="1360363">
                  <a:extLst>
                    <a:ext uri="{9D8B030D-6E8A-4147-A177-3AD203B41FA5}">
                      <a16:colId xmlns:a16="http://schemas.microsoft.com/office/drawing/2014/main" val="2707014122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585658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2.12. 2021, 11:30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870239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55458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804588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35060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7853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18960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48872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80002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81721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10479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4181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68774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74534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32457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3741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73588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48258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47025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477993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571354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8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488785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9317"/>
              </p:ext>
            </p:extLst>
          </p:nvPr>
        </p:nvGraphicFramePr>
        <p:xfrm>
          <a:off x="332820" y="1043108"/>
          <a:ext cx="8995817" cy="5322322"/>
        </p:xfrm>
        <a:graphic>
          <a:graphicData uri="http://schemas.openxmlformats.org/drawingml/2006/table">
            <a:tbl>
              <a:tblPr/>
              <a:tblGrid>
                <a:gridCol w="1957639">
                  <a:extLst>
                    <a:ext uri="{9D8B030D-6E8A-4147-A177-3AD203B41FA5}">
                      <a16:colId xmlns:a16="http://schemas.microsoft.com/office/drawing/2014/main" val="1339170393"/>
                    </a:ext>
                  </a:extLst>
                </a:gridCol>
                <a:gridCol w="1198554">
                  <a:extLst>
                    <a:ext uri="{9D8B030D-6E8A-4147-A177-3AD203B41FA5}">
                      <a16:colId xmlns:a16="http://schemas.microsoft.com/office/drawing/2014/main" val="1298201830"/>
                    </a:ext>
                  </a:extLst>
                </a:gridCol>
                <a:gridCol w="1108664">
                  <a:extLst>
                    <a:ext uri="{9D8B030D-6E8A-4147-A177-3AD203B41FA5}">
                      <a16:colId xmlns:a16="http://schemas.microsoft.com/office/drawing/2014/main" val="603451918"/>
                    </a:ext>
                  </a:extLst>
                </a:gridCol>
                <a:gridCol w="1105333">
                  <a:extLst>
                    <a:ext uri="{9D8B030D-6E8A-4147-A177-3AD203B41FA5}">
                      <a16:colId xmlns:a16="http://schemas.microsoft.com/office/drawing/2014/main" val="1970657260"/>
                    </a:ext>
                  </a:extLst>
                </a:gridCol>
                <a:gridCol w="1145284">
                  <a:extLst>
                    <a:ext uri="{9D8B030D-6E8A-4147-A177-3AD203B41FA5}">
                      <a16:colId xmlns:a16="http://schemas.microsoft.com/office/drawing/2014/main" val="3315614394"/>
                    </a:ext>
                  </a:extLst>
                </a:gridCol>
                <a:gridCol w="1148616">
                  <a:extLst>
                    <a:ext uri="{9D8B030D-6E8A-4147-A177-3AD203B41FA5}">
                      <a16:colId xmlns:a16="http://schemas.microsoft.com/office/drawing/2014/main" val="2791469842"/>
                    </a:ext>
                  </a:extLst>
                </a:gridCol>
                <a:gridCol w="1331727">
                  <a:extLst>
                    <a:ext uri="{9D8B030D-6E8A-4147-A177-3AD203B41FA5}">
                      <a16:colId xmlns:a16="http://schemas.microsoft.com/office/drawing/2014/main" val="2243517252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980261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2.12. 2021, 11:30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47536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003612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55155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7866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0500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5722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6178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90470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5890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54151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43326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4760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42187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7319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2374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37795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998494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00905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381226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34722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03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828185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08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2.12.2021 00:26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5 625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6968"/>
              </p:ext>
            </p:extLst>
          </p:nvPr>
        </p:nvGraphicFramePr>
        <p:xfrm>
          <a:off x="332819" y="1014180"/>
          <a:ext cx="8652918" cy="5303976"/>
        </p:xfrm>
        <a:graphic>
          <a:graphicData uri="http://schemas.openxmlformats.org/drawingml/2006/table">
            <a:tbl>
              <a:tblPr/>
              <a:tblGrid>
                <a:gridCol w="1846124">
                  <a:extLst>
                    <a:ext uri="{9D8B030D-6E8A-4147-A177-3AD203B41FA5}">
                      <a16:colId xmlns:a16="http://schemas.microsoft.com/office/drawing/2014/main" val="851850997"/>
                    </a:ext>
                  </a:extLst>
                </a:gridCol>
                <a:gridCol w="1130279">
                  <a:extLst>
                    <a:ext uri="{9D8B030D-6E8A-4147-A177-3AD203B41FA5}">
                      <a16:colId xmlns:a16="http://schemas.microsoft.com/office/drawing/2014/main" val="2679415127"/>
                    </a:ext>
                  </a:extLst>
                </a:gridCol>
                <a:gridCol w="1045507">
                  <a:extLst>
                    <a:ext uri="{9D8B030D-6E8A-4147-A177-3AD203B41FA5}">
                      <a16:colId xmlns:a16="http://schemas.microsoft.com/office/drawing/2014/main" val="4192737746"/>
                    </a:ext>
                  </a:extLst>
                </a:gridCol>
                <a:gridCol w="1042370">
                  <a:extLst>
                    <a:ext uri="{9D8B030D-6E8A-4147-A177-3AD203B41FA5}">
                      <a16:colId xmlns:a16="http://schemas.microsoft.com/office/drawing/2014/main" val="911340515"/>
                    </a:ext>
                  </a:extLst>
                </a:gridCol>
                <a:gridCol w="1080046">
                  <a:extLst>
                    <a:ext uri="{9D8B030D-6E8A-4147-A177-3AD203B41FA5}">
                      <a16:colId xmlns:a16="http://schemas.microsoft.com/office/drawing/2014/main" val="3089195428"/>
                    </a:ext>
                  </a:extLst>
                </a:gridCol>
                <a:gridCol w="1255865">
                  <a:extLst>
                    <a:ext uri="{9D8B030D-6E8A-4147-A177-3AD203B41FA5}">
                      <a16:colId xmlns:a16="http://schemas.microsoft.com/office/drawing/2014/main" val="1678467077"/>
                    </a:ext>
                  </a:extLst>
                </a:gridCol>
                <a:gridCol w="1252727">
                  <a:extLst>
                    <a:ext uri="{9D8B030D-6E8A-4147-A177-3AD203B41FA5}">
                      <a16:colId xmlns:a16="http://schemas.microsoft.com/office/drawing/2014/main" val="120548541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36210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2.12. 2021, 11:30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62782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185487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90029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34739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73109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63699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9115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64962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6090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8406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188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0697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2411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3594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02069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0432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46679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66783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38827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04751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05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858223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94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2.12.2021 11:30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85962"/>
              </p:ext>
            </p:extLst>
          </p:nvPr>
        </p:nvGraphicFramePr>
        <p:xfrm>
          <a:off x="1283679" y="2182636"/>
          <a:ext cx="6284256" cy="2453640"/>
        </p:xfrm>
        <a:graphic>
          <a:graphicData uri="http://schemas.openxmlformats.org/drawingml/2006/table">
            <a:tbl>
              <a:tblPr/>
              <a:tblGrid>
                <a:gridCol w="3894991">
                  <a:extLst>
                    <a:ext uri="{9D8B030D-6E8A-4147-A177-3AD203B41FA5}">
                      <a16:colId xmlns:a16="http://schemas.microsoft.com/office/drawing/2014/main" val="2051997318"/>
                    </a:ext>
                  </a:extLst>
                </a:gridCol>
                <a:gridCol w="639751">
                  <a:extLst>
                    <a:ext uri="{9D8B030D-6E8A-4147-A177-3AD203B41FA5}">
                      <a16:colId xmlns:a16="http://schemas.microsoft.com/office/drawing/2014/main" val="269377338"/>
                    </a:ext>
                  </a:extLst>
                </a:gridCol>
                <a:gridCol w="1749514">
                  <a:extLst>
                    <a:ext uri="{9D8B030D-6E8A-4147-A177-3AD203B41FA5}">
                      <a16:colId xmlns:a16="http://schemas.microsoft.com/office/drawing/2014/main" val="345151304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651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KZ, a.s., Nemocnice Děčín,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o.z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23.11.2021 11:58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030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29.11.2021 9:42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2139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Slezská nemocnice v Opavě, příspěvková organizace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29.11.2021 21:59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36663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 8:02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1869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ve Frýdku-Místku, příspěvková organizace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 9:07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10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 poliklinikou Karviná-Ráj, p. o.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 11:27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4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40647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26,8 %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25,9 %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4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0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71CF6092-C670-4948-A90F-E8887AF6CC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94554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17 001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10 665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7 138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5 486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11036" y="591957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14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21981</TotalTime>
  <Words>2522</Words>
  <Application>Microsoft Office PowerPoint</Application>
  <PresentationFormat>Širokoúhlá obrazovka</PresentationFormat>
  <Paragraphs>682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1620</cp:revision>
  <cp:lastPrinted>2020-10-20T04:21:56Z</cp:lastPrinted>
  <dcterms:created xsi:type="dcterms:W3CDTF">2020-07-15T10:33:32Z</dcterms:created>
  <dcterms:modified xsi:type="dcterms:W3CDTF">2021-12-02T15:08:52Z</dcterms:modified>
</cp:coreProperties>
</file>