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1277" r:id="rId3"/>
    <p:sldId id="1293" r:id="rId4"/>
    <p:sldId id="1294" r:id="rId5"/>
    <p:sldId id="1296" r:id="rId6"/>
    <p:sldId id="1300" r:id="rId7"/>
    <p:sldId id="1301" r:id="rId8"/>
    <p:sldId id="1302" r:id="rId9"/>
    <p:sldId id="1303" r:id="rId10"/>
    <p:sldId id="1307" r:id="rId11"/>
    <p:sldId id="1308" r:id="rId12"/>
    <p:sldId id="1315" r:id="rId13"/>
    <p:sldId id="1305" r:id="rId14"/>
    <p:sldId id="1304" r:id="rId15"/>
    <p:sldId id="1313" r:id="rId16"/>
    <p:sldId id="1314" r:id="rId17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00"/>
            <p14:sldId id="1301"/>
            <p14:sldId id="1302"/>
            <p14:sldId id="1303"/>
            <p14:sldId id="1307"/>
            <p14:sldId id="1308"/>
            <p14:sldId id="1315"/>
            <p14:sldId id="1305"/>
            <p14:sldId id="1304"/>
            <p14:sldId id="1313"/>
            <p14:sldId id="1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D243"/>
    <a:srgbClr val="F5C28F"/>
    <a:srgbClr val="F1CA7B"/>
    <a:srgbClr val="F5AC83"/>
    <a:srgbClr val="FDE3EA"/>
    <a:srgbClr val="F1592F"/>
    <a:srgbClr val="B4F3AB"/>
    <a:srgbClr val="EF7B5B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3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4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D-4210-8188-95336DAD99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Jihočeský kraj</c:v>
                </c:pt>
                <c:pt idx="2">
                  <c:v>Středočeský kraj</c:v>
                </c:pt>
                <c:pt idx="3">
                  <c:v>Zlínský kraj</c:v>
                </c:pt>
                <c:pt idx="4">
                  <c:v>Jihomoravský kraj</c:v>
                </c:pt>
                <c:pt idx="5">
                  <c:v>Plzeňský kraj</c:v>
                </c:pt>
                <c:pt idx="6">
                  <c:v>Pardubický kraj</c:v>
                </c:pt>
                <c:pt idx="7">
                  <c:v>Liberecký kraj</c:v>
                </c:pt>
                <c:pt idx="8">
                  <c:v>Moravskoslezský kraj</c:v>
                </c:pt>
                <c:pt idx="9">
                  <c:v>ČR</c:v>
                </c:pt>
                <c:pt idx="10">
                  <c:v>Královéhradecký kraj</c:v>
                </c:pt>
                <c:pt idx="11">
                  <c:v>Olomoucký kraj</c:v>
                </c:pt>
                <c:pt idx="12">
                  <c:v>Ústecký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0.61616161616099996</c:v>
                </c:pt>
                <c:pt idx="1">
                  <c:v>0.482993197278</c:v>
                </c:pt>
                <c:pt idx="2">
                  <c:v>0.48290598290499998</c:v>
                </c:pt>
                <c:pt idx="3">
                  <c:v>0.44915254237199997</c:v>
                </c:pt>
                <c:pt idx="4">
                  <c:v>0.40102827763400001</c:v>
                </c:pt>
                <c:pt idx="5">
                  <c:v>0.388392857142</c:v>
                </c:pt>
                <c:pt idx="6">
                  <c:v>0.38400000000000001</c:v>
                </c:pt>
                <c:pt idx="7">
                  <c:v>0.37</c:v>
                </c:pt>
                <c:pt idx="8">
                  <c:v>0.328657314629</c:v>
                </c:pt>
                <c:pt idx="9">
                  <c:v>0.31344995698299999</c:v>
                </c:pt>
                <c:pt idx="10">
                  <c:v>0.30434782608599997</c:v>
                </c:pt>
                <c:pt idx="11">
                  <c:v>0.26500000000000001</c:v>
                </c:pt>
                <c:pt idx="12">
                  <c:v>0.25196850393699999</c:v>
                </c:pt>
                <c:pt idx="13">
                  <c:v>0.16867469879499999</c:v>
                </c:pt>
                <c:pt idx="14">
                  <c:v>0.12993630573199999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F4A-46B6-8BD6-64EBF669B884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87C-4B26-A62C-8D83AD5809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Zlínský kraj</c:v>
                </c:pt>
                <c:pt idx="2">
                  <c:v>Jihomoravský kraj</c:v>
                </c:pt>
                <c:pt idx="3">
                  <c:v>Středočeský kraj</c:v>
                </c:pt>
                <c:pt idx="4">
                  <c:v>Jihočeský kraj</c:v>
                </c:pt>
                <c:pt idx="5">
                  <c:v>Plzeňský kraj</c:v>
                </c:pt>
                <c:pt idx="6">
                  <c:v>Moravskoslezský kraj</c:v>
                </c:pt>
                <c:pt idx="7">
                  <c:v>ČR</c:v>
                </c:pt>
                <c:pt idx="8">
                  <c:v>Olomoucký kraj</c:v>
                </c:pt>
                <c:pt idx="9">
                  <c:v>Liberecký kraj</c:v>
                </c:pt>
                <c:pt idx="10">
                  <c:v>Ústecký kraj</c:v>
                </c:pt>
                <c:pt idx="11">
                  <c:v>Královéhradecký kraj</c:v>
                </c:pt>
                <c:pt idx="12">
                  <c:v>Pardubický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0.48387096774100002</c:v>
                </c:pt>
                <c:pt idx="1">
                  <c:v>0.44927536231800003</c:v>
                </c:pt>
                <c:pt idx="2">
                  <c:v>0.36764705882299997</c:v>
                </c:pt>
                <c:pt idx="3">
                  <c:v>0.31304347826000001</c:v>
                </c:pt>
                <c:pt idx="4">
                  <c:v>0.3125</c:v>
                </c:pt>
                <c:pt idx="5">
                  <c:v>0.30303030303</c:v>
                </c:pt>
                <c:pt idx="6">
                  <c:v>0.23624595469199999</c:v>
                </c:pt>
                <c:pt idx="7">
                  <c:v>0.234765234765</c:v>
                </c:pt>
                <c:pt idx="8">
                  <c:v>0.23225806451600001</c:v>
                </c:pt>
                <c:pt idx="9">
                  <c:v>0.22784810126499999</c:v>
                </c:pt>
                <c:pt idx="10">
                  <c:v>0.226086956521</c:v>
                </c:pt>
                <c:pt idx="11">
                  <c:v>0.2</c:v>
                </c:pt>
                <c:pt idx="12">
                  <c:v>0.19298245614000001</c:v>
                </c:pt>
                <c:pt idx="13">
                  <c:v>0.13953488372</c:v>
                </c:pt>
                <c:pt idx="14">
                  <c:v>9.0909090908999998E-2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824-4795-AF96-EB28975A58F7}"/>
              </c:ext>
            </c:extLst>
          </c:dPt>
          <c:dPt>
            <c:idx val="8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73-42C7-B0A5-249A45A05B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Liberecký kraj</c:v>
                </c:pt>
                <c:pt idx="2">
                  <c:v>Jihočeský kraj</c:v>
                </c:pt>
                <c:pt idx="3">
                  <c:v>Pardubický kraj</c:v>
                </c:pt>
                <c:pt idx="4">
                  <c:v>Olomoucký kraj</c:v>
                </c:pt>
                <c:pt idx="5">
                  <c:v>Ústecký kraj</c:v>
                </c:pt>
                <c:pt idx="6">
                  <c:v>Plzeňský kraj</c:v>
                </c:pt>
                <c:pt idx="7">
                  <c:v>ČR</c:v>
                </c:pt>
                <c:pt idx="8">
                  <c:v>Jihomoravský kraj</c:v>
                </c:pt>
                <c:pt idx="9">
                  <c:v>Zlínský kraj</c:v>
                </c:pt>
                <c:pt idx="10">
                  <c:v>Středočeský kraj</c:v>
                </c:pt>
                <c:pt idx="11">
                  <c:v>Moravskoslezský kraj</c:v>
                </c:pt>
                <c:pt idx="12">
                  <c:v>Karlovarský kraj</c:v>
                </c:pt>
                <c:pt idx="13">
                  <c:v>Hlavní město Praha</c:v>
                </c:pt>
                <c:pt idx="14">
                  <c:v>Královéhradecký kraj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0.384527872582</c:v>
                </c:pt>
                <c:pt idx="1">
                  <c:v>0.33742331288299998</c:v>
                </c:pt>
                <c:pt idx="2">
                  <c:v>0.30599755201899997</c:v>
                </c:pt>
                <c:pt idx="3">
                  <c:v>0.30540242557800001</c:v>
                </c:pt>
                <c:pt idx="4">
                  <c:v>0.29856584093799998</c:v>
                </c:pt>
                <c:pt idx="5">
                  <c:v>0.26069246435799998</c:v>
                </c:pt>
                <c:pt idx="6">
                  <c:v>0.23976261127500001</c:v>
                </c:pt>
                <c:pt idx="7">
                  <c:v>0.223804546642</c:v>
                </c:pt>
                <c:pt idx="8">
                  <c:v>0.22079937912299999</c:v>
                </c:pt>
                <c:pt idx="9">
                  <c:v>0.18518518518499999</c:v>
                </c:pt>
                <c:pt idx="10">
                  <c:v>0.17286652078699999</c:v>
                </c:pt>
                <c:pt idx="11">
                  <c:v>0.165368271954</c:v>
                </c:pt>
                <c:pt idx="12">
                  <c:v>0.15550239234400001</c:v>
                </c:pt>
                <c:pt idx="13">
                  <c:v>0.12675616609400001</c:v>
                </c:pt>
                <c:pt idx="14">
                  <c:v>0.122703894195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63</c:v>
                </c:pt>
                <c:pt idx="1">
                  <c:v>66</c:v>
                </c:pt>
                <c:pt idx="2">
                  <c:v>64</c:v>
                </c:pt>
                <c:pt idx="3">
                  <c:v>61</c:v>
                </c:pt>
                <c:pt idx="4">
                  <c:v>69</c:v>
                </c:pt>
                <c:pt idx="5">
                  <c:v>92</c:v>
                </c:pt>
                <c:pt idx="6">
                  <c:v>97</c:v>
                </c:pt>
                <c:pt idx="7">
                  <c:v>102</c:v>
                </c:pt>
                <c:pt idx="8">
                  <c:v>113</c:v>
                </c:pt>
                <c:pt idx="9">
                  <c:v>117</c:v>
                </c:pt>
                <c:pt idx="10">
                  <c:v>115</c:v>
                </c:pt>
                <c:pt idx="11">
                  <c:v>127</c:v>
                </c:pt>
                <c:pt idx="12">
                  <c:v>157</c:v>
                </c:pt>
                <c:pt idx="13">
                  <c:v>164</c:v>
                </c:pt>
                <c:pt idx="14">
                  <c:v>168</c:v>
                </c:pt>
                <c:pt idx="15">
                  <c:v>166</c:v>
                </c:pt>
                <c:pt idx="16">
                  <c:v>182</c:v>
                </c:pt>
                <c:pt idx="17">
                  <c:v>161</c:v>
                </c:pt>
                <c:pt idx="18">
                  <c:v>164</c:v>
                </c:pt>
                <c:pt idx="19">
                  <c:v>185</c:v>
                </c:pt>
                <c:pt idx="20">
                  <c:v>180</c:v>
                </c:pt>
                <c:pt idx="21">
                  <c:v>182</c:v>
                </c:pt>
                <c:pt idx="22">
                  <c:v>183</c:v>
                </c:pt>
                <c:pt idx="23">
                  <c:v>188</c:v>
                </c:pt>
                <c:pt idx="24">
                  <c:v>188</c:v>
                </c:pt>
                <c:pt idx="25">
                  <c:v>197</c:v>
                </c:pt>
                <c:pt idx="26">
                  <c:v>229</c:v>
                </c:pt>
                <c:pt idx="27">
                  <c:v>226</c:v>
                </c:pt>
                <c:pt idx="28">
                  <c:v>253</c:v>
                </c:pt>
                <c:pt idx="29">
                  <c:v>251</c:v>
                </c:pt>
                <c:pt idx="30">
                  <c:v>244</c:v>
                </c:pt>
                <c:pt idx="31">
                  <c:v>234</c:v>
                </c:pt>
                <c:pt idx="32">
                  <c:v>247</c:v>
                </c:pt>
                <c:pt idx="33">
                  <c:v>302</c:v>
                </c:pt>
                <c:pt idx="34">
                  <c:v>302</c:v>
                </c:pt>
                <c:pt idx="35">
                  <c:v>326</c:v>
                </c:pt>
                <c:pt idx="36">
                  <c:v>316</c:v>
                </c:pt>
                <c:pt idx="37">
                  <c:v>344</c:v>
                </c:pt>
                <c:pt idx="38">
                  <c:v>333</c:v>
                </c:pt>
                <c:pt idx="39">
                  <c:v>350</c:v>
                </c:pt>
                <c:pt idx="40">
                  <c:v>425</c:v>
                </c:pt>
                <c:pt idx="41">
                  <c:v>444</c:v>
                </c:pt>
                <c:pt idx="42">
                  <c:v>470</c:v>
                </c:pt>
                <c:pt idx="43">
                  <c:v>496</c:v>
                </c:pt>
                <c:pt idx="44">
                  <c:v>526</c:v>
                </c:pt>
                <c:pt idx="45">
                  <c:v>515</c:v>
                </c:pt>
                <c:pt idx="46">
                  <c:v>541</c:v>
                </c:pt>
                <c:pt idx="47">
                  <c:v>662</c:v>
                </c:pt>
                <c:pt idx="48">
                  <c:v>725</c:v>
                </c:pt>
                <c:pt idx="49">
                  <c:v>795</c:v>
                </c:pt>
                <c:pt idx="50">
                  <c:v>838</c:v>
                </c:pt>
                <c:pt idx="51">
                  <c:v>919</c:v>
                </c:pt>
                <c:pt idx="52">
                  <c:v>927</c:v>
                </c:pt>
                <c:pt idx="53">
                  <c:v>990</c:v>
                </c:pt>
                <c:pt idx="54">
                  <c:v>1172</c:v>
                </c:pt>
                <c:pt idx="55">
                  <c:v>1293</c:v>
                </c:pt>
                <c:pt idx="56">
                  <c:v>1394</c:v>
                </c:pt>
                <c:pt idx="57">
                  <c:v>1388</c:v>
                </c:pt>
                <c:pt idx="58">
                  <c:v>1574</c:v>
                </c:pt>
                <c:pt idx="59">
                  <c:v>1594</c:v>
                </c:pt>
                <c:pt idx="60">
                  <c:v>1727</c:v>
                </c:pt>
                <c:pt idx="61">
                  <c:v>2101</c:v>
                </c:pt>
                <c:pt idx="62">
                  <c:v>2288</c:v>
                </c:pt>
                <c:pt idx="63">
                  <c:v>2488</c:v>
                </c:pt>
                <c:pt idx="64">
                  <c:v>2651</c:v>
                </c:pt>
                <c:pt idx="65">
                  <c:v>2784</c:v>
                </c:pt>
                <c:pt idx="66">
                  <c:v>2791</c:v>
                </c:pt>
                <c:pt idx="67">
                  <c:v>2929</c:v>
                </c:pt>
                <c:pt idx="68">
                  <c:v>3364</c:v>
                </c:pt>
                <c:pt idx="69">
                  <c:v>3539</c:v>
                </c:pt>
                <c:pt idx="70">
                  <c:v>3613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299.0102070550962</c:v>
                </c:pt>
                <c:pt idx="50">
                  <c:v>300.04967971226552</c:v>
                </c:pt>
                <c:pt idx="51">
                  <c:v>300.93125675521037</c:v>
                </c:pt>
                <c:pt idx="52">
                  <c:v>301.6800788969137</c:v>
                </c:pt>
                <c:pt idx="53">
                  <c:v>302.31889086426099</c:v>
                </c:pt>
                <c:pt idx="54">
                  <c:v>302.86536250535784</c:v>
                </c:pt>
                <c:pt idx="55">
                  <c:v>303.33290662105446</c:v>
                </c:pt>
                <c:pt idx="56">
                  <c:v>303.73279179141036</c:v>
                </c:pt>
                <c:pt idx="57">
                  <c:v>304.07349306182334</c:v>
                </c:pt>
                <c:pt idx="58">
                  <c:v>304.36376978190702</c:v>
                </c:pt>
                <c:pt idx="59">
                  <c:v>304.61108489793344</c:v>
                </c:pt>
                <c:pt idx="60">
                  <c:v>304.82179682342826</c:v>
                </c:pt>
                <c:pt idx="61">
                  <c:v>305.0013229124886</c:v>
                </c:pt>
                <c:pt idx="62">
                  <c:v>305.15427873868407</c:v>
                </c:pt>
                <c:pt idx="63">
                  <c:v>305.2845967603688</c:v>
                </c:pt>
                <c:pt idx="64">
                  <c:v>305.39562742326177</c:v>
                </c:pt>
                <c:pt idx="65">
                  <c:v>305.490225299619</c:v>
                </c:pt>
                <c:pt idx="66">
                  <c:v>305.57082247861558</c:v>
                </c:pt>
                <c:pt idx="67">
                  <c:v>305.63949109478699</c:v>
                </c:pt>
                <c:pt idx="68">
                  <c:v>305.69799660212112</c:v>
                </c:pt>
                <c:pt idx="69">
                  <c:v>305.74784316346552</c:v>
                </c:pt>
                <c:pt idx="70">
                  <c:v>305.7903123222008</c:v>
                </c:pt>
                <c:pt idx="71">
                  <c:v>305.82649595041983</c:v>
                </c:pt>
                <c:pt idx="72">
                  <c:v>305.85732432070267</c:v>
                </c:pt>
                <c:pt idx="73">
                  <c:v>305.88359002320612</c:v>
                </c:pt>
                <c:pt idx="74">
                  <c:v>305.90596834297037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367.89825866734782</c:v>
                </c:pt>
                <c:pt idx="50">
                  <c:v>376.26277110258656</c:v>
                </c:pt>
                <c:pt idx="51">
                  <c:v>384.69461763221273</c:v>
                </c:pt>
                <c:pt idx="52">
                  <c:v>393.20365804253322</c:v>
                </c:pt>
                <c:pt idx="53">
                  <c:v>401.79758002260263</c:v>
                </c:pt>
                <c:pt idx="54">
                  <c:v>410.48249692032471</c:v>
                </c:pt>
                <c:pt idx="55">
                  <c:v>419.26248568004587</c:v>
                </c:pt>
                <c:pt idx="56">
                  <c:v>428.14055613985568</c:v>
                </c:pt>
                <c:pt idx="57">
                  <c:v>437.11919200648487</c:v>
                </c:pt>
                <c:pt idx="58">
                  <c:v>446.19953242397321</c:v>
                </c:pt>
                <c:pt idx="59">
                  <c:v>455.38272943989443</c:v>
                </c:pt>
                <c:pt idx="60">
                  <c:v>464.66994815151963</c:v>
                </c:pt>
                <c:pt idx="61">
                  <c:v>474.06236685363638</c:v>
                </c:pt>
                <c:pt idx="62">
                  <c:v>483.56117718804217</c:v>
                </c:pt>
                <c:pt idx="63">
                  <c:v>493.16758429473128</c:v>
                </c:pt>
                <c:pt idx="64">
                  <c:v>502.88280696479421</c:v>
                </c:pt>
                <c:pt idx="65">
                  <c:v>512.70807779504901</c:v>
                </c:pt>
                <c:pt idx="66">
                  <c:v>522.64464334442414</c:v>
                </c:pt>
                <c:pt idx="67">
                  <c:v>532.69376429211286</c:v>
                </c:pt>
                <c:pt idx="68">
                  <c:v>542.85671559751904</c:v>
                </c:pt>
                <c:pt idx="69">
                  <c:v>553.13478666201479</c:v>
                </c:pt>
                <c:pt idx="70">
                  <c:v>563.52928149253023</c:v>
                </c:pt>
                <c:pt idx="71">
                  <c:v>574.04151886699651</c:v>
                </c:pt>
                <c:pt idx="72">
                  <c:v>584.6728325016627</c:v>
                </c:pt>
                <c:pt idx="73">
                  <c:v>595.42457122030794</c:v>
                </c:pt>
                <c:pt idx="74">
                  <c:v>606.29809912537053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465.69450591495428</c:v>
                </c:pt>
                <c:pt idx="50">
                  <c:v>485.29598178218561</c:v>
                </c:pt>
                <c:pt idx="51">
                  <c:v>505.59020295496089</c:v>
                </c:pt>
                <c:pt idx="52">
                  <c:v>526.59652234094006</c:v>
                </c:pt>
                <c:pt idx="53">
                  <c:v>548.33470294630422</c:v>
                </c:pt>
                <c:pt idx="54">
                  <c:v>570.82481223542061</c:v>
                </c:pt>
                <c:pt idx="55">
                  <c:v>594.08700689511943</c:v>
                </c:pt>
                <c:pt idx="56">
                  <c:v>618.14151501278252</c:v>
                </c:pt>
                <c:pt idx="57">
                  <c:v>643.00864757063187</c:v>
                </c:pt>
                <c:pt idx="58">
                  <c:v>668.71585715583149</c:v>
                </c:pt>
                <c:pt idx="59">
                  <c:v>695.29152377601758</c:v>
                </c:pt>
                <c:pt idx="60">
                  <c:v>722.76498618999699</c:v>
                </c:pt>
                <c:pt idx="61">
                  <c:v>751.16657429687905</c:v>
                </c:pt>
                <c:pt idx="62">
                  <c:v>780.52764261939717</c:v>
                </c:pt>
                <c:pt idx="63">
                  <c:v>810.88060491838519</c:v>
                </c:pt>
                <c:pt idx="64">
                  <c:v>842.25896997662142</c:v>
                </c:pt>
                <c:pt idx="65">
                  <c:v>874.69737859154486</c:v>
                </c:pt>
                <c:pt idx="66">
                  <c:v>908.23164181768266</c:v>
                </c:pt>
                <c:pt idx="67">
                  <c:v>942.89878050100708</c:v>
                </c:pt>
                <c:pt idx="68">
                  <c:v>978.73706614886692</c:v>
                </c:pt>
                <c:pt idx="69">
                  <c:v>1015.7860631806125</c:v>
                </c:pt>
                <c:pt idx="70">
                  <c:v>1054.0866726055574</c:v>
                </c:pt>
                <c:pt idx="71">
                  <c:v>1093.6811771764972</c:v>
                </c:pt>
                <c:pt idx="72">
                  <c:v>1134.6132880686314</c:v>
                </c:pt>
                <c:pt idx="73">
                  <c:v>1176.9281931354233</c:v>
                </c:pt>
                <c:pt idx="74">
                  <c:v>1220.6726067946684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761.99317087666952</c:v>
                </c:pt>
                <c:pt idx="50">
                  <c:v>821.97580033493875</c:v>
                </c:pt>
                <c:pt idx="51">
                  <c:v>886.32891506367014</c:v>
                </c:pt>
                <c:pt idx="52">
                  <c:v>957.029713986861</c:v>
                </c:pt>
                <c:pt idx="53">
                  <c:v>1035.5638648695319</c:v>
                </c:pt>
                <c:pt idx="54">
                  <c:v>1121.985124085563</c:v>
                </c:pt>
                <c:pt idx="55">
                  <c:v>1215.1282252083911</c:v>
                </c:pt>
                <c:pt idx="56">
                  <c:v>1315.5749741198299</c:v>
                </c:pt>
                <c:pt idx="57">
                  <c:v>1427.3431691532096</c:v>
                </c:pt>
                <c:pt idx="58">
                  <c:v>1548.7455518993343</c:v>
                </c:pt>
                <c:pt idx="59">
                  <c:v>1680.7875901009847</c:v>
                </c:pt>
                <c:pt idx="60">
                  <c:v>1823.8325860428449</c:v>
                </c:pt>
                <c:pt idx="61">
                  <c:v>1976.6765960615921</c:v>
                </c:pt>
                <c:pt idx="62">
                  <c:v>2136.2081560838092</c:v>
                </c:pt>
                <c:pt idx="63">
                  <c:v>2297.1496042405743</c:v>
                </c:pt>
                <c:pt idx="64">
                  <c:v>2458.2768513374153</c:v>
                </c:pt>
                <c:pt idx="65">
                  <c:v>2620.8080727912429</c:v>
                </c:pt>
                <c:pt idx="66">
                  <c:v>2781.2865958437333</c:v>
                </c:pt>
                <c:pt idx="67">
                  <c:v>2938.0555242097289</c:v>
                </c:pt>
                <c:pt idx="68">
                  <c:v>3091.3816487350678</c:v>
                </c:pt>
                <c:pt idx="69">
                  <c:v>3240.686736023305</c:v>
                </c:pt>
                <c:pt idx="70">
                  <c:v>3385.2864164972461</c:v>
                </c:pt>
                <c:pt idx="71">
                  <c:v>3525.5279725535829</c:v>
                </c:pt>
                <c:pt idx="72">
                  <c:v>3661.0242454996919</c:v>
                </c:pt>
                <c:pt idx="73">
                  <c:v>3790.8432883474497</c:v>
                </c:pt>
                <c:pt idx="74">
                  <c:v>3915.6438889167116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12</c:v>
                </c:pt>
                <c:pt idx="1">
                  <c:v>14</c:v>
                </c:pt>
                <c:pt idx="2">
                  <c:v>14</c:v>
                </c:pt>
                <c:pt idx="3">
                  <c:v>16</c:v>
                </c:pt>
                <c:pt idx="4">
                  <c:v>16</c:v>
                </c:pt>
                <c:pt idx="5">
                  <c:v>23</c:v>
                </c:pt>
                <c:pt idx="6">
                  <c:v>26</c:v>
                </c:pt>
                <c:pt idx="7">
                  <c:v>24</c:v>
                </c:pt>
                <c:pt idx="8">
                  <c:v>22</c:v>
                </c:pt>
                <c:pt idx="9">
                  <c:v>24</c:v>
                </c:pt>
                <c:pt idx="10">
                  <c:v>27</c:v>
                </c:pt>
                <c:pt idx="11">
                  <c:v>31</c:v>
                </c:pt>
                <c:pt idx="12">
                  <c:v>35</c:v>
                </c:pt>
                <c:pt idx="13">
                  <c:v>41</c:v>
                </c:pt>
                <c:pt idx="14">
                  <c:v>38</c:v>
                </c:pt>
                <c:pt idx="15">
                  <c:v>43</c:v>
                </c:pt>
                <c:pt idx="16">
                  <c:v>46</c:v>
                </c:pt>
                <c:pt idx="17">
                  <c:v>43</c:v>
                </c:pt>
                <c:pt idx="18">
                  <c:v>40</c:v>
                </c:pt>
                <c:pt idx="19">
                  <c:v>42</c:v>
                </c:pt>
                <c:pt idx="20">
                  <c:v>40</c:v>
                </c:pt>
                <c:pt idx="21">
                  <c:v>38</c:v>
                </c:pt>
                <c:pt idx="22">
                  <c:v>38</c:v>
                </c:pt>
                <c:pt idx="23">
                  <c:v>42</c:v>
                </c:pt>
                <c:pt idx="24">
                  <c:v>46</c:v>
                </c:pt>
                <c:pt idx="25">
                  <c:v>45</c:v>
                </c:pt>
                <c:pt idx="26">
                  <c:v>49</c:v>
                </c:pt>
                <c:pt idx="27">
                  <c:v>53</c:v>
                </c:pt>
                <c:pt idx="28">
                  <c:v>51</c:v>
                </c:pt>
                <c:pt idx="29">
                  <c:v>50</c:v>
                </c:pt>
                <c:pt idx="30">
                  <c:v>45</c:v>
                </c:pt>
                <c:pt idx="31">
                  <c:v>44</c:v>
                </c:pt>
                <c:pt idx="32">
                  <c:v>52</c:v>
                </c:pt>
                <c:pt idx="33">
                  <c:v>58</c:v>
                </c:pt>
                <c:pt idx="34">
                  <c:v>72</c:v>
                </c:pt>
                <c:pt idx="35">
                  <c:v>86</c:v>
                </c:pt>
                <c:pt idx="36">
                  <c:v>75</c:v>
                </c:pt>
                <c:pt idx="37">
                  <c:v>78</c:v>
                </c:pt>
                <c:pt idx="38">
                  <c:v>77</c:v>
                </c:pt>
                <c:pt idx="39">
                  <c:v>77</c:v>
                </c:pt>
                <c:pt idx="40">
                  <c:v>99</c:v>
                </c:pt>
                <c:pt idx="41">
                  <c:v>113</c:v>
                </c:pt>
                <c:pt idx="42">
                  <c:v>114</c:v>
                </c:pt>
                <c:pt idx="43">
                  <c:v>116</c:v>
                </c:pt>
                <c:pt idx="44">
                  <c:v>115</c:v>
                </c:pt>
                <c:pt idx="45">
                  <c:v>112</c:v>
                </c:pt>
                <c:pt idx="46">
                  <c:v>116</c:v>
                </c:pt>
                <c:pt idx="47">
                  <c:v>133</c:v>
                </c:pt>
                <c:pt idx="48">
                  <c:v>146</c:v>
                </c:pt>
                <c:pt idx="49">
                  <c:v>138</c:v>
                </c:pt>
                <c:pt idx="50">
                  <c:v>142</c:v>
                </c:pt>
                <c:pt idx="51">
                  <c:v>152</c:v>
                </c:pt>
                <c:pt idx="52">
                  <c:v>150</c:v>
                </c:pt>
                <c:pt idx="53">
                  <c:v>162</c:v>
                </c:pt>
                <c:pt idx="54">
                  <c:v>170</c:v>
                </c:pt>
                <c:pt idx="55">
                  <c:v>192</c:v>
                </c:pt>
                <c:pt idx="56">
                  <c:v>214</c:v>
                </c:pt>
                <c:pt idx="57">
                  <c:v>208</c:v>
                </c:pt>
                <c:pt idx="58">
                  <c:v>237</c:v>
                </c:pt>
                <c:pt idx="59">
                  <c:v>239</c:v>
                </c:pt>
                <c:pt idx="60">
                  <c:v>268</c:v>
                </c:pt>
                <c:pt idx="61">
                  <c:v>312</c:v>
                </c:pt>
                <c:pt idx="62">
                  <c:v>318</c:v>
                </c:pt>
                <c:pt idx="63">
                  <c:v>346</c:v>
                </c:pt>
                <c:pt idx="64">
                  <c:v>346</c:v>
                </c:pt>
                <c:pt idx="65">
                  <c:v>384</c:v>
                </c:pt>
                <c:pt idx="66">
                  <c:v>389</c:v>
                </c:pt>
                <c:pt idx="67">
                  <c:v>424</c:v>
                </c:pt>
                <c:pt idx="68">
                  <c:v>470</c:v>
                </c:pt>
                <c:pt idx="69">
                  <c:v>485</c:v>
                </c:pt>
                <c:pt idx="70">
                  <c:v>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63.013535765110404</c:v>
                </c:pt>
                <c:pt idx="50">
                  <c:v>63.238591550741219</c:v>
                </c:pt>
                <c:pt idx="51">
                  <c:v>63.429461423676926</c:v>
                </c:pt>
                <c:pt idx="52">
                  <c:v>63.591588589058759</c:v>
                </c:pt>
                <c:pt idx="53">
                  <c:v>63.729897498090793</c:v>
                </c:pt>
                <c:pt idx="54">
                  <c:v>63.848213842117516</c:v>
                </c:pt>
                <c:pt idx="55">
                  <c:v>63.949441620981574</c:v>
                </c:pt>
                <c:pt idx="56">
                  <c:v>64.036020590188542</c:v>
                </c:pt>
                <c:pt idx="57">
                  <c:v>64.109785678235227</c:v>
                </c:pt>
                <c:pt idx="58">
                  <c:v>64.172633368203989</c:v>
                </c:pt>
                <c:pt idx="59">
                  <c:v>64.226179459437688</c:v>
                </c:pt>
                <c:pt idx="60">
                  <c:v>64.271800609361136</c:v>
                </c:pt>
                <c:pt idx="61">
                  <c:v>64.310669727020056</c:v>
                </c:pt>
                <c:pt idx="62">
                  <c:v>64.343786128297054</c:v>
                </c:pt>
                <c:pt idx="63">
                  <c:v>64.37200122808818</c:v>
                </c:pt>
                <c:pt idx="64">
                  <c:v>64.396040429979848</c:v>
                </c:pt>
                <c:pt idx="65">
                  <c:v>64.416521776204618</c:v>
                </c:pt>
                <c:pt idx="66">
                  <c:v>64.433971837361781</c:v>
                </c:pt>
                <c:pt idx="67">
                  <c:v>64.448839250423745</c:v>
                </c:pt>
                <c:pt idx="68">
                  <c:v>64.461506253087194</c:v>
                </c:pt>
                <c:pt idx="69">
                  <c:v>64.472298511014458</c:v>
                </c:pt>
                <c:pt idx="70">
                  <c:v>64.481493490621176</c:v>
                </c:pt>
                <c:pt idx="71">
                  <c:v>64.489327592672652</c:v>
                </c:pt>
                <c:pt idx="72">
                  <c:v>64.496002230091975</c:v>
                </c:pt>
                <c:pt idx="73">
                  <c:v>64.501689006238962</c:v>
                </c:pt>
                <c:pt idx="74">
                  <c:v>64.506534126792232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77.92845870150758</c:v>
                </c:pt>
                <c:pt idx="50">
                  <c:v>79.739455753279827</c:v>
                </c:pt>
                <c:pt idx="51">
                  <c:v>81.565031281366572</c:v>
                </c:pt>
                <c:pt idx="52">
                  <c:v>83.407320023933465</c:v>
                </c:pt>
                <c:pt idx="53">
                  <c:v>85.267986439288251</c:v>
                </c:pt>
                <c:pt idx="54">
                  <c:v>87.148354125801561</c:v>
                </c:pt>
                <c:pt idx="55">
                  <c:v>89.049305780970514</c:v>
                </c:pt>
                <c:pt idx="56">
                  <c:v>90.971493063567678</c:v>
                </c:pt>
                <c:pt idx="57">
                  <c:v>92.915453719887509</c:v>
                </c:pt>
                <c:pt idx="58">
                  <c:v>94.881434385524557</c:v>
                </c:pt>
                <c:pt idx="59">
                  <c:v>96.869684489812045</c:v>
                </c:pt>
                <c:pt idx="60">
                  <c:v>98.880456287467666</c:v>
                </c:pt>
                <c:pt idx="61">
                  <c:v>100.91400489059782</c:v>
                </c:pt>
                <c:pt idx="62">
                  <c:v>102.9705883010644</c:v>
                </c:pt>
                <c:pt idx="63">
                  <c:v>105.05046744321815</c:v>
                </c:pt>
                <c:pt idx="64">
                  <c:v>107.15390619700293</c:v>
                </c:pt>
                <c:pt idx="65">
                  <c:v>109.28117143143479</c:v>
                </c:pt>
                <c:pt idx="66">
                  <c:v>111.43253303846043</c:v>
                </c:pt>
                <c:pt idx="67">
                  <c:v>113.60826396719914</c:v>
                </c:pt>
                <c:pt idx="68">
                  <c:v>115.80864025857251</c:v>
                </c:pt>
                <c:pt idx="69">
                  <c:v>118.03394108032661</c:v>
                </c:pt>
                <c:pt idx="70">
                  <c:v>120.28444876245071</c:v>
                </c:pt>
                <c:pt idx="71">
                  <c:v>122.56044883299722</c:v>
                </c:pt>
                <c:pt idx="72">
                  <c:v>124.86223005430749</c:v>
                </c:pt>
                <c:pt idx="73">
                  <c:v>127.19008445964781</c:v>
                </c:pt>
                <c:pt idx="74">
                  <c:v>129.54430739026051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99.102282855760137</c:v>
                </c:pt>
                <c:pt idx="50">
                  <c:v>103.34619011046043</c:v>
                </c:pt>
                <c:pt idx="51">
                  <c:v>107.74008335844871</c:v>
                </c:pt>
                <c:pt idx="52">
                  <c:v>112.28815268958219</c:v>
                </c:pt>
                <c:pt idx="53">
                  <c:v>116.99467698397557</c:v>
                </c:pt>
                <c:pt idx="54">
                  <c:v>121.86400103985673</c:v>
                </c:pt>
                <c:pt idx="55">
                  <c:v>126.90048897297123</c:v>
                </c:pt>
                <c:pt idx="56">
                  <c:v>132.10852035796799</c:v>
                </c:pt>
                <c:pt idx="57">
                  <c:v>137.49249271702266</c:v>
                </c:pt>
                <c:pt idx="58">
                  <c:v>143.05834979817823</c:v>
                </c:pt>
                <c:pt idx="59">
                  <c:v>148.81223614489213</c:v>
                </c:pt>
                <c:pt idx="60">
                  <c:v>154.76050387943246</c:v>
                </c:pt>
                <c:pt idx="61">
                  <c:v>160.9097197154353</c:v>
                </c:pt>
                <c:pt idx="62">
                  <c:v>167.26667220736448</c:v>
                </c:pt>
                <c:pt idx="63">
                  <c:v>173.83837924487722</c:v>
                </c:pt>
                <c:pt idx="64">
                  <c:v>180.63209580036906</c:v>
                </c:pt>
                <c:pt idx="65">
                  <c:v>187.65532193825126</c:v>
                </c:pt>
                <c:pt idx="66">
                  <c:v>194.91581109480259</c:v>
                </c:pt>
                <c:pt idx="67">
                  <c:v>202.42157863773625</c:v>
                </c:pt>
                <c:pt idx="68">
                  <c:v>210.1809107149314</c:v>
                </c:pt>
                <c:pt idx="69">
                  <c:v>218.20237340209817</c:v>
                </c:pt>
                <c:pt idx="70">
                  <c:v>226.49482215947469</c:v>
                </c:pt>
                <c:pt idx="71">
                  <c:v>235.06741160799626</c:v>
                </c:pt>
                <c:pt idx="72">
                  <c:v>243.92960563572916</c:v>
                </c:pt>
                <c:pt idx="73">
                  <c:v>253.09118784572632</c:v>
                </c:pt>
                <c:pt idx="74">
                  <c:v>262.562272356839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148.60536267506225</c:v>
                </c:pt>
                <c:pt idx="50">
                  <c:v>162.15505356669482</c:v>
                </c:pt>
                <c:pt idx="51">
                  <c:v>176.89057358412362</c:v>
                </c:pt>
                <c:pt idx="52">
                  <c:v>193.86221563992714</c:v>
                </c:pt>
                <c:pt idx="53">
                  <c:v>212.05095839544327</c:v>
                </c:pt>
                <c:pt idx="54">
                  <c:v>231.25377899268108</c:v>
                </c:pt>
                <c:pt idx="55">
                  <c:v>252.13620000782822</c:v>
                </c:pt>
                <c:pt idx="56">
                  <c:v>275.50881486402591</c:v>
                </c:pt>
                <c:pt idx="57">
                  <c:v>300.70709479140015</c:v>
                </c:pt>
                <c:pt idx="58">
                  <c:v>328.33328512922179</c:v>
                </c:pt>
                <c:pt idx="59">
                  <c:v>357.57064110531019</c:v>
                </c:pt>
                <c:pt idx="60">
                  <c:v>389.34556922622573</c:v>
                </c:pt>
                <c:pt idx="61">
                  <c:v>422.81166775439448</c:v>
                </c:pt>
                <c:pt idx="62">
                  <c:v>457.67944972688412</c:v>
                </c:pt>
                <c:pt idx="63">
                  <c:v>494.14781283013025</c:v>
                </c:pt>
                <c:pt idx="64">
                  <c:v>530.68328138338791</c:v>
                </c:pt>
                <c:pt idx="65">
                  <c:v>567.90589254645135</c:v>
                </c:pt>
                <c:pt idx="66">
                  <c:v>604.50024234800242</c:v>
                </c:pt>
                <c:pt idx="67">
                  <c:v>641.14990093332904</c:v>
                </c:pt>
                <c:pt idx="68">
                  <c:v>677.17251498938504</c:v>
                </c:pt>
                <c:pt idx="69">
                  <c:v>712.86766703730848</c:v>
                </c:pt>
                <c:pt idx="70">
                  <c:v>747.68775720968927</c:v>
                </c:pt>
                <c:pt idx="71">
                  <c:v>781.33775236237955</c:v>
                </c:pt>
                <c:pt idx="72">
                  <c:v>814.22112885678837</c:v>
                </c:pt>
                <c:pt idx="73">
                  <c:v>845.98228690641599</c:v>
                </c:pt>
                <c:pt idx="74">
                  <c:v>876.5059122340532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12.11.2021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12.11.2021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681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7777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43571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672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9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10" Type="http://schemas.openxmlformats.org/officeDocument/2006/relationships/chart" Target="../charts/chart5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12. listopadu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2141" y="92597"/>
            <a:ext cx="9885238" cy="896492"/>
          </a:xfrm>
        </p:spPr>
        <p:txBody>
          <a:bodyPr/>
          <a:lstStyle/>
          <a:p>
            <a:r>
              <a:rPr lang="cs-CZ" sz="2800" dirty="0" smtClean="0"/>
              <a:t>Trend zátěže nemocnic 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729760" y="1433145"/>
            <a:ext cx="97155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b="1" dirty="0" smtClean="0"/>
              <a:t>Dnes jsme na stejném počtu hospitalizovaných jako minulý rok koncem října</a:t>
            </a:r>
            <a:r>
              <a:rPr lang="cs-CZ" sz="2000" dirty="0" smtClean="0"/>
              <a:t>, kdy začala situace pozvolna eskalovat, ale záhy se počet hospitalizovaných začal zvyšoval rapidním tempem. Nyní očekáváme stejný průběh podle vysoce rizikového scénáře.</a:t>
            </a:r>
          </a:p>
          <a:p>
            <a:endParaRPr lang="cs-CZ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Vývoj zátěže bohužel postupuje dle nastavených predikcí na nejvyšší úrovni rizika. </a:t>
            </a:r>
            <a:r>
              <a:rPr lang="cs-CZ" sz="2000" b="1" dirty="0" smtClean="0"/>
              <a:t>Zátěž </a:t>
            </a:r>
            <a:r>
              <a:rPr lang="cs-CZ" sz="2000" b="1" dirty="0"/>
              <a:t>nemocnic v dalších dnech silně </a:t>
            </a:r>
            <a:r>
              <a:rPr lang="cs-CZ" sz="2000" b="1" dirty="0" smtClean="0"/>
              <a:t>poroste</a:t>
            </a:r>
            <a:r>
              <a:rPr lang="cs-CZ" sz="2000" dirty="0" smtClean="0"/>
              <a:t>. </a:t>
            </a:r>
            <a:r>
              <a:rPr lang="cs-CZ" sz="2000" dirty="0"/>
              <a:t>Významný růst je patrný u vysoce intenzivní péče (UPV/ECMO), kde se </a:t>
            </a:r>
            <a:r>
              <a:rPr lang="cs-CZ" sz="2000" b="1" dirty="0"/>
              <a:t>počty aktuálně léčených zvyšují denně v desítkách</a:t>
            </a:r>
            <a:r>
              <a:rPr lang="cs-CZ" sz="2000" dirty="0"/>
              <a:t>.  </a:t>
            </a:r>
          </a:p>
          <a:p>
            <a:endParaRPr lang="cs-CZ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b="1" dirty="0"/>
              <a:t>Narůstá celková </a:t>
            </a:r>
            <a:r>
              <a:rPr lang="cs-CZ" sz="2000" b="1" dirty="0" err="1"/>
              <a:t>obložnost</a:t>
            </a:r>
            <a:r>
              <a:rPr lang="cs-CZ" sz="2000" b="1" dirty="0"/>
              <a:t> JIP </a:t>
            </a:r>
            <a:r>
              <a:rPr lang="cs-CZ" sz="2000" b="1" dirty="0" smtClean="0"/>
              <a:t>lůžek</a:t>
            </a:r>
            <a:r>
              <a:rPr lang="cs-CZ" sz="2000" dirty="0" smtClean="0"/>
              <a:t>, </a:t>
            </a:r>
            <a:r>
              <a:rPr lang="cs-CZ" sz="2000" dirty="0"/>
              <a:t>podíl nyní aktuálně dostupných lůžek (funkčních) se </a:t>
            </a:r>
            <a:r>
              <a:rPr lang="cs-CZ" sz="2000" b="1" dirty="0"/>
              <a:t>stále drží nad 30%</a:t>
            </a:r>
            <a:r>
              <a:rPr lang="cs-CZ" sz="2000" dirty="0"/>
              <a:t>,</a:t>
            </a:r>
            <a:r>
              <a:rPr lang="cs-CZ" sz="2000" b="1" dirty="0"/>
              <a:t> </a:t>
            </a:r>
            <a:r>
              <a:rPr lang="cs-CZ" sz="2000" dirty="0"/>
              <a:t>neboť </a:t>
            </a:r>
            <a:r>
              <a:rPr lang="cs-CZ" sz="2000" b="1" dirty="0"/>
              <a:t>v některých krajích již dochází k omezení </a:t>
            </a:r>
            <a:r>
              <a:rPr lang="cs-CZ" sz="2000" b="1" dirty="0" smtClean="0"/>
              <a:t>péče</a:t>
            </a:r>
            <a:r>
              <a:rPr lang="cs-CZ" sz="2000" dirty="0"/>
              <a:t>.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78767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/>
          <a:lstStyle/>
          <a:p>
            <a:r>
              <a:rPr lang="cs-CZ" dirty="0"/>
              <a:t>Risk </a:t>
            </a:r>
            <a:r>
              <a:rPr lang="cs-CZ" dirty="0" err="1" smtClean="0"/>
              <a:t>mapping</a:t>
            </a:r>
            <a:r>
              <a:rPr lang="cs-CZ" dirty="0" smtClean="0"/>
              <a:t> – zdroj UZIS</a:t>
            </a:r>
            <a: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cs-CZ" sz="2800" dirty="0"/>
          </a:p>
        </p:txBody>
      </p:sp>
      <p:sp>
        <p:nvSpPr>
          <p:cNvPr id="3" name="TextovéPole 2"/>
          <p:cNvSpPr txBox="1"/>
          <p:nvPr/>
        </p:nvSpPr>
        <p:spPr>
          <a:xfrm>
            <a:off x="9488992" y="3094607"/>
            <a:ext cx="1370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11.11.2021 0:23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175952" y="887701"/>
            <a:ext cx="999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Analýza </a:t>
            </a:r>
            <a:r>
              <a:rPr lang="cs-CZ" dirty="0"/>
              <a:t>aktuálního prevalenčního </a:t>
            </a:r>
            <a:r>
              <a:rPr lang="cs-CZ" dirty="0" smtClean="0"/>
              <a:t>poolu, z kterého se predikuje počet nově hospitalizovaných </a:t>
            </a:r>
            <a:r>
              <a:rPr lang="cs-CZ" dirty="0"/>
              <a:t>s COVID-19 v následujících 10 - 14 </a:t>
            </a:r>
            <a:r>
              <a:rPr lang="cs-CZ" dirty="0" smtClean="0"/>
              <a:t>dnech.</a:t>
            </a:r>
            <a:endParaRPr lang="cs-CZ" dirty="0"/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419029"/>
              </p:ext>
            </p:extLst>
          </p:nvPr>
        </p:nvGraphicFramePr>
        <p:xfrm>
          <a:off x="3222484" y="1538202"/>
          <a:ext cx="4919192" cy="4765469"/>
        </p:xfrm>
        <a:graphic>
          <a:graphicData uri="http://schemas.openxmlformats.org/drawingml/2006/table">
            <a:tbl>
              <a:tblPr/>
              <a:tblGrid>
                <a:gridCol w="2175798">
                  <a:extLst>
                    <a:ext uri="{9D8B030D-6E8A-4147-A177-3AD203B41FA5}">
                      <a16:colId xmlns:a16="http://schemas.microsoft.com/office/drawing/2014/main" val="2283760119"/>
                    </a:ext>
                  </a:extLst>
                </a:gridCol>
                <a:gridCol w="2743394">
                  <a:extLst>
                    <a:ext uri="{9D8B030D-6E8A-4147-A177-3AD203B41FA5}">
                      <a16:colId xmlns:a16="http://schemas.microsoft.com/office/drawing/2014/main" val="1182091541"/>
                    </a:ext>
                  </a:extLst>
                </a:gridCol>
              </a:tblGrid>
              <a:tr h="9649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Odhad počtu nově hospitalizovaných z nově pozitivních za posledních 14 dní (do 10 dnů od hodnoceného data, odečteni již hospitalizovaní)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7477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63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5210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13539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613277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5046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1486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59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0297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479038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0642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55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6513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4724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41636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4 667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913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2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27" name="Skupina 26">
            <a:extLst>
              <a:ext uri="{FF2B5EF4-FFF2-40B4-BE49-F238E27FC236}">
                <a16:creationId xmlns:a16="http://schemas.microsoft.com/office/drawing/2014/main" id="{67DAC38C-49B3-4183-86EE-FA96D2C3343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E1145F19-9A7D-4405-B30F-609B477E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70F7A715-DE2D-47FA-B935-5C97DBE86D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C0CD1195-42E6-4992-B39E-DF5431C655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1" name="Obdélník 30">
              <a:extLst>
                <a:ext uri="{FF2B5EF4-FFF2-40B4-BE49-F238E27FC236}">
                  <a16:creationId xmlns:a16="http://schemas.microsoft.com/office/drawing/2014/main" id="{ED449F8E-85D3-423B-9C30-0A45277B4768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2" name="TextovéPole 28">
              <a:extLst>
                <a:ext uri="{FF2B5EF4-FFF2-40B4-BE49-F238E27FC236}">
                  <a16:creationId xmlns:a16="http://schemas.microsoft.com/office/drawing/2014/main" id="{F05ED1BE-B1E8-45BF-942B-03FC62FAA3B5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167DD106-FA41-45E1-9690-009F1C865C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19" name="Tabulka 6">
            <a:extLst>
              <a:ext uri="{FF2B5EF4-FFF2-40B4-BE49-F238E27FC236}">
                <a16:creationId xmlns:a16="http://schemas.microsoft.com/office/drawing/2014/main" id="{8DBC369A-374C-4D0B-BFC5-D0C8895904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3 441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2 040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1 285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1 078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4 294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2 804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1 802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1 561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86,6 %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5 139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27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F4D3CE41-9826-4EF5-AC14-D66285966B0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A982C967-38E9-4959-8A25-252E58E3EFF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D6B2E011-5906-41C9-A178-4347F6CF902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4DAAB671-042B-4AB1-9C51-FC0B4B01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9302E574-19AF-4F44-9D4F-F5F97B464BA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308A78F6-14EF-42C0-B719-4A620555AFB9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45AD4C16-E549-4E7E-8C7E-306B9664500F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27270502-7CC0-4A8E-BC3B-48F51D41527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A6421A9A-E139-4972-9667-EAF6CC5F07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711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1 093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435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 smtClean="0"/>
              <a:t>Hodnocení situace v krajích od KKIP</a:t>
            </a:r>
            <a:endParaRPr lang="cs-CZ" sz="1800" dirty="0">
              <a:solidFill>
                <a:srgbClr val="00FF00"/>
              </a:solidFill>
            </a:endParaRPr>
          </a:p>
        </p:txBody>
      </p:sp>
      <p:graphicFrame>
        <p:nvGraphicFramePr>
          <p:cNvPr id="27" name="Tabulk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757791"/>
              </p:ext>
            </p:extLst>
          </p:nvPr>
        </p:nvGraphicFramePr>
        <p:xfrm>
          <a:off x="404448" y="1112705"/>
          <a:ext cx="10805744" cy="54071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5687">
                  <a:extLst>
                    <a:ext uri="{9D8B030D-6E8A-4147-A177-3AD203B41FA5}">
                      <a16:colId xmlns:a16="http://schemas.microsoft.com/office/drawing/2014/main" val="2834067333"/>
                    </a:ext>
                  </a:extLst>
                </a:gridCol>
                <a:gridCol w="1843957">
                  <a:extLst>
                    <a:ext uri="{9D8B030D-6E8A-4147-A177-3AD203B41FA5}">
                      <a16:colId xmlns:a16="http://schemas.microsoft.com/office/drawing/2014/main" val="3782463506"/>
                    </a:ext>
                  </a:extLst>
                </a:gridCol>
                <a:gridCol w="2160360">
                  <a:extLst>
                    <a:ext uri="{9D8B030D-6E8A-4147-A177-3AD203B41FA5}">
                      <a16:colId xmlns:a16="http://schemas.microsoft.com/office/drawing/2014/main" val="1929144908"/>
                    </a:ext>
                  </a:extLst>
                </a:gridCol>
                <a:gridCol w="2025440">
                  <a:extLst>
                    <a:ext uri="{9D8B030D-6E8A-4147-A177-3AD203B41FA5}">
                      <a16:colId xmlns:a16="http://schemas.microsoft.com/office/drawing/2014/main" val="1110750250"/>
                    </a:ext>
                  </a:extLst>
                </a:gridCol>
                <a:gridCol w="3200300">
                  <a:extLst>
                    <a:ext uri="{9D8B030D-6E8A-4147-A177-3AD203B41FA5}">
                      <a16:colId xmlns:a16="http://schemas.microsoft.com/office/drawing/2014/main" val="2502313200"/>
                    </a:ext>
                  </a:extLst>
                </a:gridCol>
              </a:tblGrid>
              <a:tr h="436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3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3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3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DALŠÍ POPIS VÝVOJE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410645"/>
                  </a:ext>
                </a:extLst>
              </a:tr>
              <a:tr h="152811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kovidových jednotek, omezení elektivy do 20%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Zatím snaha zachovat co nejvyšší  elektivní provoz. Situace se ale lineárně zhoršuje. Při neočekávaném výkyvu či podcenění rychlosti nástupu počtu pacientů, hlavně v IP, nemusí být situace zvladatelná vlastními silami. Již teď nutno HFNO opět provozovat na standardních/infekčních odděleních. 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562758"/>
                  </a:ext>
                </a:extLst>
              </a:tr>
              <a:tr h="873206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Ústecký </a:t>
                      </a:r>
                      <a:endParaRPr lang="cs-CZ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523083"/>
                  </a:ext>
                </a:extLst>
              </a:tr>
              <a:tr h="873206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969366"/>
                  </a:ext>
                </a:extLst>
              </a:tr>
              <a:tr h="738866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Odlišná situace v různých okresech JMK – nejhorší v BM, BV (+Blansko a Vyškov).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030228"/>
                  </a:ext>
                </a:extLst>
              </a:tr>
              <a:tr h="95716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Schůzka se všemi nemocnicemi proběhla, snaha co nejdéle udržet elektivní péči.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Před ev. omezením elektivní péče budeme informovat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033481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-259765" y="659686"/>
            <a:ext cx="475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</a:t>
            </a:r>
            <a:r>
              <a:rPr lang="cs-CZ" dirty="0" smtClean="0">
                <a:solidFill>
                  <a:srgbClr val="FF0000"/>
                </a:solidFill>
              </a:rPr>
              <a:t>12.11.2021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833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593309"/>
              </p:ext>
            </p:extLst>
          </p:nvPr>
        </p:nvGraphicFramePr>
        <p:xfrm>
          <a:off x="369277" y="1426897"/>
          <a:ext cx="11212370" cy="53080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7639">
                  <a:extLst>
                    <a:ext uri="{9D8B030D-6E8A-4147-A177-3AD203B41FA5}">
                      <a16:colId xmlns:a16="http://schemas.microsoft.com/office/drawing/2014/main" val="1610750162"/>
                    </a:ext>
                  </a:extLst>
                </a:gridCol>
                <a:gridCol w="1705708">
                  <a:extLst>
                    <a:ext uri="{9D8B030D-6E8A-4147-A177-3AD203B41FA5}">
                      <a16:colId xmlns:a16="http://schemas.microsoft.com/office/drawing/2014/main" val="1127923130"/>
                    </a:ext>
                  </a:extLst>
                </a:gridCol>
                <a:gridCol w="2540977">
                  <a:extLst>
                    <a:ext uri="{9D8B030D-6E8A-4147-A177-3AD203B41FA5}">
                      <a16:colId xmlns:a16="http://schemas.microsoft.com/office/drawing/2014/main" val="1716916788"/>
                    </a:ext>
                  </a:extLst>
                </a:gridCol>
                <a:gridCol w="2092569">
                  <a:extLst>
                    <a:ext uri="{9D8B030D-6E8A-4147-A177-3AD203B41FA5}">
                      <a16:colId xmlns:a16="http://schemas.microsoft.com/office/drawing/2014/main" val="50096010"/>
                    </a:ext>
                  </a:extLst>
                </a:gridCol>
                <a:gridCol w="3545477">
                  <a:extLst>
                    <a:ext uri="{9D8B030D-6E8A-4147-A177-3AD203B41FA5}">
                      <a16:colId xmlns:a16="http://schemas.microsoft.com/office/drawing/2014/main" val="3305887813"/>
                    </a:ext>
                  </a:extLst>
                </a:gridCol>
              </a:tblGrid>
              <a:tr h="62430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omezení</a:t>
                      </a: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Během příštího týdne se posuneme o stupeň k horšímu.</a:t>
                      </a: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998825"/>
                  </a:ext>
                </a:extLst>
              </a:tr>
              <a:tr h="70434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omezovaná většinou v rozmezí 20-50% - pro toto chybí kolonka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Očekáváme další zhoršování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372390"/>
                  </a:ext>
                </a:extLst>
              </a:tr>
              <a:tr h="91244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Olomoucký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omezená 20-50%, situace se denně mění, od 12.11.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cca na 50% ve všech nemocnicích a další zhoršení situace.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177480"/>
                  </a:ext>
                </a:extLst>
              </a:tr>
              <a:tr h="161677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Dle risk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mappingu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bude v následujících 2 týdnech nutná další přestavba odd. na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jednotky a omezení elektivní péče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Oproti jarní vlně epidemie je zde dalším faktorem vyhoření zdravotníků generující další problémy  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 menších ZZ je jakákoli transformace na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jednotku spojená s omezením jiné péče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496931"/>
                  </a:ext>
                </a:extLst>
              </a:tr>
              <a:tr h="78437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kovidových jednotek, omezení elektivy do 20%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přímořízených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nemocnicích kraje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(Jih,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Pelh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HavlBrod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Třebíč, Nové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Město)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Situace 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obdobná, zatím bez překladů v rámci kraje.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151088"/>
                  </a:ext>
                </a:extLst>
              </a:tr>
              <a:tr h="665774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kovidových jednotek, omezení elektivy do 20%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474921"/>
                  </a:ext>
                </a:extLst>
              </a:tr>
            </a:tbl>
          </a:graphicData>
        </a:graphic>
      </p:graphicFrame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903100"/>
              </p:ext>
            </p:extLst>
          </p:nvPr>
        </p:nvGraphicFramePr>
        <p:xfrm>
          <a:off x="369277" y="1030657"/>
          <a:ext cx="11212371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8847">
                  <a:extLst>
                    <a:ext uri="{9D8B030D-6E8A-4147-A177-3AD203B41FA5}">
                      <a16:colId xmlns:a16="http://schemas.microsoft.com/office/drawing/2014/main" val="666802223"/>
                    </a:ext>
                  </a:extLst>
                </a:gridCol>
                <a:gridCol w="1696915">
                  <a:extLst>
                    <a:ext uri="{9D8B030D-6E8A-4147-A177-3AD203B41FA5}">
                      <a16:colId xmlns:a16="http://schemas.microsoft.com/office/drawing/2014/main" val="2137881836"/>
                    </a:ext>
                  </a:extLst>
                </a:gridCol>
                <a:gridCol w="2584939">
                  <a:extLst>
                    <a:ext uri="{9D8B030D-6E8A-4147-A177-3AD203B41FA5}">
                      <a16:colId xmlns:a16="http://schemas.microsoft.com/office/drawing/2014/main" val="3573308869"/>
                    </a:ext>
                  </a:extLst>
                </a:gridCol>
                <a:gridCol w="2083777">
                  <a:extLst>
                    <a:ext uri="{9D8B030D-6E8A-4147-A177-3AD203B41FA5}">
                      <a16:colId xmlns:a16="http://schemas.microsoft.com/office/drawing/2014/main" val="3050542260"/>
                    </a:ext>
                  </a:extLst>
                </a:gridCol>
                <a:gridCol w="3527893">
                  <a:extLst>
                    <a:ext uri="{9D8B030D-6E8A-4147-A177-3AD203B41FA5}">
                      <a16:colId xmlns:a16="http://schemas.microsoft.com/office/drawing/2014/main" val="690364964"/>
                    </a:ext>
                  </a:extLst>
                </a:gridCol>
              </a:tblGrid>
              <a:tr h="156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3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DALŠÍ POPIS VÝVOJE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788282"/>
                  </a:ext>
                </a:extLst>
              </a:tr>
            </a:tbl>
          </a:graphicData>
        </a:graphic>
      </p:graphicFrame>
      <p:sp>
        <p:nvSpPr>
          <p:cNvPr id="5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84638" y="-8792"/>
            <a:ext cx="7440022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1800" dirty="0" smtClean="0"/>
              <a:t>Hodnocení situace v krajích od KKIP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-321311" y="594116"/>
            <a:ext cx="475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</a:t>
            </a:r>
            <a:r>
              <a:rPr lang="cs-CZ" dirty="0" smtClean="0">
                <a:solidFill>
                  <a:srgbClr val="FF0000"/>
                </a:solidFill>
              </a:rPr>
              <a:t>12.11.2021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2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79885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12.11.2021 02:46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501</a:t>
            </a:r>
          </a:p>
          <a:p>
            <a:pPr algn="ctr"/>
            <a:endParaRPr lang="cs-CZ" sz="2000" b="1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404882"/>
              </p:ext>
            </p:extLst>
          </p:nvPr>
        </p:nvGraphicFramePr>
        <p:xfrm>
          <a:off x="230646" y="1032746"/>
          <a:ext cx="9660700" cy="5317321"/>
        </p:xfrm>
        <a:graphic>
          <a:graphicData uri="http://schemas.openxmlformats.org/drawingml/2006/table">
            <a:tbl>
              <a:tblPr/>
              <a:tblGrid>
                <a:gridCol w="2143580">
                  <a:extLst>
                    <a:ext uri="{9D8B030D-6E8A-4147-A177-3AD203B41FA5}">
                      <a16:colId xmlns:a16="http://schemas.microsoft.com/office/drawing/2014/main" val="666070037"/>
                    </a:ext>
                  </a:extLst>
                </a:gridCol>
                <a:gridCol w="1312398">
                  <a:extLst>
                    <a:ext uri="{9D8B030D-6E8A-4147-A177-3AD203B41FA5}">
                      <a16:colId xmlns:a16="http://schemas.microsoft.com/office/drawing/2014/main" val="1010550605"/>
                    </a:ext>
                  </a:extLst>
                </a:gridCol>
                <a:gridCol w="1213967">
                  <a:extLst>
                    <a:ext uri="{9D8B030D-6E8A-4147-A177-3AD203B41FA5}">
                      <a16:colId xmlns:a16="http://schemas.microsoft.com/office/drawing/2014/main" val="3263665760"/>
                    </a:ext>
                  </a:extLst>
                </a:gridCol>
                <a:gridCol w="1210322">
                  <a:extLst>
                    <a:ext uri="{9D8B030D-6E8A-4147-A177-3AD203B41FA5}">
                      <a16:colId xmlns:a16="http://schemas.microsoft.com/office/drawing/2014/main" val="3907672503"/>
                    </a:ext>
                  </a:extLst>
                </a:gridCol>
                <a:gridCol w="1254070">
                  <a:extLst>
                    <a:ext uri="{9D8B030D-6E8A-4147-A177-3AD203B41FA5}">
                      <a16:colId xmlns:a16="http://schemas.microsoft.com/office/drawing/2014/main" val="177287191"/>
                    </a:ext>
                  </a:extLst>
                </a:gridCol>
                <a:gridCol w="1257714">
                  <a:extLst>
                    <a:ext uri="{9D8B030D-6E8A-4147-A177-3AD203B41FA5}">
                      <a16:colId xmlns:a16="http://schemas.microsoft.com/office/drawing/2014/main" val="2735300077"/>
                    </a:ext>
                  </a:extLst>
                </a:gridCol>
                <a:gridCol w="1268649">
                  <a:extLst>
                    <a:ext uri="{9D8B030D-6E8A-4147-A177-3AD203B41FA5}">
                      <a16:colId xmlns:a16="http://schemas.microsoft.com/office/drawing/2014/main" val="2466885533"/>
                    </a:ext>
                  </a:extLst>
                </a:gridCol>
              </a:tblGrid>
              <a:tr h="17097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722355"/>
                  </a:ext>
                </a:extLst>
              </a:tr>
              <a:tr h="17097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12.11. 2021, 11:30 h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253569"/>
                  </a:ext>
                </a:extLst>
              </a:tr>
              <a:tr h="14288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055379"/>
                  </a:ext>
                </a:extLst>
              </a:tr>
              <a:tr h="1587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4449"/>
                  </a:ext>
                </a:extLst>
              </a:tr>
              <a:tr h="61673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535940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821786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781776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609357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516913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045107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005988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43147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315399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566177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777834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497229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066225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378386"/>
                  </a:ext>
                </a:extLst>
              </a:tr>
              <a:tr h="1648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495813"/>
                  </a:ext>
                </a:extLst>
              </a:tr>
              <a:tr h="1587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3 484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018928"/>
                  </a:ext>
                </a:extLst>
              </a:tr>
              <a:tr h="207614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211185"/>
                  </a:ext>
                </a:extLst>
              </a:tr>
              <a:tr h="14288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566145"/>
                  </a:ext>
                </a:extLst>
              </a:tr>
              <a:tr h="168224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562202"/>
                  </a:ext>
                </a:extLst>
              </a:tr>
              <a:tr h="15265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777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712129"/>
              </p:ext>
            </p:extLst>
          </p:nvPr>
        </p:nvGraphicFramePr>
        <p:xfrm>
          <a:off x="235409" y="1016731"/>
          <a:ext cx="9585600" cy="5322322"/>
        </p:xfrm>
        <a:graphic>
          <a:graphicData uri="http://schemas.openxmlformats.org/drawingml/2006/table">
            <a:tbl>
              <a:tblPr/>
              <a:tblGrid>
                <a:gridCol w="2126917">
                  <a:extLst>
                    <a:ext uri="{9D8B030D-6E8A-4147-A177-3AD203B41FA5}">
                      <a16:colId xmlns:a16="http://schemas.microsoft.com/office/drawing/2014/main" val="2020378683"/>
                    </a:ext>
                  </a:extLst>
                </a:gridCol>
                <a:gridCol w="1302195">
                  <a:extLst>
                    <a:ext uri="{9D8B030D-6E8A-4147-A177-3AD203B41FA5}">
                      <a16:colId xmlns:a16="http://schemas.microsoft.com/office/drawing/2014/main" val="636704196"/>
                    </a:ext>
                  </a:extLst>
                </a:gridCol>
                <a:gridCol w="1204531">
                  <a:extLst>
                    <a:ext uri="{9D8B030D-6E8A-4147-A177-3AD203B41FA5}">
                      <a16:colId xmlns:a16="http://schemas.microsoft.com/office/drawing/2014/main" val="802166175"/>
                    </a:ext>
                  </a:extLst>
                </a:gridCol>
                <a:gridCol w="1200914">
                  <a:extLst>
                    <a:ext uri="{9D8B030D-6E8A-4147-A177-3AD203B41FA5}">
                      <a16:colId xmlns:a16="http://schemas.microsoft.com/office/drawing/2014/main" val="793101468"/>
                    </a:ext>
                  </a:extLst>
                </a:gridCol>
                <a:gridCol w="1244319">
                  <a:extLst>
                    <a:ext uri="{9D8B030D-6E8A-4147-A177-3AD203B41FA5}">
                      <a16:colId xmlns:a16="http://schemas.microsoft.com/office/drawing/2014/main" val="441963517"/>
                    </a:ext>
                  </a:extLst>
                </a:gridCol>
                <a:gridCol w="1247937">
                  <a:extLst>
                    <a:ext uri="{9D8B030D-6E8A-4147-A177-3AD203B41FA5}">
                      <a16:colId xmlns:a16="http://schemas.microsoft.com/office/drawing/2014/main" val="1345602689"/>
                    </a:ext>
                  </a:extLst>
                </a:gridCol>
                <a:gridCol w="1258787">
                  <a:extLst>
                    <a:ext uri="{9D8B030D-6E8A-4147-A177-3AD203B41FA5}">
                      <a16:colId xmlns:a16="http://schemas.microsoft.com/office/drawing/2014/main" val="2205103368"/>
                    </a:ext>
                  </a:extLst>
                </a:gridCol>
              </a:tblGrid>
              <a:tr h="1642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159174"/>
                  </a:ext>
                </a:extLst>
              </a:tr>
              <a:tr h="172868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12.11. 2021, 11:30 h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826549"/>
                  </a:ext>
                </a:extLst>
              </a:tr>
              <a:tr h="160520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710563"/>
                  </a:ext>
                </a:extLst>
              </a:tr>
              <a:tr h="1605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856251"/>
                  </a:ext>
                </a:extLst>
              </a:tr>
              <a:tr h="62356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022779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893822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91088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597330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275635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972777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801514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279943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017045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771020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046752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565172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411498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263709"/>
                  </a:ext>
                </a:extLst>
              </a:tr>
              <a:tr h="1605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931671"/>
                  </a:ext>
                </a:extLst>
              </a:tr>
              <a:tr h="166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029309"/>
                  </a:ext>
                </a:extLst>
              </a:tr>
              <a:tr h="154347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948036"/>
                  </a:ext>
                </a:extLst>
              </a:tr>
              <a:tr h="144468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998289"/>
                  </a:ext>
                </a:extLst>
              </a:tr>
              <a:tr h="118643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286712"/>
                  </a:ext>
                </a:extLst>
              </a:tr>
              <a:tr h="15434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09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486005" y="2147602"/>
            <a:ext cx="27860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12.11.2021 02:46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3 056</a:t>
            </a:r>
            <a:endParaRPr lang="cs-CZ" b="1" dirty="0"/>
          </a:p>
          <a:p>
            <a:pPr algn="ctr"/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645161" y="4001514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78891"/>
              </p:ext>
            </p:extLst>
          </p:nvPr>
        </p:nvGraphicFramePr>
        <p:xfrm>
          <a:off x="173661" y="1025526"/>
          <a:ext cx="9312344" cy="5303976"/>
        </p:xfrm>
        <a:graphic>
          <a:graphicData uri="http://schemas.openxmlformats.org/drawingml/2006/table">
            <a:tbl>
              <a:tblPr/>
              <a:tblGrid>
                <a:gridCol w="2063950">
                  <a:extLst>
                    <a:ext uri="{9D8B030D-6E8A-4147-A177-3AD203B41FA5}">
                      <a16:colId xmlns:a16="http://schemas.microsoft.com/office/drawing/2014/main" val="1470758613"/>
                    </a:ext>
                  </a:extLst>
                </a:gridCol>
                <a:gridCol w="1263643">
                  <a:extLst>
                    <a:ext uri="{9D8B030D-6E8A-4147-A177-3AD203B41FA5}">
                      <a16:colId xmlns:a16="http://schemas.microsoft.com/office/drawing/2014/main" val="2681780410"/>
                    </a:ext>
                  </a:extLst>
                </a:gridCol>
                <a:gridCol w="1168870">
                  <a:extLst>
                    <a:ext uri="{9D8B030D-6E8A-4147-A177-3AD203B41FA5}">
                      <a16:colId xmlns:a16="http://schemas.microsoft.com/office/drawing/2014/main" val="643384433"/>
                    </a:ext>
                  </a:extLst>
                </a:gridCol>
                <a:gridCol w="1165359">
                  <a:extLst>
                    <a:ext uri="{9D8B030D-6E8A-4147-A177-3AD203B41FA5}">
                      <a16:colId xmlns:a16="http://schemas.microsoft.com/office/drawing/2014/main" val="1605042739"/>
                    </a:ext>
                  </a:extLst>
                </a:gridCol>
                <a:gridCol w="1207480">
                  <a:extLst>
                    <a:ext uri="{9D8B030D-6E8A-4147-A177-3AD203B41FA5}">
                      <a16:colId xmlns:a16="http://schemas.microsoft.com/office/drawing/2014/main" val="2351362160"/>
                    </a:ext>
                  </a:extLst>
                </a:gridCol>
                <a:gridCol w="1221521">
                  <a:extLst>
                    <a:ext uri="{9D8B030D-6E8A-4147-A177-3AD203B41FA5}">
                      <a16:colId xmlns:a16="http://schemas.microsoft.com/office/drawing/2014/main" val="3954193573"/>
                    </a:ext>
                  </a:extLst>
                </a:gridCol>
                <a:gridCol w="1221521">
                  <a:extLst>
                    <a:ext uri="{9D8B030D-6E8A-4147-A177-3AD203B41FA5}">
                      <a16:colId xmlns:a16="http://schemas.microsoft.com/office/drawing/2014/main" val="3332379235"/>
                    </a:ext>
                  </a:extLst>
                </a:gridCol>
              </a:tblGrid>
              <a:tr h="17833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a neinfekční oddělení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18974"/>
                  </a:ext>
                </a:extLst>
              </a:tr>
              <a:tr h="17833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12.11. 2021, 11:30 h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884921"/>
                  </a:ext>
                </a:extLst>
              </a:tr>
              <a:tr h="16559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711244"/>
                  </a:ext>
                </a:extLst>
              </a:tr>
              <a:tr h="17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na Infekčním oddělení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62498"/>
                  </a:ext>
                </a:extLst>
              </a:tr>
              <a:tr h="48404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137697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3 203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33956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1 828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85331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10096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1 643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865136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623754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1 473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81715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133050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1 361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53125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546603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188192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2 580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9330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1 517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72923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393811"/>
                  </a:ext>
                </a:extLst>
              </a:tr>
              <a:tr h="1655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63890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22 946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031543"/>
                  </a:ext>
                </a:extLst>
              </a:tr>
              <a:tr h="159226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11097"/>
                  </a:ext>
                </a:extLst>
              </a:tr>
              <a:tr h="14903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724713"/>
                  </a:ext>
                </a:extLst>
              </a:tr>
              <a:tr h="58245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116146"/>
                  </a:ext>
                </a:extLst>
              </a:tr>
              <a:tr h="159226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163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/>
          <a:lstStyle/>
          <a:p>
            <a:r>
              <a:rPr lang="cs-CZ" sz="2800" dirty="0" smtClean="0"/>
              <a:t>Seznam </a:t>
            </a:r>
            <a:r>
              <a:rPr lang="cs-CZ" sz="2800" dirty="0"/>
              <a:t>nemocnic neaktualizovaných déle než 48 h</a:t>
            </a:r>
            <a: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cs-CZ" sz="2800" dirty="0"/>
          </a:p>
        </p:txBody>
      </p:sp>
      <p:sp>
        <p:nvSpPr>
          <p:cNvPr id="3" name="TextovéPole 2"/>
          <p:cNvSpPr txBox="1"/>
          <p:nvPr/>
        </p:nvSpPr>
        <p:spPr>
          <a:xfrm>
            <a:off x="8945783" y="3190046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12.11.2021 11:55</a:t>
            </a:r>
            <a:endParaRPr lang="cs-CZ" dirty="0">
              <a:solidFill>
                <a:srgbClr val="FF00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92319"/>
              </p:ext>
            </p:extLst>
          </p:nvPr>
        </p:nvGraphicFramePr>
        <p:xfrm>
          <a:off x="1556238" y="1843894"/>
          <a:ext cx="6084277" cy="3084186"/>
        </p:xfrm>
        <a:graphic>
          <a:graphicData uri="http://schemas.openxmlformats.org/drawingml/2006/table">
            <a:tbl>
              <a:tblPr/>
              <a:tblGrid>
                <a:gridCol w="3675184">
                  <a:extLst>
                    <a:ext uri="{9D8B030D-6E8A-4147-A177-3AD203B41FA5}">
                      <a16:colId xmlns:a16="http://schemas.microsoft.com/office/drawing/2014/main" val="2179594674"/>
                    </a:ext>
                  </a:extLst>
                </a:gridCol>
                <a:gridCol w="691612">
                  <a:extLst>
                    <a:ext uri="{9D8B030D-6E8A-4147-A177-3AD203B41FA5}">
                      <a16:colId xmlns:a16="http://schemas.microsoft.com/office/drawing/2014/main" val="602043726"/>
                    </a:ext>
                  </a:extLst>
                </a:gridCol>
                <a:gridCol w="1717481">
                  <a:extLst>
                    <a:ext uri="{9D8B030D-6E8A-4147-A177-3AD203B41FA5}">
                      <a16:colId xmlns:a16="http://schemas.microsoft.com/office/drawing/2014/main" val="1103589038"/>
                    </a:ext>
                  </a:extLst>
                </a:gridCol>
              </a:tblGrid>
              <a:tr h="38883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Aktualizace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963784"/>
                  </a:ext>
                </a:extLst>
              </a:tr>
              <a:tr h="47058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Třinec, příspěvková organizace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92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92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05.11.2021 13:36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576905"/>
                  </a:ext>
                </a:extLst>
              </a:tr>
              <a:tr h="40651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Vršovická zdravotní a.s.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92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92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08.11.2021 21:19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43483"/>
                  </a:ext>
                </a:extLst>
              </a:tr>
              <a:tr h="40651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Masarykova nemocnice Rakovník s.r.o.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AC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AC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09.11.2021 11:10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AC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35079"/>
                  </a:ext>
                </a:extLst>
              </a:tr>
              <a:tr h="47058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PP Hospitals, s.r.o., Nemocnice Brandýs n/L.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AC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AC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09.11.2021 11:18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AC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600370"/>
                  </a:ext>
                </a:extLst>
              </a:tr>
              <a:tr h="470581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s poliklinikou Karviná-Ráj, p. 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09.11.2021 14:01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637924"/>
                  </a:ext>
                </a:extLst>
              </a:tr>
              <a:tr h="47058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Nymburk s.r.o.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10.11.2021 11:54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836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JIP</a:t>
            </a:r>
            <a:endParaRPr lang="cs-CZ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69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JIP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7642080" y="6094797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11.11.2021 22:00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0286364" y="6094797"/>
            <a:ext cx="273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Zdroj: </a:t>
            </a:r>
            <a:r>
              <a:rPr lang="cs-CZ" dirty="0"/>
              <a:t>Ú</a:t>
            </a:r>
            <a:r>
              <a:rPr lang="cs-CZ" dirty="0" smtClean="0"/>
              <a:t>ZIS</a:t>
            </a:r>
            <a:endParaRPr lang="cs-CZ" dirty="0"/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563600"/>
              </p:ext>
            </p:extLst>
          </p:nvPr>
        </p:nvGraphicFramePr>
        <p:xfrm>
          <a:off x="7849405" y="3029771"/>
          <a:ext cx="380440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595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1366813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3 484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31,3 %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14,4</a:t>
                      </a:r>
                      <a:r>
                        <a:rPr lang="cs-CZ" sz="1600" baseline="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02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UPV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72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UPV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9323852" y="3572364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11.11.2021 22:00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0222139" y="6129966"/>
            <a:ext cx="273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Zdroj: </a:t>
            </a:r>
            <a:r>
              <a:rPr lang="cs-CZ" dirty="0"/>
              <a:t>Ú</a:t>
            </a:r>
            <a:r>
              <a:rPr lang="cs-CZ" dirty="0" smtClean="0"/>
              <a:t>ZIS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1259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standartních lůžek s kyslíkem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580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/>
              <a:t>lůžek s kyslíkem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9323852" y="3572364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11.11.2021 22:00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0222140" y="6165136"/>
            <a:ext cx="273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Zdroj: </a:t>
            </a:r>
            <a:r>
              <a:rPr lang="cs-CZ" dirty="0"/>
              <a:t>Ú</a:t>
            </a:r>
            <a:r>
              <a:rPr lang="cs-CZ" dirty="0" smtClean="0"/>
              <a:t>ZIS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1403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2141" y="92597"/>
            <a:ext cx="9885238" cy="896492"/>
          </a:xfrm>
        </p:spPr>
        <p:txBody>
          <a:bodyPr/>
          <a:lstStyle/>
          <a:p>
            <a:r>
              <a:rPr lang="cs-CZ" sz="2800" dirty="0" smtClean="0"/>
              <a:t>Přehled vývoje </a:t>
            </a:r>
            <a:r>
              <a:rPr lang="cs-CZ" sz="2800" dirty="0"/>
              <a:t>počtu nových případů od dubna 2020 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EC00B93-7A35-4256-8F4C-9EB77752A817}"/>
              </a:ext>
            </a:extLst>
          </p:cNvPr>
          <p:cNvSpPr txBox="1"/>
          <p:nvPr/>
        </p:nvSpPr>
        <p:spPr>
          <a:xfrm>
            <a:off x="9103449" y="2274079"/>
            <a:ext cx="2827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Data </a:t>
            </a:r>
            <a:r>
              <a:rPr lang="cs-CZ" dirty="0"/>
              <a:t>k 10.11. 2021</a:t>
            </a:r>
          </a:p>
          <a:p>
            <a:pPr algn="ctr"/>
            <a:r>
              <a:rPr lang="cs-CZ" dirty="0"/>
              <a:t>odpovídají ve srovnání s loňským podzimem datům z </a:t>
            </a:r>
            <a:r>
              <a:rPr lang="cs-CZ" dirty="0" smtClean="0"/>
              <a:t>20.10</a:t>
            </a:r>
            <a:r>
              <a:rPr lang="cs-CZ" dirty="0"/>
              <a:t>. 2020</a:t>
            </a:r>
          </a:p>
        </p:txBody>
      </p:sp>
      <p:graphicFrame>
        <p:nvGraphicFramePr>
          <p:cNvPr id="7" name="Tabulka 7">
            <a:extLst>
              <a:ext uri="{FF2B5EF4-FFF2-40B4-BE49-F238E27FC236}">
                <a16:creationId xmlns:a16="http://schemas.microsoft.com/office/drawing/2014/main" id="{6BE18299-A080-4000-A7DF-340466862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029798"/>
              </p:ext>
            </p:extLst>
          </p:nvPr>
        </p:nvGraphicFramePr>
        <p:xfrm>
          <a:off x="9021391" y="3875478"/>
          <a:ext cx="299120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76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  <a:gridCol w="1100367">
                  <a:extLst>
                    <a:ext uri="{9D8B030D-6E8A-4147-A177-3AD203B41FA5}">
                      <a16:colId xmlns:a16="http://schemas.microsoft.com/office/drawing/2014/main" val="240875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20.10. 2020</a:t>
                      </a:r>
                      <a:endParaRPr lang="cs-CZ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B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+mn-lt"/>
                        </a:rPr>
                        <a:t> 10</a:t>
                      </a:r>
                      <a:r>
                        <a:rPr kumimoji="0" lang="cs-CZ" sz="1400" b="1" i="0" u="none" strike="noStrike" kern="1200" cap="all" spc="10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.11. 2021</a:t>
                      </a:r>
                      <a:endParaRPr lang="cs-CZ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B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latin typeface="+mn-lt"/>
                        </a:rPr>
                        <a:t>7denní incidence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F3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+mn-lt"/>
                        </a:rPr>
                        <a:t>600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latin typeface="+mn-lt"/>
                        </a:rPr>
                        <a:t>614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latin typeface="+mn-lt"/>
                        </a:rPr>
                        <a:t>Klouzavý průměr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F3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+mn-lt"/>
                        </a:rPr>
                        <a:t>9 172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latin typeface="+mn-lt"/>
                        </a:rPr>
                        <a:t>9387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97BDEC9A-F89D-47F9-BAD7-D79366A51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41" y="1247531"/>
            <a:ext cx="8801899" cy="4887381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10617794" y="5831028"/>
            <a:ext cx="273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Zdroj: </a:t>
            </a:r>
            <a:r>
              <a:rPr lang="cs-CZ" dirty="0"/>
              <a:t>Ú</a:t>
            </a:r>
            <a:r>
              <a:rPr lang="cs-CZ" dirty="0" smtClean="0"/>
              <a:t>ZIS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994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18805</TotalTime>
  <Words>1889</Words>
  <Application>Microsoft Office PowerPoint</Application>
  <PresentationFormat>Širokoúhlá obrazovka</PresentationFormat>
  <Paragraphs>633</Paragraphs>
  <Slides>15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Seznam nemocnic neaktualizovaných déle než 48 h </vt:lpstr>
      <vt:lpstr>Podíl (%) volné aktuálně nahlášené kapacity JIP</vt:lpstr>
      <vt:lpstr>Podíl (%) volné aktuálně nahlášené kapacity UPV</vt:lpstr>
      <vt:lpstr>Podíl (%) volné aktuálně nahlášené kapacity standartních lůžek s kyslíkem</vt:lpstr>
      <vt:lpstr>Přehled vývoje počtu nových případů od dubna 2020 </vt:lpstr>
      <vt:lpstr>Trend zátěže nemocnic </vt:lpstr>
      <vt:lpstr>Risk mapping – zdroj UZIS </vt:lpstr>
      <vt:lpstr>Predikce celkového počtu hospitalizací – aktuální počet léčených </vt:lpstr>
      <vt:lpstr>Predikce počtu pacientů na JIP – aktuální počet případů </vt:lpstr>
      <vt:lpstr>Hodnocení situace v krajích od KKIP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1428</cp:revision>
  <cp:lastPrinted>2020-10-20T04:21:56Z</cp:lastPrinted>
  <dcterms:created xsi:type="dcterms:W3CDTF">2020-07-15T10:33:32Z</dcterms:created>
  <dcterms:modified xsi:type="dcterms:W3CDTF">2021-11-12T13:18:47Z</dcterms:modified>
</cp:coreProperties>
</file>