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84" r:id="rId7"/>
    <p:sldId id="1373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10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23.01.2022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23.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4281"/>
              </p:ext>
            </p:extLst>
          </p:nvPr>
        </p:nvGraphicFramePr>
        <p:xfrm>
          <a:off x="434413" y="847512"/>
          <a:ext cx="11435203" cy="5415018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zatížení C19 JIP (pokles zatím pouze o 1/3 v porovnání se špičkovým zatížením na podzim 2021). Nemocnost personálu zatím bez zásadního vlivu na provoz.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 Začínáme pociťovat nedostatek personálu z důvodu pozitivity či karantény.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navýšena elektivní péče, v intenzivní péči nadále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postcovidoví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(ZZ zatím nezadávají do DIP – informace zaslána)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JHC pokles C+ hospitalizovaných na standardu, JIP zatížené také méně, trvá hospitalizace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mimo ISIN. Využívání možnost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pracovní karantény.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23.1.2022 00:28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262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3336"/>
              </p:ext>
            </p:extLst>
          </p:nvPr>
        </p:nvGraphicFramePr>
        <p:xfrm>
          <a:off x="184725" y="988292"/>
          <a:ext cx="9485747" cy="5308463"/>
        </p:xfrm>
        <a:graphic>
          <a:graphicData uri="http://schemas.openxmlformats.org/drawingml/2006/table">
            <a:tbl>
              <a:tblPr/>
              <a:tblGrid>
                <a:gridCol w="2082507">
                  <a:extLst>
                    <a:ext uri="{9D8B030D-6E8A-4147-A177-3AD203B41FA5}">
                      <a16:colId xmlns:a16="http://schemas.microsoft.com/office/drawing/2014/main" val="3323419443"/>
                    </a:ext>
                  </a:extLst>
                </a:gridCol>
                <a:gridCol w="1186064">
                  <a:extLst>
                    <a:ext uri="{9D8B030D-6E8A-4147-A177-3AD203B41FA5}">
                      <a16:colId xmlns:a16="http://schemas.microsoft.com/office/drawing/2014/main" val="6344946"/>
                    </a:ext>
                  </a:extLst>
                </a:gridCol>
                <a:gridCol w="1172271">
                  <a:extLst>
                    <a:ext uri="{9D8B030D-6E8A-4147-A177-3AD203B41FA5}">
                      <a16:colId xmlns:a16="http://schemas.microsoft.com/office/drawing/2014/main" val="10983778"/>
                    </a:ext>
                  </a:extLst>
                </a:gridCol>
                <a:gridCol w="1172271">
                  <a:extLst>
                    <a:ext uri="{9D8B030D-6E8A-4147-A177-3AD203B41FA5}">
                      <a16:colId xmlns:a16="http://schemas.microsoft.com/office/drawing/2014/main" val="1890403635"/>
                    </a:ext>
                  </a:extLst>
                </a:gridCol>
                <a:gridCol w="1227437">
                  <a:extLst>
                    <a:ext uri="{9D8B030D-6E8A-4147-A177-3AD203B41FA5}">
                      <a16:colId xmlns:a16="http://schemas.microsoft.com/office/drawing/2014/main" val="2138023377"/>
                    </a:ext>
                  </a:extLst>
                </a:gridCol>
                <a:gridCol w="976434">
                  <a:extLst>
                    <a:ext uri="{9D8B030D-6E8A-4147-A177-3AD203B41FA5}">
                      <a16:colId xmlns:a16="http://schemas.microsoft.com/office/drawing/2014/main" val="2326860838"/>
                    </a:ext>
                  </a:extLst>
                </a:gridCol>
                <a:gridCol w="1668763">
                  <a:extLst>
                    <a:ext uri="{9D8B030D-6E8A-4147-A177-3AD203B41FA5}">
                      <a16:colId xmlns:a16="http://schemas.microsoft.com/office/drawing/2014/main" val="584436973"/>
                    </a:ext>
                  </a:extLst>
                </a:gridCol>
              </a:tblGrid>
              <a:tr h="18234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36939"/>
                  </a:ext>
                </a:extLst>
              </a:tr>
              <a:tr h="18234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23.01. 2022, 12:00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63137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82111"/>
                  </a:ext>
                </a:extLst>
              </a:tr>
              <a:tr h="1800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10465"/>
                  </a:ext>
                </a:extLst>
              </a:tr>
              <a:tr h="63040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05604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12696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3057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570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266765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95537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82856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64300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14765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130715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86439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71685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73223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1984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463887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2939"/>
                  </a:ext>
                </a:extLst>
              </a:tr>
              <a:tr h="18000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569743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79128"/>
                  </a:ext>
                </a:extLst>
              </a:tr>
              <a:tr h="18000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27756"/>
                  </a:ext>
                </a:extLst>
              </a:tr>
              <a:tr h="18000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6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2293"/>
              </p:ext>
            </p:extLst>
          </p:nvPr>
        </p:nvGraphicFramePr>
        <p:xfrm>
          <a:off x="184727" y="988285"/>
          <a:ext cx="9855200" cy="5358637"/>
        </p:xfrm>
        <a:graphic>
          <a:graphicData uri="http://schemas.openxmlformats.org/drawingml/2006/table">
            <a:tbl>
              <a:tblPr/>
              <a:tblGrid>
                <a:gridCol w="2163618">
                  <a:extLst>
                    <a:ext uri="{9D8B030D-6E8A-4147-A177-3AD203B41FA5}">
                      <a16:colId xmlns:a16="http://schemas.microsoft.com/office/drawing/2014/main" val="1188472550"/>
                    </a:ext>
                  </a:extLst>
                </a:gridCol>
                <a:gridCol w="1232258">
                  <a:extLst>
                    <a:ext uri="{9D8B030D-6E8A-4147-A177-3AD203B41FA5}">
                      <a16:colId xmlns:a16="http://schemas.microsoft.com/office/drawing/2014/main" val="3085755910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618058259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1740049873"/>
                    </a:ext>
                  </a:extLst>
                </a:gridCol>
                <a:gridCol w="1275242">
                  <a:extLst>
                    <a:ext uri="{9D8B030D-6E8A-4147-A177-3AD203B41FA5}">
                      <a16:colId xmlns:a16="http://schemas.microsoft.com/office/drawing/2014/main" val="2158205767"/>
                    </a:ext>
                  </a:extLst>
                </a:gridCol>
                <a:gridCol w="1014464">
                  <a:extLst>
                    <a:ext uri="{9D8B030D-6E8A-4147-A177-3AD203B41FA5}">
                      <a16:colId xmlns:a16="http://schemas.microsoft.com/office/drawing/2014/main" val="3964425832"/>
                    </a:ext>
                  </a:extLst>
                </a:gridCol>
                <a:gridCol w="1733758">
                  <a:extLst>
                    <a:ext uri="{9D8B030D-6E8A-4147-A177-3AD203B41FA5}">
                      <a16:colId xmlns:a16="http://schemas.microsoft.com/office/drawing/2014/main" val="390705390"/>
                    </a:ext>
                  </a:extLst>
                </a:gridCol>
              </a:tblGrid>
              <a:tr h="1923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76135"/>
                  </a:ext>
                </a:extLst>
              </a:tr>
              <a:tr h="19677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23.01. 2022, 12:00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51140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951791"/>
                  </a:ext>
                </a:extLst>
              </a:tr>
              <a:tr h="1923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996446"/>
                  </a:ext>
                </a:extLst>
              </a:tr>
              <a:tr h="68027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11956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20433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757939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6055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40465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64429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67533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79165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14666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095048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07595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96448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260652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33078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55858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23380"/>
                  </a:ext>
                </a:extLst>
              </a:tr>
              <a:tr h="19230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41399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23404"/>
                  </a:ext>
                </a:extLst>
              </a:tr>
              <a:tr h="19230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5797"/>
                  </a:ext>
                </a:extLst>
              </a:tr>
              <a:tr h="19230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7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23.1.2022 00:28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224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13057"/>
              </p:ext>
            </p:extLst>
          </p:nvPr>
        </p:nvGraphicFramePr>
        <p:xfrm>
          <a:off x="230909" y="979050"/>
          <a:ext cx="8719126" cy="5475720"/>
        </p:xfrm>
        <a:graphic>
          <a:graphicData uri="http://schemas.openxmlformats.org/drawingml/2006/table">
            <a:tbl>
              <a:tblPr/>
              <a:tblGrid>
                <a:gridCol w="1844994">
                  <a:extLst>
                    <a:ext uri="{9D8B030D-6E8A-4147-A177-3AD203B41FA5}">
                      <a16:colId xmlns:a16="http://schemas.microsoft.com/office/drawing/2014/main" val="3672782935"/>
                    </a:ext>
                  </a:extLst>
                </a:gridCol>
                <a:gridCol w="1050792">
                  <a:extLst>
                    <a:ext uri="{9D8B030D-6E8A-4147-A177-3AD203B41FA5}">
                      <a16:colId xmlns:a16="http://schemas.microsoft.com/office/drawing/2014/main" val="1996388823"/>
                    </a:ext>
                  </a:extLst>
                </a:gridCol>
                <a:gridCol w="1038573">
                  <a:extLst>
                    <a:ext uri="{9D8B030D-6E8A-4147-A177-3AD203B41FA5}">
                      <a16:colId xmlns:a16="http://schemas.microsoft.com/office/drawing/2014/main" val="3971300271"/>
                    </a:ext>
                  </a:extLst>
                </a:gridCol>
                <a:gridCol w="1038573">
                  <a:extLst>
                    <a:ext uri="{9D8B030D-6E8A-4147-A177-3AD203B41FA5}">
                      <a16:colId xmlns:a16="http://schemas.microsoft.com/office/drawing/2014/main" val="2364609661"/>
                    </a:ext>
                  </a:extLst>
                </a:gridCol>
                <a:gridCol w="1087447">
                  <a:extLst>
                    <a:ext uri="{9D8B030D-6E8A-4147-A177-3AD203B41FA5}">
                      <a16:colId xmlns:a16="http://schemas.microsoft.com/office/drawing/2014/main" val="1273215108"/>
                    </a:ext>
                  </a:extLst>
                </a:gridCol>
                <a:gridCol w="1478439">
                  <a:extLst>
                    <a:ext uri="{9D8B030D-6E8A-4147-A177-3AD203B41FA5}">
                      <a16:colId xmlns:a16="http://schemas.microsoft.com/office/drawing/2014/main" val="1419434534"/>
                    </a:ext>
                  </a:extLst>
                </a:gridCol>
                <a:gridCol w="1180308">
                  <a:extLst>
                    <a:ext uri="{9D8B030D-6E8A-4147-A177-3AD203B41FA5}">
                      <a16:colId xmlns:a16="http://schemas.microsoft.com/office/drawing/2014/main" val="2621323483"/>
                    </a:ext>
                  </a:extLst>
                </a:gridCol>
              </a:tblGrid>
              <a:tr h="15781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75494"/>
                  </a:ext>
                </a:extLst>
              </a:tr>
              <a:tr h="15781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23.01. 2022, 12:00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336303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75349"/>
                  </a:ext>
                </a:extLst>
              </a:tr>
              <a:tr h="1578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33727"/>
                  </a:ext>
                </a:extLst>
              </a:tr>
              <a:tr h="46526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92326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93080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83943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7797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6802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80570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81544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96763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51455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29438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12841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047914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6430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96359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99772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22 803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17946"/>
                  </a:ext>
                </a:extLst>
              </a:tr>
              <a:tr h="157815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16833"/>
                  </a:ext>
                </a:extLst>
              </a:tr>
              <a:tr h="15781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941025"/>
                  </a:ext>
                </a:extLst>
              </a:tr>
              <a:tr h="31154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16834"/>
                  </a:ext>
                </a:extLst>
              </a:tr>
              <a:tr h="1578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07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67762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23.1.2022 0:28 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1 486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772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262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25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(1,7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167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(63,7 %)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429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(28,8 %)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224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260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(17,5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635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(51,9 %)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34641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23.1.2022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2927866"/>
            <a:ext cx="103978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bylo 104 nově přijatých C+ pacientů a 59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 i vzhledem ke zvyšujícím se počtům pozitivních testů, nižší počty příjmů C+ pac, ve všech krajích obnovena elektivní operativa s omezením do 50 % 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méně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Dochází k úbytku personálu – nemocnost, OČR.</a:t>
            </a:r>
          </a:p>
          <a:p>
            <a:pPr lvl="1">
              <a:defRPr/>
            </a:pPr>
            <a:endParaRPr lang="cs-CZ" sz="1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pacienti k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23.1.2022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11:20 -&gt;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114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celkem, z toho 69 pac na JIP, z toho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53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 na UPV/ECMO</a:t>
            </a: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1807"/>
              </p:ext>
            </p:extLst>
          </p:nvPr>
        </p:nvGraphicFramePr>
        <p:xfrm>
          <a:off x="332646" y="832093"/>
          <a:ext cx="11405086" cy="5156742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stabilní, kapacita standardní i IP pro C+ dostatečná, elektivní péče nadále částečně omezená ve prospěch COVID jednotek.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personálu i s ohledem na vysoký počet PN.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jednotlivých ZZ průběžně upravována kapacita C+ jednotek, v oblasti standardních lůžek t.č. cca obsazenost 50%, v IP zachována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Vzdor narůstajícímu počtu pozitivních výsledků AG a PCR je zatím v nemocnicích situace klidná s postupným návratem k elektivní operativě (stále s mírným omezením IP pro pooperační stavy).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35138"/>
              </p:ext>
            </p:extLst>
          </p:nvPr>
        </p:nvGraphicFramePr>
        <p:xfrm>
          <a:off x="288084" y="735512"/>
          <a:ext cx="11587543" cy="5522783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hospitalizovaných C+ pacientů standard/IP. Vyšší zátěž a potřeba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intenzivní péče. Nedostatek personálu v důsledku zvýšené nemocnosti, karantény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Personální bariéry k obnově normálního provozu - jednak otázka karantén a dále nejistota stran dalšího vývoje potřeby lůžek blokují větší rozvolnění v elektivní péči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4115"/>
              </p:ext>
            </p:extLst>
          </p:nvPr>
        </p:nvGraphicFramePr>
        <p:xfrm>
          <a:off x="376606" y="813855"/>
          <a:ext cx="11519385" cy="479563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situace klidná, předpokládáme potíže s nemocností personálu a personálem na OČR či v karanténě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jen ECMO.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25865</TotalTime>
  <Words>1805</Words>
  <Application>Microsoft Office PowerPoint</Application>
  <PresentationFormat>Širokoúhlá obrazovka</PresentationFormat>
  <Paragraphs>521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1938</cp:revision>
  <cp:lastPrinted>2020-10-20T04:21:56Z</cp:lastPrinted>
  <dcterms:created xsi:type="dcterms:W3CDTF">2020-07-15T10:33:32Z</dcterms:created>
  <dcterms:modified xsi:type="dcterms:W3CDTF">2022-01-23T11:48:28Z</dcterms:modified>
</cp:coreProperties>
</file>