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  <p:sldMasterId id="2147483761" r:id="rId3"/>
    <p:sldMasterId id="2147483774" r:id="rId4"/>
    <p:sldMasterId id="2147483782" r:id="rId5"/>
  </p:sldMasterIdLst>
  <p:notesMasterIdLst>
    <p:notesMasterId r:id="rId24"/>
  </p:notesMasterIdLst>
  <p:handoutMasterIdLst>
    <p:handoutMasterId r:id="rId25"/>
  </p:handoutMasterIdLst>
  <p:sldIdLst>
    <p:sldId id="1277" r:id="rId6"/>
    <p:sldId id="1293" r:id="rId7"/>
    <p:sldId id="1294" r:id="rId8"/>
    <p:sldId id="1296" r:id="rId9"/>
    <p:sldId id="1372" r:id="rId10"/>
    <p:sldId id="1371" r:id="rId11"/>
    <p:sldId id="1373" r:id="rId12"/>
    <p:sldId id="1376" r:id="rId13"/>
    <p:sldId id="1374" r:id="rId14"/>
    <p:sldId id="1375" r:id="rId15"/>
    <p:sldId id="1378" r:id="rId16"/>
    <p:sldId id="1377" r:id="rId17"/>
    <p:sldId id="1380" r:id="rId18"/>
    <p:sldId id="1379" r:id="rId19"/>
    <p:sldId id="1343" r:id="rId20"/>
    <p:sldId id="1344" r:id="rId21"/>
    <p:sldId id="1345" r:id="rId22"/>
    <p:sldId id="1346" r:id="rId23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72"/>
            <p14:sldId id="1371"/>
            <p14:sldId id="1373"/>
            <p14:sldId id="1376"/>
            <p14:sldId id="1374"/>
            <p14:sldId id="1375"/>
            <p14:sldId id="1378"/>
            <p14:sldId id="1377"/>
            <p14:sldId id="1380"/>
            <p14:sldId id="137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Ústecký kraj</c:v>
                </c:pt>
                <c:pt idx="2">
                  <c:v>Plzeňský kraj</c:v>
                </c:pt>
                <c:pt idx="3">
                  <c:v>Jihočeský kraj</c:v>
                </c:pt>
                <c:pt idx="4">
                  <c:v>Jihomoravský kraj</c:v>
                </c:pt>
                <c:pt idx="5">
                  <c:v>Pardubický kraj</c:v>
                </c:pt>
                <c:pt idx="6">
                  <c:v>Liberecký kraj</c:v>
                </c:pt>
                <c:pt idx="7">
                  <c:v>Zlínský kraj</c:v>
                </c:pt>
                <c:pt idx="8">
                  <c:v>ČR</c:v>
                </c:pt>
                <c:pt idx="9">
                  <c:v>Moravskoslezský kraj</c:v>
                </c:pt>
                <c:pt idx="10">
                  <c:v>Olomoucký kraj</c:v>
                </c:pt>
                <c:pt idx="11">
                  <c:v>Karlovarský kraj</c:v>
                </c:pt>
                <c:pt idx="12">
                  <c:v>Středočeský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0.431282346175</c:v>
                </c:pt>
                <c:pt idx="1">
                  <c:v>0.38471760797299998</c:v>
                </c:pt>
                <c:pt idx="2">
                  <c:v>0.36138613861300001</c:v>
                </c:pt>
                <c:pt idx="3">
                  <c:v>0.34577723378199998</c:v>
                </c:pt>
                <c:pt idx="4">
                  <c:v>0.336665333866</c:v>
                </c:pt>
                <c:pt idx="5">
                  <c:v>0.32395950506100002</c:v>
                </c:pt>
                <c:pt idx="6">
                  <c:v>0.29397293972900002</c:v>
                </c:pt>
                <c:pt idx="7">
                  <c:v>0.28492239467800001</c:v>
                </c:pt>
                <c:pt idx="8">
                  <c:v>0.28024832687500001</c:v>
                </c:pt>
                <c:pt idx="9">
                  <c:v>0.251062322946</c:v>
                </c:pt>
                <c:pt idx="10">
                  <c:v>0.23157162726</c:v>
                </c:pt>
                <c:pt idx="11">
                  <c:v>0.22966507177000001</c:v>
                </c:pt>
                <c:pt idx="12">
                  <c:v>0.20201484623499999</c:v>
                </c:pt>
                <c:pt idx="13">
                  <c:v>0.16470588235200001</c:v>
                </c:pt>
                <c:pt idx="14">
                  <c:v>0.15977175463599999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Jihomoravský kraj</c:v>
                </c:pt>
                <c:pt idx="2">
                  <c:v>Středočeský kraj</c:v>
                </c:pt>
                <c:pt idx="3">
                  <c:v>Jihočeský kraj</c:v>
                </c:pt>
                <c:pt idx="4">
                  <c:v>Královéhradecký kraj</c:v>
                </c:pt>
                <c:pt idx="5">
                  <c:v>Pardubický kraj</c:v>
                </c:pt>
                <c:pt idx="6">
                  <c:v>ČR</c:v>
                </c:pt>
                <c:pt idx="7">
                  <c:v>Ústecký kraj</c:v>
                </c:pt>
                <c:pt idx="8">
                  <c:v>Plzeňský kraj</c:v>
                </c:pt>
                <c:pt idx="9">
                  <c:v>Zlínský kraj</c:v>
                </c:pt>
                <c:pt idx="10">
                  <c:v>Olomoucký kraj</c:v>
                </c:pt>
                <c:pt idx="11">
                  <c:v>Moravskoslezský kraj</c:v>
                </c:pt>
                <c:pt idx="12">
                  <c:v>Liberecký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0.48484848484800003</c:v>
                </c:pt>
                <c:pt idx="1">
                  <c:v>0.43023255813900002</c:v>
                </c:pt>
                <c:pt idx="2">
                  <c:v>0.372807017543</c:v>
                </c:pt>
                <c:pt idx="3">
                  <c:v>0.37062937062899998</c:v>
                </c:pt>
                <c:pt idx="4">
                  <c:v>0.36956521739100001</c:v>
                </c:pt>
                <c:pt idx="5">
                  <c:v>0.35877862595400001</c:v>
                </c:pt>
                <c:pt idx="6">
                  <c:v>0.29667308220999999</c:v>
                </c:pt>
                <c:pt idx="7">
                  <c:v>0.295880149812</c:v>
                </c:pt>
                <c:pt idx="8">
                  <c:v>0.29249011857700002</c:v>
                </c:pt>
                <c:pt idx="9">
                  <c:v>0.289617486338</c:v>
                </c:pt>
                <c:pt idx="10">
                  <c:v>0.26701570680600001</c:v>
                </c:pt>
                <c:pt idx="11">
                  <c:v>0.26326129665999998</c:v>
                </c:pt>
                <c:pt idx="12">
                  <c:v>0.20792079207899999</c:v>
                </c:pt>
                <c:pt idx="13">
                  <c:v>0.19289340101499999</c:v>
                </c:pt>
                <c:pt idx="14">
                  <c:v>0.14285714285699999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Jihočeský kraj</c:v>
                </c:pt>
                <c:pt idx="1">
                  <c:v>Jihomoravský kraj</c:v>
                </c:pt>
                <c:pt idx="2">
                  <c:v>Kraj Vysočina</c:v>
                </c:pt>
                <c:pt idx="3">
                  <c:v>Středočeský kraj</c:v>
                </c:pt>
                <c:pt idx="4">
                  <c:v>Ústecký kraj</c:v>
                </c:pt>
                <c:pt idx="5">
                  <c:v>Královéhradecký kraj</c:v>
                </c:pt>
                <c:pt idx="6">
                  <c:v>Olomoucký kraj</c:v>
                </c:pt>
                <c:pt idx="7">
                  <c:v>Zlínský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Pardubický kraj</c:v>
                </c:pt>
                <c:pt idx="11">
                  <c:v>Liberecký kraj</c:v>
                </c:pt>
                <c:pt idx="12">
                  <c:v>Plzeňský kraj</c:v>
                </c:pt>
                <c:pt idx="13">
                  <c:v>Hlavní město Praha</c:v>
                </c:pt>
                <c:pt idx="14">
                  <c:v>Karlovarský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0.375</c:v>
                </c:pt>
                <c:pt idx="1">
                  <c:v>0.344680851063</c:v>
                </c:pt>
                <c:pt idx="2">
                  <c:v>0.33870967741899999</c:v>
                </c:pt>
                <c:pt idx="3">
                  <c:v>0.25</c:v>
                </c:pt>
                <c:pt idx="4">
                  <c:v>0.247933884297</c:v>
                </c:pt>
                <c:pt idx="5">
                  <c:v>0.23684210526300001</c:v>
                </c:pt>
                <c:pt idx="6">
                  <c:v>0.22302158273299999</c:v>
                </c:pt>
                <c:pt idx="7">
                  <c:v>0.21739130434699999</c:v>
                </c:pt>
                <c:pt idx="8">
                  <c:v>0.210355987055</c:v>
                </c:pt>
                <c:pt idx="9">
                  <c:v>0.19883040935599999</c:v>
                </c:pt>
                <c:pt idx="10">
                  <c:v>0.177419354838</c:v>
                </c:pt>
                <c:pt idx="11">
                  <c:v>0.16049382715999999</c:v>
                </c:pt>
                <c:pt idx="12">
                  <c:v>0.13422818791900001</c:v>
                </c:pt>
                <c:pt idx="13">
                  <c:v>7.5630252100000003E-2</c:v>
                </c:pt>
                <c:pt idx="14">
                  <c:v>6.8181818180999998E-2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244</c:v>
                </c:pt>
                <c:pt idx="1">
                  <c:v>234</c:v>
                </c:pt>
                <c:pt idx="2">
                  <c:v>247</c:v>
                </c:pt>
                <c:pt idx="3">
                  <c:v>302</c:v>
                </c:pt>
                <c:pt idx="4">
                  <c:v>302</c:v>
                </c:pt>
                <c:pt idx="5">
                  <c:v>327</c:v>
                </c:pt>
                <c:pt idx="6">
                  <c:v>316</c:v>
                </c:pt>
                <c:pt idx="7">
                  <c:v>344</c:v>
                </c:pt>
                <c:pt idx="8">
                  <c:v>333</c:v>
                </c:pt>
                <c:pt idx="9">
                  <c:v>350</c:v>
                </c:pt>
                <c:pt idx="10">
                  <c:v>425</c:v>
                </c:pt>
                <c:pt idx="11">
                  <c:v>444</c:v>
                </c:pt>
                <c:pt idx="12">
                  <c:v>470</c:v>
                </c:pt>
                <c:pt idx="13">
                  <c:v>496</c:v>
                </c:pt>
                <c:pt idx="14">
                  <c:v>527</c:v>
                </c:pt>
                <c:pt idx="15">
                  <c:v>515</c:v>
                </c:pt>
                <c:pt idx="16">
                  <c:v>543</c:v>
                </c:pt>
                <c:pt idx="17">
                  <c:v>664</c:v>
                </c:pt>
                <c:pt idx="18">
                  <c:v>733</c:v>
                </c:pt>
                <c:pt idx="19">
                  <c:v>795</c:v>
                </c:pt>
                <c:pt idx="20">
                  <c:v>851</c:v>
                </c:pt>
                <c:pt idx="21">
                  <c:v>923</c:v>
                </c:pt>
                <c:pt idx="22">
                  <c:v>930</c:v>
                </c:pt>
                <c:pt idx="23">
                  <c:v>993</c:v>
                </c:pt>
                <c:pt idx="24">
                  <c:v>1175</c:v>
                </c:pt>
                <c:pt idx="25">
                  <c:v>1294</c:v>
                </c:pt>
                <c:pt idx="26">
                  <c:v>1396</c:v>
                </c:pt>
                <c:pt idx="27">
                  <c:v>1391</c:v>
                </c:pt>
                <c:pt idx="28">
                  <c:v>1578</c:v>
                </c:pt>
                <c:pt idx="29">
                  <c:v>1597</c:v>
                </c:pt>
                <c:pt idx="30">
                  <c:v>1731</c:v>
                </c:pt>
                <c:pt idx="31">
                  <c:v>2105</c:v>
                </c:pt>
                <c:pt idx="32">
                  <c:v>2295</c:v>
                </c:pt>
                <c:pt idx="33">
                  <c:v>2495</c:v>
                </c:pt>
                <c:pt idx="34">
                  <c:v>2660</c:v>
                </c:pt>
                <c:pt idx="35">
                  <c:v>2803</c:v>
                </c:pt>
                <c:pt idx="36">
                  <c:v>2802</c:v>
                </c:pt>
                <c:pt idx="37">
                  <c:v>2952</c:v>
                </c:pt>
                <c:pt idx="38">
                  <c:v>3413</c:v>
                </c:pt>
                <c:pt idx="39">
                  <c:v>3610</c:v>
                </c:pt>
                <c:pt idx="40">
                  <c:v>3755</c:v>
                </c:pt>
                <c:pt idx="41">
                  <c:v>3885</c:v>
                </c:pt>
                <c:pt idx="42">
                  <c:v>4049</c:v>
                </c:pt>
                <c:pt idx="43">
                  <c:v>3988</c:v>
                </c:pt>
                <c:pt idx="44">
                  <c:v>4131</c:v>
                </c:pt>
                <c:pt idx="45">
                  <c:v>4789</c:v>
                </c:pt>
                <c:pt idx="46">
                  <c:v>4864</c:v>
                </c:pt>
                <c:pt idx="47">
                  <c:v>4822</c:v>
                </c:pt>
                <c:pt idx="48">
                  <c:v>5188</c:v>
                </c:pt>
                <c:pt idx="49">
                  <c:v>5316</c:v>
                </c:pt>
                <c:pt idx="50">
                  <c:v>5204</c:v>
                </c:pt>
                <c:pt idx="51">
                  <c:v>5419</c:v>
                </c:pt>
                <c:pt idx="52">
                  <c:v>6016</c:v>
                </c:pt>
                <c:pt idx="53">
                  <c:v>6127</c:v>
                </c:pt>
                <c:pt idx="54">
                  <c:v>6218</c:v>
                </c:pt>
                <c:pt idx="55">
                  <c:v>6330</c:v>
                </c:pt>
                <c:pt idx="56">
                  <c:v>6431</c:v>
                </c:pt>
                <c:pt idx="57">
                  <c:v>6214</c:v>
                </c:pt>
                <c:pt idx="58">
                  <c:v>6416</c:v>
                </c:pt>
                <c:pt idx="59">
                  <c:v>7087</c:v>
                </c:pt>
                <c:pt idx="60">
                  <c:v>7023</c:v>
                </c:pt>
                <c:pt idx="61">
                  <c:v>6972</c:v>
                </c:pt>
                <c:pt idx="62">
                  <c:v>7065</c:v>
                </c:pt>
                <c:pt idx="63">
                  <c:v>7035</c:v>
                </c:pt>
                <c:pt idx="64">
                  <c:v>6564</c:v>
                </c:pt>
                <c:pt idx="65">
                  <c:v>6672</c:v>
                </c:pt>
                <c:pt idx="66">
                  <c:v>7129</c:v>
                </c:pt>
                <c:pt idx="67">
                  <c:v>6910</c:v>
                </c:pt>
                <c:pt idx="68">
                  <c:v>6752</c:v>
                </c:pt>
                <c:pt idx="69">
                  <c:v>6576</c:v>
                </c:pt>
                <c:pt idx="70">
                  <c:v>6378</c:v>
                </c:pt>
                <c:pt idx="71">
                  <c:v>5854</c:v>
                </c:pt>
                <c:pt idx="72">
                  <c:v>5883</c:v>
                </c:pt>
                <c:pt idx="73">
                  <c:v>6368</c:v>
                </c:pt>
                <c:pt idx="74">
                  <c:v>6068</c:v>
                </c:pt>
                <c:pt idx="75">
                  <c:v>5798</c:v>
                </c:pt>
                <c:pt idx="76">
                  <c:v>5539</c:v>
                </c:pt>
                <c:pt idx="77">
                  <c:v>5313</c:v>
                </c:pt>
                <c:pt idx="78">
                  <c:v>4831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3874.8266915745999</c:v>
                </c:pt>
                <c:pt idx="43">
                  <c:v>4000.7649631137347</c:v>
                </c:pt>
                <c:pt idx="44">
                  <c:v>4126.3636197642345</c:v>
                </c:pt>
                <c:pt idx="45">
                  <c:v>4246.851958635968</c:v>
                </c:pt>
                <c:pt idx="46">
                  <c:v>4357.7449058198672</c:v>
                </c:pt>
                <c:pt idx="47">
                  <c:v>4461.1798325185819</c:v>
                </c:pt>
                <c:pt idx="48">
                  <c:v>4561.4503701634731</c:v>
                </c:pt>
                <c:pt idx="49">
                  <c:v>4660.4655418011043</c:v>
                </c:pt>
                <c:pt idx="50">
                  <c:v>4757.6593438429773</c:v>
                </c:pt>
                <c:pt idx="51">
                  <c:v>4858.1037055510296</c:v>
                </c:pt>
                <c:pt idx="52">
                  <c:v>4955.269813729863</c:v>
                </c:pt>
                <c:pt idx="53">
                  <c:v>5037.851718867676</c:v>
                </c:pt>
                <c:pt idx="54">
                  <c:v>5112.8062867582794</c:v>
                </c:pt>
                <c:pt idx="55">
                  <c:v>5184.835706396997</c:v>
                </c:pt>
                <c:pt idx="56">
                  <c:v>5255.5396750814853</c:v>
                </c:pt>
                <c:pt idx="57">
                  <c:v>5325.598673688386</c:v>
                </c:pt>
                <c:pt idx="58">
                  <c:v>5394.5302687169542</c:v>
                </c:pt>
                <c:pt idx="59">
                  <c:v>5461.5112579097113</c:v>
                </c:pt>
                <c:pt idx="60">
                  <c:v>5523.1067654692479</c:v>
                </c:pt>
                <c:pt idx="61">
                  <c:v>5579.9682808836287</c:v>
                </c:pt>
                <c:pt idx="62">
                  <c:v>5632.7848342359175</c:v>
                </c:pt>
                <c:pt idx="63">
                  <c:v>5681.9344968879623</c:v>
                </c:pt>
                <c:pt idx="64">
                  <c:v>5726.9117901050686</c:v>
                </c:pt>
                <c:pt idx="65">
                  <c:v>5768.6191703553786</c:v>
                </c:pt>
                <c:pt idx="66">
                  <c:v>5806.331035746306</c:v>
                </c:pt>
                <c:pt idx="67">
                  <c:v>5840.2229265257092</c:v>
                </c:pt>
                <c:pt idx="68">
                  <c:v>5868.9282885581742</c:v>
                </c:pt>
                <c:pt idx="69">
                  <c:v>5893.066540476214</c:v>
                </c:pt>
                <c:pt idx="70">
                  <c:v>5913.1832379434618</c:v>
                </c:pt>
                <c:pt idx="71">
                  <c:v>5927.2707698645772</c:v>
                </c:pt>
                <c:pt idx="72">
                  <c:v>5936.7406334869083</c:v>
                </c:pt>
                <c:pt idx="73">
                  <c:v>5941.7682210099592</c:v>
                </c:pt>
                <c:pt idx="74">
                  <c:v>5941.4840299436855</c:v>
                </c:pt>
                <c:pt idx="75">
                  <c:v>5936.195389534023</c:v>
                </c:pt>
                <c:pt idx="76">
                  <c:v>5926.0593653684864</c:v>
                </c:pt>
                <c:pt idx="77">
                  <c:v>5911.4925302807633</c:v>
                </c:pt>
                <c:pt idx="78">
                  <c:v>5891.1145246271162</c:v>
                </c:pt>
                <c:pt idx="79">
                  <c:v>5866.1678405466055</c:v>
                </c:pt>
                <c:pt idx="80">
                  <c:v>5836.6640093508631</c:v>
                </c:pt>
                <c:pt idx="81">
                  <c:v>5801.8842766630705</c:v>
                </c:pt>
                <c:pt idx="82">
                  <c:v>5762.00730520045</c:v>
                </c:pt>
                <c:pt idx="83">
                  <c:v>5718.2310743467187</c:v>
                </c:pt>
                <c:pt idx="84">
                  <c:v>5670.1237920150888</c:v>
                </c:pt>
                <c:pt idx="85">
                  <c:v>5616.8306867096653</c:v>
                </c:pt>
                <c:pt idx="86">
                  <c:v>5560.4493417457879</c:v>
                </c:pt>
                <c:pt idx="87">
                  <c:v>5500.5212514270288</c:v>
                </c:pt>
                <c:pt idx="88">
                  <c:v>5434.9249047022331</c:v>
                </c:pt>
                <c:pt idx="89">
                  <c:v>5366.4713539503819</c:v>
                </c:pt>
                <c:pt idx="90">
                  <c:v>5295.1997817793708</c:v>
                </c:pt>
                <c:pt idx="91">
                  <c:v>5220.5883678919145</c:v>
                </c:pt>
                <c:pt idx="92">
                  <c:v>5141.6385683384133</c:v>
                </c:pt>
                <c:pt idx="93">
                  <c:v>5059.7844572957165</c:v>
                </c:pt>
                <c:pt idx="94">
                  <c:v>4975.64411772108</c:v>
                </c:pt>
                <c:pt idx="95">
                  <c:v>4888.9152696888123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3883.7724957326495</c:v>
                </c:pt>
                <c:pt idx="43">
                  <c:v>4021.8651703173623</c:v>
                </c:pt>
                <c:pt idx="44">
                  <c:v>4163.0571947267426</c:v>
                </c:pt>
                <c:pt idx="45">
                  <c:v>4302.6712117083398</c:v>
                </c:pt>
                <c:pt idx="46">
                  <c:v>4436.3983667800385</c:v>
                </c:pt>
                <c:pt idx="47">
                  <c:v>4566.3664649222883</c:v>
                </c:pt>
                <c:pt idx="48">
                  <c:v>4696.922545893809</c:v>
                </c:pt>
                <c:pt idx="49">
                  <c:v>4829.8886898653509</c:v>
                </c:pt>
                <c:pt idx="50">
                  <c:v>4964.6851723175723</c:v>
                </c:pt>
                <c:pt idx="51">
                  <c:v>5106.269164907766</c:v>
                </c:pt>
                <c:pt idx="52">
                  <c:v>5248.0490617810729</c:v>
                </c:pt>
                <c:pt idx="53">
                  <c:v>5378.580127219092</c:v>
                </c:pt>
                <c:pt idx="54">
                  <c:v>5504.7041800399766</c:v>
                </c:pt>
                <c:pt idx="55">
                  <c:v>5630.9313152074355</c:v>
                </c:pt>
                <c:pt idx="56">
                  <c:v>5758.5854770970145</c:v>
                </c:pt>
                <c:pt idx="57">
                  <c:v>5887.8355049395122</c:v>
                </c:pt>
                <c:pt idx="58">
                  <c:v>6018.0363754738419</c:v>
                </c:pt>
                <c:pt idx="59">
                  <c:v>6148.1174291578554</c:v>
                </c:pt>
                <c:pt idx="60">
                  <c:v>6274.4753812746858</c:v>
                </c:pt>
                <c:pt idx="61">
                  <c:v>6397.4250467610236</c:v>
                </c:pt>
                <c:pt idx="62">
                  <c:v>6517.4063018172383</c:v>
                </c:pt>
                <c:pt idx="63">
                  <c:v>6634.4979616464334</c:v>
                </c:pt>
                <c:pt idx="64">
                  <c:v>6747.8381258254458</c:v>
                </c:pt>
                <c:pt idx="65">
                  <c:v>6858.0152150647637</c:v>
                </c:pt>
                <c:pt idx="66">
                  <c:v>6964.0475227458246</c:v>
                </c:pt>
                <c:pt idx="67">
                  <c:v>7065.8127870876542</c:v>
                </c:pt>
                <c:pt idx="68">
                  <c:v>7161.6785672445512</c:v>
                </c:pt>
                <c:pt idx="69">
                  <c:v>7251.9875202190015</c:v>
                </c:pt>
                <c:pt idx="70">
                  <c:v>7336.9974130292958</c:v>
                </c:pt>
                <c:pt idx="71">
                  <c:v>7414.4261695508631</c:v>
                </c:pt>
                <c:pt idx="72">
                  <c:v>7485.4020724328948</c:v>
                </c:pt>
                <c:pt idx="73">
                  <c:v>7549.8552017784723</c:v>
                </c:pt>
                <c:pt idx="74">
                  <c:v>7606.6812658407453</c:v>
                </c:pt>
                <c:pt idx="75">
                  <c:v>7655.9601133157576</c:v>
                </c:pt>
                <c:pt idx="76">
                  <c:v>7697.6356567036792</c:v>
                </c:pt>
                <c:pt idx="77">
                  <c:v>7731.9422521323922</c:v>
                </c:pt>
                <c:pt idx="78">
                  <c:v>7757.3172289474423</c:v>
                </c:pt>
                <c:pt idx="79">
                  <c:v>7774.8523594207982</c:v>
                </c:pt>
                <c:pt idx="80">
                  <c:v>7784.4222024789424</c:v>
                </c:pt>
                <c:pt idx="81">
                  <c:v>7785.1904771195786</c:v>
                </c:pt>
                <c:pt idx="82">
                  <c:v>7777.2303691396628</c:v>
                </c:pt>
                <c:pt idx="83">
                  <c:v>7761.6674912508715</c:v>
                </c:pt>
                <c:pt idx="84">
                  <c:v>7738.0130518590777</c:v>
                </c:pt>
                <c:pt idx="85">
                  <c:v>7705.3756244397246</c:v>
                </c:pt>
                <c:pt idx="86">
                  <c:v>7665.8362387460747</c:v>
                </c:pt>
                <c:pt idx="87">
                  <c:v>7618.9391382218619</c:v>
                </c:pt>
                <c:pt idx="88">
                  <c:v>7562.5763308956848</c:v>
                </c:pt>
                <c:pt idx="89">
                  <c:v>7499.6033427889088</c:v>
                </c:pt>
                <c:pt idx="90">
                  <c:v>7430.1080738058808</c:v>
                </c:pt>
                <c:pt idx="91">
                  <c:v>7353.6387736028464</c:v>
                </c:pt>
                <c:pt idx="92">
                  <c:v>7269.1761846328609</c:v>
                </c:pt>
                <c:pt idx="93">
                  <c:v>7178.3251169050318</c:v>
                </c:pt>
                <c:pt idx="94">
                  <c:v>7081.8141108436257</c:v>
                </c:pt>
                <c:pt idx="95">
                  <c:v>6979.463472041527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3892.7752822914986</c:v>
                </c:pt>
                <c:pt idx="43">
                  <c:v>4043.1687347470602</c:v>
                </c:pt>
                <c:pt idx="44">
                  <c:v>4200.2470000448029</c:v>
                </c:pt>
                <c:pt idx="45">
                  <c:v>4359.4916428298739</c:v>
                </c:pt>
                <c:pt idx="46">
                  <c:v>4516.8426085193496</c:v>
                </c:pt>
                <c:pt idx="47">
                  <c:v>4674.4950136332509</c:v>
                </c:pt>
                <c:pt idx="48">
                  <c:v>4836.9296358195497</c:v>
                </c:pt>
                <c:pt idx="49">
                  <c:v>5005.9629248299843</c:v>
                </c:pt>
                <c:pt idx="50">
                  <c:v>5181.0823628909493</c:v>
                </c:pt>
                <c:pt idx="51">
                  <c:v>5367.2087561997487</c:v>
                </c:pt>
                <c:pt idx="52">
                  <c:v>5557.7622339853697</c:v>
                </c:pt>
                <c:pt idx="53">
                  <c:v>5741.2274125797849</c:v>
                </c:pt>
                <c:pt idx="54">
                  <c:v>5924.3916908957708</c:v>
                </c:pt>
                <c:pt idx="55">
                  <c:v>6111.6242528419061</c:v>
                </c:pt>
                <c:pt idx="56">
                  <c:v>6304.0139361848651</c:v>
                </c:pt>
                <c:pt idx="57">
                  <c:v>6501.2446122618312</c:v>
                </c:pt>
                <c:pt idx="58">
                  <c:v>6702.522830665479</c:v>
                </c:pt>
                <c:pt idx="59">
                  <c:v>6906.5301863113764</c:v>
                </c:pt>
                <c:pt idx="60">
                  <c:v>7109.4791726113908</c:v>
                </c:pt>
                <c:pt idx="61">
                  <c:v>7311.3153925703828</c:v>
                </c:pt>
                <c:pt idx="62">
                  <c:v>7512.1806540221532</c:v>
                </c:pt>
                <c:pt idx="63">
                  <c:v>7711.7892970140019</c:v>
                </c:pt>
                <c:pt idx="64">
                  <c:v>7908.8414601342902</c:v>
                </c:pt>
                <c:pt idx="65">
                  <c:v>8103.5161819879368</c:v>
                </c:pt>
                <c:pt idx="66">
                  <c:v>8294.4674585003886</c:v>
                </c:pt>
                <c:pt idx="67">
                  <c:v>8481.1526524327164</c:v>
                </c:pt>
                <c:pt idx="68">
                  <c:v>8661.5385703678348</c:v>
                </c:pt>
                <c:pt idx="69">
                  <c:v>8835.5454934832705</c:v>
                </c:pt>
                <c:pt idx="70">
                  <c:v>9002.9890621874674</c:v>
                </c:pt>
                <c:pt idx="71">
                  <c:v>9161.1516483523137</c:v>
                </c:pt>
                <c:pt idx="72">
                  <c:v>9310.7132913458518</c:v>
                </c:pt>
                <c:pt idx="73">
                  <c:v>9451.1919071894808</c:v>
                </c:pt>
                <c:pt idx="74">
                  <c:v>9581.0814534073252</c:v>
                </c:pt>
                <c:pt idx="75">
                  <c:v>9700.0694388859683</c:v>
                </c:pt>
                <c:pt idx="76">
                  <c:v>9807.726184872894</c:v>
                </c:pt>
                <c:pt idx="77">
                  <c:v>9903.9501133799276</c:v>
                </c:pt>
                <c:pt idx="78">
                  <c:v>9986.8513187595854</c:v>
                </c:pt>
                <c:pt idx="79">
                  <c:v>10057.236771960852</c:v>
                </c:pt>
                <c:pt idx="80">
                  <c:v>10114.72246934113</c:v>
                </c:pt>
                <c:pt idx="81">
                  <c:v>10158.247083233073</c:v>
                </c:pt>
                <c:pt idx="82">
                  <c:v>10187.686256884106</c:v>
                </c:pt>
                <c:pt idx="83">
                  <c:v>10204.017835551913</c:v>
                </c:pt>
                <c:pt idx="84">
                  <c:v>10206.638131698186</c:v>
                </c:pt>
                <c:pt idx="85">
                  <c:v>10194.579248587941</c:v>
                </c:pt>
                <c:pt idx="86">
                  <c:v>10169.884223290057</c:v>
                </c:pt>
                <c:pt idx="87">
                  <c:v>10132.096963673484</c:v>
                </c:pt>
                <c:pt idx="88">
                  <c:v>10079.137980044041</c:v>
                </c:pt>
                <c:pt idx="89">
                  <c:v>10013.939924979448</c:v>
                </c:pt>
                <c:pt idx="90">
                  <c:v>9936.6889466502089</c:v>
                </c:pt>
                <c:pt idx="91">
                  <c:v>9847.0688784891026</c:v>
                </c:pt>
                <c:pt idx="92">
                  <c:v>9744.1194406107588</c:v>
                </c:pt>
                <c:pt idx="93">
                  <c:v>9629.7096549604648</c:v>
                </c:pt>
                <c:pt idx="94">
                  <c:v>9504.7837788229681</c:v>
                </c:pt>
                <c:pt idx="95">
                  <c:v>9369.4003694873336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Sheet1!$B$7:$CS$7</c:f>
              <c:numCache>
                <c:formatCode>General</c:formatCode>
                <c:ptCount val="96"/>
                <c:pt idx="0">
                  <c:v>45</c:v>
                </c:pt>
                <c:pt idx="1">
                  <c:v>44</c:v>
                </c:pt>
                <c:pt idx="2">
                  <c:v>52</c:v>
                </c:pt>
                <c:pt idx="3">
                  <c:v>58</c:v>
                </c:pt>
                <c:pt idx="4">
                  <c:v>72</c:v>
                </c:pt>
                <c:pt idx="5">
                  <c:v>86</c:v>
                </c:pt>
                <c:pt idx="6">
                  <c:v>75</c:v>
                </c:pt>
                <c:pt idx="7">
                  <c:v>78</c:v>
                </c:pt>
                <c:pt idx="8">
                  <c:v>77</c:v>
                </c:pt>
                <c:pt idx="9">
                  <c:v>77</c:v>
                </c:pt>
                <c:pt idx="10">
                  <c:v>99</c:v>
                </c:pt>
                <c:pt idx="11">
                  <c:v>113</c:v>
                </c:pt>
                <c:pt idx="12">
                  <c:v>114</c:v>
                </c:pt>
                <c:pt idx="13">
                  <c:v>116</c:v>
                </c:pt>
                <c:pt idx="14">
                  <c:v>115</c:v>
                </c:pt>
                <c:pt idx="15">
                  <c:v>112</c:v>
                </c:pt>
                <c:pt idx="16">
                  <c:v>116</c:v>
                </c:pt>
                <c:pt idx="17">
                  <c:v>133</c:v>
                </c:pt>
                <c:pt idx="18">
                  <c:v>146</c:v>
                </c:pt>
                <c:pt idx="19">
                  <c:v>138</c:v>
                </c:pt>
                <c:pt idx="20">
                  <c:v>142</c:v>
                </c:pt>
                <c:pt idx="21">
                  <c:v>153</c:v>
                </c:pt>
                <c:pt idx="22">
                  <c:v>151</c:v>
                </c:pt>
                <c:pt idx="23">
                  <c:v>163</c:v>
                </c:pt>
                <c:pt idx="24">
                  <c:v>171</c:v>
                </c:pt>
                <c:pt idx="25">
                  <c:v>193</c:v>
                </c:pt>
                <c:pt idx="26">
                  <c:v>215</c:v>
                </c:pt>
                <c:pt idx="27">
                  <c:v>209</c:v>
                </c:pt>
                <c:pt idx="28">
                  <c:v>233</c:v>
                </c:pt>
                <c:pt idx="29">
                  <c:v>238</c:v>
                </c:pt>
                <c:pt idx="30">
                  <c:v>267</c:v>
                </c:pt>
                <c:pt idx="31">
                  <c:v>311</c:v>
                </c:pt>
                <c:pt idx="32">
                  <c:v>318</c:v>
                </c:pt>
                <c:pt idx="33">
                  <c:v>345</c:v>
                </c:pt>
                <c:pt idx="34">
                  <c:v>345</c:v>
                </c:pt>
                <c:pt idx="35">
                  <c:v>384</c:v>
                </c:pt>
                <c:pt idx="36">
                  <c:v>389</c:v>
                </c:pt>
                <c:pt idx="37">
                  <c:v>424</c:v>
                </c:pt>
                <c:pt idx="38">
                  <c:v>471</c:v>
                </c:pt>
                <c:pt idx="39">
                  <c:v>487</c:v>
                </c:pt>
                <c:pt idx="40">
                  <c:v>511</c:v>
                </c:pt>
                <c:pt idx="41">
                  <c:v>519</c:v>
                </c:pt>
                <c:pt idx="42">
                  <c:v>527</c:v>
                </c:pt>
                <c:pt idx="43">
                  <c:v>561</c:v>
                </c:pt>
                <c:pt idx="44">
                  <c:v>601</c:v>
                </c:pt>
                <c:pt idx="45">
                  <c:v>644</c:v>
                </c:pt>
                <c:pt idx="46">
                  <c:v>651</c:v>
                </c:pt>
                <c:pt idx="47">
                  <c:v>691</c:v>
                </c:pt>
                <c:pt idx="48">
                  <c:v>716</c:v>
                </c:pt>
                <c:pt idx="49">
                  <c:v>744</c:v>
                </c:pt>
                <c:pt idx="50">
                  <c:v>752</c:v>
                </c:pt>
                <c:pt idx="51">
                  <c:v>781</c:v>
                </c:pt>
                <c:pt idx="52">
                  <c:v>817</c:v>
                </c:pt>
                <c:pt idx="53">
                  <c:v>859</c:v>
                </c:pt>
                <c:pt idx="54">
                  <c:v>866</c:v>
                </c:pt>
                <c:pt idx="55">
                  <c:v>892</c:v>
                </c:pt>
                <c:pt idx="56">
                  <c:v>912</c:v>
                </c:pt>
                <c:pt idx="57">
                  <c:v>929</c:v>
                </c:pt>
                <c:pt idx="58">
                  <c:v>941</c:v>
                </c:pt>
                <c:pt idx="59">
                  <c:v>985</c:v>
                </c:pt>
                <c:pt idx="60">
                  <c:v>990</c:v>
                </c:pt>
                <c:pt idx="61">
                  <c:v>982</c:v>
                </c:pt>
                <c:pt idx="62">
                  <c:v>974</c:v>
                </c:pt>
                <c:pt idx="63">
                  <c:v>969</c:v>
                </c:pt>
                <c:pt idx="64">
                  <c:v>942</c:v>
                </c:pt>
                <c:pt idx="65">
                  <c:v>970</c:v>
                </c:pt>
                <c:pt idx="66">
                  <c:v>992</c:v>
                </c:pt>
                <c:pt idx="67">
                  <c:v>999</c:v>
                </c:pt>
                <c:pt idx="68">
                  <c:v>1000</c:v>
                </c:pt>
                <c:pt idx="69">
                  <c:v>1013</c:v>
                </c:pt>
                <c:pt idx="70">
                  <c:v>983</c:v>
                </c:pt>
                <c:pt idx="71">
                  <c:v>964</c:v>
                </c:pt>
                <c:pt idx="72">
                  <c:v>981</c:v>
                </c:pt>
                <c:pt idx="73">
                  <c:v>999</c:v>
                </c:pt>
                <c:pt idx="74">
                  <c:v>971</c:v>
                </c:pt>
                <c:pt idx="75">
                  <c:v>932</c:v>
                </c:pt>
                <c:pt idx="76">
                  <c:v>880</c:v>
                </c:pt>
                <c:pt idx="77">
                  <c:v>874</c:v>
                </c:pt>
                <c:pt idx="78">
                  <c:v>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Sheet1!$B$2:$CS$2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Sheet1!$B$3:$CS$3</c:f>
              <c:numCache>
                <c:formatCode>General</c:formatCode>
                <c:ptCount val="96"/>
                <c:pt idx="42">
                  <c:v>538.34653645065316</c:v>
                </c:pt>
                <c:pt idx="43">
                  <c:v>566.3775340375945</c:v>
                </c:pt>
                <c:pt idx="44">
                  <c:v>593.53728122139341</c:v>
                </c:pt>
                <c:pt idx="45">
                  <c:v>619.29628634537175</c:v>
                </c:pt>
                <c:pt idx="46">
                  <c:v>644.79770503473469</c:v>
                </c:pt>
                <c:pt idx="47">
                  <c:v>670.44258291493816</c:v>
                </c:pt>
                <c:pt idx="48">
                  <c:v>695.53842156704866</c:v>
                </c:pt>
                <c:pt idx="49">
                  <c:v>719.85190196455505</c:v>
                </c:pt>
                <c:pt idx="50">
                  <c:v>742.00043602806977</c:v>
                </c:pt>
                <c:pt idx="51">
                  <c:v>763.64898141441938</c:v>
                </c:pt>
                <c:pt idx="52">
                  <c:v>784.57780034781422</c:v>
                </c:pt>
                <c:pt idx="53">
                  <c:v>805.25814425479871</c:v>
                </c:pt>
                <c:pt idx="54">
                  <c:v>824.18597696438064</c:v>
                </c:pt>
                <c:pt idx="55">
                  <c:v>842.13561239532044</c:v>
                </c:pt>
                <c:pt idx="56">
                  <c:v>859.80376950117602</c:v>
                </c:pt>
                <c:pt idx="57">
                  <c:v>876.3469461229945</c:v>
                </c:pt>
                <c:pt idx="58">
                  <c:v>891.94882551208582</c:v>
                </c:pt>
                <c:pt idx="59">
                  <c:v>906.52036102609327</c:v>
                </c:pt>
                <c:pt idx="60">
                  <c:v>920.58325715208446</c:v>
                </c:pt>
                <c:pt idx="61">
                  <c:v>933.55536588028576</c:v>
                </c:pt>
                <c:pt idx="62">
                  <c:v>945.42822341929059</c:v>
                </c:pt>
                <c:pt idx="63">
                  <c:v>956.48680799755061</c:v>
                </c:pt>
                <c:pt idx="64">
                  <c:v>966.9125289324586</c:v>
                </c:pt>
                <c:pt idx="65">
                  <c:v>976.23302503778336</c:v>
                </c:pt>
                <c:pt idx="66">
                  <c:v>984.51664838935426</c:v>
                </c:pt>
                <c:pt idx="67">
                  <c:v>991.93928923474482</c:v>
                </c:pt>
                <c:pt idx="68">
                  <c:v>998.55810901371024</c:v>
                </c:pt>
                <c:pt idx="69">
                  <c:v>1004.3210934838614</c:v>
                </c:pt>
                <c:pt idx="70">
                  <c:v>1009.1809084903009</c:v>
                </c:pt>
                <c:pt idx="71">
                  <c:v>1013.2878832646476</c:v>
                </c:pt>
                <c:pt idx="72">
                  <c:v>1016.4748329969788</c:v>
                </c:pt>
                <c:pt idx="73">
                  <c:v>1018.758024779135</c:v>
                </c:pt>
                <c:pt idx="74">
                  <c:v>1020.0411942973701</c:v>
                </c:pt>
                <c:pt idx="75">
                  <c:v>1020.4768913088465</c:v>
                </c:pt>
                <c:pt idx="76">
                  <c:v>1020.0732762357502</c:v>
                </c:pt>
                <c:pt idx="77">
                  <c:v>1018.8275369639043</c:v>
                </c:pt>
                <c:pt idx="78">
                  <c:v>1016.7053489876226</c:v>
                </c:pt>
                <c:pt idx="79">
                  <c:v>1013.683679369954</c:v>
                </c:pt>
                <c:pt idx="80">
                  <c:v>1009.8145291756862</c:v>
                </c:pt>
                <c:pt idx="81">
                  <c:v>1005.1240476885006</c:v>
                </c:pt>
                <c:pt idx="82">
                  <c:v>999.6221568242205</c:v>
                </c:pt>
                <c:pt idx="83">
                  <c:v>993.31067810810487</c:v>
                </c:pt>
                <c:pt idx="84">
                  <c:v>986.2174100277025</c:v>
                </c:pt>
                <c:pt idx="85">
                  <c:v>978.36798305022171</c:v>
                </c:pt>
                <c:pt idx="86">
                  <c:v>969.78903810151746</c:v>
                </c:pt>
                <c:pt idx="87">
                  <c:v>960.5030380806902</c:v>
                </c:pt>
                <c:pt idx="88">
                  <c:v>950.54002594936981</c:v>
                </c:pt>
                <c:pt idx="89">
                  <c:v>939.92643156297208</c:v>
                </c:pt>
                <c:pt idx="90">
                  <c:v>928.68679284497784</c:v>
                </c:pt>
                <c:pt idx="91">
                  <c:v>916.85197503342897</c:v>
                </c:pt>
                <c:pt idx="92">
                  <c:v>904.45639301939104</c:v>
                </c:pt>
                <c:pt idx="93">
                  <c:v>891.53295792184622</c:v>
                </c:pt>
                <c:pt idx="94">
                  <c:v>878.11396244792013</c:v>
                </c:pt>
                <c:pt idx="95">
                  <c:v>864.2330139271545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Sheet1!$B$4:$CS$4</c:f>
              <c:numCache>
                <c:formatCode>General</c:formatCode>
                <c:ptCount val="96"/>
                <c:pt idx="42">
                  <c:v>539.42795017618585</c:v>
                </c:pt>
                <c:pt idx="43">
                  <c:v>568.97315736335486</c:v>
                </c:pt>
                <c:pt idx="44">
                  <c:v>598.1315041085453</c:v>
                </c:pt>
                <c:pt idx="45">
                  <c:v>626.41969743022628</c:v>
                </c:pt>
                <c:pt idx="46">
                  <c:v>655.01089073764501</c:v>
                </c:pt>
                <c:pt idx="47">
                  <c:v>684.35382358599531</c:v>
                </c:pt>
                <c:pt idx="48">
                  <c:v>713.76435200672961</c:v>
                </c:pt>
                <c:pt idx="49">
                  <c:v>743.03004175543219</c:v>
                </c:pt>
                <c:pt idx="50">
                  <c:v>770.766517488506</c:v>
                </c:pt>
                <c:pt idx="51">
                  <c:v>798.64187711591785</c:v>
                </c:pt>
                <c:pt idx="52">
                  <c:v>826.42985741506754</c:v>
                </c:pt>
                <c:pt idx="53">
                  <c:v>854.58263757347913</c:v>
                </c:pt>
                <c:pt idx="54">
                  <c:v>881.58054805199367</c:v>
                </c:pt>
                <c:pt idx="55">
                  <c:v>908.16769807312016</c:v>
                </c:pt>
                <c:pt idx="56">
                  <c:v>935.01565076027282</c:v>
                </c:pt>
                <c:pt idx="57">
                  <c:v>961.24569155628285</c:v>
                </c:pt>
                <c:pt idx="58">
                  <c:v>987.00108213151634</c:v>
                </c:pt>
                <c:pt idx="59">
                  <c:v>1012.1308299236841</c:v>
                </c:pt>
                <c:pt idx="60">
                  <c:v>1037.1199403648313</c:v>
                </c:pt>
                <c:pt idx="61">
                  <c:v>1061.3245002309607</c:v>
                </c:pt>
                <c:pt idx="62">
                  <c:v>1084.6898012894042</c:v>
                </c:pt>
                <c:pt idx="63">
                  <c:v>1107.4567573587524</c:v>
                </c:pt>
                <c:pt idx="64">
                  <c:v>1129.7496142613702</c:v>
                </c:pt>
                <c:pt idx="65">
                  <c:v>1151.0393588208663</c:v>
                </c:pt>
                <c:pt idx="66">
                  <c:v>1171.3422472676352</c:v>
                </c:pt>
                <c:pt idx="67">
                  <c:v>1190.7882001243631</c:v>
                </c:pt>
                <c:pt idx="68">
                  <c:v>1209.3825298062034</c:v>
                </c:pt>
                <c:pt idx="69">
                  <c:v>1227.0219736038248</c:v>
                </c:pt>
                <c:pt idx="70">
                  <c:v>1243.6064356066204</c:v>
                </c:pt>
                <c:pt idx="71">
                  <c:v>1259.2345301756518</c:v>
                </c:pt>
                <c:pt idx="72">
                  <c:v>1273.6862264634728</c:v>
                </c:pt>
                <c:pt idx="73">
                  <c:v>1286.9321870926633</c:v>
                </c:pt>
                <c:pt idx="74">
                  <c:v>1298.8300724689871</c:v>
                </c:pt>
                <c:pt idx="75">
                  <c:v>1309.4916527318251</c:v>
                </c:pt>
                <c:pt idx="76">
                  <c:v>1318.8845836412895</c:v>
                </c:pt>
                <c:pt idx="77">
                  <c:v>1326.9681222485583</c:v>
                </c:pt>
                <c:pt idx="78">
                  <c:v>1333.6690666647505</c:v>
                </c:pt>
                <c:pt idx="79">
                  <c:v>1338.930546977155</c:v>
                </c:pt>
                <c:pt idx="80">
                  <c:v>1342.7774565222339</c:v>
                </c:pt>
                <c:pt idx="81">
                  <c:v>1345.2098877066833</c:v>
                </c:pt>
                <c:pt idx="82">
                  <c:v>1346.2151346762907</c:v>
                </c:pt>
                <c:pt idx="83">
                  <c:v>1345.7758817215599</c:v>
                </c:pt>
                <c:pt idx="84">
                  <c:v>1343.904277604388</c:v>
                </c:pt>
                <c:pt idx="85">
                  <c:v>1340.613916579005</c:v>
                </c:pt>
                <c:pt idx="86">
                  <c:v>1335.9229836655982</c:v>
                </c:pt>
                <c:pt idx="87">
                  <c:v>1329.8490735910939</c:v>
                </c:pt>
                <c:pt idx="88">
                  <c:v>1322.4208701280554</c:v>
                </c:pt>
                <c:pt idx="89">
                  <c:v>1313.6668531908967</c:v>
                </c:pt>
                <c:pt idx="90">
                  <c:v>1303.6168668083906</c:v>
                </c:pt>
                <c:pt idx="91">
                  <c:v>1292.3102075588404</c:v>
                </c:pt>
                <c:pt idx="92">
                  <c:v>1279.7927303310021</c:v>
                </c:pt>
                <c:pt idx="93">
                  <c:v>1266.1116307990249</c:v>
                </c:pt>
                <c:pt idx="94">
                  <c:v>1251.3161224681357</c:v>
                </c:pt>
                <c:pt idx="95">
                  <c:v>1235.4590754803744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Sheet1!$B$5:$CS$5</c:f>
              <c:numCache>
                <c:formatCode>General</c:formatCode>
                <c:ptCount val="96"/>
                <c:pt idx="42">
                  <c:v>540.51549826427538</c:v>
                </c:pt>
                <c:pt idx="43">
                  <c:v>571.5910858627758</c:v>
                </c:pt>
                <c:pt idx="44">
                  <c:v>602.78128618527444</c:v>
                </c:pt>
                <c:pt idx="45">
                  <c:v>633.65767568492367</c:v>
                </c:pt>
                <c:pt idx="46">
                  <c:v>665.43341592890374</c:v>
                </c:pt>
                <c:pt idx="47">
                  <c:v>698.61618345308102</c:v>
                </c:pt>
                <c:pt idx="48">
                  <c:v>732.54225933768271</c:v>
                </c:pt>
                <c:pt idx="49">
                  <c:v>767.03291820809523</c:v>
                </c:pt>
                <c:pt idx="50">
                  <c:v>800.71516712438824</c:v>
                </c:pt>
                <c:pt idx="51">
                  <c:v>835.27358124687066</c:v>
                </c:pt>
                <c:pt idx="52">
                  <c:v>870.48853065666231</c:v>
                </c:pt>
                <c:pt idx="53">
                  <c:v>906.80570036789447</c:v>
                </c:pt>
                <c:pt idx="54">
                  <c:v>942.70150185963507</c:v>
                </c:pt>
                <c:pt idx="55">
                  <c:v>978.9003239243392</c:v>
                </c:pt>
                <c:pt idx="56">
                  <c:v>1016.0577294254427</c:v>
                </c:pt>
                <c:pt idx="57">
                  <c:v>1053.2672304785012</c:v>
                </c:pt>
                <c:pt idx="58">
                  <c:v>1090.637222738329</c:v>
                </c:pt>
                <c:pt idx="59">
                  <c:v>1127.9581155742762</c:v>
                </c:pt>
                <c:pt idx="60">
                  <c:v>1165.6791847393633</c:v>
                </c:pt>
                <c:pt idx="61">
                  <c:v>1203.0930349235341</c:v>
                </c:pt>
                <c:pt idx="62">
                  <c:v>1240.0942579410014</c:v>
                </c:pt>
                <c:pt idx="63">
                  <c:v>1276.8724773822505</c:v>
                </c:pt>
                <c:pt idx="64">
                  <c:v>1313.4847162796664</c:v>
                </c:pt>
                <c:pt idx="65">
                  <c:v>1349.3326589612561</c:v>
                </c:pt>
                <c:pt idx="66">
                  <c:v>1384.3653204047293</c:v>
                </c:pt>
                <c:pt idx="67">
                  <c:v>1418.648935416436</c:v>
                </c:pt>
                <c:pt idx="68">
                  <c:v>1452.1168655310275</c:v>
                </c:pt>
                <c:pt idx="69">
                  <c:v>1484.5923372331545</c:v>
                </c:pt>
                <c:pt idx="70">
                  <c:v>1515.8983249539224</c:v>
                </c:pt>
                <c:pt idx="71">
                  <c:v>1546.0559322987924</c:v>
                </c:pt>
                <c:pt idx="72">
                  <c:v>1574.7652533883713</c:v>
                </c:pt>
                <c:pt idx="73">
                  <c:v>1601.9234507262049</c:v>
                </c:pt>
                <c:pt idx="74">
                  <c:v>1627.313656451023</c:v>
                </c:pt>
                <c:pt idx="75">
                  <c:v>1650.9782259636629</c:v>
                </c:pt>
                <c:pt idx="76">
                  <c:v>1672.8158770640275</c:v>
                </c:pt>
                <c:pt idx="77">
                  <c:v>1692.7200867042798</c:v>
                </c:pt>
                <c:pt idx="78">
                  <c:v>1710.5518765775907</c:v>
                </c:pt>
                <c:pt idx="79">
                  <c:v>1726.1949688739619</c:v>
                </c:pt>
                <c:pt idx="80">
                  <c:v>1739.6232706404064</c:v>
                </c:pt>
                <c:pt idx="81">
                  <c:v>1750.7889331175338</c:v>
                </c:pt>
                <c:pt idx="82">
                  <c:v>1759.6370090297041</c:v>
                </c:pt>
                <c:pt idx="83">
                  <c:v>1766.1139568243143</c:v>
                </c:pt>
                <c:pt idx="84">
                  <c:v>1770.2019250764154</c:v>
                </c:pt>
                <c:pt idx="85">
                  <c:v>1771.8910267806193</c:v>
                </c:pt>
                <c:pt idx="86">
                  <c:v>1771.1825775644397</c:v>
                </c:pt>
                <c:pt idx="87">
                  <c:v>1768.0840056424856</c:v>
                </c:pt>
                <c:pt idx="88">
                  <c:v>1762.6204862582392</c:v>
                </c:pt>
                <c:pt idx="89">
                  <c:v>1754.823532372196</c:v>
                </c:pt>
                <c:pt idx="90">
                  <c:v>1744.7323500935113</c:v>
                </c:pt>
                <c:pt idx="91">
                  <c:v>1732.4017006102067</c:v>
                </c:pt>
                <c:pt idx="92">
                  <c:v>1717.8987505964114</c:v>
                </c:pt>
                <c:pt idx="93">
                  <c:v>1701.2975179488428</c:v>
                </c:pt>
                <c:pt idx="94">
                  <c:v>1682.6791354108339</c:v>
                </c:pt>
                <c:pt idx="95">
                  <c:v>1662.1330535980026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Sheet1!$B$1:$CS$1</c:f>
              <c:numCache>
                <c:formatCode>m/d/yyyy</c:formatCode>
                <c:ptCount val="96"/>
                <c:pt idx="0">
                  <c:v>44470</c:v>
                </c:pt>
                <c:pt idx="1">
                  <c:v>44471</c:v>
                </c:pt>
                <c:pt idx="2">
                  <c:v>44472</c:v>
                </c:pt>
                <c:pt idx="3">
                  <c:v>44473</c:v>
                </c:pt>
                <c:pt idx="4">
                  <c:v>44474</c:v>
                </c:pt>
                <c:pt idx="5">
                  <c:v>44475</c:v>
                </c:pt>
                <c:pt idx="6">
                  <c:v>44476</c:v>
                </c:pt>
                <c:pt idx="7">
                  <c:v>44477</c:v>
                </c:pt>
                <c:pt idx="8">
                  <c:v>44478</c:v>
                </c:pt>
                <c:pt idx="9">
                  <c:v>44479</c:v>
                </c:pt>
                <c:pt idx="10">
                  <c:v>44480</c:v>
                </c:pt>
                <c:pt idx="11">
                  <c:v>44481</c:v>
                </c:pt>
                <c:pt idx="12">
                  <c:v>44482</c:v>
                </c:pt>
                <c:pt idx="13">
                  <c:v>44483</c:v>
                </c:pt>
                <c:pt idx="14">
                  <c:v>44484</c:v>
                </c:pt>
                <c:pt idx="15">
                  <c:v>44485</c:v>
                </c:pt>
                <c:pt idx="16">
                  <c:v>44486</c:v>
                </c:pt>
                <c:pt idx="17">
                  <c:v>44487</c:v>
                </c:pt>
                <c:pt idx="18">
                  <c:v>44488</c:v>
                </c:pt>
                <c:pt idx="19">
                  <c:v>44489</c:v>
                </c:pt>
                <c:pt idx="20">
                  <c:v>44490</c:v>
                </c:pt>
                <c:pt idx="21">
                  <c:v>44491</c:v>
                </c:pt>
                <c:pt idx="22">
                  <c:v>44492</c:v>
                </c:pt>
                <c:pt idx="23">
                  <c:v>44493</c:v>
                </c:pt>
                <c:pt idx="24">
                  <c:v>44494</c:v>
                </c:pt>
                <c:pt idx="25">
                  <c:v>44495</c:v>
                </c:pt>
                <c:pt idx="26">
                  <c:v>44496</c:v>
                </c:pt>
                <c:pt idx="27">
                  <c:v>44497</c:v>
                </c:pt>
                <c:pt idx="28">
                  <c:v>44498</c:v>
                </c:pt>
                <c:pt idx="29">
                  <c:v>44499</c:v>
                </c:pt>
                <c:pt idx="30">
                  <c:v>44500</c:v>
                </c:pt>
                <c:pt idx="31">
                  <c:v>44501</c:v>
                </c:pt>
                <c:pt idx="32">
                  <c:v>44502</c:v>
                </c:pt>
                <c:pt idx="33">
                  <c:v>44503</c:v>
                </c:pt>
                <c:pt idx="34">
                  <c:v>44504</c:v>
                </c:pt>
                <c:pt idx="35">
                  <c:v>44505</c:v>
                </c:pt>
                <c:pt idx="36">
                  <c:v>44506</c:v>
                </c:pt>
                <c:pt idx="37">
                  <c:v>44507</c:v>
                </c:pt>
                <c:pt idx="38">
                  <c:v>44508</c:v>
                </c:pt>
                <c:pt idx="39">
                  <c:v>44509</c:v>
                </c:pt>
                <c:pt idx="40">
                  <c:v>44510</c:v>
                </c:pt>
                <c:pt idx="41">
                  <c:v>44511</c:v>
                </c:pt>
                <c:pt idx="42">
                  <c:v>44512</c:v>
                </c:pt>
                <c:pt idx="43">
                  <c:v>44513</c:v>
                </c:pt>
                <c:pt idx="44">
                  <c:v>44514</c:v>
                </c:pt>
                <c:pt idx="45">
                  <c:v>44515</c:v>
                </c:pt>
                <c:pt idx="46">
                  <c:v>44516</c:v>
                </c:pt>
                <c:pt idx="47">
                  <c:v>44517</c:v>
                </c:pt>
                <c:pt idx="48">
                  <c:v>44518</c:v>
                </c:pt>
                <c:pt idx="49">
                  <c:v>44519</c:v>
                </c:pt>
                <c:pt idx="50">
                  <c:v>44520</c:v>
                </c:pt>
                <c:pt idx="51">
                  <c:v>44521</c:v>
                </c:pt>
                <c:pt idx="52">
                  <c:v>44522</c:v>
                </c:pt>
                <c:pt idx="53">
                  <c:v>44523</c:v>
                </c:pt>
                <c:pt idx="54">
                  <c:v>44524</c:v>
                </c:pt>
                <c:pt idx="55">
                  <c:v>44525</c:v>
                </c:pt>
                <c:pt idx="56">
                  <c:v>44526</c:v>
                </c:pt>
                <c:pt idx="57">
                  <c:v>44527</c:v>
                </c:pt>
                <c:pt idx="58">
                  <c:v>44528</c:v>
                </c:pt>
                <c:pt idx="59">
                  <c:v>44529</c:v>
                </c:pt>
                <c:pt idx="60">
                  <c:v>44530</c:v>
                </c:pt>
                <c:pt idx="61">
                  <c:v>44531</c:v>
                </c:pt>
                <c:pt idx="62">
                  <c:v>44532</c:v>
                </c:pt>
                <c:pt idx="63">
                  <c:v>44533</c:v>
                </c:pt>
                <c:pt idx="64">
                  <c:v>44534</c:v>
                </c:pt>
                <c:pt idx="65">
                  <c:v>44535</c:v>
                </c:pt>
                <c:pt idx="66">
                  <c:v>44536</c:v>
                </c:pt>
                <c:pt idx="67">
                  <c:v>44537</c:v>
                </c:pt>
                <c:pt idx="68">
                  <c:v>44538</c:v>
                </c:pt>
                <c:pt idx="69">
                  <c:v>44539</c:v>
                </c:pt>
                <c:pt idx="70">
                  <c:v>44540</c:v>
                </c:pt>
                <c:pt idx="71">
                  <c:v>44541</c:v>
                </c:pt>
                <c:pt idx="72">
                  <c:v>44542</c:v>
                </c:pt>
                <c:pt idx="73">
                  <c:v>44543</c:v>
                </c:pt>
                <c:pt idx="74">
                  <c:v>44544</c:v>
                </c:pt>
                <c:pt idx="75">
                  <c:v>44545</c:v>
                </c:pt>
                <c:pt idx="76">
                  <c:v>44546</c:v>
                </c:pt>
                <c:pt idx="77">
                  <c:v>44547</c:v>
                </c:pt>
                <c:pt idx="78">
                  <c:v>44548</c:v>
                </c:pt>
                <c:pt idx="79">
                  <c:v>44549</c:v>
                </c:pt>
                <c:pt idx="80">
                  <c:v>44550</c:v>
                </c:pt>
                <c:pt idx="81">
                  <c:v>44551</c:v>
                </c:pt>
                <c:pt idx="82">
                  <c:v>44552</c:v>
                </c:pt>
                <c:pt idx="83">
                  <c:v>44553</c:v>
                </c:pt>
                <c:pt idx="84">
                  <c:v>44554</c:v>
                </c:pt>
                <c:pt idx="85">
                  <c:v>44555</c:v>
                </c:pt>
                <c:pt idx="86">
                  <c:v>44556</c:v>
                </c:pt>
                <c:pt idx="87">
                  <c:v>44557</c:v>
                </c:pt>
                <c:pt idx="88">
                  <c:v>44558</c:v>
                </c:pt>
                <c:pt idx="89">
                  <c:v>44559</c:v>
                </c:pt>
                <c:pt idx="90">
                  <c:v>44560</c:v>
                </c:pt>
                <c:pt idx="91">
                  <c:v>44561</c:v>
                </c:pt>
                <c:pt idx="92">
                  <c:v>44562</c:v>
                </c:pt>
                <c:pt idx="93">
                  <c:v>44563</c:v>
                </c:pt>
                <c:pt idx="94">
                  <c:v>44564</c:v>
                </c:pt>
                <c:pt idx="95">
                  <c:v>44565</c:v>
                </c:pt>
              </c:numCache>
            </c:numRef>
          </c:cat>
          <c:val>
            <c:numRef>
              <c:f>Sheet1!$B$6:$CS$6</c:f>
              <c:numCache>
                <c:formatCode>General</c:formatCode>
                <c:ptCount val="9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0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22.12.2021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51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NUL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149-65B5-40C0-A148-5C0780A2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BE70A-7F29-4223-A3CA-61E551FD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2B65-704D-45EB-9963-4141CB90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396D-ED3C-40A7-A84A-FA6B1A0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84A6-BF36-4830-9DEB-D538717E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3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12C-16C5-4EC5-BFB5-CC5C632C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715A-0CFC-4C2E-9068-7DF48BB7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618D-F07C-4AA8-B8B3-F2AB8B22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7515-7F99-4E50-8332-483C5E8B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5ACF-FB41-49E3-92DE-4820036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46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2F51-B53B-457A-A6AF-28D267CF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44A6-E02C-4130-9FDD-3C159AA62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F497-906E-4C9E-89F1-966198E1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F17D-B3E7-445C-8A01-FD1EF60A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A466-2841-42D8-BCE2-B1B5CDED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15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8A46-C80B-4BB2-A239-0C10C84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B0E-EFEB-4E51-A2C8-81905B8A6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D96F-ABEB-4929-A377-663E4B12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F07FB-D56E-4E33-A81C-905BD0C4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F511-1976-4B8E-98FC-0395B51E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FDC02-60AB-4F63-9D6E-DB9D0B5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014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AFA-0B56-4B9F-9CCC-4C485BCF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E7AC3-0A1D-431D-A6D2-6746C564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6C4D-35C7-4157-9F39-8B684B0E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5FE6C-9A5C-4C77-AB2B-9D56959A6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EE7EE-79CB-4CD9-A2A6-4E1745EC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10D9-D330-4D79-838E-8A2FB338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BC18B-9753-47A0-A6DE-E4F8F598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4369-AB2C-4D6F-BB1F-DCBF27C1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28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A295-0C6A-400D-AC20-90ED7D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328C9-4230-49B1-96AE-6828B2D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4D6FA-768F-46ED-8EE5-68EEDA8A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19649-51CA-447C-92C7-139673C3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82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D5272-8A1F-47C9-9F72-D750D619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24208-EDF0-4AC7-918C-14DBF526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BB15F-958A-489F-8D5E-AE51FF0E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62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104-5F5A-48BF-8F1C-2512FC48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F1B-98C2-4B86-BE1B-CFEB2105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FF5D-6844-436F-9EB9-03D03EBA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1352-6286-4234-9179-CEE9E16B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CF46-A376-42E1-B58C-3FEB8407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0FE8-8F9C-472D-9441-975DA038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51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EBF-587F-4FCA-B912-52AA747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9BE9-E83A-4915-8B58-49579A23E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90D4A-B1EB-4E0F-B046-C79440911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3ADA9-083B-49AA-8D2C-520EE4F5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F203-BE4D-4FBA-9511-DD6B7EB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7A47-AF88-4D6C-B7A4-47B4424D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40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E19C-275D-4815-B111-B9E627F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1869-CF2C-4605-A2D0-B2FF1A0F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69E2-43F9-4A68-9572-EE80CBA7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432D-DBB6-4517-89F4-5AE668A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ABC-732F-4E6E-8072-74D7570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77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BEF72-EF5B-47ED-B1AF-0C552ABB0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AFF00-5600-43A1-96D3-EFB6CE5B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F071-93D5-4021-AB20-65709FA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CEB7-1EA9-4F8B-88BD-B5DF11E7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C400-B874-46D9-8A2B-A5C433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44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752619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1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23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274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90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4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232589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513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4133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264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7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416405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4EC2-A2EC-4DE5-85B7-53077A78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35FA-16EA-48E9-A4CF-24D03D0A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8C2A-3294-4D93-B6D3-CD4C09A39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DA3A0F-9B2E-4AAE-BF10-3AD84EB845DD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22.12.2021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0E2-ED72-462D-A571-FDF80829A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2D9-ED75-49B2-874D-6B9FC81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98F3B7-169A-4902-9743-55F496AD09B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62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1563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78644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chart" Target="../charts/chart4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chart" Target="../charts/chart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6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smtClean="0"/>
              <a:t>22. </a:t>
            </a:r>
            <a:r>
              <a:rPr lang="cs-CZ" b="1" dirty="0" smtClean="0"/>
              <a:t>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7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10/2021–11/2021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1294223" y="3762664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</a:rPr>
              <a:t>Reálný a 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7" name="Tabulka 6">
            <a:extLst>
              <a:ext uri="{FF2B5EF4-FFF2-40B4-BE49-F238E27FC236}">
                <a16:creationId xmlns:a16="http://schemas.microsoft.com/office/drawing/2014/main" id="{7A7640AA-13B5-451C-AEF6-2B181EB7D03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832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3 475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1 300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1 091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83.9 %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17 242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10 801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62.6 %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7 242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5 996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82.8 %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10 404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6 369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61.2 %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40.8 %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3 348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79.0 %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6 365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8D56B7B0-37BD-4AA9-8F59-CBA3F8B0CB4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76DBC7-988F-44BE-AD05-9B150284BBD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09245847-46EF-424D-AB8A-6EE135F2484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30" name="Přímá spojnice 29">
                <a:extLst>
                  <a:ext uri="{FF2B5EF4-FFF2-40B4-BE49-F238E27FC236}">
                    <a16:creationId xmlns:a16="http://schemas.microsoft.com/office/drawing/2014/main" id="{25BA30A9-728F-4407-8B52-0A716F7F6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" name="Přímá spojnice 32">
                <a:extLst>
                  <a:ext uri="{FF2B5EF4-FFF2-40B4-BE49-F238E27FC236}">
                    <a16:creationId xmlns:a16="http://schemas.microsoft.com/office/drawing/2014/main" id="{CEC84D62-881C-4471-9C69-71F14E68F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" name="Obdélník 36">
                <a:extLst>
                  <a:ext uri="{FF2B5EF4-FFF2-40B4-BE49-F238E27FC236}">
                    <a16:creationId xmlns:a16="http://schemas.microsoft.com/office/drawing/2014/main" id="{F80D990D-FF88-4FC5-8A0B-C137D6E84E93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TextovéPole 28">
                <a:extLst>
                  <a:ext uri="{FF2B5EF4-FFF2-40B4-BE49-F238E27FC236}">
                    <a16:creationId xmlns:a16="http://schemas.microsoft.com/office/drawing/2014/main" id="{5C418FF4-F987-4FE3-BB5C-594BE788F689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49DD718-7D02-450E-828C-6AE0A49363B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28" name="TextovéPole 27"/>
          <p:cNvSpPr txBox="1"/>
          <p:nvPr/>
        </p:nvSpPr>
        <p:spPr>
          <a:xfrm>
            <a:off x="9803538" y="584009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10/2021–11/2021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aphicFrame>
        <p:nvGraphicFramePr>
          <p:cNvPr id="24" name="Tabulka 6">
            <a:extLst>
              <a:ext uri="{FF2B5EF4-FFF2-40B4-BE49-F238E27FC236}">
                <a16:creationId xmlns:a16="http://schemas.microsoft.com/office/drawing/2014/main" id="{09959111-8EBE-46FA-A0A1-1F84F67EED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81.7 %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2 777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55.1 %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901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723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80.2 %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Prosinec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1 813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993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54.8 %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584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32.2 %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458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78.4 %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1 079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  <p:sp>
        <p:nvSpPr>
          <p:cNvPr id="19" name="TextBox 9">
            <a:extLst>
              <a:ext uri="{FF2B5EF4-FFF2-40B4-BE49-F238E27FC236}">
                <a16:creationId xmlns:a16="http://schemas.microsoft.com/office/drawing/2014/main" id="{5949C18A-7678-4D15-8F6A-EFB24C10C33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803538" y="2479685"/>
            <a:ext cx="222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Reálné počty hospitalizovaných a rozsah pravděpodobnostních predikcí 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CAC9764C-1726-4F19-AB7E-2336D49CB3D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881260" y="3327524"/>
            <a:ext cx="2221115" cy="2677656"/>
            <a:chOff x="9993159" y="3767843"/>
            <a:chExt cx="2221115" cy="2677656"/>
          </a:xfrm>
        </p:grpSpPr>
        <p:grpSp>
          <p:nvGrpSpPr>
            <p:cNvPr id="21" name="Skupina 20">
              <a:extLst>
                <a:ext uri="{FF2B5EF4-FFF2-40B4-BE49-F238E27FC236}">
                  <a16:creationId xmlns:a16="http://schemas.microsoft.com/office/drawing/2014/main" id="{29BF8DA5-D892-4FF6-B6E9-9956F758C13B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9993159" y="3767843"/>
              <a:ext cx="2221115" cy="2677656"/>
              <a:chOff x="10258697" y="3526984"/>
              <a:chExt cx="2221115" cy="2677656"/>
            </a:xfrm>
          </p:grpSpPr>
          <p:cxnSp>
            <p:nvCxnSpPr>
              <p:cNvPr id="28" name="Přímá spojnice 27">
                <a:extLst>
                  <a:ext uri="{FF2B5EF4-FFF2-40B4-BE49-F238E27FC236}">
                    <a16:creationId xmlns:a16="http://schemas.microsoft.com/office/drawing/2014/main" id="{BE806961-B0B3-412C-BDBD-7D03137D7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3857019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690923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Přímá spojnice 28">
                <a:extLst>
                  <a:ext uri="{FF2B5EF4-FFF2-40B4-BE49-F238E27FC236}">
                    <a16:creationId xmlns:a16="http://schemas.microsoft.com/office/drawing/2014/main" id="{CDA9AEA0-5D67-46A9-AF38-A846F117A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8697" y="4577775"/>
                <a:ext cx="36000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" name="Obdélník 29">
                <a:extLst>
                  <a:ext uri="{FF2B5EF4-FFF2-40B4-BE49-F238E27FC236}">
                    <a16:creationId xmlns:a16="http://schemas.microsoft.com/office/drawing/2014/main" id="{A30B6C2C-560A-4CEE-A08B-40B4FF6BBDDC}"/>
                  </a:ext>
                </a:extLst>
              </p:cNvPr>
              <p:cNvSpPr/>
              <p:nvPr/>
            </p:nvSpPr>
            <p:spPr>
              <a:xfrm>
                <a:off x="10262337" y="3620519"/>
                <a:ext cx="360000" cy="130628"/>
              </a:xfrm>
              <a:prstGeom prst="rect">
                <a:avLst/>
              </a:prstGeom>
              <a:solidFill>
                <a:srgbClr val="A6A6A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TextovéPole 28">
                <a:extLst>
                  <a:ext uri="{FF2B5EF4-FFF2-40B4-BE49-F238E27FC236}">
                    <a16:creationId xmlns:a16="http://schemas.microsoft.com/office/drawing/2014/main" id="{E60571A8-50D4-42C3-B0BB-CBAC9BCA8D24}"/>
                  </a:ext>
                </a:extLst>
              </p:cNvPr>
              <p:cNvSpPr txBox="1"/>
              <p:nvPr/>
            </p:nvSpPr>
            <p:spPr>
              <a:xfrm>
                <a:off x="10630650" y="3526984"/>
                <a:ext cx="18491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:r>
                  <a:rPr lang="cs-CZ" sz="1200" kern="0" dirty="0">
                    <a:solidFill>
                      <a:srgbClr val="000000"/>
                    </a:solidFill>
                  </a:rPr>
                  <a:t>Reálné hodnoty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horní hranice predikce </a:t>
                </a: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střední hodnoty predikce</a:t>
                </a:r>
              </a:p>
              <a:p>
                <a:pPr lvl="0">
                  <a:defRPr/>
                </a:pPr>
                <a:r>
                  <a:rPr lang="cs-CZ" sz="1200" dirty="0">
                    <a:solidFill>
                      <a:srgbClr val="000000"/>
                    </a:solidFill>
                  </a:rPr>
                  <a:t>Rizikový vývoj s významnými zdravotními dopady, </a:t>
                </a:r>
                <a:r>
                  <a:rPr lang="cs-CZ" sz="1200" u="sng" dirty="0">
                    <a:solidFill>
                      <a:srgbClr val="000000"/>
                    </a:solidFill>
                  </a:rPr>
                  <a:t>spodní hranice predikce </a:t>
                </a: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endParaRPr lang="cs-CZ" sz="1200" u="sng" dirty="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5BF47050-791D-4300-9498-18BA71B847DE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9993159" y="5539090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</p:grpSp>
      <p:sp>
        <p:nvSpPr>
          <p:cNvPr id="32" name="TextBox 14">
            <a:extLst>
              <a:ext uri="{FF2B5EF4-FFF2-40B4-BE49-F238E27FC236}">
                <a16:creationId xmlns:a16="http://schemas.microsoft.com/office/drawing/2014/main" id="{8B80AF5B-6410-486D-B0DE-FA5358B46AD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16200000">
            <a:off x="-1260971" y="3659017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Reálný a predikovaný počet pacientů</a:t>
            </a:r>
          </a:p>
        </p:txBody>
      </p:sp>
      <p:sp>
        <p:nvSpPr>
          <p:cNvPr id="27" name="TextovéPole 26"/>
          <p:cNvSpPr txBox="1"/>
          <p:nvPr/>
        </p:nvSpPr>
        <p:spPr>
          <a:xfrm>
            <a:off x="9803538" y="5840098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B64DB608-673A-46BD-8E5E-BDC00F4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42" y="88247"/>
            <a:ext cx="9885238" cy="896492"/>
          </a:xfrm>
        </p:spPr>
        <p:txBody>
          <a:bodyPr>
            <a:normAutofit fontScale="90000"/>
          </a:bodyPr>
          <a:lstStyle/>
          <a:p>
            <a:r>
              <a:rPr lang="cs-CZ" dirty="0"/>
              <a:t>VÝVOJ POČTU HOSPITALIZACÍ – CELKOVÉ A JIP – OD BŘEZNA 2020</a:t>
            </a:r>
            <a:br>
              <a:rPr lang="cs-CZ" dirty="0"/>
            </a:br>
            <a:r>
              <a:rPr kumimoji="0" lang="cs-CZ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zdroj: ÚZIS,</a:t>
            </a:r>
            <a:r>
              <a:rPr kumimoji="0" lang="nl-NL" sz="2000" b="0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ISIN / COVID-19 - Informační systém 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infekční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ch</a:t>
            </a:r>
            <a:r>
              <a:rPr kumimoji="0" lang="nl-NL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 nemoc</a:t>
            </a:r>
            <a:r>
              <a:rPr kumimoji="0" lang="cs-CZ" sz="2000" b="0" i="0" u="none" strike="noStrike" kern="1200" cap="all" spc="10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cs typeface="+mj-cs"/>
              </a:rPr>
              <a:t>í</a:t>
            </a:r>
            <a:endParaRPr lang="cs-CZ" sz="2000" b="0" cap="all" spc="100" dirty="0">
              <a:solidFill>
                <a:prstClr val="black">
                  <a:lumMod val="95000"/>
                  <a:lumOff val="5000"/>
                </a:prstClr>
              </a:solidFill>
              <a:latin typeface="Tw Cen MT Condensed" panose="020B0606020104020203"/>
              <a:cs typeface="+mj-cs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08448"/>
              </p:ext>
            </p:extLst>
          </p:nvPr>
        </p:nvGraphicFramePr>
        <p:xfrm>
          <a:off x="8663881" y="3497478"/>
          <a:ext cx="33115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11139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28.12.2020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19.12.2021</a:t>
                      </a:r>
                      <a:endParaRPr lang="cs-CZ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4 568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sp>
        <p:nvSpPr>
          <p:cNvPr id="7" name="Obdélník 6"/>
          <p:cNvSpPr/>
          <p:nvPr/>
        </p:nvSpPr>
        <p:spPr>
          <a:xfrm>
            <a:off x="8663616" y="1992616"/>
            <a:ext cx="33117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k </a:t>
            </a:r>
            <a:r>
              <a:rPr lang="cs-CZ" b="1" dirty="0">
                <a:solidFill>
                  <a:srgbClr val="000000"/>
                </a:solidFill>
                <a:latin typeface="Arial" panose="020B0604020202020204"/>
              </a:rPr>
              <a:t>19.1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2.2021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odpovídala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 srovnání s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minulým rokem datům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 </a:t>
            </a:r>
            <a:r>
              <a:rPr lang="cs-CZ" b="1" dirty="0">
                <a:solidFill>
                  <a:srgbClr val="000000"/>
                </a:solidFill>
                <a:latin typeface="Arial" panose="020B0604020202020204"/>
              </a:rPr>
              <a:t>28.</a:t>
            </a:r>
            <a:r>
              <a:rPr kumimoji="0" lang="cs-CZ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12.2020</a:t>
            </a:r>
            <a:endParaRPr kumimoji="0" lang="cs-CZ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E4305667-7252-438B-B0A2-AF7DB9A9E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98689"/>
              </p:ext>
            </p:extLst>
          </p:nvPr>
        </p:nvGraphicFramePr>
        <p:xfrm>
          <a:off x="9219318" y="4914531"/>
          <a:ext cx="22003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1087037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Max. počet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15.3.2021</a:t>
                      </a:r>
                      <a:endParaRPr lang="cs-CZ" sz="13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Hospitalizace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9 551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 toho JIP</a:t>
                      </a:r>
                      <a:endParaRPr lang="cs-CZ" sz="13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1 886</a:t>
                      </a:r>
                      <a:endParaRPr lang="cs-CZ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10" name="Zástupný obsah 7">
            <a:extLst>
              <a:ext uri="{FF2B5EF4-FFF2-40B4-BE49-F238E27FC236}">
                <a16:creationId xmlns:a16="http://schemas.microsoft.com/office/drawing/2014/main" id="{E6FD3F5B-4726-4771-A796-BE3F16F3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6" y="905608"/>
            <a:ext cx="8620660" cy="53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Risk </a:t>
            </a:r>
            <a:r>
              <a:rPr lang="cs-CZ" dirty="0" err="1"/>
              <a:t>mapping</a:t>
            </a:r>
            <a:r>
              <a:rPr lang="cs-CZ" dirty="0"/>
              <a:t> – zdroj </a:t>
            </a:r>
            <a:r>
              <a:rPr lang="cs-CZ" dirty="0" smtClean="0"/>
              <a:t>UZIS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19914" y="951378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nově hospitalizovaných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 COVID-19 v následujících </a:t>
            </a: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 dnech z aktuálního prevalenčního poolu.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313127"/>
              </p:ext>
            </p:extLst>
          </p:nvPr>
        </p:nvGraphicFramePr>
        <p:xfrm>
          <a:off x="3134561" y="1485449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lvl="0"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08000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6 789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  <p:sp>
        <p:nvSpPr>
          <p:cNvPr id="6" name="TextovéPole 5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05541"/>
              </p:ext>
            </p:extLst>
          </p:nvPr>
        </p:nvGraphicFramePr>
        <p:xfrm>
          <a:off x="332646" y="832094"/>
          <a:ext cx="11405086" cy="4634831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1959490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a 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Nemocnice na Bulovce hlásí kapacitní problémy na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je nadále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Onkologická aj. neodkladná operativa běží bez omezení.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se ale pozvolna zlepšuje, alespoň z pohledu standardních oddělení, maximalizovány kapacity standardní i intenzivní péče, rezerva lůžek zůstává.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Riziková je nadále intenzivní péče.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62845"/>
              </p:ext>
            </p:extLst>
          </p:nvPr>
        </p:nvGraphicFramePr>
        <p:xfrm>
          <a:off x="279292" y="841021"/>
          <a:ext cx="11587543" cy="5025388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188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 ve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péči vzhledem k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reprofilizaci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lůžkové kapacity. Omezená možnost překladů již neinfekčních </a:t>
                      </a:r>
                      <a:r>
                        <a:rPr lang="cs-CZ" sz="13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pacientů.</a:t>
                      </a: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pokles počtu hospitalizovaných ve standardní péči. V rámci Intenzivní péče dochází ke kumulaci pacientů s potřebou ventilační podpory i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(vypadávají z oficiálních statistik, ale stále blokují lůžka vyšší IP!!).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Přetrvává omezení operativy na akutní a nutnou onkologickou.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81111"/>
              </p:ext>
            </p:extLst>
          </p:nvPr>
        </p:nvGraphicFramePr>
        <p:xfrm>
          <a:off x="350228" y="708347"/>
          <a:ext cx="11519385" cy="5863341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40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Je méně pacientů na HFNO, ale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plní se JIP + ARO s pacienty na UPV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94973"/>
              </p:ext>
            </p:extLst>
          </p:nvPr>
        </p:nvGraphicFramePr>
        <p:xfrm>
          <a:off x="372867" y="838718"/>
          <a:ext cx="11435203" cy="5212442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Stagnace počtu C19 hospitalizovaných na standardních odděleních i v intenzivní péči.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Péči se daří zajistit za cenu omezení elektivní péče i výpomoci AČR/HZS.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denního lineární nárůstu o cca 5-7 pacientů denně na standardních odd.,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Zatím méně na JIP, ty jsou plné především v menších nemocnicích (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Vsetín, U.H.).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(180 PN, z toho 48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JIPy plné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zastavená.</a:t>
                      </a:r>
                    </a:p>
                    <a:p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Mezinemocničními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transporty v rámci kraje.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akt. “stabilizovaná“ – snížil se počet nově přijímaných COVID pacientů. </a:t>
                      </a:r>
                    </a:p>
                    <a:p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IP problém s velkým počtem post-COVID pacientů.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22.12.2021 </a:t>
            </a:r>
            <a:r>
              <a:rPr lang="cs-CZ" b="1" dirty="0" smtClean="0"/>
              <a:t>00:34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837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63650"/>
              </p:ext>
            </p:extLst>
          </p:nvPr>
        </p:nvGraphicFramePr>
        <p:xfrm>
          <a:off x="332818" y="1016732"/>
          <a:ext cx="9048574" cy="5348847"/>
        </p:xfrm>
        <a:graphic>
          <a:graphicData uri="http://schemas.openxmlformats.org/drawingml/2006/table">
            <a:tbl>
              <a:tblPr/>
              <a:tblGrid>
                <a:gridCol w="1920780">
                  <a:extLst>
                    <a:ext uri="{9D8B030D-6E8A-4147-A177-3AD203B41FA5}">
                      <a16:colId xmlns:a16="http://schemas.microsoft.com/office/drawing/2014/main" val="371051966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1155729679"/>
                    </a:ext>
                  </a:extLst>
                </a:gridCol>
                <a:gridCol w="1087789">
                  <a:extLst>
                    <a:ext uri="{9D8B030D-6E8A-4147-A177-3AD203B41FA5}">
                      <a16:colId xmlns:a16="http://schemas.microsoft.com/office/drawing/2014/main" val="641189711"/>
                    </a:ext>
                  </a:extLst>
                </a:gridCol>
                <a:gridCol w="1084523">
                  <a:extLst>
                    <a:ext uri="{9D8B030D-6E8A-4147-A177-3AD203B41FA5}">
                      <a16:colId xmlns:a16="http://schemas.microsoft.com/office/drawing/2014/main" val="445531322"/>
                    </a:ext>
                  </a:extLst>
                </a:gridCol>
                <a:gridCol w="1123722">
                  <a:extLst>
                    <a:ext uri="{9D8B030D-6E8A-4147-A177-3AD203B41FA5}">
                      <a16:colId xmlns:a16="http://schemas.microsoft.com/office/drawing/2014/main" val="1679498179"/>
                    </a:ext>
                  </a:extLst>
                </a:gridCol>
                <a:gridCol w="1126988">
                  <a:extLst>
                    <a:ext uri="{9D8B030D-6E8A-4147-A177-3AD203B41FA5}">
                      <a16:colId xmlns:a16="http://schemas.microsoft.com/office/drawing/2014/main" val="57877860"/>
                    </a:ext>
                  </a:extLst>
                </a:gridCol>
                <a:gridCol w="1528784">
                  <a:extLst>
                    <a:ext uri="{9D8B030D-6E8A-4147-A177-3AD203B41FA5}">
                      <a16:colId xmlns:a16="http://schemas.microsoft.com/office/drawing/2014/main" val="4206823156"/>
                    </a:ext>
                  </a:extLst>
                </a:gridCol>
              </a:tblGrid>
              <a:tr h="17885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615082"/>
                  </a:ext>
                </a:extLst>
              </a:tr>
              <a:tr h="1788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22.12. 2021, 11:30 h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05820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97144"/>
                  </a:ext>
                </a:extLst>
              </a:tr>
              <a:tr h="1660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247234"/>
                  </a:ext>
                </a:extLst>
              </a:tr>
              <a:tr h="64516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6292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9532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743805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87066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28321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01740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856550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601831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274397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16072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1590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420402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50508"/>
                  </a:ext>
                </a:extLst>
              </a:tr>
              <a:tr h="159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189182"/>
                  </a:ext>
                </a:extLst>
              </a:tr>
              <a:tr h="1724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34082"/>
                  </a:ext>
                </a:extLst>
              </a:tr>
              <a:tr h="16608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88" marR="6388" marT="6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30577"/>
                  </a:ext>
                </a:extLst>
              </a:tr>
              <a:tr h="159694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020682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945698"/>
                  </a:ext>
                </a:extLst>
              </a:tr>
              <a:tr h="1494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878019"/>
                  </a:ext>
                </a:extLst>
              </a:tr>
              <a:tr h="15969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8" marR="6388" marT="63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18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69887"/>
              </p:ext>
            </p:extLst>
          </p:nvPr>
        </p:nvGraphicFramePr>
        <p:xfrm>
          <a:off x="332819" y="987914"/>
          <a:ext cx="9162874" cy="5350475"/>
        </p:xfrm>
        <a:graphic>
          <a:graphicData uri="http://schemas.openxmlformats.org/drawingml/2006/table">
            <a:tbl>
              <a:tblPr/>
              <a:tblGrid>
                <a:gridCol w="1945043">
                  <a:extLst>
                    <a:ext uri="{9D8B030D-6E8A-4147-A177-3AD203B41FA5}">
                      <a16:colId xmlns:a16="http://schemas.microsoft.com/office/drawing/2014/main" val="1746729869"/>
                    </a:ext>
                  </a:extLst>
                </a:gridCol>
                <a:gridCol w="1190844">
                  <a:extLst>
                    <a:ext uri="{9D8B030D-6E8A-4147-A177-3AD203B41FA5}">
                      <a16:colId xmlns:a16="http://schemas.microsoft.com/office/drawing/2014/main" val="4166643918"/>
                    </a:ext>
                  </a:extLst>
                </a:gridCol>
                <a:gridCol w="1101531">
                  <a:extLst>
                    <a:ext uri="{9D8B030D-6E8A-4147-A177-3AD203B41FA5}">
                      <a16:colId xmlns:a16="http://schemas.microsoft.com/office/drawing/2014/main" val="227426510"/>
                    </a:ext>
                  </a:extLst>
                </a:gridCol>
                <a:gridCol w="1098221">
                  <a:extLst>
                    <a:ext uri="{9D8B030D-6E8A-4147-A177-3AD203B41FA5}">
                      <a16:colId xmlns:a16="http://schemas.microsoft.com/office/drawing/2014/main" val="1719933804"/>
                    </a:ext>
                  </a:extLst>
                </a:gridCol>
                <a:gridCol w="1137915">
                  <a:extLst>
                    <a:ext uri="{9D8B030D-6E8A-4147-A177-3AD203B41FA5}">
                      <a16:colId xmlns:a16="http://schemas.microsoft.com/office/drawing/2014/main" val="2031766194"/>
                    </a:ext>
                  </a:extLst>
                </a:gridCol>
                <a:gridCol w="1141225">
                  <a:extLst>
                    <a:ext uri="{9D8B030D-6E8A-4147-A177-3AD203B41FA5}">
                      <a16:colId xmlns:a16="http://schemas.microsoft.com/office/drawing/2014/main" val="3259074807"/>
                    </a:ext>
                  </a:extLst>
                </a:gridCol>
                <a:gridCol w="1548095">
                  <a:extLst>
                    <a:ext uri="{9D8B030D-6E8A-4147-A177-3AD203B41FA5}">
                      <a16:colId xmlns:a16="http://schemas.microsoft.com/office/drawing/2014/main" val="970686808"/>
                    </a:ext>
                  </a:extLst>
                </a:gridCol>
              </a:tblGrid>
              <a:tr h="1702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12096"/>
                  </a:ext>
                </a:extLst>
              </a:tr>
              <a:tr h="179225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17.12. 2021, 11:30 h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36335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596923"/>
                  </a:ext>
                </a:extLst>
              </a:tr>
              <a:tr h="1664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197371"/>
                  </a:ext>
                </a:extLst>
              </a:tr>
              <a:tr h="64649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7848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13592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98340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82833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81657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47955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057593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842369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5885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096446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9188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916684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108098"/>
                  </a:ext>
                </a:extLst>
              </a:tr>
              <a:tr h="16002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19350"/>
                  </a:ext>
                </a:extLst>
              </a:tr>
              <a:tr h="16642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17454"/>
                  </a:ext>
                </a:extLst>
              </a:tr>
              <a:tr h="1728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401" marR="6401" marT="64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245067"/>
                  </a:ext>
                </a:extLst>
              </a:tr>
              <a:tr h="16002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19554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751279"/>
                  </a:ext>
                </a:extLst>
              </a:tr>
              <a:tr h="14978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02829"/>
                  </a:ext>
                </a:extLst>
              </a:tr>
              <a:tr h="16002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1" marR="6401" marT="6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86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22.12.2021 </a:t>
            </a:r>
            <a:r>
              <a:rPr lang="cs-CZ" b="1" dirty="0" smtClean="0"/>
              <a:t>00:34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3841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25792"/>
              </p:ext>
            </p:extLst>
          </p:nvPr>
        </p:nvGraphicFramePr>
        <p:xfrm>
          <a:off x="332818" y="1019055"/>
          <a:ext cx="8336397" cy="5309784"/>
        </p:xfrm>
        <a:graphic>
          <a:graphicData uri="http://schemas.openxmlformats.org/drawingml/2006/table">
            <a:tbl>
              <a:tblPr/>
              <a:tblGrid>
                <a:gridCol w="1694367">
                  <a:extLst>
                    <a:ext uri="{9D8B030D-6E8A-4147-A177-3AD203B41FA5}">
                      <a16:colId xmlns:a16="http://schemas.microsoft.com/office/drawing/2014/main" val="591049565"/>
                    </a:ext>
                  </a:extLst>
                </a:gridCol>
                <a:gridCol w="1037368">
                  <a:extLst>
                    <a:ext uri="{9D8B030D-6E8A-4147-A177-3AD203B41FA5}">
                      <a16:colId xmlns:a16="http://schemas.microsoft.com/office/drawing/2014/main" val="2860102355"/>
                    </a:ext>
                  </a:extLst>
                </a:gridCol>
                <a:gridCol w="959565">
                  <a:extLst>
                    <a:ext uri="{9D8B030D-6E8A-4147-A177-3AD203B41FA5}">
                      <a16:colId xmlns:a16="http://schemas.microsoft.com/office/drawing/2014/main" val="1337983565"/>
                    </a:ext>
                  </a:extLst>
                </a:gridCol>
                <a:gridCol w="956683">
                  <a:extLst>
                    <a:ext uri="{9D8B030D-6E8A-4147-A177-3AD203B41FA5}">
                      <a16:colId xmlns:a16="http://schemas.microsoft.com/office/drawing/2014/main" val="3806700420"/>
                    </a:ext>
                  </a:extLst>
                </a:gridCol>
                <a:gridCol w="991262">
                  <a:extLst>
                    <a:ext uri="{9D8B030D-6E8A-4147-A177-3AD203B41FA5}">
                      <a16:colId xmlns:a16="http://schemas.microsoft.com/office/drawing/2014/main" val="378086463"/>
                    </a:ext>
                  </a:extLst>
                </a:gridCol>
                <a:gridCol w="1348576">
                  <a:extLst>
                    <a:ext uri="{9D8B030D-6E8A-4147-A177-3AD203B41FA5}">
                      <a16:colId xmlns:a16="http://schemas.microsoft.com/office/drawing/2014/main" val="493660898"/>
                    </a:ext>
                  </a:extLst>
                </a:gridCol>
                <a:gridCol w="1348576">
                  <a:extLst>
                    <a:ext uri="{9D8B030D-6E8A-4147-A177-3AD203B41FA5}">
                      <a16:colId xmlns:a16="http://schemas.microsoft.com/office/drawing/2014/main" val="740535733"/>
                    </a:ext>
                  </a:extLst>
                </a:gridCol>
              </a:tblGrid>
              <a:tr h="18510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41687"/>
                  </a:ext>
                </a:extLst>
              </a:tr>
              <a:tr h="18510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17.12. 2021, 11:30 h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79052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28896"/>
                  </a:ext>
                </a:extLst>
              </a:tr>
              <a:tr h="1851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693050"/>
                  </a:ext>
                </a:extLst>
              </a:tr>
              <a:tr h="50243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90208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1442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1 886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03705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4078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9892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2829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1 388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0532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722091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61826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22853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22330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22042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1 399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08664"/>
                  </a:ext>
                </a:extLst>
              </a:tr>
              <a:tr h="1652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5780"/>
                  </a:ext>
                </a:extLst>
              </a:tr>
              <a:tr h="17188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8787"/>
                  </a:ext>
                </a:extLst>
              </a:tr>
              <a:tr h="178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22 510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6280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2 237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1 048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6611" marR="6611" marT="661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6611" marR="6611" marT="66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304697"/>
                  </a:ext>
                </a:extLst>
              </a:tr>
              <a:tr h="165274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0251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907072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76194"/>
                  </a:ext>
                </a:extLst>
              </a:tr>
              <a:tr h="165274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</a:t>
                      </a: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11" marR="6611" marT="6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94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22.12.2021 11:30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všechna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88844"/>
              </p:ext>
            </p:extLst>
          </p:nvPr>
        </p:nvGraphicFramePr>
        <p:xfrm>
          <a:off x="1257035" y="1497791"/>
          <a:ext cx="5855943" cy="3823330"/>
        </p:xfrm>
        <a:graphic>
          <a:graphicData uri="http://schemas.openxmlformats.org/drawingml/2006/table">
            <a:tbl>
              <a:tblPr/>
              <a:tblGrid>
                <a:gridCol w="365405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07983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593903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16.12.2021 13:14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Stodská</a:t>
                      </a:r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nemocnice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17.12.2021 9:09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Nové Město na Moravě, </a:t>
                      </a:r>
                      <a:r>
                        <a:rPr lang="cs-CZ" sz="13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17.12.2021 20:32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První privátní chirurgické centrum, spol. s 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17.12.2021 22:10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18.12.2021 15:05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477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Písek,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19.12.2021 10:54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1968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19.12.2021 17:56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88861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Fakultní nemocnice u sv. Anny v Brně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20.12.2021 7:20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7044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20.12.2021 11:27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4772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20.12.2021 11:32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8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19809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3095"/>
              </p:ext>
            </p:extLst>
          </p:nvPr>
        </p:nvGraphicFramePr>
        <p:xfrm>
          <a:off x="905440" y="1861611"/>
          <a:ext cx="8652072" cy="32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451806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22.12.2021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00:34 </a:t>
                      </a:r>
                      <a:r>
                        <a:rPr lang="cs-CZ" sz="13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3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3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 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4 678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451806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2478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53 %)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837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160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3,4 %)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567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67,7 %)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1667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35,6 %)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3841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373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(8 %)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4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1947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50,7 %)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 - aktualizace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02836"/>
              </p:ext>
            </p:extLst>
          </p:nvPr>
        </p:nvGraphicFramePr>
        <p:xfrm>
          <a:off x="803513" y="1619682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22.12.2021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3 639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30,7 %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23,0 %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87313" y="3263615"/>
            <a:ext cx="1056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 - aktualizace: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lvl="0" indent="-342900">
              <a:buFont typeface="+mj-lt"/>
              <a:buAutoNum type="arabicParenR"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Za 21.12. bylo 272 nově přijatých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C+ pacientů 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a </a:t>
            </a:r>
            <a:r>
              <a:rPr lang="cs-CZ" dirty="0" smtClean="0"/>
              <a:t>489 propuštěných.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cs-CZ" dirty="0" smtClean="0">
                <a:solidFill>
                  <a:prstClr val="black"/>
                </a:solidFill>
                <a:latin typeface="Segoe UI"/>
              </a:rPr>
              <a:t>KKIP – bez požadavků na mezikrajové překlady. Situace v krajích neměnná (omezený personál, zastavená </a:t>
            </a:r>
            <a:r>
              <a:rPr lang="cs-CZ" dirty="0" err="1" smtClean="0">
                <a:solidFill>
                  <a:prstClr val="black"/>
                </a:solidFill>
                <a:latin typeface="Segoe UI"/>
              </a:rPr>
              <a:t>elektiva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), ale dochází k mírnému zlepšení</a:t>
            </a:r>
            <a:r>
              <a:rPr lang="cs-CZ" dirty="0" smtClean="0">
                <a:solidFill>
                  <a:prstClr val="black"/>
                </a:solidFill>
                <a:latin typeface="Segoe UI"/>
              </a:rPr>
              <a:t>.</a:t>
            </a:r>
            <a:endParaRPr lang="cs-CZ" dirty="0">
              <a:solidFill>
                <a:prstClr val="black"/>
              </a:solidFill>
              <a:latin typeface="Segoe U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606585"/>
            <a:ext cx="525489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</a:t>
            </a:r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JIP </a:t>
            </a:r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již druhý týden stoupá </a:t>
            </a:r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zároveň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klesá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 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pacientů.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Lůžka jsou, ale stále obsazena post COVID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lůžek s kyslíkem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009114" y="5091561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Údaje jsou aktuální k 19.12.2021 0:28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43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5.xml><?xml version="1.0" encoding="utf-8"?>
<a:theme xmlns:a="http://schemas.openxmlformats.org/drawingml/2006/main" name="3_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6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23544</TotalTime>
  <Words>2452</Words>
  <Application>Microsoft Office PowerPoint</Application>
  <PresentationFormat>Širokoúhlá obrazovka</PresentationFormat>
  <Paragraphs>732</Paragraphs>
  <Slides>18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5</vt:i4>
      </vt:variant>
      <vt:variant>
        <vt:lpstr>Nadpisy snímků</vt:lpstr>
      </vt:variant>
      <vt:variant>
        <vt:i4>18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Segoe UI</vt:lpstr>
      <vt:lpstr>Times New Roman</vt:lpstr>
      <vt:lpstr>Tw Cen MT Condensed</vt:lpstr>
      <vt:lpstr>Motiv Office</vt:lpstr>
      <vt:lpstr>1_Motiv Office</vt:lpstr>
      <vt:lpstr>Office Theme</vt:lpstr>
      <vt:lpstr>2_Motiv Office</vt:lpstr>
      <vt:lpstr>3_Motiv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NDLP – Stav očkování u hospitalizovaných pacientů</vt:lpstr>
      <vt:lpstr>NDLP - Souhrn - aktualizace</vt:lpstr>
      <vt:lpstr>Podíl (%) volné aktuálně nahlášené kapacity standartních lůžek s kyslíkem</vt:lpstr>
      <vt:lpstr>Podíl (%) volné aktuálně nahlášené kapacity JIP</vt:lpstr>
      <vt:lpstr>Podíl (%) volné aktuálně nahlášené kapacity UPV</vt:lpstr>
      <vt:lpstr>Predikce celkového počtu hospitalizací – aktuální počet léčených </vt:lpstr>
      <vt:lpstr>Predikce počtu pacientů na JIP – aktuální počet případů </vt:lpstr>
      <vt:lpstr>VÝVOJ POČTU HOSPITALIZACÍ – CELKOVÉ A JIP – OD BŘEZNA 2020 zdroj: ÚZIS, ISIN / COVID-19 - Informační systém infekčních nemocí</vt:lpstr>
      <vt:lpstr>Risk mapping – zdroj UZIS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1772</cp:revision>
  <cp:lastPrinted>2020-10-20T04:21:56Z</cp:lastPrinted>
  <dcterms:created xsi:type="dcterms:W3CDTF">2020-07-15T10:33:32Z</dcterms:created>
  <dcterms:modified xsi:type="dcterms:W3CDTF">2021-12-22T10:55:39Z</dcterms:modified>
</cp:coreProperties>
</file>