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118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20.01.2022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20.01.2022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20. 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34115"/>
              </p:ext>
            </p:extLst>
          </p:nvPr>
        </p:nvGraphicFramePr>
        <p:xfrm>
          <a:off x="376606" y="813855"/>
          <a:ext cx="11519385" cy="4795637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2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102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863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není třeba omezovat provozy v nemocnicích regionu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situace klidná, předpokládáme potíže s nemocností personálu a personálem na OČR či v karanténě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Celková lůžková kapacita zlepšena – překlady mezi nemocnicemi jen ECMO.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 přetrvává ECMO kapacita dostatečná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smtClean="0"/>
              <a:t>Hodnocení situace v krajích od KKIP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04281"/>
              </p:ext>
            </p:extLst>
          </p:nvPr>
        </p:nvGraphicFramePr>
        <p:xfrm>
          <a:off x="434413" y="847512"/>
          <a:ext cx="11435203" cy="5415018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1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7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zatížení C19 JIP (pokles zatím pouze o 1/3 v porovnání se špičkovým zatížením na podzim 2021). Nemocnost personálu zatím bez zásadního vlivu na provoz.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223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standardu, 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ZLK. Začínáme pociťovat nedostatek personálu z důvodu pozitivity či karantény.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222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Mírně navýšena elektivní péče, v intenzivní péči nadále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postcovidoví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(ZZ zatím nezadávají do DIP – informace zaslána)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988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JHC pokles C+ hospitalizovaných na standardu, JIP zatížené také méně, trvá hospitalizace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mimo ISIN. Využívání možnost </a:t>
                      </a:r>
                      <a:r>
                        <a:rPr lang="cs-CZ" sz="13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pracovní karantény.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20.1.2022 00:26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290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45894"/>
              </p:ext>
            </p:extLst>
          </p:nvPr>
        </p:nvGraphicFramePr>
        <p:xfrm>
          <a:off x="193431" y="967147"/>
          <a:ext cx="9205545" cy="5378885"/>
        </p:xfrm>
        <a:graphic>
          <a:graphicData uri="http://schemas.openxmlformats.org/drawingml/2006/table">
            <a:tbl>
              <a:tblPr/>
              <a:tblGrid>
                <a:gridCol w="1954101">
                  <a:extLst>
                    <a:ext uri="{9D8B030D-6E8A-4147-A177-3AD203B41FA5}">
                      <a16:colId xmlns:a16="http://schemas.microsoft.com/office/drawing/2014/main" val="1967540829"/>
                    </a:ext>
                  </a:extLst>
                </a:gridCol>
                <a:gridCol w="1196388">
                  <a:extLst>
                    <a:ext uri="{9D8B030D-6E8A-4147-A177-3AD203B41FA5}">
                      <a16:colId xmlns:a16="http://schemas.microsoft.com/office/drawing/2014/main" val="910039247"/>
                    </a:ext>
                  </a:extLst>
                </a:gridCol>
                <a:gridCol w="1106659">
                  <a:extLst>
                    <a:ext uri="{9D8B030D-6E8A-4147-A177-3AD203B41FA5}">
                      <a16:colId xmlns:a16="http://schemas.microsoft.com/office/drawing/2014/main" val="289627660"/>
                    </a:ext>
                  </a:extLst>
                </a:gridCol>
                <a:gridCol w="1103337">
                  <a:extLst>
                    <a:ext uri="{9D8B030D-6E8A-4147-A177-3AD203B41FA5}">
                      <a16:colId xmlns:a16="http://schemas.microsoft.com/office/drawing/2014/main" val="924211212"/>
                    </a:ext>
                  </a:extLst>
                </a:gridCol>
                <a:gridCol w="1143216">
                  <a:extLst>
                    <a:ext uri="{9D8B030D-6E8A-4147-A177-3AD203B41FA5}">
                      <a16:colId xmlns:a16="http://schemas.microsoft.com/office/drawing/2014/main" val="3849268039"/>
                    </a:ext>
                  </a:extLst>
                </a:gridCol>
                <a:gridCol w="1146539">
                  <a:extLst>
                    <a:ext uri="{9D8B030D-6E8A-4147-A177-3AD203B41FA5}">
                      <a16:colId xmlns:a16="http://schemas.microsoft.com/office/drawing/2014/main" val="1192159377"/>
                    </a:ext>
                  </a:extLst>
                </a:gridCol>
                <a:gridCol w="1555305">
                  <a:extLst>
                    <a:ext uri="{9D8B030D-6E8A-4147-A177-3AD203B41FA5}">
                      <a16:colId xmlns:a16="http://schemas.microsoft.com/office/drawing/2014/main" val="4034669611"/>
                    </a:ext>
                  </a:extLst>
                </a:gridCol>
              </a:tblGrid>
              <a:tr h="18930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287581"/>
                  </a:ext>
                </a:extLst>
              </a:tr>
              <a:tr h="18930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20.01. 2022,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891585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630410"/>
                  </a:ext>
                </a:extLst>
              </a:tr>
              <a:tr h="1893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233238"/>
                  </a:ext>
                </a:extLst>
              </a:tr>
              <a:tr h="67520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799859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95666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764774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84277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420233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542657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564615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972568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87872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48500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07490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997422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76627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089642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698980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474822"/>
                  </a:ext>
                </a:extLst>
              </a:tr>
              <a:tr h="18930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661993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38935"/>
                  </a:ext>
                </a:extLst>
              </a:tr>
              <a:tr h="18930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481605"/>
                  </a:ext>
                </a:extLst>
              </a:tr>
              <a:tr h="18930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2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98230"/>
              </p:ext>
            </p:extLst>
          </p:nvPr>
        </p:nvGraphicFramePr>
        <p:xfrm>
          <a:off x="263770" y="975948"/>
          <a:ext cx="9240715" cy="5376075"/>
        </p:xfrm>
        <a:graphic>
          <a:graphicData uri="http://schemas.openxmlformats.org/drawingml/2006/table">
            <a:tbl>
              <a:tblPr/>
              <a:tblGrid>
                <a:gridCol w="1961567">
                  <a:extLst>
                    <a:ext uri="{9D8B030D-6E8A-4147-A177-3AD203B41FA5}">
                      <a16:colId xmlns:a16="http://schemas.microsoft.com/office/drawing/2014/main" val="1923211745"/>
                    </a:ext>
                  </a:extLst>
                </a:gridCol>
                <a:gridCol w="1200960">
                  <a:extLst>
                    <a:ext uri="{9D8B030D-6E8A-4147-A177-3AD203B41FA5}">
                      <a16:colId xmlns:a16="http://schemas.microsoft.com/office/drawing/2014/main" val="561894564"/>
                    </a:ext>
                  </a:extLst>
                </a:gridCol>
                <a:gridCol w="1110888">
                  <a:extLst>
                    <a:ext uri="{9D8B030D-6E8A-4147-A177-3AD203B41FA5}">
                      <a16:colId xmlns:a16="http://schemas.microsoft.com/office/drawing/2014/main" val="2164580211"/>
                    </a:ext>
                  </a:extLst>
                </a:gridCol>
                <a:gridCol w="1107551">
                  <a:extLst>
                    <a:ext uri="{9D8B030D-6E8A-4147-A177-3AD203B41FA5}">
                      <a16:colId xmlns:a16="http://schemas.microsoft.com/office/drawing/2014/main" val="1131303123"/>
                    </a:ext>
                  </a:extLst>
                </a:gridCol>
                <a:gridCol w="1147583">
                  <a:extLst>
                    <a:ext uri="{9D8B030D-6E8A-4147-A177-3AD203B41FA5}">
                      <a16:colId xmlns:a16="http://schemas.microsoft.com/office/drawing/2014/main" val="944738154"/>
                    </a:ext>
                  </a:extLst>
                </a:gridCol>
                <a:gridCol w="1150919">
                  <a:extLst>
                    <a:ext uri="{9D8B030D-6E8A-4147-A177-3AD203B41FA5}">
                      <a16:colId xmlns:a16="http://schemas.microsoft.com/office/drawing/2014/main" val="3191931205"/>
                    </a:ext>
                  </a:extLst>
                </a:gridCol>
                <a:gridCol w="1561247">
                  <a:extLst>
                    <a:ext uri="{9D8B030D-6E8A-4147-A177-3AD203B41FA5}">
                      <a16:colId xmlns:a16="http://schemas.microsoft.com/office/drawing/2014/main" val="4152767927"/>
                    </a:ext>
                  </a:extLst>
                </a:gridCol>
              </a:tblGrid>
              <a:tr h="18714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221054"/>
                  </a:ext>
                </a:extLst>
              </a:tr>
              <a:tr h="18714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20.01. 2022,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39416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810493"/>
                  </a:ext>
                </a:extLst>
              </a:tr>
              <a:tr h="1871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535606"/>
                  </a:ext>
                </a:extLst>
              </a:tr>
              <a:tr h="6720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83403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438185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36024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94271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932799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001831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82677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736130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277717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44139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643090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958379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02940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007052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57400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90875"/>
                  </a:ext>
                </a:extLst>
              </a:tr>
              <a:tr h="187146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47233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39601"/>
                  </a:ext>
                </a:extLst>
              </a:tr>
              <a:tr h="18714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768539"/>
                  </a:ext>
                </a:extLst>
              </a:tr>
              <a:tr h="18714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80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20.1.2022 00:26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1 </a:t>
            </a:r>
            <a:r>
              <a:rPr lang="cs-CZ" sz="2000" b="1" dirty="0" smtClean="0"/>
              <a:t>325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25329"/>
              </p:ext>
            </p:extLst>
          </p:nvPr>
        </p:nvGraphicFramePr>
        <p:xfrm>
          <a:off x="246186" y="967162"/>
          <a:ext cx="8411644" cy="5329116"/>
        </p:xfrm>
        <a:graphic>
          <a:graphicData uri="http://schemas.openxmlformats.org/drawingml/2006/table">
            <a:tbl>
              <a:tblPr/>
              <a:tblGrid>
                <a:gridCol w="1709660">
                  <a:extLst>
                    <a:ext uri="{9D8B030D-6E8A-4147-A177-3AD203B41FA5}">
                      <a16:colId xmlns:a16="http://schemas.microsoft.com/office/drawing/2014/main" val="827742491"/>
                    </a:ext>
                  </a:extLst>
                </a:gridCol>
                <a:gridCol w="1046731">
                  <a:extLst>
                    <a:ext uri="{9D8B030D-6E8A-4147-A177-3AD203B41FA5}">
                      <a16:colId xmlns:a16="http://schemas.microsoft.com/office/drawing/2014/main" val="1546738527"/>
                    </a:ext>
                  </a:extLst>
                </a:gridCol>
                <a:gridCol w="968225">
                  <a:extLst>
                    <a:ext uri="{9D8B030D-6E8A-4147-A177-3AD203B41FA5}">
                      <a16:colId xmlns:a16="http://schemas.microsoft.com/office/drawing/2014/main" val="3161143534"/>
                    </a:ext>
                  </a:extLst>
                </a:gridCol>
                <a:gridCol w="965318">
                  <a:extLst>
                    <a:ext uri="{9D8B030D-6E8A-4147-A177-3AD203B41FA5}">
                      <a16:colId xmlns:a16="http://schemas.microsoft.com/office/drawing/2014/main" val="2103088196"/>
                    </a:ext>
                  </a:extLst>
                </a:gridCol>
                <a:gridCol w="1000210">
                  <a:extLst>
                    <a:ext uri="{9D8B030D-6E8A-4147-A177-3AD203B41FA5}">
                      <a16:colId xmlns:a16="http://schemas.microsoft.com/office/drawing/2014/main" val="1905999550"/>
                    </a:ext>
                  </a:extLst>
                </a:gridCol>
                <a:gridCol w="1360750">
                  <a:extLst>
                    <a:ext uri="{9D8B030D-6E8A-4147-A177-3AD203B41FA5}">
                      <a16:colId xmlns:a16="http://schemas.microsoft.com/office/drawing/2014/main" val="3367246208"/>
                    </a:ext>
                  </a:extLst>
                </a:gridCol>
                <a:gridCol w="1360750">
                  <a:extLst>
                    <a:ext uri="{9D8B030D-6E8A-4147-A177-3AD203B41FA5}">
                      <a16:colId xmlns:a16="http://schemas.microsoft.com/office/drawing/2014/main" val="608098172"/>
                    </a:ext>
                  </a:extLst>
                </a:gridCol>
              </a:tblGrid>
              <a:tr h="2111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5033"/>
                  </a:ext>
                </a:extLst>
              </a:tr>
              <a:tr h="21117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20.01. 2022,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352812"/>
                  </a:ext>
                </a:extLst>
              </a:tr>
              <a:tr h="18140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090230"/>
                  </a:ext>
                </a:extLst>
              </a:tr>
              <a:tr h="2111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82603"/>
                  </a:ext>
                </a:extLst>
              </a:tr>
              <a:tr h="57318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30546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49312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906150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15301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55260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32550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000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94626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02258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12699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01550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950893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557763"/>
                  </a:ext>
                </a:extLst>
              </a:tr>
              <a:tr h="188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26705"/>
                  </a:ext>
                </a:extLst>
              </a:tr>
              <a:tr h="1960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86791"/>
                  </a:ext>
                </a:extLst>
              </a:tr>
              <a:tr h="203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22 805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765272"/>
                  </a:ext>
                </a:extLst>
              </a:tr>
              <a:tr h="188549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99981"/>
                  </a:ext>
                </a:extLst>
              </a:tr>
              <a:tr h="181404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892205"/>
                  </a:ext>
                </a:extLst>
              </a:tr>
              <a:tr h="18140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36093"/>
                  </a:ext>
                </a:extLst>
              </a:tr>
              <a:tr h="18854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71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9051232" y="4326831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20.1.2022 11:10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889023" y="2034581"/>
            <a:ext cx="2955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všechna ZZ o aktualizaci</a:t>
            </a:r>
          </a:p>
          <a:p>
            <a:pPr algn="ctr"/>
            <a:r>
              <a:rPr lang="cs-CZ" dirty="0" smtClean="0"/>
              <a:t> volných lůžkových kapacit </a:t>
            </a:r>
          </a:p>
          <a:p>
            <a:pPr algn="ctr"/>
            <a:r>
              <a:rPr lang="cs-CZ" dirty="0" smtClean="0"/>
              <a:t>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04456"/>
              </p:ext>
            </p:extLst>
          </p:nvPr>
        </p:nvGraphicFramePr>
        <p:xfrm>
          <a:off x="1354016" y="1934152"/>
          <a:ext cx="5970953" cy="2804160"/>
        </p:xfrm>
        <a:graphic>
          <a:graphicData uri="http://schemas.openxmlformats.org/drawingml/2006/table">
            <a:tbl>
              <a:tblPr/>
              <a:tblGrid>
                <a:gridCol w="3238243">
                  <a:extLst>
                    <a:ext uri="{9D8B030D-6E8A-4147-A177-3AD203B41FA5}">
                      <a16:colId xmlns:a16="http://schemas.microsoft.com/office/drawing/2014/main" val="3709089991"/>
                    </a:ext>
                  </a:extLst>
                </a:gridCol>
                <a:gridCol w="791885">
                  <a:extLst>
                    <a:ext uri="{9D8B030D-6E8A-4147-A177-3AD203B41FA5}">
                      <a16:colId xmlns:a16="http://schemas.microsoft.com/office/drawing/2014/main" val="2916318408"/>
                    </a:ext>
                  </a:extLst>
                </a:gridCol>
                <a:gridCol w="1940825">
                  <a:extLst>
                    <a:ext uri="{9D8B030D-6E8A-4147-A177-3AD203B41FA5}">
                      <a16:colId xmlns:a16="http://schemas.microsoft.com/office/drawing/2014/main" val="163112969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Poslední 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627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13:30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247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15.01.2022 7:02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2072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Mladá Boleslav, a.s.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16.01.2022 11:05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688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České Budějovice, a.s.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17.01.2022 10:31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820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Fakultní nemocnice Královské Vinohrady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17.01.2022 11:24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890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Krajská nemocnice Liberec, a.s.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17.01.2022 16:01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5966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18.01.2022 7:44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00662"/>
              </p:ext>
            </p:extLst>
          </p:nvPr>
        </p:nvGraphicFramePr>
        <p:xfrm>
          <a:off x="1522023" y="1993495"/>
          <a:ext cx="8652072" cy="311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389221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20.1.2022 0:26 h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1 615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365132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896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(55,5 %)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290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43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(2,7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203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(70 %)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456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(28,2 %)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325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220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(13,6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714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(53,9 %)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1273" y="3026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7268"/>
              </p:ext>
            </p:extLst>
          </p:nvPr>
        </p:nvGraphicFramePr>
        <p:xfrm>
          <a:off x="803513" y="1322691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20.1.2022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37,5 %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98690" y="2927866"/>
            <a:ext cx="1039788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Dne 19.1. bylo 124 nově přijatých C+ pacientů a 183 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 v ČR i vzhledem ke zvyšujícím se počtům pozitivních testů, nižší počty příjmů C+ pac, ve všech krajích obnovena elektivní operativa s omezením do 50 % </a:t>
            </a:r>
            <a:r>
              <a:rPr lang="cs-CZ" sz="17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méně</a:t>
            </a:r>
            <a:r>
              <a:rPr lang="cs-CZ" sz="1700" dirty="0">
                <a:latin typeface="Segoe UI" panose="020B0502040204020203" pitchFamily="34" charset="0"/>
                <a:cs typeface="Segoe UI" panose="020B0502040204020203" pitchFamily="34" charset="0"/>
              </a:rPr>
              <a:t>. Stále zatížení IP long-COVID pacienty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Dochází k úbytku personálu – nemocnost, OČR.</a:t>
            </a:r>
          </a:p>
          <a:p>
            <a:pPr lvl="1">
              <a:defRPr/>
            </a:pPr>
            <a:endParaRPr lang="cs-CZ" sz="17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 startAt="4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DIP – long-</a:t>
            </a:r>
            <a:r>
              <a:rPr lang="cs-CZ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pacienti k 20.1.2022 11:20 -&gt; 123 celkem, z toho 74 pac na JIP, z toho 60 pac na UPV/ECMO</a:t>
            </a: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454642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čtvrtý týden stoupá a pokles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podílu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 začíná stagnovat.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41807"/>
              </p:ext>
            </p:extLst>
          </p:nvPr>
        </p:nvGraphicFramePr>
        <p:xfrm>
          <a:off x="332646" y="832093"/>
          <a:ext cx="11405086" cy="5156742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1854723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není třeba omezovat provozy v nemocnicích regionu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nadále trvá ,ale podařilo se navýšit pro ně kapacity poklesem obsazenosti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int.lůžek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+. Začínáme pociťovat dopad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personálního zabezpečení péče.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5724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stabilní, kapacita standardní i IP pro C+ dostatečná, elektivní péče nadále částečně omezená ve prospěch COVID jednotek.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personálu i s ohledem na vysoký počet PN.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975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jednotlivých ZZ průběžně upravována kapacita C+ jednotek, v oblasti standardních lůžek t.č. cca obsazenost 50%, v IP zachována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Vzdor narůstajícímu počtu pozitivních výsledků AG a PCR je zatím v nemocnicích situace klidná s postupným návratem k elektivní operativě (stále s mírným omezením IP pro pooperační stavy).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56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91592"/>
              </p:ext>
            </p:extLst>
          </p:nvPr>
        </p:nvGraphicFramePr>
        <p:xfrm>
          <a:off x="288084" y="735512"/>
          <a:ext cx="11587543" cy="5735517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67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269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nadále trvá ,ale podařilo se navýšit pro ně kapacity poklesem obsazenosti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int.lůžek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+. Začínáme pociťovat dopad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personálního zabezpečení péče.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3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navyšování elektivní operativy, část pracovišť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standby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připravenost k event. změně zpět do „COVID“ režimu.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Vyšší nemocnost personálu, ale zatím toto není limitací k poskytování péče.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5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 umožňuje návrat některých COV oddělení do běžného režimu, operativa stále omezena cca 60-70%.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Přetrvávají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na IP a je vysoký tlak na následnou péči.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Vše ale ponecháno v rámci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opatření s ohledem na vizi omikron mutace.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Personál je i tak již za hranou svých možností a kapacit a převádí již druhým rokem strašlivá kvanta dovolené a osobního volna.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25564</TotalTime>
  <Words>1955</Words>
  <Application>Microsoft Office PowerPoint</Application>
  <PresentationFormat>Širokoúhlá obrazovka</PresentationFormat>
  <Paragraphs>554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Daniel Karafiát</cp:lastModifiedBy>
  <cp:revision>1923</cp:revision>
  <cp:lastPrinted>2020-10-20T04:21:56Z</cp:lastPrinted>
  <dcterms:created xsi:type="dcterms:W3CDTF">2020-07-15T10:33:32Z</dcterms:created>
  <dcterms:modified xsi:type="dcterms:W3CDTF">2022-01-20T11:17:13Z</dcterms:modified>
</cp:coreProperties>
</file>