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800" r:id="rId3"/>
    <p:sldMasterId id="2147483826" r:id="rId4"/>
  </p:sldMasterIdLst>
  <p:notesMasterIdLst>
    <p:notesMasterId r:id="rId21"/>
  </p:notesMasterIdLst>
  <p:handoutMasterIdLst>
    <p:handoutMasterId r:id="rId22"/>
  </p:handoutMasterIdLst>
  <p:sldIdLst>
    <p:sldId id="1277" r:id="rId5"/>
    <p:sldId id="1293" r:id="rId6"/>
    <p:sldId id="1294" r:id="rId7"/>
    <p:sldId id="1296" r:id="rId8"/>
    <p:sldId id="1359" r:id="rId9"/>
    <p:sldId id="1364" r:id="rId10"/>
    <p:sldId id="1366" r:id="rId11"/>
    <p:sldId id="1365" r:id="rId12"/>
    <p:sldId id="1361" r:id="rId13"/>
    <p:sldId id="1368" r:id="rId14"/>
    <p:sldId id="1367" r:id="rId15"/>
    <p:sldId id="1333" r:id="rId16"/>
    <p:sldId id="1343" r:id="rId17"/>
    <p:sldId id="1344" r:id="rId18"/>
    <p:sldId id="1345" r:id="rId19"/>
    <p:sldId id="1346" r:id="rId2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4"/>
            <p14:sldId id="1366"/>
            <p14:sldId id="1365"/>
            <p14:sldId id="1361"/>
            <p14:sldId id="1368"/>
            <p14:sldId id="1367"/>
            <p14:sldId id="133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D783D"/>
    <a:srgbClr val="FF572F"/>
    <a:srgbClr val="FF7453"/>
    <a:srgbClr val="FF5D37"/>
    <a:srgbClr val="FFDB69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7-4D33-8040-2FEBD6AE1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Zlínský kraj</c:v>
                </c:pt>
                <c:pt idx="4">
                  <c:v>Jihomoravský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Liberecký kraj</c:v>
                </c:pt>
                <c:pt idx="8">
                  <c:v>Pardubický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0.380103507763</c:v>
                </c:pt>
                <c:pt idx="1">
                  <c:v>0.34966319657</c:v>
                </c:pt>
                <c:pt idx="2">
                  <c:v>0.347613219094</c:v>
                </c:pt>
                <c:pt idx="3">
                  <c:v>0.31578947368400001</c:v>
                </c:pt>
                <c:pt idx="4">
                  <c:v>0.31372549019599999</c:v>
                </c:pt>
                <c:pt idx="5">
                  <c:v>0.31109598366199998</c:v>
                </c:pt>
                <c:pt idx="6">
                  <c:v>0.30898123324299998</c:v>
                </c:pt>
                <c:pt idx="7">
                  <c:v>0.28725961538400002</c:v>
                </c:pt>
                <c:pt idx="8">
                  <c:v>0.27069351230400002</c:v>
                </c:pt>
                <c:pt idx="9">
                  <c:v>0.26283538320099997</c:v>
                </c:pt>
                <c:pt idx="10">
                  <c:v>0.21140226628799999</c:v>
                </c:pt>
                <c:pt idx="11">
                  <c:v>0.20095693779900001</c:v>
                </c:pt>
                <c:pt idx="12">
                  <c:v>0.189247311827</c:v>
                </c:pt>
                <c:pt idx="13">
                  <c:v>0.151640649888</c:v>
                </c:pt>
                <c:pt idx="14">
                  <c:v>0.13701578192200001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Jihočeský kraj</c:v>
                </c:pt>
                <c:pt idx="9">
                  <c:v>Moravskoslezský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0.45338983050800002</c:v>
                </c:pt>
                <c:pt idx="1">
                  <c:v>0.444444444444</c:v>
                </c:pt>
                <c:pt idx="2">
                  <c:v>0.39750000000000002</c:v>
                </c:pt>
                <c:pt idx="3">
                  <c:v>0.36641221373999999</c:v>
                </c:pt>
                <c:pt idx="4">
                  <c:v>0.36086956521699998</c:v>
                </c:pt>
                <c:pt idx="5">
                  <c:v>0.32994923857800001</c:v>
                </c:pt>
                <c:pt idx="6">
                  <c:v>0.30801687763699998</c:v>
                </c:pt>
                <c:pt idx="7">
                  <c:v>0.27435110242799998</c:v>
                </c:pt>
                <c:pt idx="8">
                  <c:v>0.265306122448</c:v>
                </c:pt>
                <c:pt idx="9">
                  <c:v>0.25544554455399998</c:v>
                </c:pt>
                <c:pt idx="10">
                  <c:v>0.22727272727200001</c:v>
                </c:pt>
                <c:pt idx="11">
                  <c:v>0.20542635658899999</c:v>
                </c:pt>
                <c:pt idx="12">
                  <c:v>0.151515151515</c:v>
                </c:pt>
                <c:pt idx="13">
                  <c:v>0.14777070063600001</c:v>
                </c:pt>
                <c:pt idx="14">
                  <c:v>0.144578313253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Jihomoravský kraj</c:v>
                </c:pt>
                <c:pt idx="3">
                  <c:v>Olomoucký kraj</c:v>
                </c:pt>
                <c:pt idx="4">
                  <c:v>Jihočeský kraj</c:v>
                </c:pt>
                <c:pt idx="5">
                  <c:v>Pardubický kraj</c:v>
                </c:pt>
                <c:pt idx="6">
                  <c:v>Plzeňský kraj</c:v>
                </c:pt>
                <c:pt idx="7">
                  <c:v>Královéhradecký kraj</c:v>
                </c:pt>
                <c:pt idx="8">
                  <c:v>Ústecký kraj</c:v>
                </c:pt>
                <c:pt idx="9">
                  <c:v>ČR</c:v>
                </c:pt>
                <c:pt idx="10">
                  <c:v>Zlínský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0.35483870967699999</c:v>
                </c:pt>
                <c:pt idx="1">
                  <c:v>0.34782608695599998</c:v>
                </c:pt>
                <c:pt idx="2">
                  <c:v>0.30973451327399998</c:v>
                </c:pt>
                <c:pt idx="3">
                  <c:v>0.27586206896499998</c:v>
                </c:pt>
                <c:pt idx="4">
                  <c:v>0.25</c:v>
                </c:pt>
                <c:pt idx="5">
                  <c:v>0.24193548387</c:v>
                </c:pt>
                <c:pt idx="6">
                  <c:v>0.22302158273299999</c:v>
                </c:pt>
                <c:pt idx="7">
                  <c:v>0.21929824561399999</c:v>
                </c:pt>
                <c:pt idx="8">
                  <c:v>0.21848739495700001</c:v>
                </c:pt>
                <c:pt idx="9">
                  <c:v>0.199314397649</c:v>
                </c:pt>
                <c:pt idx="10">
                  <c:v>0.19565217391299999</c:v>
                </c:pt>
                <c:pt idx="11">
                  <c:v>0.16504854368899999</c:v>
                </c:pt>
                <c:pt idx="12">
                  <c:v>0.11392405063200001</c:v>
                </c:pt>
                <c:pt idx="13">
                  <c:v>8.6680761098999998E-2</c:v>
                </c:pt>
                <c:pt idx="14">
                  <c:v>6.9767441860000001E-2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2950</c:v>
                </c:pt>
                <c:pt idx="38">
                  <c:v>3411</c:v>
                </c:pt>
                <c:pt idx="39">
                  <c:v>3597</c:v>
                </c:pt>
                <c:pt idx="40">
                  <c:v>3750</c:v>
                </c:pt>
                <c:pt idx="41">
                  <c:v>3884</c:v>
                </c:pt>
                <c:pt idx="42">
                  <c:v>4046</c:v>
                </c:pt>
                <c:pt idx="43">
                  <c:v>3987</c:v>
                </c:pt>
                <c:pt idx="44">
                  <c:v>4129</c:v>
                </c:pt>
                <c:pt idx="45">
                  <c:v>4776</c:v>
                </c:pt>
                <c:pt idx="46">
                  <c:v>4839</c:v>
                </c:pt>
                <c:pt idx="47">
                  <c:v>4811</c:v>
                </c:pt>
                <c:pt idx="48">
                  <c:v>5178</c:v>
                </c:pt>
                <c:pt idx="49">
                  <c:v>5301</c:v>
                </c:pt>
                <c:pt idx="50">
                  <c:v>5192</c:v>
                </c:pt>
                <c:pt idx="51">
                  <c:v>5389</c:v>
                </c:pt>
                <c:pt idx="52">
                  <c:v>5969</c:v>
                </c:pt>
                <c:pt idx="53">
                  <c:v>6082</c:v>
                </c:pt>
                <c:pt idx="54">
                  <c:v>6155</c:v>
                </c:pt>
                <c:pt idx="55">
                  <c:v>6209</c:v>
                </c:pt>
                <c:pt idx="56">
                  <c:v>6203</c:v>
                </c:pt>
                <c:pt idx="57">
                  <c:v>6010</c:v>
                </c:pt>
                <c:pt idx="58">
                  <c:v>6190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649</c:v>
                </c:pt>
                <c:pt idx="47">
                  <c:v>690</c:v>
                </c:pt>
                <c:pt idx="48">
                  <c:v>715</c:v>
                </c:pt>
                <c:pt idx="49">
                  <c:v>744</c:v>
                </c:pt>
                <c:pt idx="50">
                  <c:v>752</c:v>
                </c:pt>
                <c:pt idx="51">
                  <c:v>778</c:v>
                </c:pt>
                <c:pt idx="52">
                  <c:v>813</c:v>
                </c:pt>
                <c:pt idx="53">
                  <c:v>856</c:v>
                </c:pt>
                <c:pt idx="54">
                  <c:v>861</c:v>
                </c:pt>
                <c:pt idx="55">
                  <c:v>885</c:v>
                </c:pt>
                <c:pt idx="56">
                  <c:v>899</c:v>
                </c:pt>
                <c:pt idx="57">
                  <c:v>918</c:v>
                </c:pt>
                <c:pt idx="58">
                  <c:v>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30.11.2021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34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25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80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98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60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00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952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39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48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90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28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899514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155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140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172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39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874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436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38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919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13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505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8746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0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3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30.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845BDB90-BFD5-4BD4-AA56-8F2FA3F605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15 702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9 875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6 600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5 497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6 005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03538" y="604068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2044A34C-A68A-435E-BA24-71FBD42C3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1 431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983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03538" y="600809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87787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9 645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24786"/>
              </p:ext>
            </p:extLst>
          </p:nvPr>
        </p:nvGraphicFramePr>
        <p:xfrm>
          <a:off x="367815" y="963978"/>
          <a:ext cx="11405086" cy="514845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1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29595"/>
              </p:ext>
            </p:extLst>
          </p:nvPr>
        </p:nvGraphicFramePr>
        <p:xfrm>
          <a:off x="332644" y="687638"/>
          <a:ext cx="11587543" cy="5795276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1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40-50%, nyní větší zátěž a přírůstky hospitalizovaných ve standardní péči; 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IP); 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), trvá problém s nedostatkem kvalifikovaného personálu zejména v IP.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65679"/>
              </p:ext>
            </p:extLst>
          </p:nvPr>
        </p:nvGraphicFramePr>
        <p:xfrm>
          <a:off x="350228" y="664385"/>
          <a:ext cx="11519385" cy="6073592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Před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 22.11. uzavření ARO 2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(8 lůžek),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KCHO, otevření pavilonu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(navíc 12 JIP + 20 standard).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Bez nutnosti překladů mimo kraj.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30.11.2021 00:20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937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2218"/>
              </p:ext>
            </p:extLst>
          </p:nvPr>
        </p:nvGraphicFramePr>
        <p:xfrm>
          <a:off x="517457" y="1002074"/>
          <a:ext cx="8767218" cy="5378666"/>
        </p:xfrm>
        <a:graphic>
          <a:graphicData uri="http://schemas.openxmlformats.org/drawingml/2006/table">
            <a:tbl>
              <a:tblPr/>
              <a:tblGrid>
                <a:gridCol w="1907892">
                  <a:extLst>
                    <a:ext uri="{9D8B030D-6E8A-4147-A177-3AD203B41FA5}">
                      <a16:colId xmlns:a16="http://schemas.microsoft.com/office/drawing/2014/main" val="3744872962"/>
                    </a:ext>
                  </a:extLst>
                </a:gridCol>
                <a:gridCol w="1168097">
                  <a:extLst>
                    <a:ext uri="{9D8B030D-6E8A-4147-A177-3AD203B41FA5}">
                      <a16:colId xmlns:a16="http://schemas.microsoft.com/office/drawing/2014/main" val="86638447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1361261154"/>
                    </a:ext>
                  </a:extLst>
                </a:gridCol>
                <a:gridCol w="1077244">
                  <a:extLst>
                    <a:ext uri="{9D8B030D-6E8A-4147-A177-3AD203B41FA5}">
                      <a16:colId xmlns:a16="http://schemas.microsoft.com/office/drawing/2014/main" val="2500860202"/>
                    </a:ext>
                  </a:extLst>
                </a:gridCol>
                <a:gridCol w="1116181">
                  <a:extLst>
                    <a:ext uri="{9D8B030D-6E8A-4147-A177-3AD203B41FA5}">
                      <a16:colId xmlns:a16="http://schemas.microsoft.com/office/drawing/2014/main" val="4144999771"/>
                    </a:ext>
                  </a:extLst>
                </a:gridCol>
                <a:gridCol w="1119427">
                  <a:extLst>
                    <a:ext uri="{9D8B030D-6E8A-4147-A177-3AD203B41FA5}">
                      <a16:colId xmlns:a16="http://schemas.microsoft.com/office/drawing/2014/main" val="1463020738"/>
                    </a:ext>
                  </a:extLst>
                </a:gridCol>
                <a:gridCol w="1297886">
                  <a:extLst>
                    <a:ext uri="{9D8B030D-6E8A-4147-A177-3AD203B41FA5}">
                      <a16:colId xmlns:a16="http://schemas.microsoft.com/office/drawing/2014/main" val="2903594215"/>
                    </a:ext>
                  </a:extLst>
                </a:gridCol>
              </a:tblGrid>
              <a:tr h="19531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73155"/>
                  </a:ext>
                </a:extLst>
              </a:tr>
              <a:tr h="19531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30.11. 2021, 11:15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34951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139436"/>
                  </a:ext>
                </a:extLst>
              </a:tr>
              <a:tr h="195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130520"/>
                  </a:ext>
                </a:extLst>
              </a:tr>
              <a:tr h="68146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85188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73192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68446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41780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06536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07622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222538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6618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641909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024799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0768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042611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688471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14946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05942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53036"/>
                  </a:ext>
                </a:extLst>
              </a:tr>
              <a:tr h="19531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05100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97099"/>
                  </a:ext>
                </a:extLst>
              </a:tr>
              <a:tr h="1953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92545"/>
                  </a:ext>
                </a:extLst>
              </a:tr>
              <a:tr h="19531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79361"/>
              </p:ext>
            </p:extLst>
          </p:nvPr>
        </p:nvGraphicFramePr>
        <p:xfrm>
          <a:off x="473496" y="999146"/>
          <a:ext cx="8890312" cy="5322322"/>
        </p:xfrm>
        <a:graphic>
          <a:graphicData uri="http://schemas.openxmlformats.org/drawingml/2006/table">
            <a:tbl>
              <a:tblPr/>
              <a:tblGrid>
                <a:gridCol w="1934679">
                  <a:extLst>
                    <a:ext uri="{9D8B030D-6E8A-4147-A177-3AD203B41FA5}">
                      <a16:colId xmlns:a16="http://schemas.microsoft.com/office/drawing/2014/main" val="1810579908"/>
                    </a:ext>
                  </a:extLst>
                </a:gridCol>
                <a:gridCol w="1184498">
                  <a:extLst>
                    <a:ext uri="{9D8B030D-6E8A-4147-A177-3AD203B41FA5}">
                      <a16:colId xmlns:a16="http://schemas.microsoft.com/office/drawing/2014/main" val="786113581"/>
                    </a:ext>
                  </a:extLst>
                </a:gridCol>
                <a:gridCol w="1095661">
                  <a:extLst>
                    <a:ext uri="{9D8B030D-6E8A-4147-A177-3AD203B41FA5}">
                      <a16:colId xmlns:a16="http://schemas.microsoft.com/office/drawing/2014/main" val="1288253036"/>
                    </a:ext>
                  </a:extLst>
                </a:gridCol>
                <a:gridCol w="1092369">
                  <a:extLst>
                    <a:ext uri="{9D8B030D-6E8A-4147-A177-3AD203B41FA5}">
                      <a16:colId xmlns:a16="http://schemas.microsoft.com/office/drawing/2014/main" val="3202448352"/>
                    </a:ext>
                  </a:extLst>
                </a:gridCol>
                <a:gridCol w="1131853">
                  <a:extLst>
                    <a:ext uri="{9D8B030D-6E8A-4147-A177-3AD203B41FA5}">
                      <a16:colId xmlns:a16="http://schemas.microsoft.com/office/drawing/2014/main" val="1795984958"/>
                    </a:ext>
                  </a:extLst>
                </a:gridCol>
                <a:gridCol w="1135143">
                  <a:extLst>
                    <a:ext uri="{9D8B030D-6E8A-4147-A177-3AD203B41FA5}">
                      <a16:colId xmlns:a16="http://schemas.microsoft.com/office/drawing/2014/main" val="2495284969"/>
                    </a:ext>
                  </a:extLst>
                </a:gridCol>
                <a:gridCol w="1316109">
                  <a:extLst>
                    <a:ext uri="{9D8B030D-6E8A-4147-A177-3AD203B41FA5}">
                      <a16:colId xmlns:a16="http://schemas.microsoft.com/office/drawing/2014/main" val="2009150966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963957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30.11. 2021, 11:15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2800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55998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86789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09844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2937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6783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7604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8305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72559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8978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91291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9894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50297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6905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88645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4609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2920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35933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06418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63358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099733"/>
                  </a:ext>
                </a:extLst>
              </a:tr>
              <a:tr h="12743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02571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7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30.11.2021 00:20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</a:t>
            </a:r>
            <a:r>
              <a:rPr lang="cs-CZ" sz="2000" b="1" dirty="0" smtClean="0"/>
              <a:t> 457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68207"/>
              </p:ext>
            </p:extLst>
          </p:nvPr>
        </p:nvGraphicFramePr>
        <p:xfrm>
          <a:off x="499872" y="1058142"/>
          <a:ext cx="8556205" cy="5303976"/>
        </p:xfrm>
        <a:graphic>
          <a:graphicData uri="http://schemas.openxmlformats.org/drawingml/2006/table">
            <a:tbl>
              <a:tblPr/>
              <a:tblGrid>
                <a:gridCol w="1825489">
                  <a:extLst>
                    <a:ext uri="{9D8B030D-6E8A-4147-A177-3AD203B41FA5}">
                      <a16:colId xmlns:a16="http://schemas.microsoft.com/office/drawing/2014/main" val="3922999283"/>
                    </a:ext>
                  </a:extLst>
                </a:gridCol>
                <a:gridCol w="1117648">
                  <a:extLst>
                    <a:ext uri="{9D8B030D-6E8A-4147-A177-3AD203B41FA5}">
                      <a16:colId xmlns:a16="http://schemas.microsoft.com/office/drawing/2014/main" val="357867364"/>
                    </a:ext>
                  </a:extLst>
                </a:gridCol>
                <a:gridCol w="1033822">
                  <a:extLst>
                    <a:ext uri="{9D8B030D-6E8A-4147-A177-3AD203B41FA5}">
                      <a16:colId xmlns:a16="http://schemas.microsoft.com/office/drawing/2014/main" val="1229474573"/>
                    </a:ext>
                  </a:extLst>
                </a:gridCol>
                <a:gridCol w="1030719">
                  <a:extLst>
                    <a:ext uri="{9D8B030D-6E8A-4147-A177-3AD203B41FA5}">
                      <a16:colId xmlns:a16="http://schemas.microsoft.com/office/drawing/2014/main" val="4260198781"/>
                    </a:ext>
                  </a:extLst>
                </a:gridCol>
                <a:gridCol w="1067973">
                  <a:extLst>
                    <a:ext uri="{9D8B030D-6E8A-4147-A177-3AD203B41FA5}">
                      <a16:colId xmlns:a16="http://schemas.microsoft.com/office/drawing/2014/main" val="2817447389"/>
                    </a:ext>
                  </a:extLst>
                </a:gridCol>
                <a:gridCol w="1241829">
                  <a:extLst>
                    <a:ext uri="{9D8B030D-6E8A-4147-A177-3AD203B41FA5}">
                      <a16:colId xmlns:a16="http://schemas.microsoft.com/office/drawing/2014/main" val="2062772621"/>
                    </a:ext>
                  </a:extLst>
                </a:gridCol>
                <a:gridCol w="1238725">
                  <a:extLst>
                    <a:ext uri="{9D8B030D-6E8A-4147-A177-3AD203B41FA5}">
                      <a16:colId xmlns:a16="http://schemas.microsoft.com/office/drawing/2014/main" val="2819227137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48263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29.11.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143653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052660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1826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3838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974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51687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9267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2077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9462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49862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9502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7133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477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9468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6805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377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7721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15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03282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27531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568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584362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7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30.11.2021 11:45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92888"/>
              </p:ext>
            </p:extLst>
          </p:nvPr>
        </p:nvGraphicFramePr>
        <p:xfrm>
          <a:off x="980119" y="2125740"/>
          <a:ext cx="6607642" cy="2375866"/>
        </p:xfrm>
        <a:graphic>
          <a:graphicData uri="http://schemas.openxmlformats.org/drawingml/2006/table">
            <a:tbl>
              <a:tblPr/>
              <a:tblGrid>
                <a:gridCol w="4061712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706386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83954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2727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23.11.2021 11:58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Městská nemocnice v Odrách, příspěvková organizace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 11:14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 13:59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 19:06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27.11.2021 11:10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27.11.2021 20:21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45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705594" y="537092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705594" y="537092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68168"/>
              </p:ext>
            </p:extLst>
          </p:nvPr>
        </p:nvGraphicFramePr>
        <p:xfrm>
          <a:off x="7905494" y="3392610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4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705594" y="537092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pic>
        <p:nvPicPr>
          <p:cNvPr id="5" name="Zástupný obsah 7">
            <a:extLst>
              <a:ext uri="{FF2B5EF4-FFF2-40B4-BE49-F238E27FC236}">
                <a16:creationId xmlns:a16="http://schemas.microsoft.com/office/drawing/2014/main" id="{7B64CC48-3C2E-4DDC-9809-D495EC9F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8" y="984739"/>
            <a:ext cx="8556409" cy="5243758"/>
          </a:xfrm>
          <a:prstGeom prst="rect">
            <a:avLst/>
          </a:prstGeom>
        </p:spPr>
      </p:pic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67653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5 683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5 804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28.11.2021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25.10.2020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7085"/>
              </p:ext>
            </p:extLst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8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21759</TotalTime>
  <Words>2357</Words>
  <Application>Microsoft Office PowerPoint</Application>
  <PresentationFormat>Širokoúhlá obrazovka</PresentationFormat>
  <Paragraphs>677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4_Office Theme</vt:lpstr>
      <vt:lpstr>1_Office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VÝVOJ POČTU HOSPITALIZACÍ – CELKOVÉ A JIP – OD BŘEZNA 2020 zdroj: ÚZIS, ISIN / COVID-19 - Informační systém infekčních nemocí</vt:lpstr>
      <vt:lpstr>Predikce celkového počtu hospitalizací – aktuální počet léčených </vt:lpstr>
      <vt:lpstr>Predikce počtu pacientů na JIP – aktuální počet případů 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1596</cp:revision>
  <cp:lastPrinted>2020-10-20T04:21:56Z</cp:lastPrinted>
  <dcterms:created xsi:type="dcterms:W3CDTF">2020-07-15T10:33:32Z</dcterms:created>
  <dcterms:modified xsi:type="dcterms:W3CDTF">2021-11-30T14:20:37Z</dcterms:modified>
</cp:coreProperties>
</file>