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10" r:id="rId5"/>
    <p:sldMasterId id="2147483717" r:id="rId6"/>
  </p:sldMasterIdLst>
  <p:notesMasterIdLst>
    <p:notesMasterId r:id="rId27"/>
  </p:notesMasterIdLst>
  <p:sldIdLst>
    <p:sldId id="1624" r:id="rId7"/>
    <p:sldId id="1625" r:id="rId8"/>
    <p:sldId id="1627" r:id="rId9"/>
    <p:sldId id="1640" r:id="rId10"/>
    <p:sldId id="1643" r:id="rId11"/>
    <p:sldId id="1642" r:id="rId12"/>
    <p:sldId id="1639" r:id="rId13"/>
    <p:sldId id="1641" r:id="rId14"/>
    <p:sldId id="1630" r:id="rId15"/>
    <p:sldId id="1631" r:id="rId16"/>
    <p:sldId id="1353" r:id="rId17"/>
    <p:sldId id="1633" r:id="rId18"/>
    <p:sldId id="1347" r:id="rId19"/>
    <p:sldId id="1644" r:id="rId20"/>
    <p:sldId id="1348" r:id="rId21"/>
    <p:sldId id="1349" r:id="rId22"/>
    <p:sldId id="1634" r:id="rId23"/>
    <p:sldId id="1645" r:id="rId24"/>
    <p:sldId id="1635" r:id="rId25"/>
    <p:sldId id="1636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AEFF7"/>
    <a:srgbClr val="D31145"/>
    <a:srgbClr val="00FF00"/>
    <a:srgbClr val="FF33CC"/>
    <a:srgbClr val="FF9900"/>
    <a:srgbClr val="4472C4"/>
    <a:srgbClr val="767171"/>
    <a:srgbClr val="FFFF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5501" autoAdjust="0"/>
  </p:normalViewPr>
  <p:slideViewPr>
    <p:cSldViewPr snapToGrid="0">
      <p:cViewPr varScale="1">
        <p:scale>
          <a:sx n="83" d="100"/>
          <a:sy n="83" d="100"/>
        </p:scale>
        <p:origin x="822" y="90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Sheet1!$A$32:$A$126</c:f>
              <c:numCache>
                <c:formatCode>m/d/yyyy</c:formatCode>
                <c:ptCount val="9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</c:numCache>
            </c:numRef>
          </c:cat>
          <c:val>
            <c:numRef>
              <c:f>Sheet1!$B$32:$B$126</c:f>
              <c:numCache>
                <c:formatCode>General</c:formatCode>
                <c:ptCount val="95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8256</c:v>
                </c:pt>
                <c:pt idx="16">
                  <c:v>7614</c:v>
                </c:pt>
                <c:pt idx="17">
                  <c:v>8836</c:v>
                </c:pt>
                <c:pt idx="18">
                  <c:v>5325</c:v>
                </c:pt>
                <c:pt idx="19">
                  <c:v>3401</c:v>
                </c:pt>
                <c:pt idx="20">
                  <c:v>7949</c:v>
                </c:pt>
                <c:pt idx="21">
                  <c:v>10910</c:v>
                </c:pt>
                <c:pt idx="22">
                  <c:v>14135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3780</c:v>
                </c:pt>
                <c:pt idx="27">
                  <c:v>10935</c:v>
                </c:pt>
                <c:pt idx="28">
                  <c:v>16465</c:v>
                </c:pt>
                <c:pt idx="29">
                  <c:v>17059</c:v>
                </c:pt>
                <c:pt idx="30">
                  <c:v>13306</c:v>
                </c:pt>
                <c:pt idx="31">
                  <c:v>3446</c:v>
                </c:pt>
                <c:pt idx="32">
                  <c:v>4983</c:v>
                </c:pt>
                <c:pt idx="33">
                  <c:v>6267</c:v>
                </c:pt>
                <c:pt idx="34">
                  <c:v>12951</c:v>
                </c:pt>
                <c:pt idx="35">
                  <c:v>17396</c:v>
                </c:pt>
                <c:pt idx="36">
                  <c:v>17766</c:v>
                </c:pt>
                <c:pt idx="37">
                  <c:v>14880</c:v>
                </c:pt>
                <c:pt idx="38">
                  <c:v>13099</c:v>
                </c:pt>
                <c:pt idx="39">
                  <c:v>8436</c:v>
                </c:pt>
                <c:pt idx="40">
                  <c:v>4311</c:v>
                </c:pt>
                <c:pt idx="41">
                  <c:v>9382</c:v>
                </c:pt>
                <c:pt idx="42">
                  <c:v>10804</c:v>
                </c:pt>
                <c:pt idx="43">
                  <c:v>10913</c:v>
                </c:pt>
                <c:pt idx="44">
                  <c:v>8086</c:v>
                </c:pt>
                <c:pt idx="45">
                  <c:v>9298</c:v>
                </c:pt>
                <c:pt idx="46">
                  <c:v>5239</c:v>
                </c:pt>
                <c:pt idx="47">
                  <c:v>2641</c:v>
                </c:pt>
                <c:pt idx="48">
                  <c:v>7667</c:v>
                </c:pt>
                <c:pt idx="49">
                  <c:v>9607</c:v>
                </c:pt>
                <c:pt idx="50">
                  <c:v>8214</c:v>
                </c:pt>
                <c:pt idx="51">
                  <c:v>7531</c:v>
                </c:pt>
                <c:pt idx="52">
                  <c:v>8464</c:v>
                </c:pt>
                <c:pt idx="53">
                  <c:v>4239</c:v>
                </c:pt>
                <c:pt idx="54">
                  <c:v>2394</c:v>
                </c:pt>
                <c:pt idx="55">
                  <c:v>6971</c:v>
                </c:pt>
                <c:pt idx="56">
                  <c:v>9193</c:v>
                </c:pt>
                <c:pt idx="57">
                  <c:v>8502</c:v>
                </c:pt>
                <c:pt idx="58">
                  <c:v>8007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7214</c:v>
                </c:pt>
                <c:pt idx="63">
                  <c:v>9148</c:v>
                </c:pt>
                <c:pt idx="64">
                  <c:v>9666</c:v>
                </c:pt>
                <c:pt idx="65">
                  <c:v>8106</c:v>
                </c:pt>
                <c:pt idx="66">
                  <c:v>8620</c:v>
                </c:pt>
                <c:pt idx="67">
                  <c:v>4820</c:v>
                </c:pt>
                <c:pt idx="68">
                  <c:v>2451</c:v>
                </c:pt>
                <c:pt idx="69">
                  <c:v>7778</c:v>
                </c:pt>
                <c:pt idx="70">
                  <c:v>10281</c:v>
                </c:pt>
                <c:pt idx="71">
                  <c:v>9536</c:v>
                </c:pt>
                <c:pt idx="72">
                  <c:v>9016</c:v>
                </c:pt>
                <c:pt idx="73">
                  <c:v>8827</c:v>
                </c:pt>
                <c:pt idx="74">
                  <c:v>5141</c:v>
                </c:pt>
                <c:pt idx="75">
                  <c:v>2880</c:v>
                </c:pt>
                <c:pt idx="76">
                  <c:v>8904</c:v>
                </c:pt>
                <c:pt idx="77">
                  <c:v>12603</c:v>
                </c:pt>
                <c:pt idx="78">
                  <c:v>10937</c:v>
                </c:pt>
                <c:pt idx="79">
                  <c:v>11700</c:v>
                </c:pt>
                <c:pt idx="80">
                  <c:v>11285</c:v>
                </c:pt>
                <c:pt idx="81">
                  <c:v>6774</c:v>
                </c:pt>
                <c:pt idx="82">
                  <c:v>4063</c:v>
                </c:pt>
                <c:pt idx="83">
                  <c:v>11402</c:v>
                </c:pt>
                <c:pt idx="84">
                  <c:v>15836</c:v>
                </c:pt>
                <c:pt idx="85">
                  <c:v>13788</c:v>
                </c:pt>
                <c:pt idx="86">
                  <c:v>14582</c:v>
                </c:pt>
                <c:pt idx="87">
                  <c:v>14763</c:v>
                </c:pt>
                <c:pt idx="88">
                  <c:v>7819</c:v>
                </c:pt>
                <c:pt idx="89">
                  <c:v>4583</c:v>
                </c:pt>
                <c:pt idx="90">
                  <c:v>12310</c:v>
                </c:pt>
                <c:pt idx="91">
                  <c:v>16756</c:v>
                </c:pt>
                <c:pt idx="92">
                  <c:v>15088</c:v>
                </c:pt>
                <c:pt idx="93">
                  <c:v>14554</c:v>
                </c:pt>
                <c:pt idx="94" formatCode="#,##0">
                  <c:v>13074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B-4FBB-A2AC-E8BB2DFAE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2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Sheet1!$A$64:$A$196</c:f>
              <c:numCache>
                <c:formatCode>m/d/yyyy</c:formatCode>
                <c:ptCount val="133"/>
                <c:pt idx="0">
                  <c:v>44137</c:v>
                </c:pt>
                <c:pt idx="1">
                  <c:v>44138</c:v>
                </c:pt>
                <c:pt idx="2">
                  <c:v>44139</c:v>
                </c:pt>
                <c:pt idx="3">
                  <c:v>44140</c:v>
                </c:pt>
                <c:pt idx="4">
                  <c:v>44141</c:v>
                </c:pt>
                <c:pt idx="5">
                  <c:v>44142</c:v>
                </c:pt>
                <c:pt idx="6">
                  <c:v>44143</c:v>
                </c:pt>
                <c:pt idx="7">
                  <c:v>44144</c:v>
                </c:pt>
                <c:pt idx="8">
                  <c:v>44145</c:v>
                </c:pt>
                <c:pt idx="9">
                  <c:v>44146</c:v>
                </c:pt>
                <c:pt idx="10">
                  <c:v>44147</c:v>
                </c:pt>
                <c:pt idx="11">
                  <c:v>44148</c:v>
                </c:pt>
                <c:pt idx="12">
                  <c:v>44149</c:v>
                </c:pt>
                <c:pt idx="13">
                  <c:v>44150</c:v>
                </c:pt>
                <c:pt idx="14">
                  <c:v>44151</c:v>
                </c:pt>
                <c:pt idx="15">
                  <c:v>44152</c:v>
                </c:pt>
                <c:pt idx="16">
                  <c:v>44153</c:v>
                </c:pt>
                <c:pt idx="17">
                  <c:v>44154</c:v>
                </c:pt>
                <c:pt idx="18">
                  <c:v>44155</c:v>
                </c:pt>
                <c:pt idx="19">
                  <c:v>44156</c:v>
                </c:pt>
                <c:pt idx="20">
                  <c:v>44157</c:v>
                </c:pt>
                <c:pt idx="21">
                  <c:v>44158</c:v>
                </c:pt>
                <c:pt idx="22">
                  <c:v>44159</c:v>
                </c:pt>
                <c:pt idx="23">
                  <c:v>44160</c:v>
                </c:pt>
                <c:pt idx="24">
                  <c:v>44161</c:v>
                </c:pt>
                <c:pt idx="25">
                  <c:v>44162</c:v>
                </c:pt>
                <c:pt idx="26">
                  <c:v>44163</c:v>
                </c:pt>
                <c:pt idx="27">
                  <c:v>44164</c:v>
                </c:pt>
                <c:pt idx="28">
                  <c:v>44165</c:v>
                </c:pt>
                <c:pt idx="29">
                  <c:v>44166</c:v>
                </c:pt>
                <c:pt idx="30">
                  <c:v>44167</c:v>
                </c:pt>
                <c:pt idx="31">
                  <c:v>44168</c:v>
                </c:pt>
                <c:pt idx="32">
                  <c:v>44169</c:v>
                </c:pt>
                <c:pt idx="33">
                  <c:v>44170</c:v>
                </c:pt>
                <c:pt idx="34">
                  <c:v>44171</c:v>
                </c:pt>
                <c:pt idx="35">
                  <c:v>44172</c:v>
                </c:pt>
                <c:pt idx="36">
                  <c:v>44173</c:v>
                </c:pt>
                <c:pt idx="37">
                  <c:v>44174</c:v>
                </c:pt>
                <c:pt idx="38">
                  <c:v>44175</c:v>
                </c:pt>
                <c:pt idx="39">
                  <c:v>44176</c:v>
                </c:pt>
                <c:pt idx="40">
                  <c:v>44177</c:v>
                </c:pt>
                <c:pt idx="41">
                  <c:v>44178</c:v>
                </c:pt>
                <c:pt idx="42">
                  <c:v>44179</c:v>
                </c:pt>
                <c:pt idx="43">
                  <c:v>44180</c:v>
                </c:pt>
                <c:pt idx="44">
                  <c:v>44181</c:v>
                </c:pt>
                <c:pt idx="45">
                  <c:v>44182</c:v>
                </c:pt>
                <c:pt idx="46">
                  <c:v>44183</c:v>
                </c:pt>
                <c:pt idx="47">
                  <c:v>44184</c:v>
                </c:pt>
                <c:pt idx="48">
                  <c:v>44185</c:v>
                </c:pt>
                <c:pt idx="49">
                  <c:v>44186</c:v>
                </c:pt>
                <c:pt idx="50">
                  <c:v>44187</c:v>
                </c:pt>
                <c:pt idx="51">
                  <c:v>44188</c:v>
                </c:pt>
                <c:pt idx="52">
                  <c:v>44189</c:v>
                </c:pt>
                <c:pt idx="53">
                  <c:v>44190</c:v>
                </c:pt>
                <c:pt idx="54">
                  <c:v>44191</c:v>
                </c:pt>
                <c:pt idx="55">
                  <c:v>44192</c:v>
                </c:pt>
                <c:pt idx="56">
                  <c:v>44193</c:v>
                </c:pt>
                <c:pt idx="57">
                  <c:v>44194</c:v>
                </c:pt>
                <c:pt idx="58">
                  <c:v>44195</c:v>
                </c:pt>
                <c:pt idx="59">
                  <c:v>44196</c:v>
                </c:pt>
                <c:pt idx="60">
                  <c:v>44197</c:v>
                </c:pt>
                <c:pt idx="61">
                  <c:v>44198</c:v>
                </c:pt>
                <c:pt idx="62">
                  <c:v>44199</c:v>
                </c:pt>
                <c:pt idx="63">
                  <c:v>44200</c:v>
                </c:pt>
                <c:pt idx="64">
                  <c:v>44201</c:v>
                </c:pt>
                <c:pt idx="65">
                  <c:v>44202</c:v>
                </c:pt>
                <c:pt idx="66">
                  <c:v>44203</c:v>
                </c:pt>
                <c:pt idx="67">
                  <c:v>44204</c:v>
                </c:pt>
                <c:pt idx="68">
                  <c:v>44205</c:v>
                </c:pt>
                <c:pt idx="69">
                  <c:v>44206</c:v>
                </c:pt>
                <c:pt idx="70">
                  <c:v>44207</c:v>
                </c:pt>
                <c:pt idx="71">
                  <c:v>44208</c:v>
                </c:pt>
                <c:pt idx="72">
                  <c:v>44209</c:v>
                </c:pt>
                <c:pt idx="73">
                  <c:v>44210</c:v>
                </c:pt>
                <c:pt idx="74">
                  <c:v>44211</c:v>
                </c:pt>
                <c:pt idx="75">
                  <c:v>44212</c:v>
                </c:pt>
                <c:pt idx="76">
                  <c:v>44213</c:v>
                </c:pt>
                <c:pt idx="77">
                  <c:v>44214</c:v>
                </c:pt>
                <c:pt idx="78">
                  <c:v>44215</c:v>
                </c:pt>
                <c:pt idx="79">
                  <c:v>44216</c:v>
                </c:pt>
                <c:pt idx="80">
                  <c:v>44217</c:v>
                </c:pt>
                <c:pt idx="81">
                  <c:v>44218</c:v>
                </c:pt>
                <c:pt idx="82">
                  <c:v>44219</c:v>
                </c:pt>
                <c:pt idx="83">
                  <c:v>44220</c:v>
                </c:pt>
                <c:pt idx="84">
                  <c:v>44221</c:v>
                </c:pt>
                <c:pt idx="85">
                  <c:v>44222</c:v>
                </c:pt>
                <c:pt idx="86">
                  <c:v>44223</c:v>
                </c:pt>
                <c:pt idx="87">
                  <c:v>44224</c:v>
                </c:pt>
                <c:pt idx="88">
                  <c:v>44225</c:v>
                </c:pt>
                <c:pt idx="89">
                  <c:v>44226</c:v>
                </c:pt>
                <c:pt idx="90">
                  <c:v>44227</c:v>
                </c:pt>
                <c:pt idx="91">
                  <c:v>44228</c:v>
                </c:pt>
                <c:pt idx="92">
                  <c:v>44229</c:v>
                </c:pt>
                <c:pt idx="93">
                  <c:v>44230</c:v>
                </c:pt>
                <c:pt idx="94">
                  <c:v>44231</c:v>
                </c:pt>
                <c:pt idx="95">
                  <c:v>44232</c:v>
                </c:pt>
                <c:pt idx="96">
                  <c:v>44233</c:v>
                </c:pt>
                <c:pt idx="97">
                  <c:v>44234</c:v>
                </c:pt>
                <c:pt idx="98">
                  <c:v>44235</c:v>
                </c:pt>
                <c:pt idx="99">
                  <c:v>44236</c:v>
                </c:pt>
                <c:pt idx="100">
                  <c:v>44237</c:v>
                </c:pt>
                <c:pt idx="101">
                  <c:v>44238</c:v>
                </c:pt>
                <c:pt idx="102">
                  <c:v>44239</c:v>
                </c:pt>
                <c:pt idx="103">
                  <c:v>44240</c:v>
                </c:pt>
                <c:pt idx="104">
                  <c:v>44241</c:v>
                </c:pt>
                <c:pt idx="105">
                  <c:v>44242</c:v>
                </c:pt>
                <c:pt idx="106">
                  <c:v>44243</c:v>
                </c:pt>
                <c:pt idx="107">
                  <c:v>44244</c:v>
                </c:pt>
                <c:pt idx="108">
                  <c:v>44245</c:v>
                </c:pt>
                <c:pt idx="109">
                  <c:v>44246</c:v>
                </c:pt>
                <c:pt idx="110">
                  <c:v>44247</c:v>
                </c:pt>
                <c:pt idx="111">
                  <c:v>44248</c:v>
                </c:pt>
                <c:pt idx="112">
                  <c:v>44249</c:v>
                </c:pt>
                <c:pt idx="113">
                  <c:v>44250</c:v>
                </c:pt>
                <c:pt idx="114">
                  <c:v>44251</c:v>
                </c:pt>
                <c:pt idx="115">
                  <c:v>44252</c:v>
                </c:pt>
                <c:pt idx="116">
                  <c:v>44253</c:v>
                </c:pt>
                <c:pt idx="117">
                  <c:v>44254</c:v>
                </c:pt>
                <c:pt idx="118">
                  <c:v>44255</c:v>
                </c:pt>
                <c:pt idx="119">
                  <c:v>44256</c:v>
                </c:pt>
                <c:pt idx="120">
                  <c:v>44257</c:v>
                </c:pt>
                <c:pt idx="121">
                  <c:v>44258</c:v>
                </c:pt>
                <c:pt idx="122">
                  <c:v>44259</c:v>
                </c:pt>
                <c:pt idx="123">
                  <c:v>44260</c:v>
                </c:pt>
                <c:pt idx="124">
                  <c:v>44261</c:v>
                </c:pt>
                <c:pt idx="125">
                  <c:v>44262</c:v>
                </c:pt>
                <c:pt idx="126">
                  <c:v>44263</c:v>
                </c:pt>
                <c:pt idx="127">
                  <c:v>44264</c:v>
                </c:pt>
                <c:pt idx="128">
                  <c:v>44265</c:v>
                </c:pt>
                <c:pt idx="129">
                  <c:v>44266</c:v>
                </c:pt>
                <c:pt idx="130">
                  <c:v>44267</c:v>
                </c:pt>
                <c:pt idx="131">
                  <c:v>44268</c:v>
                </c:pt>
                <c:pt idx="132">
                  <c:v>44269</c:v>
                </c:pt>
              </c:numCache>
            </c:numRef>
          </c:cat>
          <c:val>
            <c:numRef>
              <c:f>Sheet1!$B$64:$B$196</c:f>
              <c:numCache>
                <c:formatCode>General</c:formatCode>
                <c:ptCount val="133"/>
                <c:pt idx="0">
                  <c:v>9239</c:v>
                </c:pt>
                <c:pt idx="1">
                  <c:v>12090</c:v>
                </c:pt>
                <c:pt idx="2">
                  <c:v>15725</c:v>
                </c:pt>
                <c:pt idx="3">
                  <c:v>13234</c:v>
                </c:pt>
                <c:pt idx="4">
                  <c:v>11546</c:v>
                </c:pt>
                <c:pt idx="5">
                  <c:v>7721</c:v>
                </c:pt>
                <c:pt idx="6">
                  <c:v>3609</c:v>
                </c:pt>
                <c:pt idx="7">
                  <c:v>6048</c:v>
                </c:pt>
                <c:pt idx="8">
                  <c:v>9056</c:v>
                </c:pt>
                <c:pt idx="9">
                  <c:v>8921</c:v>
                </c:pt>
                <c:pt idx="10">
                  <c:v>7874</c:v>
                </c:pt>
                <c:pt idx="11">
                  <c:v>7358</c:v>
                </c:pt>
                <c:pt idx="12">
                  <c:v>4196</c:v>
                </c:pt>
                <c:pt idx="13">
                  <c:v>1891</c:v>
                </c:pt>
                <c:pt idx="14">
                  <c:v>5414</c:v>
                </c:pt>
                <c:pt idx="15">
                  <c:v>4246</c:v>
                </c:pt>
                <c:pt idx="16">
                  <c:v>5514</c:v>
                </c:pt>
                <c:pt idx="17">
                  <c:v>6470</c:v>
                </c:pt>
                <c:pt idx="18">
                  <c:v>5808</c:v>
                </c:pt>
                <c:pt idx="19">
                  <c:v>3191</c:v>
                </c:pt>
                <c:pt idx="20">
                  <c:v>1509</c:v>
                </c:pt>
                <c:pt idx="21">
                  <c:v>4379</c:v>
                </c:pt>
                <c:pt idx="22">
                  <c:v>5861</c:v>
                </c:pt>
                <c:pt idx="23">
                  <c:v>4929</c:v>
                </c:pt>
                <c:pt idx="24">
                  <c:v>4049</c:v>
                </c:pt>
                <c:pt idx="25">
                  <c:v>4462</c:v>
                </c:pt>
                <c:pt idx="26">
                  <c:v>2667</c:v>
                </c:pt>
                <c:pt idx="27">
                  <c:v>1074</c:v>
                </c:pt>
                <c:pt idx="28">
                  <c:v>3572</c:v>
                </c:pt>
                <c:pt idx="29">
                  <c:v>5180</c:v>
                </c:pt>
                <c:pt idx="30">
                  <c:v>4561</c:v>
                </c:pt>
                <c:pt idx="31">
                  <c:v>4624</c:v>
                </c:pt>
                <c:pt idx="32">
                  <c:v>4747</c:v>
                </c:pt>
                <c:pt idx="33">
                  <c:v>3312</c:v>
                </c:pt>
                <c:pt idx="34">
                  <c:v>1112</c:v>
                </c:pt>
                <c:pt idx="35">
                  <c:v>4251</c:v>
                </c:pt>
                <c:pt idx="36">
                  <c:v>5855</c:v>
                </c:pt>
                <c:pt idx="37">
                  <c:v>6414</c:v>
                </c:pt>
                <c:pt idx="38">
                  <c:v>5872</c:v>
                </c:pt>
                <c:pt idx="39">
                  <c:v>6209</c:v>
                </c:pt>
                <c:pt idx="40">
                  <c:v>3655</c:v>
                </c:pt>
                <c:pt idx="41">
                  <c:v>1998</c:v>
                </c:pt>
                <c:pt idx="42">
                  <c:v>5176</c:v>
                </c:pt>
                <c:pt idx="43">
                  <c:v>7908</c:v>
                </c:pt>
                <c:pt idx="44">
                  <c:v>8256</c:v>
                </c:pt>
                <c:pt idx="45">
                  <c:v>7614</c:v>
                </c:pt>
                <c:pt idx="46">
                  <c:v>8836</c:v>
                </c:pt>
                <c:pt idx="47">
                  <c:v>5325</c:v>
                </c:pt>
                <c:pt idx="48">
                  <c:v>3401</c:v>
                </c:pt>
                <c:pt idx="49">
                  <c:v>7949</c:v>
                </c:pt>
                <c:pt idx="50">
                  <c:v>10910</c:v>
                </c:pt>
                <c:pt idx="51">
                  <c:v>14135</c:v>
                </c:pt>
                <c:pt idx="52">
                  <c:v>4373</c:v>
                </c:pt>
                <c:pt idx="53">
                  <c:v>2671</c:v>
                </c:pt>
                <c:pt idx="54">
                  <c:v>3031</c:v>
                </c:pt>
                <c:pt idx="55">
                  <c:v>3780</c:v>
                </c:pt>
                <c:pt idx="56">
                  <c:v>10935</c:v>
                </c:pt>
                <c:pt idx="57">
                  <c:v>16466</c:v>
                </c:pt>
                <c:pt idx="58">
                  <c:v>17059</c:v>
                </c:pt>
                <c:pt idx="59">
                  <c:v>13306</c:v>
                </c:pt>
                <c:pt idx="60">
                  <c:v>3446</c:v>
                </c:pt>
                <c:pt idx="61">
                  <c:v>4984</c:v>
                </c:pt>
                <c:pt idx="62">
                  <c:v>6267</c:v>
                </c:pt>
                <c:pt idx="63">
                  <c:v>12951</c:v>
                </c:pt>
                <c:pt idx="64">
                  <c:v>17396</c:v>
                </c:pt>
                <c:pt idx="65">
                  <c:v>17766</c:v>
                </c:pt>
                <c:pt idx="66">
                  <c:v>14880</c:v>
                </c:pt>
                <c:pt idx="67">
                  <c:v>13099</c:v>
                </c:pt>
                <c:pt idx="68">
                  <c:v>8436</c:v>
                </c:pt>
                <c:pt idx="69">
                  <c:v>4311</c:v>
                </c:pt>
                <c:pt idx="70">
                  <c:v>9384</c:v>
                </c:pt>
                <c:pt idx="71">
                  <c:v>10804</c:v>
                </c:pt>
                <c:pt idx="72">
                  <c:v>10913</c:v>
                </c:pt>
                <c:pt idx="73">
                  <c:v>8086</c:v>
                </c:pt>
                <c:pt idx="74">
                  <c:v>9299</c:v>
                </c:pt>
                <c:pt idx="75">
                  <c:v>5239</c:v>
                </c:pt>
                <c:pt idx="76">
                  <c:v>2641</c:v>
                </c:pt>
                <c:pt idx="77">
                  <c:v>7667</c:v>
                </c:pt>
                <c:pt idx="78">
                  <c:v>9607</c:v>
                </c:pt>
                <c:pt idx="79">
                  <c:v>8214</c:v>
                </c:pt>
                <c:pt idx="80">
                  <c:v>7531</c:v>
                </c:pt>
                <c:pt idx="81">
                  <c:v>8464</c:v>
                </c:pt>
                <c:pt idx="82">
                  <c:v>4239</c:v>
                </c:pt>
                <c:pt idx="83">
                  <c:v>2394</c:v>
                </c:pt>
                <c:pt idx="84">
                  <c:v>6972</c:v>
                </c:pt>
                <c:pt idx="85">
                  <c:v>9194</c:v>
                </c:pt>
                <c:pt idx="86">
                  <c:v>8502</c:v>
                </c:pt>
                <c:pt idx="87">
                  <c:v>8007</c:v>
                </c:pt>
                <c:pt idx="88">
                  <c:v>8052</c:v>
                </c:pt>
                <c:pt idx="89">
                  <c:v>4055</c:v>
                </c:pt>
                <c:pt idx="90">
                  <c:v>2573</c:v>
                </c:pt>
                <c:pt idx="91">
                  <c:v>7214</c:v>
                </c:pt>
                <c:pt idx="92">
                  <c:v>9148</c:v>
                </c:pt>
                <c:pt idx="93">
                  <c:v>9666</c:v>
                </c:pt>
                <c:pt idx="94">
                  <c:v>8106</c:v>
                </c:pt>
                <c:pt idx="95">
                  <c:v>8620</c:v>
                </c:pt>
                <c:pt idx="96">
                  <c:v>4820</c:v>
                </c:pt>
                <c:pt idx="97">
                  <c:v>2451</c:v>
                </c:pt>
                <c:pt idx="98">
                  <c:v>7779</c:v>
                </c:pt>
                <c:pt idx="99">
                  <c:v>10281</c:v>
                </c:pt>
                <c:pt idx="100">
                  <c:v>9536</c:v>
                </c:pt>
                <c:pt idx="101">
                  <c:v>9016</c:v>
                </c:pt>
                <c:pt idx="102">
                  <c:v>8827</c:v>
                </c:pt>
                <c:pt idx="103">
                  <c:v>5141</c:v>
                </c:pt>
                <c:pt idx="104">
                  <c:v>2880</c:v>
                </c:pt>
                <c:pt idx="105">
                  <c:v>8904</c:v>
                </c:pt>
                <c:pt idx="106">
                  <c:v>12605</c:v>
                </c:pt>
                <c:pt idx="107">
                  <c:v>10937</c:v>
                </c:pt>
                <c:pt idx="108">
                  <c:v>11701</c:v>
                </c:pt>
                <c:pt idx="109">
                  <c:v>11285</c:v>
                </c:pt>
                <c:pt idx="110">
                  <c:v>6774</c:v>
                </c:pt>
                <c:pt idx="111">
                  <c:v>4064</c:v>
                </c:pt>
                <c:pt idx="112">
                  <c:v>11403</c:v>
                </c:pt>
                <c:pt idx="113">
                  <c:v>15838</c:v>
                </c:pt>
                <c:pt idx="114">
                  <c:v>13790</c:v>
                </c:pt>
                <c:pt idx="115">
                  <c:v>14582</c:v>
                </c:pt>
                <c:pt idx="116">
                  <c:v>14768</c:v>
                </c:pt>
                <c:pt idx="117">
                  <c:v>7821</c:v>
                </c:pt>
                <c:pt idx="118">
                  <c:v>4583</c:v>
                </c:pt>
                <c:pt idx="119">
                  <c:v>12315</c:v>
                </c:pt>
                <c:pt idx="120">
                  <c:v>16766</c:v>
                </c:pt>
                <c:pt idx="121">
                  <c:v>15231</c:v>
                </c:pt>
                <c:pt idx="122">
                  <c:v>14620</c:v>
                </c:pt>
                <c:pt idx="123">
                  <c:v>13074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Sheet1!$A$64:$A$196</c:f>
              <c:numCache>
                <c:formatCode>m/d/yyyy</c:formatCode>
                <c:ptCount val="133"/>
                <c:pt idx="0">
                  <c:v>44137</c:v>
                </c:pt>
                <c:pt idx="1">
                  <c:v>44138</c:v>
                </c:pt>
                <c:pt idx="2">
                  <c:v>44139</c:v>
                </c:pt>
                <c:pt idx="3">
                  <c:v>44140</c:v>
                </c:pt>
                <c:pt idx="4">
                  <c:v>44141</c:v>
                </c:pt>
                <c:pt idx="5">
                  <c:v>44142</c:v>
                </c:pt>
                <c:pt idx="6">
                  <c:v>44143</c:v>
                </c:pt>
                <c:pt idx="7">
                  <c:v>44144</c:v>
                </c:pt>
                <c:pt idx="8">
                  <c:v>44145</c:v>
                </c:pt>
                <c:pt idx="9">
                  <c:v>44146</c:v>
                </c:pt>
                <c:pt idx="10">
                  <c:v>44147</c:v>
                </c:pt>
                <c:pt idx="11">
                  <c:v>44148</c:v>
                </c:pt>
                <c:pt idx="12">
                  <c:v>44149</c:v>
                </c:pt>
                <c:pt idx="13">
                  <c:v>44150</c:v>
                </c:pt>
                <c:pt idx="14">
                  <c:v>44151</c:v>
                </c:pt>
                <c:pt idx="15">
                  <c:v>44152</c:v>
                </c:pt>
                <c:pt idx="16">
                  <c:v>44153</c:v>
                </c:pt>
                <c:pt idx="17">
                  <c:v>44154</c:v>
                </c:pt>
                <c:pt idx="18">
                  <c:v>44155</c:v>
                </c:pt>
                <c:pt idx="19">
                  <c:v>44156</c:v>
                </c:pt>
                <c:pt idx="20">
                  <c:v>44157</c:v>
                </c:pt>
                <c:pt idx="21">
                  <c:v>44158</c:v>
                </c:pt>
                <c:pt idx="22">
                  <c:v>44159</c:v>
                </c:pt>
                <c:pt idx="23">
                  <c:v>44160</c:v>
                </c:pt>
                <c:pt idx="24">
                  <c:v>44161</c:v>
                </c:pt>
                <c:pt idx="25">
                  <c:v>44162</c:v>
                </c:pt>
                <c:pt idx="26">
                  <c:v>44163</c:v>
                </c:pt>
                <c:pt idx="27">
                  <c:v>44164</c:v>
                </c:pt>
                <c:pt idx="28">
                  <c:v>44165</c:v>
                </c:pt>
                <c:pt idx="29">
                  <c:v>44166</c:v>
                </c:pt>
                <c:pt idx="30">
                  <c:v>44167</c:v>
                </c:pt>
                <c:pt idx="31">
                  <c:v>44168</c:v>
                </c:pt>
                <c:pt idx="32">
                  <c:v>44169</c:v>
                </c:pt>
                <c:pt idx="33">
                  <c:v>44170</c:v>
                </c:pt>
                <c:pt idx="34">
                  <c:v>44171</c:v>
                </c:pt>
                <c:pt idx="35">
                  <c:v>44172</c:v>
                </c:pt>
                <c:pt idx="36">
                  <c:v>44173</c:v>
                </c:pt>
                <c:pt idx="37">
                  <c:v>44174</c:v>
                </c:pt>
                <c:pt idx="38">
                  <c:v>44175</c:v>
                </c:pt>
                <c:pt idx="39">
                  <c:v>44176</c:v>
                </c:pt>
                <c:pt idx="40">
                  <c:v>44177</c:v>
                </c:pt>
                <c:pt idx="41">
                  <c:v>44178</c:v>
                </c:pt>
                <c:pt idx="42">
                  <c:v>44179</c:v>
                </c:pt>
                <c:pt idx="43">
                  <c:v>44180</c:v>
                </c:pt>
                <c:pt idx="44">
                  <c:v>44181</c:v>
                </c:pt>
                <c:pt idx="45">
                  <c:v>44182</c:v>
                </c:pt>
                <c:pt idx="46">
                  <c:v>44183</c:v>
                </c:pt>
                <c:pt idx="47">
                  <c:v>44184</c:v>
                </c:pt>
                <c:pt idx="48">
                  <c:v>44185</c:v>
                </c:pt>
                <c:pt idx="49">
                  <c:v>44186</c:v>
                </c:pt>
                <c:pt idx="50">
                  <c:v>44187</c:v>
                </c:pt>
                <c:pt idx="51">
                  <c:v>44188</c:v>
                </c:pt>
                <c:pt idx="52">
                  <c:v>44189</c:v>
                </c:pt>
                <c:pt idx="53">
                  <c:v>44190</c:v>
                </c:pt>
                <c:pt idx="54">
                  <c:v>44191</c:v>
                </c:pt>
                <c:pt idx="55">
                  <c:v>44192</c:v>
                </c:pt>
                <c:pt idx="56">
                  <c:v>44193</c:v>
                </c:pt>
                <c:pt idx="57">
                  <c:v>44194</c:v>
                </c:pt>
                <c:pt idx="58">
                  <c:v>44195</c:v>
                </c:pt>
                <c:pt idx="59">
                  <c:v>44196</c:v>
                </c:pt>
                <c:pt idx="60">
                  <c:v>44197</c:v>
                </c:pt>
                <c:pt idx="61">
                  <c:v>44198</c:v>
                </c:pt>
                <c:pt idx="62">
                  <c:v>44199</c:v>
                </c:pt>
                <c:pt idx="63">
                  <c:v>44200</c:v>
                </c:pt>
                <c:pt idx="64">
                  <c:v>44201</c:v>
                </c:pt>
                <c:pt idx="65">
                  <c:v>44202</c:v>
                </c:pt>
                <c:pt idx="66">
                  <c:v>44203</c:v>
                </c:pt>
                <c:pt idx="67">
                  <c:v>44204</c:v>
                </c:pt>
                <c:pt idx="68">
                  <c:v>44205</c:v>
                </c:pt>
                <c:pt idx="69">
                  <c:v>44206</c:v>
                </c:pt>
                <c:pt idx="70">
                  <c:v>44207</c:v>
                </c:pt>
                <c:pt idx="71">
                  <c:v>44208</c:v>
                </c:pt>
                <c:pt idx="72">
                  <c:v>44209</c:v>
                </c:pt>
                <c:pt idx="73">
                  <c:v>44210</c:v>
                </c:pt>
                <c:pt idx="74">
                  <c:v>44211</c:v>
                </c:pt>
                <c:pt idx="75">
                  <c:v>44212</c:v>
                </c:pt>
                <c:pt idx="76">
                  <c:v>44213</c:v>
                </c:pt>
                <c:pt idx="77">
                  <c:v>44214</c:v>
                </c:pt>
                <c:pt idx="78">
                  <c:v>44215</c:v>
                </c:pt>
                <c:pt idx="79">
                  <c:v>44216</c:v>
                </c:pt>
                <c:pt idx="80">
                  <c:v>44217</c:v>
                </c:pt>
                <c:pt idx="81">
                  <c:v>44218</c:v>
                </c:pt>
                <c:pt idx="82">
                  <c:v>44219</c:v>
                </c:pt>
                <c:pt idx="83">
                  <c:v>44220</c:v>
                </c:pt>
                <c:pt idx="84">
                  <c:v>44221</c:v>
                </c:pt>
                <c:pt idx="85">
                  <c:v>44222</c:v>
                </c:pt>
                <c:pt idx="86">
                  <c:v>44223</c:v>
                </c:pt>
                <c:pt idx="87">
                  <c:v>44224</c:v>
                </c:pt>
                <c:pt idx="88">
                  <c:v>44225</c:v>
                </c:pt>
                <c:pt idx="89">
                  <c:v>44226</c:v>
                </c:pt>
                <c:pt idx="90">
                  <c:v>44227</c:v>
                </c:pt>
                <c:pt idx="91">
                  <c:v>44228</c:v>
                </c:pt>
                <c:pt idx="92">
                  <c:v>44229</c:v>
                </c:pt>
                <c:pt idx="93">
                  <c:v>44230</c:v>
                </c:pt>
                <c:pt idx="94">
                  <c:v>44231</c:v>
                </c:pt>
                <c:pt idx="95">
                  <c:v>44232</c:v>
                </c:pt>
                <c:pt idx="96">
                  <c:v>44233</c:v>
                </c:pt>
                <c:pt idx="97">
                  <c:v>44234</c:v>
                </c:pt>
                <c:pt idx="98">
                  <c:v>44235</c:v>
                </c:pt>
                <c:pt idx="99">
                  <c:v>44236</c:v>
                </c:pt>
                <c:pt idx="100">
                  <c:v>44237</c:v>
                </c:pt>
                <c:pt idx="101">
                  <c:v>44238</c:v>
                </c:pt>
                <c:pt idx="102">
                  <c:v>44239</c:v>
                </c:pt>
                <c:pt idx="103">
                  <c:v>44240</c:v>
                </c:pt>
                <c:pt idx="104">
                  <c:v>44241</c:v>
                </c:pt>
                <c:pt idx="105">
                  <c:v>44242</c:v>
                </c:pt>
                <c:pt idx="106">
                  <c:v>44243</c:v>
                </c:pt>
                <c:pt idx="107">
                  <c:v>44244</c:v>
                </c:pt>
                <c:pt idx="108">
                  <c:v>44245</c:v>
                </c:pt>
                <c:pt idx="109">
                  <c:v>44246</c:v>
                </c:pt>
                <c:pt idx="110">
                  <c:v>44247</c:v>
                </c:pt>
                <c:pt idx="111">
                  <c:v>44248</c:v>
                </c:pt>
                <c:pt idx="112">
                  <c:v>44249</c:v>
                </c:pt>
                <c:pt idx="113">
                  <c:v>44250</c:v>
                </c:pt>
                <c:pt idx="114">
                  <c:v>44251</c:v>
                </c:pt>
                <c:pt idx="115">
                  <c:v>44252</c:v>
                </c:pt>
                <c:pt idx="116">
                  <c:v>44253</c:v>
                </c:pt>
                <c:pt idx="117">
                  <c:v>44254</c:v>
                </c:pt>
                <c:pt idx="118">
                  <c:v>44255</c:v>
                </c:pt>
                <c:pt idx="119">
                  <c:v>44256</c:v>
                </c:pt>
                <c:pt idx="120">
                  <c:v>44257</c:v>
                </c:pt>
                <c:pt idx="121">
                  <c:v>44258</c:v>
                </c:pt>
                <c:pt idx="122">
                  <c:v>44259</c:v>
                </c:pt>
                <c:pt idx="123">
                  <c:v>44260</c:v>
                </c:pt>
                <c:pt idx="124">
                  <c:v>44261</c:v>
                </c:pt>
                <c:pt idx="125">
                  <c:v>44262</c:v>
                </c:pt>
                <c:pt idx="126">
                  <c:v>44263</c:v>
                </c:pt>
                <c:pt idx="127">
                  <c:v>44264</c:v>
                </c:pt>
                <c:pt idx="128">
                  <c:v>44265</c:v>
                </c:pt>
                <c:pt idx="129">
                  <c:v>44266</c:v>
                </c:pt>
                <c:pt idx="130">
                  <c:v>44267</c:v>
                </c:pt>
                <c:pt idx="131">
                  <c:v>44268</c:v>
                </c:pt>
                <c:pt idx="132">
                  <c:v>44269</c:v>
                </c:pt>
              </c:numCache>
            </c:numRef>
          </c:cat>
          <c:val>
            <c:numRef>
              <c:f>Sheet1!$C$64:$C$196</c:f>
              <c:numCache>
                <c:formatCode>General</c:formatCode>
                <c:ptCount val="13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Sheet1!$A$64:$A$196</c:f>
              <c:numCache>
                <c:formatCode>m/d/yyyy</c:formatCode>
                <c:ptCount val="133"/>
                <c:pt idx="0">
                  <c:v>44137</c:v>
                </c:pt>
                <c:pt idx="1">
                  <c:v>44138</c:v>
                </c:pt>
                <c:pt idx="2">
                  <c:v>44139</c:v>
                </c:pt>
                <c:pt idx="3">
                  <c:v>44140</c:v>
                </c:pt>
                <c:pt idx="4">
                  <c:v>44141</c:v>
                </c:pt>
                <c:pt idx="5">
                  <c:v>44142</c:v>
                </c:pt>
                <c:pt idx="6">
                  <c:v>44143</c:v>
                </c:pt>
                <c:pt idx="7">
                  <c:v>44144</c:v>
                </c:pt>
                <c:pt idx="8">
                  <c:v>44145</c:v>
                </c:pt>
                <c:pt idx="9">
                  <c:v>44146</c:v>
                </c:pt>
                <c:pt idx="10">
                  <c:v>44147</c:v>
                </c:pt>
                <c:pt idx="11">
                  <c:v>44148</c:v>
                </c:pt>
                <c:pt idx="12">
                  <c:v>44149</c:v>
                </c:pt>
                <c:pt idx="13">
                  <c:v>44150</c:v>
                </c:pt>
                <c:pt idx="14">
                  <c:v>44151</c:v>
                </c:pt>
                <c:pt idx="15">
                  <c:v>44152</c:v>
                </c:pt>
                <c:pt idx="16">
                  <c:v>44153</c:v>
                </c:pt>
                <c:pt idx="17">
                  <c:v>44154</c:v>
                </c:pt>
                <c:pt idx="18">
                  <c:v>44155</c:v>
                </c:pt>
                <c:pt idx="19">
                  <c:v>44156</c:v>
                </c:pt>
                <c:pt idx="20">
                  <c:v>44157</c:v>
                </c:pt>
                <c:pt idx="21">
                  <c:v>44158</c:v>
                </c:pt>
                <c:pt idx="22">
                  <c:v>44159</c:v>
                </c:pt>
                <c:pt idx="23">
                  <c:v>44160</c:v>
                </c:pt>
                <c:pt idx="24">
                  <c:v>44161</c:v>
                </c:pt>
                <c:pt idx="25">
                  <c:v>44162</c:v>
                </c:pt>
                <c:pt idx="26">
                  <c:v>44163</c:v>
                </c:pt>
                <c:pt idx="27">
                  <c:v>44164</c:v>
                </c:pt>
                <c:pt idx="28">
                  <c:v>44165</c:v>
                </c:pt>
                <c:pt idx="29">
                  <c:v>44166</c:v>
                </c:pt>
                <c:pt idx="30">
                  <c:v>44167</c:v>
                </c:pt>
                <c:pt idx="31">
                  <c:v>44168</c:v>
                </c:pt>
                <c:pt idx="32">
                  <c:v>44169</c:v>
                </c:pt>
                <c:pt idx="33">
                  <c:v>44170</c:v>
                </c:pt>
                <c:pt idx="34">
                  <c:v>44171</c:v>
                </c:pt>
                <c:pt idx="35">
                  <c:v>44172</c:v>
                </c:pt>
                <c:pt idx="36">
                  <c:v>44173</c:v>
                </c:pt>
                <c:pt idx="37">
                  <c:v>44174</c:v>
                </c:pt>
                <c:pt idx="38">
                  <c:v>44175</c:v>
                </c:pt>
                <c:pt idx="39">
                  <c:v>44176</c:v>
                </c:pt>
                <c:pt idx="40">
                  <c:v>44177</c:v>
                </c:pt>
                <c:pt idx="41">
                  <c:v>44178</c:v>
                </c:pt>
                <c:pt idx="42">
                  <c:v>44179</c:v>
                </c:pt>
                <c:pt idx="43">
                  <c:v>44180</c:v>
                </c:pt>
                <c:pt idx="44">
                  <c:v>44181</c:v>
                </c:pt>
                <c:pt idx="45">
                  <c:v>44182</c:v>
                </c:pt>
                <c:pt idx="46">
                  <c:v>44183</c:v>
                </c:pt>
                <c:pt idx="47">
                  <c:v>44184</c:v>
                </c:pt>
                <c:pt idx="48">
                  <c:v>44185</c:v>
                </c:pt>
                <c:pt idx="49">
                  <c:v>44186</c:v>
                </c:pt>
                <c:pt idx="50">
                  <c:v>44187</c:v>
                </c:pt>
                <c:pt idx="51">
                  <c:v>44188</c:v>
                </c:pt>
                <c:pt idx="52">
                  <c:v>44189</c:v>
                </c:pt>
                <c:pt idx="53">
                  <c:v>44190</c:v>
                </c:pt>
                <c:pt idx="54">
                  <c:v>44191</c:v>
                </c:pt>
                <c:pt idx="55">
                  <c:v>44192</c:v>
                </c:pt>
                <c:pt idx="56">
                  <c:v>44193</c:v>
                </c:pt>
                <c:pt idx="57">
                  <c:v>44194</c:v>
                </c:pt>
                <c:pt idx="58">
                  <c:v>44195</c:v>
                </c:pt>
                <c:pt idx="59">
                  <c:v>44196</c:v>
                </c:pt>
                <c:pt idx="60">
                  <c:v>44197</c:v>
                </c:pt>
                <c:pt idx="61">
                  <c:v>44198</c:v>
                </c:pt>
                <c:pt idx="62">
                  <c:v>44199</c:v>
                </c:pt>
                <c:pt idx="63">
                  <c:v>44200</c:v>
                </c:pt>
                <c:pt idx="64">
                  <c:v>44201</c:v>
                </c:pt>
                <c:pt idx="65">
                  <c:v>44202</c:v>
                </c:pt>
                <c:pt idx="66">
                  <c:v>44203</c:v>
                </c:pt>
                <c:pt idx="67">
                  <c:v>44204</c:v>
                </c:pt>
                <c:pt idx="68">
                  <c:v>44205</c:v>
                </c:pt>
                <c:pt idx="69">
                  <c:v>44206</c:v>
                </c:pt>
                <c:pt idx="70">
                  <c:v>44207</c:v>
                </c:pt>
                <c:pt idx="71">
                  <c:v>44208</c:v>
                </c:pt>
                <c:pt idx="72">
                  <c:v>44209</c:v>
                </c:pt>
                <c:pt idx="73">
                  <c:v>44210</c:v>
                </c:pt>
                <c:pt idx="74">
                  <c:v>44211</c:v>
                </c:pt>
                <c:pt idx="75">
                  <c:v>44212</c:v>
                </c:pt>
                <c:pt idx="76">
                  <c:v>44213</c:v>
                </c:pt>
                <c:pt idx="77">
                  <c:v>44214</c:v>
                </c:pt>
                <c:pt idx="78">
                  <c:v>44215</c:v>
                </c:pt>
                <c:pt idx="79">
                  <c:v>44216</c:v>
                </c:pt>
                <c:pt idx="80">
                  <c:v>44217</c:v>
                </c:pt>
                <c:pt idx="81">
                  <c:v>44218</c:v>
                </c:pt>
                <c:pt idx="82">
                  <c:v>44219</c:v>
                </c:pt>
                <c:pt idx="83">
                  <c:v>44220</c:v>
                </c:pt>
                <c:pt idx="84">
                  <c:v>44221</c:v>
                </c:pt>
                <c:pt idx="85">
                  <c:v>44222</c:v>
                </c:pt>
                <c:pt idx="86">
                  <c:v>44223</c:v>
                </c:pt>
                <c:pt idx="87">
                  <c:v>44224</c:v>
                </c:pt>
                <c:pt idx="88">
                  <c:v>44225</c:v>
                </c:pt>
                <c:pt idx="89">
                  <c:v>44226</c:v>
                </c:pt>
                <c:pt idx="90">
                  <c:v>44227</c:v>
                </c:pt>
                <c:pt idx="91">
                  <c:v>44228</c:v>
                </c:pt>
                <c:pt idx="92">
                  <c:v>44229</c:v>
                </c:pt>
                <c:pt idx="93">
                  <c:v>44230</c:v>
                </c:pt>
                <c:pt idx="94">
                  <c:v>44231</c:v>
                </c:pt>
                <c:pt idx="95">
                  <c:v>44232</c:v>
                </c:pt>
                <c:pt idx="96">
                  <c:v>44233</c:v>
                </c:pt>
                <c:pt idx="97">
                  <c:v>44234</c:v>
                </c:pt>
                <c:pt idx="98">
                  <c:v>44235</c:v>
                </c:pt>
                <c:pt idx="99">
                  <c:v>44236</c:v>
                </c:pt>
                <c:pt idx="100">
                  <c:v>44237</c:v>
                </c:pt>
                <c:pt idx="101">
                  <c:v>44238</c:v>
                </c:pt>
                <c:pt idx="102">
                  <c:v>44239</c:v>
                </c:pt>
                <c:pt idx="103">
                  <c:v>44240</c:v>
                </c:pt>
                <c:pt idx="104">
                  <c:v>44241</c:v>
                </c:pt>
                <c:pt idx="105">
                  <c:v>44242</c:v>
                </c:pt>
                <c:pt idx="106">
                  <c:v>44243</c:v>
                </c:pt>
                <c:pt idx="107">
                  <c:v>44244</c:v>
                </c:pt>
                <c:pt idx="108">
                  <c:v>44245</c:v>
                </c:pt>
                <c:pt idx="109">
                  <c:v>44246</c:v>
                </c:pt>
                <c:pt idx="110">
                  <c:v>44247</c:v>
                </c:pt>
                <c:pt idx="111">
                  <c:v>44248</c:v>
                </c:pt>
                <c:pt idx="112">
                  <c:v>44249</c:v>
                </c:pt>
                <c:pt idx="113">
                  <c:v>44250</c:v>
                </c:pt>
                <c:pt idx="114">
                  <c:v>44251</c:v>
                </c:pt>
                <c:pt idx="115">
                  <c:v>44252</c:v>
                </c:pt>
                <c:pt idx="116">
                  <c:v>44253</c:v>
                </c:pt>
                <c:pt idx="117">
                  <c:v>44254</c:v>
                </c:pt>
                <c:pt idx="118">
                  <c:v>44255</c:v>
                </c:pt>
                <c:pt idx="119">
                  <c:v>44256</c:v>
                </c:pt>
                <c:pt idx="120">
                  <c:v>44257</c:v>
                </c:pt>
                <c:pt idx="121">
                  <c:v>44258</c:v>
                </c:pt>
                <c:pt idx="122">
                  <c:v>44259</c:v>
                </c:pt>
                <c:pt idx="123">
                  <c:v>44260</c:v>
                </c:pt>
                <c:pt idx="124">
                  <c:v>44261</c:v>
                </c:pt>
                <c:pt idx="125">
                  <c:v>44262</c:v>
                </c:pt>
                <c:pt idx="126">
                  <c:v>44263</c:v>
                </c:pt>
                <c:pt idx="127">
                  <c:v>44264</c:v>
                </c:pt>
                <c:pt idx="128">
                  <c:v>44265</c:v>
                </c:pt>
                <c:pt idx="129">
                  <c:v>44266</c:v>
                </c:pt>
                <c:pt idx="130">
                  <c:v>44267</c:v>
                </c:pt>
                <c:pt idx="131">
                  <c:v>44268</c:v>
                </c:pt>
                <c:pt idx="132">
                  <c:v>44269</c:v>
                </c:pt>
              </c:numCache>
            </c:numRef>
          </c:cat>
          <c:val>
            <c:numRef>
              <c:f>Sheet1!$D$64:$D$196</c:f>
              <c:numCache>
                <c:formatCode>General</c:formatCode>
                <c:ptCount val="133"/>
                <c:pt idx="109">
                  <c:v>10601</c:v>
                </c:pt>
                <c:pt idx="110">
                  <c:v>10030</c:v>
                </c:pt>
                <c:pt idx="111">
                  <c:v>9743</c:v>
                </c:pt>
                <c:pt idx="112">
                  <c:v>9627</c:v>
                </c:pt>
                <c:pt idx="113">
                  <c:v>9607</c:v>
                </c:pt>
                <c:pt idx="114">
                  <c:v>9485</c:v>
                </c:pt>
                <c:pt idx="115">
                  <c:v>9302</c:v>
                </c:pt>
                <c:pt idx="116">
                  <c:v>9081</c:v>
                </c:pt>
                <c:pt idx="117">
                  <c:v>8839</c:v>
                </c:pt>
                <c:pt idx="118">
                  <c:v>8706</c:v>
                </c:pt>
                <c:pt idx="119">
                  <c:v>8600</c:v>
                </c:pt>
                <c:pt idx="120">
                  <c:v>8473</c:v>
                </c:pt>
                <c:pt idx="121">
                  <c:v>8298</c:v>
                </c:pt>
                <c:pt idx="122">
                  <c:v>8122</c:v>
                </c:pt>
                <c:pt idx="123">
                  <c:v>7963</c:v>
                </c:pt>
                <c:pt idx="124">
                  <c:v>7826</c:v>
                </c:pt>
                <c:pt idx="125">
                  <c:v>7704</c:v>
                </c:pt>
                <c:pt idx="126">
                  <c:v>7572</c:v>
                </c:pt>
                <c:pt idx="127">
                  <c:v>7429</c:v>
                </c:pt>
                <c:pt idx="128">
                  <c:v>7283</c:v>
                </c:pt>
                <c:pt idx="129">
                  <c:v>7149</c:v>
                </c:pt>
                <c:pt idx="130">
                  <c:v>7026</c:v>
                </c:pt>
                <c:pt idx="131">
                  <c:v>6905</c:v>
                </c:pt>
                <c:pt idx="132">
                  <c:v>6783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Sheet1!$A$64:$A$196</c:f>
              <c:numCache>
                <c:formatCode>m/d/yyyy</c:formatCode>
                <c:ptCount val="133"/>
                <c:pt idx="0">
                  <c:v>44137</c:v>
                </c:pt>
                <c:pt idx="1">
                  <c:v>44138</c:v>
                </c:pt>
                <c:pt idx="2">
                  <c:v>44139</c:v>
                </c:pt>
                <c:pt idx="3">
                  <c:v>44140</c:v>
                </c:pt>
                <c:pt idx="4">
                  <c:v>44141</c:v>
                </c:pt>
                <c:pt idx="5">
                  <c:v>44142</c:v>
                </c:pt>
                <c:pt idx="6">
                  <c:v>44143</c:v>
                </c:pt>
                <c:pt idx="7">
                  <c:v>44144</c:v>
                </c:pt>
                <c:pt idx="8">
                  <c:v>44145</c:v>
                </c:pt>
                <c:pt idx="9">
                  <c:v>44146</c:v>
                </c:pt>
                <c:pt idx="10">
                  <c:v>44147</c:v>
                </c:pt>
                <c:pt idx="11">
                  <c:v>44148</c:v>
                </c:pt>
                <c:pt idx="12">
                  <c:v>44149</c:v>
                </c:pt>
                <c:pt idx="13">
                  <c:v>44150</c:v>
                </c:pt>
                <c:pt idx="14">
                  <c:v>44151</c:v>
                </c:pt>
                <c:pt idx="15">
                  <c:v>44152</c:v>
                </c:pt>
                <c:pt idx="16">
                  <c:v>44153</c:v>
                </c:pt>
                <c:pt idx="17">
                  <c:v>44154</c:v>
                </c:pt>
                <c:pt idx="18">
                  <c:v>44155</c:v>
                </c:pt>
                <c:pt idx="19">
                  <c:v>44156</c:v>
                </c:pt>
                <c:pt idx="20">
                  <c:v>44157</c:v>
                </c:pt>
                <c:pt idx="21">
                  <c:v>44158</c:v>
                </c:pt>
                <c:pt idx="22">
                  <c:v>44159</c:v>
                </c:pt>
                <c:pt idx="23">
                  <c:v>44160</c:v>
                </c:pt>
                <c:pt idx="24">
                  <c:v>44161</c:v>
                </c:pt>
                <c:pt idx="25">
                  <c:v>44162</c:v>
                </c:pt>
                <c:pt idx="26">
                  <c:v>44163</c:v>
                </c:pt>
                <c:pt idx="27">
                  <c:v>44164</c:v>
                </c:pt>
                <c:pt idx="28">
                  <c:v>44165</c:v>
                </c:pt>
                <c:pt idx="29">
                  <c:v>44166</c:v>
                </c:pt>
                <c:pt idx="30">
                  <c:v>44167</c:v>
                </c:pt>
                <c:pt idx="31">
                  <c:v>44168</c:v>
                </c:pt>
                <c:pt idx="32">
                  <c:v>44169</c:v>
                </c:pt>
                <c:pt idx="33">
                  <c:v>44170</c:v>
                </c:pt>
                <c:pt idx="34">
                  <c:v>44171</c:v>
                </c:pt>
                <c:pt idx="35">
                  <c:v>44172</c:v>
                </c:pt>
                <c:pt idx="36">
                  <c:v>44173</c:v>
                </c:pt>
                <c:pt idx="37">
                  <c:v>44174</c:v>
                </c:pt>
                <c:pt idx="38">
                  <c:v>44175</c:v>
                </c:pt>
                <c:pt idx="39">
                  <c:v>44176</c:v>
                </c:pt>
                <c:pt idx="40">
                  <c:v>44177</c:v>
                </c:pt>
                <c:pt idx="41">
                  <c:v>44178</c:v>
                </c:pt>
                <c:pt idx="42">
                  <c:v>44179</c:v>
                </c:pt>
                <c:pt idx="43">
                  <c:v>44180</c:v>
                </c:pt>
                <c:pt idx="44">
                  <c:v>44181</c:v>
                </c:pt>
                <c:pt idx="45">
                  <c:v>44182</c:v>
                </c:pt>
                <c:pt idx="46">
                  <c:v>44183</c:v>
                </c:pt>
                <c:pt idx="47">
                  <c:v>44184</c:v>
                </c:pt>
                <c:pt idx="48">
                  <c:v>44185</c:v>
                </c:pt>
                <c:pt idx="49">
                  <c:v>44186</c:v>
                </c:pt>
                <c:pt idx="50">
                  <c:v>44187</c:v>
                </c:pt>
                <c:pt idx="51">
                  <c:v>44188</c:v>
                </c:pt>
                <c:pt idx="52">
                  <c:v>44189</c:v>
                </c:pt>
                <c:pt idx="53">
                  <c:v>44190</c:v>
                </c:pt>
                <c:pt idx="54">
                  <c:v>44191</c:v>
                </c:pt>
                <c:pt idx="55">
                  <c:v>44192</c:v>
                </c:pt>
                <c:pt idx="56">
                  <c:v>44193</c:v>
                </c:pt>
                <c:pt idx="57">
                  <c:v>44194</c:v>
                </c:pt>
                <c:pt idx="58">
                  <c:v>44195</c:v>
                </c:pt>
                <c:pt idx="59">
                  <c:v>44196</c:v>
                </c:pt>
                <c:pt idx="60">
                  <c:v>44197</c:v>
                </c:pt>
                <c:pt idx="61">
                  <c:v>44198</c:v>
                </c:pt>
                <c:pt idx="62">
                  <c:v>44199</c:v>
                </c:pt>
                <c:pt idx="63">
                  <c:v>44200</c:v>
                </c:pt>
                <c:pt idx="64">
                  <c:v>44201</c:v>
                </c:pt>
                <c:pt idx="65">
                  <c:v>44202</c:v>
                </c:pt>
                <c:pt idx="66">
                  <c:v>44203</c:v>
                </c:pt>
                <c:pt idx="67">
                  <c:v>44204</c:v>
                </c:pt>
                <c:pt idx="68">
                  <c:v>44205</c:v>
                </c:pt>
                <c:pt idx="69">
                  <c:v>44206</c:v>
                </c:pt>
                <c:pt idx="70">
                  <c:v>44207</c:v>
                </c:pt>
                <c:pt idx="71">
                  <c:v>44208</c:v>
                </c:pt>
                <c:pt idx="72">
                  <c:v>44209</c:v>
                </c:pt>
                <c:pt idx="73">
                  <c:v>44210</c:v>
                </c:pt>
                <c:pt idx="74">
                  <c:v>44211</c:v>
                </c:pt>
                <c:pt idx="75">
                  <c:v>44212</c:v>
                </c:pt>
                <c:pt idx="76">
                  <c:v>44213</c:v>
                </c:pt>
                <c:pt idx="77">
                  <c:v>44214</c:v>
                </c:pt>
                <c:pt idx="78">
                  <c:v>44215</c:v>
                </c:pt>
                <c:pt idx="79">
                  <c:v>44216</c:v>
                </c:pt>
                <c:pt idx="80">
                  <c:v>44217</c:v>
                </c:pt>
                <c:pt idx="81">
                  <c:v>44218</c:v>
                </c:pt>
                <c:pt idx="82">
                  <c:v>44219</c:v>
                </c:pt>
                <c:pt idx="83">
                  <c:v>44220</c:v>
                </c:pt>
                <c:pt idx="84">
                  <c:v>44221</c:v>
                </c:pt>
                <c:pt idx="85">
                  <c:v>44222</c:v>
                </c:pt>
                <c:pt idx="86">
                  <c:v>44223</c:v>
                </c:pt>
                <c:pt idx="87">
                  <c:v>44224</c:v>
                </c:pt>
                <c:pt idx="88">
                  <c:v>44225</c:v>
                </c:pt>
                <c:pt idx="89">
                  <c:v>44226</c:v>
                </c:pt>
                <c:pt idx="90">
                  <c:v>44227</c:v>
                </c:pt>
                <c:pt idx="91">
                  <c:v>44228</c:v>
                </c:pt>
                <c:pt idx="92">
                  <c:v>44229</c:v>
                </c:pt>
                <c:pt idx="93">
                  <c:v>44230</c:v>
                </c:pt>
                <c:pt idx="94">
                  <c:v>44231</c:v>
                </c:pt>
                <c:pt idx="95">
                  <c:v>44232</c:v>
                </c:pt>
                <c:pt idx="96">
                  <c:v>44233</c:v>
                </c:pt>
                <c:pt idx="97">
                  <c:v>44234</c:v>
                </c:pt>
                <c:pt idx="98">
                  <c:v>44235</c:v>
                </c:pt>
                <c:pt idx="99">
                  <c:v>44236</c:v>
                </c:pt>
                <c:pt idx="100">
                  <c:v>44237</c:v>
                </c:pt>
                <c:pt idx="101">
                  <c:v>44238</c:v>
                </c:pt>
                <c:pt idx="102">
                  <c:v>44239</c:v>
                </c:pt>
                <c:pt idx="103">
                  <c:v>44240</c:v>
                </c:pt>
                <c:pt idx="104">
                  <c:v>44241</c:v>
                </c:pt>
                <c:pt idx="105">
                  <c:v>44242</c:v>
                </c:pt>
                <c:pt idx="106">
                  <c:v>44243</c:v>
                </c:pt>
                <c:pt idx="107">
                  <c:v>44244</c:v>
                </c:pt>
                <c:pt idx="108">
                  <c:v>44245</c:v>
                </c:pt>
                <c:pt idx="109">
                  <c:v>44246</c:v>
                </c:pt>
                <c:pt idx="110">
                  <c:v>44247</c:v>
                </c:pt>
                <c:pt idx="111">
                  <c:v>44248</c:v>
                </c:pt>
                <c:pt idx="112">
                  <c:v>44249</c:v>
                </c:pt>
                <c:pt idx="113">
                  <c:v>44250</c:v>
                </c:pt>
                <c:pt idx="114">
                  <c:v>44251</c:v>
                </c:pt>
                <c:pt idx="115">
                  <c:v>44252</c:v>
                </c:pt>
                <c:pt idx="116">
                  <c:v>44253</c:v>
                </c:pt>
                <c:pt idx="117">
                  <c:v>44254</c:v>
                </c:pt>
                <c:pt idx="118">
                  <c:v>44255</c:v>
                </c:pt>
                <c:pt idx="119">
                  <c:v>44256</c:v>
                </c:pt>
                <c:pt idx="120">
                  <c:v>44257</c:v>
                </c:pt>
                <c:pt idx="121">
                  <c:v>44258</c:v>
                </c:pt>
                <c:pt idx="122">
                  <c:v>44259</c:v>
                </c:pt>
                <c:pt idx="123">
                  <c:v>44260</c:v>
                </c:pt>
                <c:pt idx="124">
                  <c:v>44261</c:v>
                </c:pt>
                <c:pt idx="125">
                  <c:v>44262</c:v>
                </c:pt>
                <c:pt idx="126">
                  <c:v>44263</c:v>
                </c:pt>
                <c:pt idx="127">
                  <c:v>44264</c:v>
                </c:pt>
                <c:pt idx="128">
                  <c:v>44265</c:v>
                </c:pt>
                <c:pt idx="129">
                  <c:v>44266</c:v>
                </c:pt>
                <c:pt idx="130">
                  <c:v>44267</c:v>
                </c:pt>
                <c:pt idx="131">
                  <c:v>44268</c:v>
                </c:pt>
                <c:pt idx="132">
                  <c:v>44269</c:v>
                </c:pt>
              </c:numCache>
            </c:numRef>
          </c:cat>
          <c:val>
            <c:numRef>
              <c:f>Sheet1!$E$64:$E$196</c:f>
              <c:numCache>
                <c:formatCode>General</c:formatCode>
                <c:ptCount val="133"/>
                <c:pt idx="109">
                  <c:v>10601</c:v>
                </c:pt>
                <c:pt idx="110">
                  <c:v>10853</c:v>
                </c:pt>
                <c:pt idx="111">
                  <c:v>11069</c:v>
                </c:pt>
                <c:pt idx="112">
                  <c:v>11263</c:v>
                </c:pt>
                <c:pt idx="113">
                  <c:v>11439</c:v>
                </c:pt>
                <c:pt idx="114">
                  <c:v>11636</c:v>
                </c:pt>
                <c:pt idx="115">
                  <c:v>11846</c:v>
                </c:pt>
                <c:pt idx="116">
                  <c:v>12069</c:v>
                </c:pt>
                <c:pt idx="117">
                  <c:v>12303</c:v>
                </c:pt>
                <c:pt idx="118">
                  <c:v>12520</c:v>
                </c:pt>
                <c:pt idx="119">
                  <c:v>12735</c:v>
                </c:pt>
                <c:pt idx="120">
                  <c:v>12957</c:v>
                </c:pt>
                <c:pt idx="121">
                  <c:v>13196</c:v>
                </c:pt>
                <c:pt idx="122">
                  <c:v>13439</c:v>
                </c:pt>
                <c:pt idx="123">
                  <c:v>13683</c:v>
                </c:pt>
                <c:pt idx="124">
                  <c:v>13928</c:v>
                </c:pt>
                <c:pt idx="125">
                  <c:v>14173</c:v>
                </c:pt>
                <c:pt idx="126">
                  <c:v>14426</c:v>
                </c:pt>
                <c:pt idx="127">
                  <c:v>14687</c:v>
                </c:pt>
                <c:pt idx="128">
                  <c:v>14953</c:v>
                </c:pt>
                <c:pt idx="129">
                  <c:v>15222</c:v>
                </c:pt>
                <c:pt idx="130">
                  <c:v>15494</c:v>
                </c:pt>
                <c:pt idx="131">
                  <c:v>15770</c:v>
                </c:pt>
                <c:pt idx="132">
                  <c:v>16052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Sheet1!$A$64:$A$196</c:f>
              <c:numCache>
                <c:formatCode>m/d/yyyy</c:formatCode>
                <c:ptCount val="133"/>
                <c:pt idx="0">
                  <c:v>44137</c:v>
                </c:pt>
                <c:pt idx="1">
                  <c:v>44138</c:v>
                </c:pt>
                <c:pt idx="2">
                  <c:v>44139</c:v>
                </c:pt>
                <c:pt idx="3">
                  <c:v>44140</c:v>
                </c:pt>
                <c:pt idx="4">
                  <c:v>44141</c:v>
                </c:pt>
                <c:pt idx="5">
                  <c:v>44142</c:v>
                </c:pt>
                <c:pt idx="6">
                  <c:v>44143</c:v>
                </c:pt>
                <c:pt idx="7">
                  <c:v>44144</c:v>
                </c:pt>
                <c:pt idx="8">
                  <c:v>44145</c:v>
                </c:pt>
                <c:pt idx="9">
                  <c:v>44146</c:v>
                </c:pt>
                <c:pt idx="10">
                  <c:v>44147</c:v>
                </c:pt>
                <c:pt idx="11">
                  <c:v>44148</c:v>
                </c:pt>
                <c:pt idx="12">
                  <c:v>44149</c:v>
                </c:pt>
                <c:pt idx="13">
                  <c:v>44150</c:v>
                </c:pt>
                <c:pt idx="14">
                  <c:v>44151</c:v>
                </c:pt>
                <c:pt idx="15">
                  <c:v>44152</c:v>
                </c:pt>
                <c:pt idx="16">
                  <c:v>44153</c:v>
                </c:pt>
                <c:pt idx="17">
                  <c:v>44154</c:v>
                </c:pt>
                <c:pt idx="18">
                  <c:v>44155</c:v>
                </c:pt>
                <c:pt idx="19">
                  <c:v>44156</c:v>
                </c:pt>
                <c:pt idx="20">
                  <c:v>44157</c:v>
                </c:pt>
                <c:pt idx="21">
                  <c:v>44158</c:v>
                </c:pt>
                <c:pt idx="22">
                  <c:v>44159</c:v>
                </c:pt>
                <c:pt idx="23">
                  <c:v>44160</c:v>
                </c:pt>
                <c:pt idx="24">
                  <c:v>44161</c:v>
                </c:pt>
                <c:pt idx="25">
                  <c:v>44162</c:v>
                </c:pt>
                <c:pt idx="26">
                  <c:v>44163</c:v>
                </c:pt>
                <c:pt idx="27">
                  <c:v>44164</c:v>
                </c:pt>
                <c:pt idx="28">
                  <c:v>44165</c:v>
                </c:pt>
                <c:pt idx="29">
                  <c:v>44166</c:v>
                </c:pt>
                <c:pt idx="30">
                  <c:v>44167</c:v>
                </c:pt>
                <c:pt idx="31">
                  <c:v>44168</c:v>
                </c:pt>
                <c:pt idx="32">
                  <c:v>44169</c:v>
                </c:pt>
                <c:pt idx="33">
                  <c:v>44170</c:v>
                </c:pt>
                <c:pt idx="34">
                  <c:v>44171</c:v>
                </c:pt>
                <c:pt idx="35">
                  <c:v>44172</c:v>
                </c:pt>
                <c:pt idx="36">
                  <c:v>44173</c:v>
                </c:pt>
                <c:pt idx="37">
                  <c:v>44174</c:v>
                </c:pt>
                <c:pt idx="38">
                  <c:v>44175</c:v>
                </c:pt>
                <c:pt idx="39">
                  <c:v>44176</c:v>
                </c:pt>
                <c:pt idx="40">
                  <c:v>44177</c:v>
                </c:pt>
                <c:pt idx="41">
                  <c:v>44178</c:v>
                </c:pt>
                <c:pt idx="42">
                  <c:v>44179</c:v>
                </c:pt>
                <c:pt idx="43">
                  <c:v>44180</c:v>
                </c:pt>
                <c:pt idx="44">
                  <c:v>44181</c:v>
                </c:pt>
                <c:pt idx="45">
                  <c:v>44182</c:v>
                </c:pt>
                <c:pt idx="46">
                  <c:v>44183</c:v>
                </c:pt>
                <c:pt idx="47">
                  <c:v>44184</c:v>
                </c:pt>
                <c:pt idx="48">
                  <c:v>44185</c:v>
                </c:pt>
                <c:pt idx="49">
                  <c:v>44186</c:v>
                </c:pt>
                <c:pt idx="50">
                  <c:v>44187</c:v>
                </c:pt>
                <c:pt idx="51">
                  <c:v>44188</c:v>
                </c:pt>
                <c:pt idx="52">
                  <c:v>44189</c:v>
                </c:pt>
                <c:pt idx="53">
                  <c:v>44190</c:v>
                </c:pt>
                <c:pt idx="54">
                  <c:v>44191</c:v>
                </c:pt>
                <c:pt idx="55">
                  <c:v>44192</c:v>
                </c:pt>
                <c:pt idx="56">
                  <c:v>44193</c:v>
                </c:pt>
                <c:pt idx="57">
                  <c:v>44194</c:v>
                </c:pt>
                <c:pt idx="58">
                  <c:v>44195</c:v>
                </c:pt>
                <c:pt idx="59">
                  <c:v>44196</c:v>
                </c:pt>
                <c:pt idx="60">
                  <c:v>44197</c:v>
                </c:pt>
                <c:pt idx="61">
                  <c:v>44198</c:v>
                </c:pt>
                <c:pt idx="62">
                  <c:v>44199</c:v>
                </c:pt>
                <c:pt idx="63">
                  <c:v>44200</c:v>
                </c:pt>
                <c:pt idx="64">
                  <c:v>44201</c:v>
                </c:pt>
                <c:pt idx="65">
                  <c:v>44202</c:v>
                </c:pt>
                <c:pt idx="66">
                  <c:v>44203</c:v>
                </c:pt>
                <c:pt idx="67">
                  <c:v>44204</c:v>
                </c:pt>
                <c:pt idx="68">
                  <c:v>44205</c:v>
                </c:pt>
                <c:pt idx="69">
                  <c:v>44206</c:v>
                </c:pt>
                <c:pt idx="70">
                  <c:v>44207</c:v>
                </c:pt>
                <c:pt idx="71">
                  <c:v>44208</c:v>
                </c:pt>
                <c:pt idx="72">
                  <c:v>44209</c:v>
                </c:pt>
                <c:pt idx="73">
                  <c:v>44210</c:v>
                </c:pt>
                <c:pt idx="74">
                  <c:v>44211</c:v>
                </c:pt>
                <c:pt idx="75">
                  <c:v>44212</c:v>
                </c:pt>
                <c:pt idx="76">
                  <c:v>44213</c:v>
                </c:pt>
                <c:pt idx="77">
                  <c:v>44214</c:v>
                </c:pt>
                <c:pt idx="78">
                  <c:v>44215</c:v>
                </c:pt>
                <c:pt idx="79">
                  <c:v>44216</c:v>
                </c:pt>
                <c:pt idx="80">
                  <c:v>44217</c:v>
                </c:pt>
                <c:pt idx="81">
                  <c:v>44218</c:v>
                </c:pt>
                <c:pt idx="82">
                  <c:v>44219</c:v>
                </c:pt>
                <c:pt idx="83">
                  <c:v>44220</c:v>
                </c:pt>
                <c:pt idx="84">
                  <c:v>44221</c:v>
                </c:pt>
                <c:pt idx="85">
                  <c:v>44222</c:v>
                </c:pt>
                <c:pt idx="86">
                  <c:v>44223</c:v>
                </c:pt>
                <c:pt idx="87">
                  <c:v>44224</c:v>
                </c:pt>
                <c:pt idx="88">
                  <c:v>44225</c:v>
                </c:pt>
                <c:pt idx="89">
                  <c:v>44226</c:v>
                </c:pt>
                <c:pt idx="90">
                  <c:v>44227</c:v>
                </c:pt>
                <c:pt idx="91">
                  <c:v>44228</c:v>
                </c:pt>
                <c:pt idx="92">
                  <c:v>44229</c:v>
                </c:pt>
                <c:pt idx="93">
                  <c:v>44230</c:v>
                </c:pt>
                <c:pt idx="94">
                  <c:v>44231</c:v>
                </c:pt>
                <c:pt idx="95">
                  <c:v>44232</c:v>
                </c:pt>
                <c:pt idx="96">
                  <c:v>44233</c:v>
                </c:pt>
                <c:pt idx="97">
                  <c:v>44234</c:v>
                </c:pt>
                <c:pt idx="98">
                  <c:v>44235</c:v>
                </c:pt>
                <c:pt idx="99">
                  <c:v>44236</c:v>
                </c:pt>
                <c:pt idx="100">
                  <c:v>44237</c:v>
                </c:pt>
                <c:pt idx="101">
                  <c:v>44238</c:v>
                </c:pt>
                <c:pt idx="102">
                  <c:v>44239</c:v>
                </c:pt>
                <c:pt idx="103">
                  <c:v>44240</c:v>
                </c:pt>
                <c:pt idx="104">
                  <c:v>44241</c:v>
                </c:pt>
                <c:pt idx="105">
                  <c:v>44242</c:v>
                </c:pt>
                <c:pt idx="106">
                  <c:v>44243</c:v>
                </c:pt>
                <c:pt idx="107">
                  <c:v>44244</c:v>
                </c:pt>
                <c:pt idx="108">
                  <c:v>44245</c:v>
                </c:pt>
                <c:pt idx="109">
                  <c:v>44246</c:v>
                </c:pt>
                <c:pt idx="110">
                  <c:v>44247</c:v>
                </c:pt>
                <c:pt idx="111">
                  <c:v>44248</c:v>
                </c:pt>
                <c:pt idx="112">
                  <c:v>44249</c:v>
                </c:pt>
                <c:pt idx="113">
                  <c:v>44250</c:v>
                </c:pt>
                <c:pt idx="114">
                  <c:v>44251</c:v>
                </c:pt>
                <c:pt idx="115">
                  <c:v>44252</c:v>
                </c:pt>
                <c:pt idx="116">
                  <c:v>44253</c:v>
                </c:pt>
                <c:pt idx="117">
                  <c:v>44254</c:v>
                </c:pt>
                <c:pt idx="118">
                  <c:v>44255</c:v>
                </c:pt>
                <c:pt idx="119">
                  <c:v>44256</c:v>
                </c:pt>
                <c:pt idx="120">
                  <c:v>44257</c:v>
                </c:pt>
                <c:pt idx="121">
                  <c:v>44258</c:v>
                </c:pt>
                <c:pt idx="122">
                  <c:v>44259</c:v>
                </c:pt>
                <c:pt idx="123">
                  <c:v>44260</c:v>
                </c:pt>
                <c:pt idx="124">
                  <c:v>44261</c:v>
                </c:pt>
                <c:pt idx="125">
                  <c:v>44262</c:v>
                </c:pt>
                <c:pt idx="126">
                  <c:v>44263</c:v>
                </c:pt>
                <c:pt idx="127">
                  <c:v>44264</c:v>
                </c:pt>
                <c:pt idx="128">
                  <c:v>44265</c:v>
                </c:pt>
                <c:pt idx="129">
                  <c:v>44266</c:v>
                </c:pt>
                <c:pt idx="130">
                  <c:v>44267</c:v>
                </c:pt>
                <c:pt idx="131">
                  <c:v>44268</c:v>
                </c:pt>
                <c:pt idx="132">
                  <c:v>44269</c:v>
                </c:pt>
              </c:numCache>
            </c:numRef>
          </c:cat>
          <c:val>
            <c:numRef>
              <c:f>Sheet1!$F$64:$F$196</c:f>
              <c:numCache>
                <c:formatCode>General</c:formatCode>
                <c:ptCount val="133"/>
                <c:pt idx="109">
                  <c:v>10601</c:v>
                </c:pt>
                <c:pt idx="110">
                  <c:v>11265</c:v>
                </c:pt>
                <c:pt idx="111">
                  <c:v>11731</c:v>
                </c:pt>
                <c:pt idx="112">
                  <c:v>12080</c:v>
                </c:pt>
                <c:pt idx="113">
                  <c:v>12356</c:v>
                </c:pt>
                <c:pt idx="114">
                  <c:v>12742</c:v>
                </c:pt>
                <c:pt idx="115">
                  <c:v>13200</c:v>
                </c:pt>
                <c:pt idx="116">
                  <c:v>13705</c:v>
                </c:pt>
                <c:pt idx="117">
                  <c:v>14246</c:v>
                </c:pt>
                <c:pt idx="118">
                  <c:v>14697</c:v>
                </c:pt>
                <c:pt idx="119">
                  <c:v>15142</c:v>
                </c:pt>
                <c:pt idx="120">
                  <c:v>15633</c:v>
                </c:pt>
                <c:pt idx="121">
                  <c:v>16201</c:v>
                </c:pt>
                <c:pt idx="122">
                  <c:v>16789</c:v>
                </c:pt>
                <c:pt idx="123">
                  <c:v>17372</c:v>
                </c:pt>
                <c:pt idx="124">
                  <c:v>17951</c:v>
                </c:pt>
                <c:pt idx="125">
                  <c:v>18538</c:v>
                </c:pt>
                <c:pt idx="126">
                  <c:v>19165</c:v>
                </c:pt>
                <c:pt idx="127">
                  <c:v>19835</c:v>
                </c:pt>
                <c:pt idx="128">
                  <c:v>20530</c:v>
                </c:pt>
                <c:pt idx="129">
                  <c:v>21230</c:v>
                </c:pt>
                <c:pt idx="130">
                  <c:v>21944</c:v>
                </c:pt>
                <c:pt idx="131">
                  <c:v>22682</c:v>
                </c:pt>
                <c:pt idx="132">
                  <c:v>23456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Sheet1!$A$64:$A$196</c:f>
              <c:numCache>
                <c:formatCode>m/d/yyyy</c:formatCode>
                <c:ptCount val="133"/>
                <c:pt idx="0">
                  <c:v>44137</c:v>
                </c:pt>
                <c:pt idx="1">
                  <c:v>44138</c:v>
                </c:pt>
                <c:pt idx="2">
                  <c:v>44139</c:v>
                </c:pt>
                <c:pt idx="3">
                  <c:v>44140</c:v>
                </c:pt>
                <c:pt idx="4">
                  <c:v>44141</c:v>
                </c:pt>
                <c:pt idx="5">
                  <c:v>44142</c:v>
                </c:pt>
                <c:pt idx="6">
                  <c:v>44143</c:v>
                </c:pt>
                <c:pt idx="7">
                  <c:v>44144</c:v>
                </c:pt>
                <c:pt idx="8">
                  <c:v>44145</c:v>
                </c:pt>
                <c:pt idx="9">
                  <c:v>44146</c:v>
                </c:pt>
                <c:pt idx="10">
                  <c:v>44147</c:v>
                </c:pt>
                <c:pt idx="11">
                  <c:v>44148</c:v>
                </c:pt>
                <c:pt idx="12">
                  <c:v>44149</c:v>
                </c:pt>
                <c:pt idx="13">
                  <c:v>44150</c:v>
                </c:pt>
                <c:pt idx="14">
                  <c:v>44151</c:v>
                </c:pt>
                <c:pt idx="15">
                  <c:v>44152</c:v>
                </c:pt>
                <c:pt idx="16">
                  <c:v>44153</c:v>
                </c:pt>
                <c:pt idx="17">
                  <c:v>44154</c:v>
                </c:pt>
                <c:pt idx="18">
                  <c:v>44155</c:v>
                </c:pt>
                <c:pt idx="19">
                  <c:v>44156</c:v>
                </c:pt>
                <c:pt idx="20">
                  <c:v>44157</c:v>
                </c:pt>
                <c:pt idx="21">
                  <c:v>44158</c:v>
                </c:pt>
                <c:pt idx="22">
                  <c:v>44159</c:v>
                </c:pt>
                <c:pt idx="23">
                  <c:v>44160</c:v>
                </c:pt>
                <c:pt idx="24">
                  <c:v>44161</c:v>
                </c:pt>
                <c:pt idx="25">
                  <c:v>44162</c:v>
                </c:pt>
                <c:pt idx="26">
                  <c:v>44163</c:v>
                </c:pt>
                <c:pt idx="27">
                  <c:v>44164</c:v>
                </c:pt>
                <c:pt idx="28">
                  <c:v>44165</c:v>
                </c:pt>
                <c:pt idx="29">
                  <c:v>44166</c:v>
                </c:pt>
                <c:pt idx="30">
                  <c:v>44167</c:v>
                </c:pt>
                <c:pt idx="31">
                  <c:v>44168</c:v>
                </c:pt>
                <c:pt idx="32">
                  <c:v>44169</c:v>
                </c:pt>
                <c:pt idx="33">
                  <c:v>44170</c:v>
                </c:pt>
                <c:pt idx="34">
                  <c:v>44171</c:v>
                </c:pt>
                <c:pt idx="35">
                  <c:v>44172</c:v>
                </c:pt>
                <c:pt idx="36">
                  <c:v>44173</c:v>
                </c:pt>
                <c:pt idx="37">
                  <c:v>44174</c:v>
                </c:pt>
                <c:pt idx="38">
                  <c:v>44175</c:v>
                </c:pt>
                <c:pt idx="39">
                  <c:v>44176</c:v>
                </c:pt>
                <c:pt idx="40">
                  <c:v>44177</c:v>
                </c:pt>
                <c:pt idx="41">
                  <c:v>44178</c:v>
                </c:pt>
                <c:pt idx="42">
                  <c:v>44179</c:v>
                </c:pt>
                <c:pt idx="43">
                  <c:v>44180</c:v>
                </c:pt>
                <c:pt idx="44">
                  <c:v>44181</c:v>
                </c:pt>
                <c:pt idx="45">
                  <c:v>44182</c:v>
                </c:pt>
                <c:pt idx="46">
                  <c:v>44183</c:v>
                </c:pt>
                <c:pt idx="47">
                  <c:v>44184</c:v>
                </c:pt>
                <c:pt idx="48">
                  <c:v>44185</c:v>
                </c:pt>
                <c:pt idx="49">
                  <c:v>44186</c:v>
                </c:pt>
                <c:pt idx="50">
                  <c:v>44187</c:v>
                </c:pt>
                <c:pt idx="51">
                  <c:v>44188</c:v>
                </c:pt>
                <c:pt idx="52">
                  <c:v>44189</c:v>
                </c:pt>
                <c:pt idx="53">
                  <c:v>44190</c:v>
                </c:pt>
                <c:pt idx="54">
                  <c:v>44191</c:v>
                </c:pt>
                <c:pt idx="55">
                  <c:v>44192</c:v>
                </c:pt>
                <c:pt idx="56">
                  <c:v>44193</c:v>
                </c:pt>
                <c:pt idx="57">
                  <c:v>44194</c:v>
                </c:pt>
                <c:pt idx="58">
                  <c:v>44195</c:v>
                </c:pt>
                <c:pt idx="59">
                  <c:v>44196</c:v>
                </c:pt>
                <c:pt idx="60">
                  <c:v>44197</c:v>
                </c:pt>
                <c:pt idx="61">
                  <c:v>44198</c:v>
                </c:pt>
                <c:pt idx="62">
                  <c:v>44199</c:v>
                </c:pt>
                <c:pt idx="63">
                  <c:v>44200</c:v>
                </c:pt>
                <c:pt idx="64">
                  <c:v>44201</c:v>
                </c:pt>
                <c:pt idx="65">
                  <c:v>44202</c:v>
                </c:pt>
                <c:pt idx="66">
                  <c:v>44203</c:v>
                </c:pt>
                <c:pt idx="67">
                  <c:v>44204</c:v>
                </c:pt>
                <c:pt idx="68">
                  <c:v>44205</c:v>
                </c:pt>
                <c:pt idx="69">
                  <c:v>44206</c:v>
                </c:pt>
                <c:pt idx="70">
                  <c:v>44207</c:v>
                </c:pt>
                <c:pt idx="71">
                  <c:v>44208</c:v>
                </c:pt>
                <c:pt idx="72">
                  <c:v>44209</c:v>
                </c:pt>
                <c:pt idx="73">
                  <c:v>44210</c:v>
                </c:pt>
                <c:pt idx="74">
                  <c:v>44211</c:v>
                </c:pt>
                <c:pt idx="75">
                  <c:v>44212</c:v>
                </c:pt>
                <c:pt idx="76">
                  <c:v>44213</c:v>
                </c:pt>
                <c:pt idx="77">
                  <c:v>44214</c:v>
                </c:pt>
                <c:pt idx="78">
                  <c:v>44215</c:v>
                </c:pt>
                <c:pt idx="79">
                  <c:v>44216</c:v>
                </c:pt>
                <c:pt idx="80">
                  <c:v>44217</c:v>
                </c:pt>
                <c:pt idx="81">
                  <c:v>44218</c:v>
                </c:pt>
                <c:pt idx="82">
                  <c:v>44219</c:v>
                </c:pt>
                <c:pt idx="83">
                  <c:v>44220</c:v>
                </c:pt>
                <c:pt idx="84">
                  <c:v>44221</c:v>
                </c:pt>
                <c:pt idx="85">
                  <c:v>44222</c:v>
                </c:pt>
                <c:pt idx="86">
                  <c:v>44223</c:v>
                </c:pt>
                <c:pt idx="87">
                  <c:v>44224</c:v>
                </c:pt>
                <c:pt idx="88">
                  <c:v>44225</c:v>
                </c:pt>
                <c:pt idx="89">
                  <c:v>44226</c:v>
                </c:pt>
                <c:pt idx="90">
                  <c:v>44227</c:v>
                </c:pt>
                <c:pt idx="91">
                  <c:v>44228</c:v>
                </c:pt>
                <c:pt idx="92">
                  <c:v>44229</c:v>
                </c:pt>
                <c:pt idx="93">
                  <c:v>44230</c:v>
                </c:pt>
                <c:pt idx="94">
                  <c:v>44231</c:v>
                </c:pt>
                <c:pt idx="95">
                  <c:v>44232</c:v>
                </c:pt>
                <c:pt idx="96">
                  <c:v>44233</c:v>
                </c:pt>
                <c:pt idx="97">
                  <c:v>44234</c:v>
                </c:pt>
                <c:pt idx="98">
                  <c:v>44235</c:v>
                </c:pt>
                <c:pt idx="99">
                  <c:v>44236</c:v>
                </c:pt>
                <c:pt idx="100">
                  <c:v>44237</c:v>
                </c:pt>
                <c:pt idx="101">
                  <c:v>44238</c:v>
                </c:pt>
                <c:pt idx="102">
                  <c:v>44239</c:v>
                </c:pt>
                <c:pt idx="103">
                  <c:v>44240</c:v>
                </c:pt>
                <c:pt idx="104">
                  <c:v>44241</c:v>
                </c:pt>
                <c:pt idx="105">
                  <c:v>44242</c:v>
                </c:pt>
                <c:pt idx="106">
                  <c:v>44243</c:v>
                </c:pt>
                <c:pt idx="107">
                  <c:v>44244</c:v>
                </c:pt>
                <c:pt idx="108">
                  <c:v>44245</c:v>
                </c:pt>
                <c:pt idx="109">
                  <c:v>44246</c:v>
                </c:pt>
                <c:pt idx="110">
                  <c:v>44247</c:v>
                </c:pt>
                <c:pt idx="111">
                  <c:v>44248</c:v>
                </c:pt>
                <c:pt idx="112">
                  <c:v>44249</c:v>
                </c:pt>
                <c:pt idx="113">
                  <c:v>44250</c:v>
                </c:pt>
                <c:pt idx="114">
                  <c:v>44251</c:v>
                </c:pt>
                <c:pt idx="115">
                  <c:v>44252</c:v>
                </c:pt>
                <c:pt idx="116">
                  <c:v>44253</c:v>
                </c:pt>
                <c:pt idx="117">
                  <c:v>44254</c:v>
                </c:pt>
                <c:pt idx="118">
                  <c:v>44255</c:v>
                </c:pt>
                <c:pt idx="119">
                  <c:v>44256</c:v>
                </c:pt>
                <c:pt idx="120">
                  <c:v>44257</c:v>
                </c:pt>
                <c:pt idx="121">
                  <c:v>44258</c:v>
                </c:pt>
                <c:pt idx="122">
                  <c:v>44259</c:v>
                </c:pt>
                <c:pt idx="123">
                  <c:v>44260</c:v>
                </c:pt>
                <c:pt idx="124">
                  <c:v>44261</c:v>
                </c:pt>
                <c:pt idx="125">
                  <c:v>44262</c:v>
                </c:pt>
                <c:pt idx="126">
                  <c:v>44263</c:v>
                </c:pt>
                <c:pt idx="127">
                  <c:v>44264</c:v>
                </c:pt>
                <c:pt idx="128">
                  <c:v>44265</c:v>
                </c:pt>
                <c:pt idx="129">
                  <c:v>44266</c:v>
                </c:pt>
                <c:pt idx="130">
                  <c:v>44267</c:v>
                </c:pt>
                <c:pt idx="131">
                  <c:v>44268</c:v>
                </c:pt>
                <c:pt idx="132">
                  <c:v>44269</c:v>
                </c:pt>
              </c:numCache>
            </c:numRef>
          </c:cat>
          <c:val>
            <c:numRef>
              <c:f>Sheet1!$G$64:$G$196</c:f>
              <c:numCache>
                <c:formatCode>General</c:formatCode>
                <c:ptCount val="133"/>
                <c:pt idx="109">
                  <c:v>10601</c:v>
                </c:pt>
                <c:pt idx="110">
                  <c:v>11676</c:v>
                </c:pt>
                <c:pt idx="111">
                  <c:v>12394</c:v>
                </c:pt>
                <c:pt idx="112">
                  <c:v>12898</c:v>
                </c:pt>
                <c:pt idx="113">
                  <c:v>13271</c:v>
                </c:pt>
                <c:pt idx="114">
                  <c:v>13869</c:v>
                </c:pt>
                <c:pt idx="115">
                  <c:v>14607</c:v>
                </c:pt>
                <c:pt idx="116">
                  <c:v>15437</c:v>
                </c:pt>
                <c:pt idx="117">
                  <c:v>16328</c:v>
                </c:pt>
                <c:pt idx="118">
                  <c:v>17056</c:v>
                </c:pt>
                <c:pt idx="119">
                  <c:v>17783</c:v>
                </c:pt>
                <c:pt idx="120">
                  <c:v>18613</c:v>
                </c:pt>
                <c:pt idx="121">
                  <c:v>19610</c:v>
                </c:pt>
                <c:pt idx="122">
                  <c:v>20647</c:v>
                </c:pt>
                <c:pt idx="123">
                  <c:v>21681</c:v>
                </c:pt>
                <c:pt idx="124">
                  <c:v>22713</c:v>
                </c:pt>
                <c:pt idx="125">
                  <c:v>23781</c:v>
                </c:pt>
                <c:pt idx="126">
                  <c:v>24948</c:v>
                </c:pt>
                <c:pt idx="127">
                  <c:v>26215</c:v>
                </c:pt>
                <c:pt idx="128">
                  <c:v>27547</c:v>
                </c:pt>
                <c:pt idx="129">
                  <c:v>28903</c:v>
                </c:pt>
                <c:pt idx="130">
                  <c:v>30301</c:v>
                </c:pt>
                <c:pt idx="131">
                  <c:v>31775</c:v>
                </c:pt>
                <c:pt idx="132">
                  <c:v>33346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Sheet1!$A$93:$A$187</c:f>
              <c:numCache>
                <c:formatCode>m/d/yyyy</c:formatCode>
                <c:ptCount val="95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</c:numCache>
            </c:numRef>
          </c:cat>
          <c:val>
            <c:numRef>
              <c:f>Sheet1!$B$93:$B$187</c:f>
              <c:numCache>
                <c:formatCode>General</c:formatCode>
                <c:ptCount val="95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8256</c:v>
                </c:pt>
                <c:pt idx="16">
                  <c:v>7614</c:v>
                </c:pt>
                <c:pt idx="17">
                  <c:v>8836</c:v>
                </c:pt>
                <c:pt idx="18">
                  <c:v>5325</c:v>
                </c:pt>
                <c:pt idx="19">
                  <c:v>3401</c:v>
                </c:pt>
                <c:pt idx="20">
                  <c:v>7949</c:v>
                </c:pt>
                <c:pt idx="21">
                  <c:v>10910</c:v>
                </c:pt>
                <c:pt idx="22">
                  <c:v>14135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3780</c:v>
                </c:pt>
                <c:pt idx="27">
                  <c:v>10935</c:v>
                </c:pt>
                <c:pt idx="28">
                  <c:v>16465</c:v>
                </c:pt>
                <c:pt idx="29">
                  <c:v>17059</c:v>
                </c:pt>
                <c:pt idx="30">
                  <c:v>13306</c:v>
                </c:pt>
                <c:pt idx="31">
                  <c:v>3446</c:v>
                </c:pt>
                <c:pt idx="32">
                  <c:v>4984</c:v>
                </c:pt>
                <c:pt idx="33">
                  <c:v>6267</c:v>
                </c:pt>
                <c:pt idx="34">
                  <c:v>12951</c:v>
                </c:pt>
                <c:pt idx="35">
                  <c:v>17396</c:v>
                </c:pt>
                <c:pt idx="36">
                  <c:v>17766</c:v>
                </c:pt>
                <c:pt idx="37">
                  <c:v>14880</c:v>
                </c:pt>
                <c:pt idx="38">
                  <c:v>13099</c:v>
                </c:pt>
                <c:pt idx="39">
                  <c:v>8436</c:v>
                </c:pt>
                <c:pt idx="40">
                  <c:v>4311</c:v>
                </c:pt>
                <c:pt idx="41">
                  <c:v>9382</c:v>
                </c:pt>
                <c:pt idx="42">
                  <c:v>10804</c:v>
                </c:pt>
                <c:pt idx="43">
                  <c:v>10913</c:v>
                </c:pt>
                <c:pt idx="44">
                  <c:v>8086</c:v>
                </c:pt>
                <c:pt idx="45">
                  <c:v>9298</c:v>
                </c:pt>
                <c:pt idx="46">
                  <c:v>5239</c:v>
                </c:pt>
                <c:pt idx="47">
                  <c:v>2641</c:v>
                </c:pt>
                <c:pt idx="48">
                  <c:v>7667</c:v>
                </c:pt>
                <c:pt idx="49">
                  <c:v>9607</c:v>
                </c:pt>
                <c:pt idx="50">
                  <c:v>8214</c:v>
                </c:pt>
                <c:pt idx="51">
                  <c:v>7531</c:v>
                </c:pt>
                <c:pt idx="52">
                  <c:v>8464</c:v>
                </c:pt>
                <c:pt idx="53">
                  <c:v>4239</c:v>
                </c:pt>
                <c:pt idx="54">
                  <c:v>2394</c:v>
                </c:pt>
                <c:pt idx="55">
                  <c:v>6972</c:v>
                </c:pt>
                <c:pt idx="56">
                  <c:v>9194</c:v>
                </c:pt>
                <c:pt idx="57">
                  <c:v>8502</c:v>
                </c:pt>
                <c:pt idx="58">
                  <c:v>8007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7214</c:v>
                </c:pt>
                <c:pt idx="63">
                  <c:v>9148</c:v>
                </c:pt>
                <c:pt idx="64">
                  <c:v>9666</c:v>
                </c:pt>
                <c:pt idx="65">
                  <c:v>8106</c:v>
                </c:pt>
                <c:pt idx="66">
                  <c:v>8620</c:v>
                </c:pt>
                <c:pt idx="67">
                  <c:v>4820</c:v>
                </c:pt>
                <c:pt idx="68">
                  <c:v>2451</c:v>
                </c:pt>
                <c:pt idx="69">
                  <c:v>7779</c:v>
                </c:pt>
                <c:pt idx="70">
                  <c:v>10281</c:v>
                </c:pt>
                <c:pt idx="71">
                  <c:v>9536</c:v>
                </c:pt>
                <c:pt idx="72">
                  <c:v>9016</c:v>
                </c:pt>
                <c:pt idx="73">
                  <c:v>8827</c:v>
                </c:pt>
                <c:pt idx="74">
                  <c:v>5141</c:v>
                </c:pt>
                <c:pt idx="75">
                  <c:v>2880</c:v>
                </c:pt>
                <c:pt idx="76">
                  <c:v>8904</c:v>
                </c:pt>
                <c:pt idx="77">
                  <c:v>12603</c:v>
                </c:pt>
                <c:pt idx="78">
                  <c:v>10937</c:v>
                </c:pt>
                <c:pt idx="79">
                  <c:v>11700</c:v>
                </c:pt>
                <c:pt idx="80">
                  <c:v>11285</c:v>
                </c:pt>
                <c:pt idx="81">
                  <c:v>6774</c:v>
                </c:pt>
                <c:pt idx="82">
                  <c:v>4063</c:v>
                </c:pt>
                <c:pt idx="83">
                  <c:v>11402</c:v>
                </c:pt>
                <c:pt idx="84">
                  <c:v>15837</c:v>
                </c:pt>
                <c:pt idx="85">
                  <c:v>13789</c:v>
                </c:pt>
                <c:pt idx="86">
                  <c:v>14582</c:v>
                </c:pt>
                <c:pt idx="87">
                  <c:v>14765</c:v>
                </c:pt>
                <c:pt idx="88">
                  <c:v>7819</c:v>
                </c:pt>
                <c:pt idx="89">
                  <c:v>4583</c:v>
                </c:pt>
                <c:pt idx="90">
                  <c:v>12314</c:v>
                </c:pt>
                <c:pt idx="91">
                  <c:v>16769</c:v>
                </c:pt>
                <c:pt idx="92">
                  <c:v>15223</c:v>
                </c:pt>
                <c:pt idx="93">
                  <c:v>14554</c:v>
                </c:pt>
                <c:pt idx="94">
                  <c:v>13074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6-40BF-820C-488D15CC7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2"/>
        <c:majorTimeUnit val="days"/>
      </c:dateAx>
      <c:valAx>
        <c:axId val="524901968"/>
        <c:scaling>
          <c:orientation val="minMax"/>
          <c:max val="2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Sheet1!$A$7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Sheet1!$B$7:$BV$7</c:f>
              <c:numCache>
                <c:formatCode>#,##0</c:formatCode>
                <c:ptCount val="73"/>
                <c:pt idx="0">
                  <c:v>5643</c:v>
                </c:pt>
                <c:pt idx="1">
                  <c:v>5948</c:v>
                </c:pt>
                <c:pt idx="2">
                  <c:v>6262</c:v>
                </c:pt>
                <c:pt idx="3">
                  <c:v>7201</c:v>
                </c:pt>
                <c:pt idx="4">
                  <c:v>7379</c:v>
                </c:pt>
                <c:pt idx="5">
                  <c:v>7369</c:v>
                </c:pt>
                <c:pt idx="6">
                  <c:v>7507</c:v>
                </c:pt>
                <c:pt idx="7">
                  <c:v>7302</c:v>
                </c:pt>
                <c:pt idx="8">
                  <c:v>6727</c:v>
                </c:pt>
                <c:pt idx="9">
                  <c:v>6837</c:v>
                </c:pt>
                <c:pt idx="10">
                  <c:v>7376</c:v>
                </c:pt>
                <c:pt idx="11">
                  <c:v>7430</c:v>
                </c:pt>
                <c:pt idx="12">
                  <c:v>7258</c:v>
                </c:pt>
                <c:pt idx="13">
                  <c:v>7183</c:v>
                </c:pt>
                <c:pt idx="14">
                  <c:v>7099</c:v>
                </c:pt>
                <c:pt idx="15">
                  <c:v>6475</c:v>
                </c:pt>
                <c:pt idx="16">
                  <c:v>6443</c:v>
                </c:pt>
                <c:pt idx="17">
                  <c:v>6929</c:v>
                </c:pt>
                <c:pt idx="18">
                  <c:v>6645</c:v>
                </c:pt>
                <c:pt idx="19">
                  <c:v>6470</c:v>
                </c:pt>
                <c:pt idx="20">
                  <c:v>6350</c:v>
                </c:pt>
                <c:pt idx="21">
                  <c:v>6327</c:v>
                </c:pt>
                <c:pt idx="22">
                  <c:v>5826</c:v>
                </c:pt>
                <c:pt idx="23">
                  <c:v>5866</c:v>
                </c:pt>
                <c:pt idx="24">
                  <c:v>6286</c:v>
                </c:pt>
                <c:pt idx="25">
                  <c:v>6252</c:v>
                </c:pt>
                <c:pt idx="26">
                  <c:v>6094</c:v>
                </c:pt>
                <c:pt idx="27">
                  <c:v>5988</c:v>
                </c:pt>
                <c:pt idx="28">
                  <c:v>5929</c:v>
                </c:pt>
                <c:pt idx="29">
                  <c:v>5492</c:v>
                </c:pt>
                <c:pt idx="30">
                  <c:v>5539</c:v>
                </c:pt>
                <c:pt idx="31">
                  <c:v>6065</c:v>
                </c:pt>
                <c:pt idx="32">
                  <c:v>5955</c:v>
                </c:pt>
                <c:pt idx="33">
                  <c:v>5927</c:v>
                </c:pt>
                <c:pt idx="34">
                  <c:v>5952</c:v>
                </c:pt>
                <c:pt idx="35">
                  <c:v>5933</c:v>
                </c:pt>
                <c:pt idx="36">
                  <c:v>5603</c:v>
                </c:pt>
                <c:pt idx="37">
                  <c:v>5745</c:v>
                </c:pt>
                <c:pt idx="38">
                  <c:v>6162</c:v>
                </c:pt>
                <c:pt idx="39">
                  <c:v>6093</c:v>
                </c:pt>
                <c:pt idx="40">
                  <c:v>6012</c:v>
                </c:pt>
                <c:pt idx="41">
                  <c:v>5986</c:v>
                </c:pt>
                <c:pt idx="42">
                  <c:v>5918</c:v>
                </c:pt>
                <c:pt idx="43">
                  <c:v>5613</c:v>
                </c:pt>
                <c:pt idx="44">
                  <c:v>5827</c:v>
                </c:pt>
                <c:pt idx="45">
                  <c:v>6312</c:v>
                </c:pt>
                <c:pt idx="46">
                  <c:v>6347</c:v>
                </c:pt>
                <c:pt idx="47">
                  <c:v>6435</c:v>
                </c:pt>
                <c:pt idx="48">
                  <c:v>6529</c:v>
                </c:pt>
                <c:pt idx="49">
                  <c:v>6549</c:v>
                </c:pt>
                <c:pt idx="50">
                  <c:v>6148</c:v>
                </c:pt>
                <c:pt idx="51">
                  <c:v>6366</c:v>
                </c:pt>
                <c:pt idx="52">
                  <c:v>7076</c:v>
                </c:pt>
                <c:pt idx="53">
                  <c:v>7110</c:v>
                </c:pt>
                <c:pt idx="54">
                  <c:v>7202</c:v>
                </c:pt>
                <c:pt idx="55">
                  <c:v>7425</c:v>
                </c:pt>
                <c:pt idx="56">
                  <c:v>7528</c:v>
                </c:pt>
                <c:pt idx="57">
                  <c:v>7233</c:v>
                </c:pt>
                <c:pt idx="58">
                  <c:v>7504</c:v>
                </c:pt>
                <c:pt idx="59">
                  <c:v>8324</c:v>
                </c:pt>
                <c:pt idx="60">
                  <c:v>8511</c:v>
                </c:pt>
                <c:pt idx="61">
                  <c:v>8469</c:v>
                </c:pt>
                <c:pt idx="62">
                  <c:v>8451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C-4595-A177-B1F41A5E4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Sheet1!$B$3:$BV$3</c:f>
              <c:numCache>
                <c:formatCode>General</c:formatCode>
                <c:ptCount val="73"/>
                <c:pt idx="49" formatCode="#,##0">
                  <c:v>6659.6154455943533</c:v>
                </c:pt>
                <c:pt idx="50" formatCode="#,##0">
                  <c:v>6748.9208121693591</c:v>
                </c:pt>
                <c:pt idx="51" formatCode="#,##0">
                  <c:v>6850.6916652139143</c:v>
                </c:pt>
                <c:pt idx="52" formatCode="#,##0">
                  <c:v>6962.2711337086521</c:v>
                </c:pt>
                <c:pt idx="53" formatCode="#,##0">
                  <c:v>7080.6654033050463</c:v>
                </c:pt>
                <c:pt idx="54" formatCode="#,##0">
                  <c:v>7206.7754838311384</c:v>
                </c:pt>
                <c:pt idx="55" formatCode="#,##0">
                  <c:v>7338.9286752269927</c:v>
                </c:pt>
                <c:pt idx="56" formatCode="#,##0">
                  <c:v>7473.826484441448</c:v>
                </c:pt>
                <c:pt idx="57" formatCode="#,##0">
                  <c:v>7612.0908488840487</c:v>
                </c:pt>
                <c:pt idx="58" formatCode="#,##0">
                  <c:v>7754.8332183969742</c:v>
                </c:pt>
                <c:pt idx="59" formatCode="#,##0">
                  <c:v>7900.3256970297425</c:v>
                </c:pt>
                <c:pt idx="60" formatCode="#,##0">
                  <c:v>8047.6470427439317</c:v>
                </c:pt>
                <c:pt idx="61" formatCode="#,##0">
                  <c:v>8197.7051658163018</c:v>
                </c:pt>
                <c:pt idx="62" formatCode="#,##0">
                  <c:v>8351.0818288123828</c:v>
                </c:pt>
                <c:pt idx="63" formatCode="#,##0">
                  <c:v>8508.8361059491526</c:v>
                </c:pt>
                <c:pt idx="64" formatCode="#,##0">
                  <c:v>8670.8096350308006</c:v>
                </c:pt>
                <c:pt idx="65" formatCode="#,##0">
                  <c:v>8836.0498295664693</c:v>
                </c:pt>
                <c:pt idx="66" formatCode="#,##0">
                  <c:v>9002.8531877212336</c:v>
                </c:pt>
                <c:pt idx="67" formatCode="#,##0">
                  <c:v>9171.238743013324</c:v>
                </c:pt>
                <c:pt idx="68" formatCode="#,##0">
                  <c:v>9342.1553760747192</c:v>
                </c:pt>
                <c:pt idx="69" formatCode="#,##0">
                  <c:v>9516.1140691993169</c:v>
                </c:pt>
                <c:pt idx="70" formatCode="#,##0">
                  <c:v>9693.4941796280527</c:v>
                </c:pt>
                <c:pt idx="71" formatCode="#,##0">
                  <c:v>9874.3369202272479</c:v>
                </c:pt>
                <c:pt idx="72" formatCode="#,##0">
                  <c:v>10058.437766842668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DC-4595-A177-B1F41A5E4AC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Sheet1!$B$4:$BV$4</c:f>
              <c:numCache>
                <c:formatCode>General</c:formatCode>
                <c:ptCount val="73"/>
                <c:pt idx="49" formatCode="#,##0">
                  <c:v>6659.6154455943533</c:v>
                </c:pt>
                <c:pt idx="50" formatCode="#,##0">
                  <c:v>6764.8777222176132</c:v>
                </c:pt>
                <c:pt idx="51" formatCode="#,##0">
                  <c:v>6895.4494539466959</c:v>
                </c:pt>
                <c:pt idx="52" formatCode="#,##0">
                  <c:v>7044.1169989352102</c:v>
                </c:pt>
                <c:pt idx="53" formatCode="#,##0">
                  <c:v>7204.8717328998009</c:v>
                </c:pt>
                <c:pt idx="54" formatCode="#,##0">
                  <c:v>7381.3264133255061</c:v>
                </c:pt>
                <c:pt idx="55" formatCode="#,##0">
                  <c:v>7574.5921651194185</c:v>
                </c:pt>
                <c:pt idx="56" formatCode="#,##0">
                  <c:v>7782.9613685191089</c:v>
                </c:pt>
                <c:pt idx="57" formatCode="#,##0">
                  <c:v>8008.0186373907427</c:v>
                </c:pt>
                <c:pt idx="58" formatCode="#,##0">
                  <c:v>8247.6915633853259</c:v>
                </c:pt>
                <c:pt idx="59" formatCode="#,##0">
                  <c:v>8498.9990078418941</c:v>
                </c:pt>
                <c:pt idx="60" formatCode="#,##0">
                  <c:v>8761.7813808140127</c:v>
                </c:pt>
                <c:pt idx="61" formatCode="#,##0">
                  <c:v>9038.6529267810856</c:v>
                </c:pt>
                <c:pt idx="62" formatCode="#,##0">
                  <c:v>9330.5867526346938</c:v>
                </c:pt>
                <c:pt idx="63" formatCode="#,##0">
                  <c:v>9638.0266716825136</c:v>
                </c:pt>
                <c:pt idx="64" formatCode="#,##0">
                  <c:v>9960.0164651868945</c:v>
                </c:pt>
                <c:pt idx="65" formatCode="#,##0">
                  <c:v>10295.105862985723</c:v>
                </c:pt>
                <c:pt idx="66" formatCode="#,##0">
                  <c:v>10642.154917756741</c:v>
                </c:pt>
                <c:pt idx="67" formatCode="#,##0">
                  <c:v>11002.112945330127</c:v>
                </c:pt>
                <c:pt idx="68" formatCode="#,##0">
                  <c:v>11376.384814996483</c:v>
                </c:pt>
                <c:pt idx="69" formatCode="#,##0">
                  <c:v>11765.141422878985</c:v>
                </c:pt>
                <c:pt idx="70" formatCode="#,##0">
                  <c:v>12168.535603923207</c:v>
                </c:pt>
                <c:pt idx="71" formatCode="#,##0">
                  <c:v>12586.687689759254</c:v>
                </c:pt>
                <c:pt idx="72" formatCode="#,##0">
                  <c:v>13019.93442945555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DC-4595-A177-B1F41A5E4AC2}"/>
            </c:ext>
          </c:extLst>
        </c:ser>
        <c:ser>
          <c:idx val="4"/>
          <c:order val="2"/>
          <c:tx>
            <c:strRef>
              <c:f>Sheet1!$A$6</c:f>
              <c:strCache>
                <c:ptCount val="1"/>
                <c:pt idx="0">
                  <c:v>x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Sheet1!$B$6:$BV$6</c:f>
              <c:numCache>
                <c:formatCode>#,##0</c:formatCode>
                <c:ptCount val="73"/>
                <c:pt idx="0">
                  <c:v>8155</c:v>
                </c:pt>
                <c:pt idx="1">
                  <c:v>8155</c:v>
                </c:pt>
                <c:pt idx="2">
                  <c:v>8155</c:v>
                </c:pt>
                <c:pt idx="3">
                  <c:v>8155</c:v>
                </c:pt>
                <c:pt idx="4">
                  <c:v>8155</c:v>
                </c:pt>
                <c:pt idx="5">
                  <c:v>8155</c:v>
                </c:pt>
                <c:pt idx="6">
                  <c:v>8155</c:v>
                </c:pt>
                <c:pt idx="7">
                  <c:v>8155</c:v>
                </c:pt>
                <c:pt idx="8">
                  <c:v>8155</c:v>
                </c:pt>
                <c:pt idx="9">
                  <c:v>8155</c:v>
                </c:pt>
                <c:pt idx="10">
                  <c:v>8155</c:v>
                </c:pt>
                <c:pt idx="11">
                  <c:v>8155</c:v>
                </c:pt>
                <c:pt idx="12">
                  <c:v>8155</c:v>
                </c:pt>
                <c:pt idx="13">
                  <c:v>8155</c:v>
                </c:pt>
                <c:pt idx="14">
                  <c:v>8155</c:v>
                </c:pt>
                <c:pt idx="15">
                  <c:v>8155</c:v>
                </c:pt>
                <c:pt idx="16">
                  <c:v>8155</c:v>
                </c:pt>
                <c:pt idx="17">
                  <c:v>8155</c:v>
                </c:pt>
                <c:pt idx="18">
                  <c:v>8155</c:v>
                </c:pt>
                <c:pt idx="19">
                  <c:v>8155</c:v>
                </c:pt>
                <c:pt idx="20">
                  <c:v>8155</c:v>
                </c:pt>
                <c:pt idx="21">
                  <c:v>8155</c:v>
                </c:pt>
                <c:pt idx="22">
                  <c:v>8155</c:v>
                </c:pt>
                <c:pt idx="23">
                  <c:v>8155</c:v>
                </c:pt>
                <c:pt idx="24">
                  <c:v>8155</c:v>
                </c:pt>
                <c:pt idx="25">
                  <c:v>8155</c:v>
                </c:pt>
                <c:pt idx="26">
                  <c:v>8155</c:v>
                </c:pt>
                <c:pt idx="27">
                  <c:v>8155</c:v>
                </c:pt>
                <c:pt idx="28">
                  <c:v>8155</c:v>
                </c:pt>
                <c:pt idx="29">
                  <c:v>8155</c:v>
                </c:pt>
                <c:pt idx="30">
                  <c:v>8155</c:v>
                </c:pt>
                <c:pt idx="31">
                  <c:v>8155</c:v>
                </c:pt>
                <c:pt idx="32">
                  <c:v>8155</c:v>
                </c:pt>
                <c:pt idx="33">
                  <c:v>8155</c:v>
                </c:pt>
                <c:pt idx="34">
                  <c:v>8155</c:v>
                </c:pt>
                <c:pt idx="35">
                  <c:v>8155</c:v>
                </c:pt>
                <c:pt idx="36">
                  <c:v>8155</c:v>
                </c:pt>
                <c:pt idx="37">
                  <c:v>8155</c:v>
                </c:pt>
                <c:pt idx="38">
                  <c:v>8155</c:v>
                </c:pt>
                <c:pt idx="39">
                  <c:v>8155</c:v>
                </c:pt>
                <c:pt idx="40">
                  <c:v>8155</c:v>
                </c:pt>
                <c:pt idx="41">
                  <c:v>8155</c:v>
                </c:pt>
                <c:pt idx="42">
                  <c:v>8155</c:v>
                </c:pt>
                <c:pt idx="43">
                  <c:v>8155</c:v>
                </c:pt>
                <c:pt idx="44">
                  <c:v>8155</c:v>
                </c:pt>
                <c:pt idx="45">
                  <c:v>8155</c:v>
                </c:pt>
                <c:pt idx="46">
                  <c:v>8155</c:v>
                </c:pt>
                <c:pt idx="47">
                  <c:v>8155</c:v>
                </c:pt>
                <c:pt idx="48">
                  <c:v>8155</c:v>
                </c:pt>
                <c:pt idx="49">
                  <c:v>8155</c:v>
                </c:pt>
                <c:pt idx="50">
                  <c:v>8155</c:v>
                </c:pt>
                <c:pt idx="51">
                  <c:v>8155</c:v>
                </c:pt>
                <c:pt idx="52">
                  <c:v>8155</c:v>
                </c:pt>
                <c:pt idx="53">
                  <c:v>8155</c:v>
                </c:pt>
                <c:pt idx="54">
                  <c:v>8155</c:v>
                </c:pt>
                <c:pt idx="55">
                  <c:v>8155</c:v>
                </c:pt>
                <c:pt idx="56">
                  <c:v>8155</c:v>
                </c:pt>
                <c:pt idx="57">
                  <c:v>8155</c:v>
                </c:pt>
                <c:pt idx="58">
                  <c:v>8155</c:v>
                </c:pt>
                <c:pt idx="59">
                  <c:v>8155</c:v>
                </c:pt>
                <c:pt idx="60">
                  <c:v>8155</c:v>
                </c:pt>
                <c:pt idx="61">
                  <c:v>8155</c:v>
                </c:pt>
                <c:pt idx="62">
                  <c:v>8155</c:v>
                </c:pt>
                <c:pt idx="63">
                  <c:v>8155</c:v>
                </c:pt>
                <c:pt idx="64">
                  <c:v>8155</c:v>
                </c:pt>
                <c:pt idx="65">
                  <c:v>8155</c:v>
                </c:pt>
                <c:pt idx="66">
                  <c:v>8155</c:v>
                </c:pt>
                <c:pt idx="67">
                  <c:v>8155</c:v>
                </c:pt>
                <c:pt idx="68">
                  <c:v>8155</c:v>
                </c:pt>
                <c:pt idx="69">
                  <c:v>8155</c:v>
                </c:pt>
                <c:pt idx="70">
                  <c:v>8155</c:v>
                </c:pt>
                <c:pt idx="71">
                  <c:v>8155</c:v>
                </c:pt>
                <c:pt idx="72">
                  <c:v>8155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DC-4595-A177-B1F41A5E4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catAx>
        <c:axId val="298003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Algn val="ctr"/>
        <c:lblOffset val="100"/>
        <c:tickLblSkip val="1"/>
        <c:noMultiLvlLbl val="1"/>
      </c:cat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Sheet1!$A$7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Sheet1!$B$7:$BV$7</c:f>
              <c:numCache>
                <c:formatCode>#,##0</c:formatCode>
                <c:ptCount val="73"/>
                <c:pt idx="0">
                  <c:v>947</c:v>
                </c:pt>
                <c:pt idx="1">
                  <c:v>957</c:v>
                </c:pt>
                <c:pt idx="2">
                  <c:v>1002</c:v>
                </c:pt>
                <c:pt idx="3">
                  <c:v>1088</c:v>
                </c:pt>
                <c:pt idx="4">
                  <c:v>1109</c:v>
                </c:pt>
                <c:pt idx="5">
                  <c:v>1147</c:v>
                </c:pt>
                <c:pt idx="6">
                  <c:v>1146</c:v>
                </c:pt>
                <c:pt idx="7">
                  <c:v>1140</c:v>
                </c:pt>
                <c:pt idx="8">
                  <c:v>1145</c:v>
                </c:pt>
                <c:pt idx="9">
                  <c:v>1171</c:v>
                </c:pt>
                <c:pt idx="10">
                  <c:v>1184</c:v>
                </c:pt>
                <c:pt idx="11">
                  <c:v>1169</c:v>
                </c:pt>
                <c:pt idx="12">
                  <c:v>1167</c:v>
                </c:pt>
                <c:pt idx="13">
                  <c:v>1175</c:v>
                </c:pt>
                <c:pt idx="14">
                  <c:v>1166</c:v>
                </c:pt>
                <c:pt idx="15">
                  <c:v>1155</c:v>
                </c:pt>
                <c:pt idx="16">
                  <c:v>1127</c:v>
                </c:pt>
                <c:pt idx="17">
                  <c:v>1152</c:v>
                </c:pt>
                <c:pt idx="18">
                  <c:v>1133</c:v>
                </c:pt>
                <c:pt idx="19">
                  <c:v>1107</c:v>
                </c:pt>
                <c:pt idx="20">
                  <c:v>1100</c:v>
                </c:pt>
                <c:pt idx="21">
                  <c:v>1105</c:v>
                </c:pt>
                <c:pt idx="22">
                  <c:v>1087</c:v>
                </c:pt>
                <c:pt idx="23">
                  <c:v>1055</c:v>
                </c:pt>
                <c:pt idx="24">
                  <c:v>1077</c:v>
                </c:pt>
                <c:pt idx="25">
                  <c:v>1045</c:v>
                </c:pt>
                <c:pt idx="26">
                  <c:v>1037</c:v>
                </c:pt>
                <c:pt idx="27">
                  <c:v>1017</c:v>
                </c:pt>
                <c:pt idx="28">
                  <c:v>1017</c:v>
                </c:pt>
                <c:pt idx="29">
                  <c:v>1021</c:v>
                </c:pt>
                <c:pt idx="30">
                  <c:v>1039</c:v>
                </c:pt>
                <c:pt idx="31">
                  <c:v>1078</c:v>
                </c:pt>
                <c:pt idx="32">
                  <c:v>1087</c:v>
                </c:pt>
                <c:pt idx="33">
                  <c:v>1076</c:v>
                </c:pt>
                <c:pt idx="34">
                  <c:v>1104</c:v>
                </c:pt>
                <c:pt idx="35">
                  <c:v>1088</c:v>
                </c:pt>
                <c:pt idx="36">
                  <c:v>1072</c:v>
                </c:pt>
                <c:pt idx="37">
                  <c:v>1098</c:v>
                </c:pt>
                <c:pt idx="38">
                  <c:v>1107</c:v>
                </c:pt>
                <c:pt idx="39">
                  <c:v>1091</c:v>
                </c:pt>
                <c:pt idx="40">
                  <c:v>1104</c:v>
                </c:pt>
                <c:pt idx="41">
                  <c:v>1112</c:v>
                </c:pt>
                <c:pt idx="42">
                  <c:v>1108</c:v>
                </c:pt>
                <c:pt idx="43">
                  <c:v>1103</c:v>
                </c:pt>
                <c:pt idx="44">
                  <c:v>1143</c:v>
                </c:pt>
                <c:pt idx="45">
                  <c:v>1166</c:v>
                </c:pt>
                <c:pt idx="46">
                  <c:v>1210</c:v>
                </c:pt>
                <c:pt idx="47">
                  <c:v>1239</c:v>
                </c:pt>
                <c:pt idx="48">
                  <c:v>1266</c:v>
                </c:pt>
                <c:pt idx="49">
                  <c:v>1268</c:v>
                </c:pt>
                <c:pt idx="50">
                  <c:v>1268</c:v>
                </c:pt>
                <c:pt idx="51">
                  <c:v>1280</c:v>
                </c:pt>
                <c:pt idx="52">
                  <c:v>1363</c:v>
                </c:pt>
                <c:pt idx="53">
                  <c:v>1389</c:v>
                </c:pt>
                <c:pt idx="54">
                  <c:v>1404</c:v>
                </c:pt>
                <c:pt idx="55">
                  <c:v>1457</c:v>
                </c:pt>
                <c:pt idx="56">
                  <c:v>1435</c:v>
                </c:pt>
                <c:pt idx="57">
                  <c:v>1460</c:v>
                </c:pt>
                <c:pt idx="58">
                  <c:v>1496</c:v>
                </c:pt>
                <c:pt idx="59">
                  <c:v>1579</c:v>
                </c:pt>
                <c:pt idx="60">
                  <c:v>1592</c:v>
                </c:pt>
                <c:pt idx="61">
                  <c:v>1625</c:v>
                </c:pt>
                <c:pt idx="62">
                  <c:v>1646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5-465A-B9E0-001FB166A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Sheet1!$B$3:$BV$3</c:f>
              <c:numCache>
                <c:formatCode>General</c:formatCode>
                <c:ptCount val="73"/>
                <c:pt idx="49" formatCode="#,##0">
                  <c:v>1263.9899755089684</c:v>
                </c:pt>
                <c:pt idx="50" formatCode="#,##0">
                  <c:v>1258.2761990344827</c:v>
                </c:pt>
                <c:pt idx="51" formatCode="#,##0">
                  <c:v>1256.8045604706267</c:v>
                </c:pt>
                <c:pt idx="52" formatCode="#,##0">
                  <c:v>1258.4335612799798</c:v>
                </c:pt>
                <c:pt idx="53" formatCode="#,##0">
                  <c:v>1263.1207560438525</c:v>
                </c:pt>
                <c:pt idx="54" formatCode="#,##0">
                  <c:v>1270.4724322045199</c:v>
                </c:pt>
                <c:pt idx="55" formatCode="#,##0">
                  <c:v>1280.5672628275929</c:v>
                </c:pt>
                <c:pt idx="56" formatCode="#,##0">
                  <c:v>1293.2423955536476</c:v>
                </c:pt>
                <c:pt idx="57" formatCode="#,##0">
                  <c:v>1307.5354864117132</c:v>
                </c:pt>
                <c:pt idx="58" formatCode="#,##0">
                  <c:v>1323.3386329629943</c:v>
                </c:pt>
                <c:pt idx="59" formatCode="#,##0">
                  <c:v>1340.3533827013632</c:v>
                </c:pt>
                <c:pt idx="60" formatCode="#,##0">
                  <c:v>1358.3071463058454</c:v>
                </c:pt>
                <c:pt idx="61" formatCode="#,##0">
                  <c:v>1377.4303948170698</c:v>
                </c:pt>
                <c:pt idx="62" formatCode="#,##0">
                  <c:v>1398.0211588006314</c:v>
                </c:pt>
                <c:pt idx="63" formatCode="#,##0">
                  <c:v>1419.8026003118712</c:v>
                </c:pt>
                <c:pt idx="64" formatCode="#,##0">
                  <c:v>1443.0336549807739</c:v>
                </c:pt>
                <c:pt idx="65" formatCode="#,##0">
                  <c:v>1466.9370080432766</c:v>
                </c:pt>
                <c:pt idx="66" formatCode="#,##0">
                  <c:v>1491.8673318589215</c:v>
                </c:pt>
                <c:pt idx="67" formatCode="#,##0">
                  <c:v>1517.4460174076348</c:v>
                </c:pt>
                <c:pt idx="68" formatCode="#,##0">
                  <c:v>1543.9338720763717</c:v>
                </c:pt>
                <c:pt idx="69" formatCode="#,##0">
                  <c:v>1571.3225092260045</c:v>
                </c:pt>
                <c:pt idx="70" formatCode="#,##0">
                  <c:v>1599.6661258209754</c:v>
                </c:pt>
                <c:pt idx="71" formatCode="#,##0">
                  <c:v>1628.8995944396643</c:v>
                </c:pt>
                <c:pt idx="72" formatCode="#,##0">
                  <c:v>1658.70882781462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25-465A-B9E0-001FB166A0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Sheet1!$B$4:$BV$4</c:f>
              <c:numCache>
                <c:formatCode>General</c:formatCode>
                <c:ptCount val="73"/>
                <c:pt idx="49" formatCode="#,##0">
                  <c:v>1263.9899755089684</c:v>
                </c:pt>
                <c:pt idx="50" formatCode="#,##0">
                  <c:v>1259.8890879504943</c:v>
                </c:pt>
                <c:pt idx="51" formatCode="#,##0">
                  <c:v>1261.4771050188704</c:v>
                </c:pt>
                <c:pt idx="52" formatCode="#,##0">
                  <c:v>1267.2746774216992</c:v>
                </c:pt>
                <c:pt idx="53" formatCode="#,##0">
                  <c:v>1277.0198453066496</c:v>
                </c:pt>
                <c:pt idx="54" formatCode="#,##0">
                  <c:v>1290.6165871827704</c:v>
                </c:pt>
                <c:pt idx="55" formatCode="#,##0">
                  <c:v>1308.4510393502189</c:v>
                </c:pt>
                <c:pt idx="56" formatCode="#,##0">
                  <c:v>1330.589108425246</c:v>
                </c:pt>
                <c:pt idx="57" formatCode="#,##0">
                  <c:v>1356.2273294246006</c:v>
                </c:pt>
                <c:pt idx="58" formatCode="#,##0">
                  <c:v>1385.0298307131129</c:v>
                </c:pt>
                <c:pt idx="59" formatCode="#,##0">
                  <c:v>1416.5895330943545</c:v>
                </c:pt>
                <c:pt idx="60" formatCode="#,##0">
                  <c:v>1450.7251978706001</c:v>
                </c:pt>
                <c:pt idx="61" formatCode="#,##0">
                  <c:v>1487.8681648313056</c:v>
                </c:pt>
                <c:pt idx="62" formatCode="#,##0">
                  <c:v>1528.3780613107813</c:v>
                </c:pt>
                <c:pt idx="63" formatCode="#,##0">
                  <c:v>1571.9284528826586</c:v>
                </c:pt>
                <c:pt idx="64" formatCode="#,##0">
                  <c:v>1618.7079037215026</c:v>
                </c:pt>
                <c:pt idx="65" formatCode="#,##0">
                  <c:v>1667.896550231874</c:v>
                </c:pt>
                <c:pt idx="66" formatCode="#,##0">
                  <c:v>1719.9138060746811</c:v>
                </c:pt>
                <c:pt idx="67" formatCode="#,##0">
                  <c:v>1774.4792267261992</c:v>
                </c:pt>
                <c:pt idx="68" formatCode="#,##0">
                  <c:v>1831.9070516616055</c:v>
                </c:pt>
                <c:pt idx="69" formatCode="#,##0">
                  <c:v>1892.1593282882293</c:v>
                </c:pt>
                <c:pt idx="70" formatCode="#,##0">
                  <c:v>1955.2716624467414</c:v>
                </c:pt>
                <c:pt idx="71" formatCode="#,##0">
                  <c:v>2021.1970184746297</c:v>
                </c:pt>
                <c:pt idx="72" formatCode="#,##0">
                  <c:v>2089.692565171742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25-465A-B9E0-001FB166A07C}"/>
            </c:ext>
          </c:extLst>
        </c:ser>
        <c:ser>
          <c:idx val="0"/>
          <c:order val="2"/>
          <c:tx>
            <c:strRef>
              <c:f>Sheet1!$A$5</c:f>
              <c:strCache>
                <c:ptCount val="1"/>
                <c:pt idx="0">
                  <c:v>1,3</c:v>
                </c:pt>
              </c:strCache>
            </c:strRef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Sheet1!$B$5:$BV$5</c:f>
              <c:numCache>
                <c:formatCode>General</c:formatCode>
                <c:ptCount val="73"/>
                <c:pt idx="49" formatCode="#,##0">
                  <c:v>1263.9899755089684</c:v>
                </c:pt>
                <c:pt idx="50" formatCode="#,##0">
                  <c:v>1261.4980620875831</c:v>
                </c:pt>
                <c:pt idx="51" formatCode="#,##0">
                  <c:v>1266.1485134700611</c:v>
                </c:pt>
                <c:pt idx="52" formatCode="#,##0">
                  <c:v>1276.119178971066</c:v>
                </c:pt>
                <c:pt idx="53" formatCode="#,##0">
                  <c:v>1290.9156959706504</c:v>
                </c:pt>
                <c:pt idx="54" formatCode="#,##0">
                  <c:v>1310.8380995624921</c:v>
                </c:pt>
                <c:pt idx="55" formatCode="#,##0">
                  <c:v>1336.6429999362601</c:v>
                </c:pt>
                <c:pt idx="56" formatCode="#,##0">
                  <c:v>1368.6906227945497</c:v>
                </c:pt>
                <c:pt idx="57" formatCode="#,##0">
                  <c:v>1406.3646278076546</c:v>
                </c:pt>
                <c:pt idx="58" formatCode="#,##0">
                  <c:v>1449.1188088282217</c:v>
                </c:pt>
                <c:pt idx="59" formatCode="#,##0">
                  <c:v>1496.4866115481436</c:v>
                </c:pt>
                <c:pt idx="60" formatCode="#,##0">
                  <c:v>1548.4692616138425</c:v>
                </c:pt>
                <c:pt idx="61" formatCode="#,##0">
                  <c:v>1605.8474597215072</c:v>
                </c:pt>
                <c:pt idx="62" formatCode="#,##0">
                  <c:v>1669.1085394887302</c:v>
                </c:pt>
                <c:pt idx="63" formatCode="#,##0">
                  <c:v>1737.9363594993367</c:v>
                </c:pt>
                <c:pt idx="64" formatCode="#,##0">
                  <c:v>1812.5029199008607</c:v>
                </c:pt>
                <c:pt idx="65" formatCode="#,##0">
                  <c:v>1892.0433765655366</c:v>
                </c:pt>
                <c:pt idx="66" formatCode="#,##0">
                  <c:v>1977.1759757529937</c:v>
                </c:pt>
                <c:pt idx="67" formatCode="#,##0">
                  <c:v>2067.8427717103227</c:v>
                </c:pt>
                <c:pt idx="68" formatCode="#,##0">
                  <c:v>2164.5257443758469</c:v>
                </c:pt>
                <c:pt idx="69" formatCode="#,##0">
                  <c:v>2267.2571045649911</c:v>
                </c:pt>
                <c:pt idx="70" formatCode="#,##0">
                  <c:v>2376.1468121892744</c:v>
                </c:pt>
                <c:pt idx="71" formatCode="#,##0">
                  <c:v>2491.3130111066994</c:v>
                </c:pt>
                <c:pt idx="72" formatCode="#,##0">
                  <c:v>2612.7387205559953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25-465A-B9E0-001FB166A07C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x</c:v>
                </c:pt>
              </c:strCache>
            </c:strRef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strRef>
              <c:f>Sheet1!$B$1:$BV$1</c:f>
              <c:strCache>
                <c:ptCount val="73"/>
                <c:pt idx="0">
                  <c:v>01.01.2021</c:v>
                </c:pt>
                <c:pt idx="1">
                  <c:v>02.01.2021</c:v>
                </c:pt>
                <c:pt idx="2">
                  <c:v>03.01.2021</c:v>
                </c:pt>
                <c:pt idx="3">
                  <c:v>04.01.2021</c:v>
                </c:pt>
                <c:pt idx="4">
                  <c:v>05.01.2021</c:v>
                </c:pt>
                <c:pt idx="5">
                  <c:v>06.01.2021</c:v>
                </c:pt>
                <c:pt idx="6">
                  <c:v>07.01.2021</c:v>
                </c:pt>
                <c:pt idx="7">
                  <c:v>08.01.2021</c:v>
                </c:pt>
                <c:pt idx="8">
                  <c:v>09.01.2021</c:v>
                </c:pt>
                <c:pt idx="9">
                  <c:v>10.01.2021</c:v>
                </c:pt>
                <c:pt idx="10">
                  <c:v>11.01.2021</c:v>
                </c:pt>
                <c:pt idx="11">
                  <c:v>12.01.2021</c:v>
                </c:pt>
                <c:pt idx="12">
                  <c:v>13.01.2021</c:v>
                </c:pt>
                <c:pt idx="13">
                  <c:v>14.01.2021</c:v>
                </c:pt>
                <c:pt idx="14">
                  <c:v>15.01.2021</c:v>
                </c:pt>
                <c:pt idx="15">
                  <c:v>16.01.2021</c:v>
                </c:pt>
                <c:pt idx="16">
                  <c:v>17.01.2021</c:v>
                </c:pt>
                <c:pt idx="17">
                  <c:v>18.01.2021</c:v>
                </c:pt>
                <c:pt idx="18">
                  <c:v>19.01.2021</c:v>
                </c:pt>
                <c:pt idx="19">
                  <c:v>20.01.2021</c:v>
                </c:pt>
                <c:pt idx="20">
                  <c:v>21.01.2021</c:v>
                </c:pt>
                <c:pt idx="21">
                  <c:v>22.01.2021</c:v>
                </c:pt>
                <c:pt idx="22">
                  <c:v>23.01.2021</c:v>
                </c:pt>
                <c:pt idx="23">
                  <c:v>24.01.2021</c:v>
                </c:pt>
                <c:pt idx="24">
                  <c:v>25.01.2021</c:v>
                </c:pt>
                <c:pt idx="25">
                  <c:v>26.01.2021</c:v>
                </c:pt>
                <c:pt idx="26">
                  <c:v>27.01.2021</c:v>
                </c:pt>
                <c:pt idx="27">
                  <c:v>28.01.2021</c:v>
                </c:pt>
                <c:pt idx="28">
                  <c:v>29.01.2021</c:v>
                </c:pt>
                <c:pt idx="29">
                  <c:v>30.01.2021</c:v>
                </c:pt>
                <c:pt idx="30">
                  <c:v>31.01.2021</c:v>
                </c:pt>
                <c:pt idx="31">
                  <c:v>01.02.2021</c:v>
                </c:pt>
                <c:pt idx="32">
                  <c:v>02.02.2021</c:v>
                </c:pt>
                <c:pt idx="33">
                  <c:v>03.02.2021</c:v>
                </c:pt>
                <c:pt idx="34">
                  <c:v>04.02.2021</c:v>
                </c:pt>
                <c:pt idx="35">
                  <c:v>05.02.2021</c:v>
                </c:pt>
                <c:pt idx="36">
                  <c:v>06.02.2021</c:v>
                </c:pt>
                <c:pt idx="37">
                  <c:v>07.02.2021</c:v>
                </c:pt>
                <c:pt idx="38">
                  <c:v>08.02.2021</c:v>
                </c:pt>
                <c:pt idx="39">
                  <c:v>09.02.2021</c:v>
                </c:pt>
                <c:pt idx="40">
                  <c:v>10.02.2021</c:v>
                </c:pt>
                <c:pt idx="41">
                  <c:v>11.02.2021</c:v>
                </c:pt>
                <c:pt idx="42">
                  <c:v>12.02.2021</c:v>
                </c:pt>
                <c:pt idx="43">
                  <c:v>13.02.2021</c:v>
                </c:pt>
                <c:pt idx="44">
                  <c:v>14.02.2021</c:v>
                </c:pt>
                <c:pt idx="45">
                  <c:v>15.02.2021</c:v>
                </c:pt>
                <c:pt idx="46">
                  <c:v>16.02.2021</c:v>
                </c:pt>
                <c:pt idx="47">
                  <c:v>17.02.2021</c:v>
                </c:pt>
                <c:pt idx="48">
                  <c:v>18.02.2021</c:v>
                </c:pt>
                <c:pt idx="49">
                  <c:v>19.02.2021</c:v>
                </c:pt>
                <c:pt idx="50">
                  <c:v>20.02.2021</c:v>
                </c:pt>
                <c:pt idx="51">
                  <c:v>21.02.2021</c:v>
                </c:pt>
                <c:pt idx="52">
                  <c:v>22.02.2021</c:v>
                </c:pt>
                <c:pt idx="53">
                  <c:v>23.02.2021</c:v>
                </c:pt>
                <c:pt idx="54">
                  <c:v>24.02.2021</c:v>
                </c:pt>
                <c:pt idx="55">
                  <c:v>25.02.2021</c:v>
                </c:pt>
                <c:pt idx="56">
                  <c:v>26.02.2021</c:v>
                </c:pt>
                <c:pt idx="57">
                  <c:v>27.02.2021</c:v>
                </c:pt>
                <c:pt idx="58">
                  <c:v>28.02.2021</c:v>
                </c:pt>
                <c:pt idx="59">
                  <c:v>01.03.2021</c:v>
                </c:pt>
                <c:pt idx="60">
                  <c:v>02.03.2021</c:v>
                </c:pt>
                <c:pt idx="61">
                  <c:v>03.03.2021</c:v>
                </c:pt>
                <c:pt idx="62">
                  <c:v>04.03.2021</c:v>
                </c:pt>
                <c:pt idx="63">
                  <c:v>05.03.2021</c:v>
                </c:pt>
                <c:pt idx="64">
                  <c:v>06.03.2021</c:v>
                </c:pt>
                <c:pt idx="65">
                  <c:v>07.03.2021</c:v>
                </c:pt>
                <c:pt idx="66">
                  <c:v>08.03.2021</c:v>
                </c:pt>
                <c:pt idx="67">
                  <c:v>09.03.2021</c:v>
                </c:pt>
                <c:pt idx="68">
                  <c:v>10.03.2021</c:v>
                </c:pt>
                <c:pt idx="69">
                  <c:v>11.03.2021</c:v>
                </c:pt>
                <c:pt idx="70">
                  <c:v>12.03.2021</c:v>
                </c:pt>
                <c:pt idx="71">
                  <c:v>13.03.2021</c:v>
                </c:pt>
                <c:pt idx="72">
                  <c:v>14.03.2021</c:v>
                </c:pt>
              </c:strCache>
            </c:strRef>
          </c:cat>
          <c:val>
            <c:numRef>
              <c:f>Sheet1!$B$6:$BV$6</c:f>
              <c:numCache>
                <c:formatCode>#,##0</c:formatCode>
                <c:ptCount val="73"/>
                <c:pt idx="0">
                  <c:v>1209</c:v>
                </c:pt>
                <c:pt idx="1">
                  <c:v>1209</c:v>
                </c:pt>
                <c:pt idx="2">
                  <c:v>1209</c:v>
                </c:pt>
                <c:pt idx="3">
                  <c:v>1209</c:v>
                </c:pt>
                <c:pt idx="4">
                  <c:v>1209</c:v>
                </c:pt>
                <c:pt idx="5">
                  <c:v>1209</c:v>
                </c:pt>
                <c:pt idx="6">
                  <c:v>1209</c:v>
                </c:pt>
                <c:pt idx="7">
                  <c:v>1209</c:v>
                </c:pt>
                <c:pt idx="8">
                  <c:v>1209</c:v>
                </c:pt>
                <c:pt idx="9">
                  <c:v>1209</c:v>
                </c:pt>
                <c:pt idx="10">
                  <c:v>1209</c:v>
                </c:pt>
                <c:pt idx="11">
                  <c:v>1209</c:v>
                </c:pt>
                <c:pt idx="12">
                  <c:v>1209</c:v>
                </c:pt>
                <c:pt idx="13">
                  <c:v>1209</c:v>
                </c:pt>
                <c:pt idx="14">
                  <c:v>1209</c:v>
                </c:pt>
                <c:pt idx="15">
                  <c:v>1209</c:v>
                </c:pt>
                <c:pt idx="16">
                  <c:v>1209</c:v>
                </c:pt>
                <c:pt idx="17">
                  <c:v>1209</c:v>
                </c:pt>
                <c:pt idx="18">
                  <c:v>1209</c:v>
                </c:pt>
                <c:pt idx="19">
                  <c:v>1209</c:v>
                </c:pt>
                <c:pt idx="20">
                  <c:v>1209</c:v>
                </c:pt>
                <c:pt idx="21">
                  <c:v>1209</c:v>
                </c:pt>
                <c:pt idx="22">
                  <c:v>1209</c:v>
                </c:pt>
                <c:pt idx="23">
                  <c:v>1209</c:v>
                </c:pt>
                <c:pt idx="24">
                  <c:v>1209</c:v>
                </c:pt>
                <c:pt idx="25">
                  <c:v>1209</c:v>
                </c:pt>
                <c:pt idx="26">
                  <c:v>1209</c:v>
                </c:pt>
                <c:pt idx="27">
                  <c:v>1209</c:v>
                </c:pt>
                <c:pt idx="28">
                  <c:v>1209</c:v>
                </c:pt>
                <c:pt idx="29">
                  <c:v>1209</c:v>
                </c:pt>
                <c:pt idx="30">
                  <c:v>1209</c:v>
                </c:pt>
                <c:pt idx="31">
                  <c:v>1209</c:v>
                </c:pt>
                <c:pt idx="32">
                  <c:v>1209</c:v>
                </c:pt>
                <c:pt idx="33">
                  <c:v>1209</c:v>
                </c:pt>
                <c:pt idx="34">
                  <c:v>1209</c:v>
                </c:pt>
                <c:pt idx="35">
                  <c:v>1209</c:v>
                </c:pt>
                <c:pt idx="36">
                  <c:v>1209</c:v>
                </c:pt>
                <c:pt idx="37">
                  <c:v>1209</c:v>
                </c:pt>
                <c:pt idx="38">
                  <c:v>1209</c:v>
                </c:pt>
                <c:pt idx="39">
                  <c:v>1209</c:v>
                </c:pt>
                <c:pt idx="40">
                  <c:v>1209</c:v>
                </c:pt>
                <c:pt idx="41">
                  <c:v>1209</c:v>
                </c:pt>
                <c:pt idx="42">
                  <c:v>1209</c:v>
                </c:pt>
                <c:pt idx="43">
                  <c:v>1209</c:v>
                </c:pt>
                <c:pt idx="44">
                  <c:v>1209</c:v>
                </c:pt>
                <c:pt idx="45">
                  <c:v>1209</c:v>
                </c:pt>
                <c:pt idx="46">
                  <c:v>1209</c:v>
                </c:pt>
                <c:pt idx="47">
                  <c:v>1209</c:v>
                </c:pt>
                <c:pt idx="48">
                  <c:v>1209</c:v>
                </c:pt>
                <c:pt idx="49">
                  <c:v>1209</c:v>
                </c:pt>
                <c:pt idx="50">
                  <c:v>1209</c:v>
                </c:pt>
                <c:pt idx="51">
                  <c:v>1209</c:v>
                </c:pt>
                <c:pt idx="52">
                  <c:v>1209</c:v>
                </c:pt>
                <c:pt idx="53">
                  <c:v>1209</c:v>
                </c:pt>
                <c:pt idx="54">
                  <c:v>1209</c:v>
                </c:pt>
                <c:pt idx="55">
                  <c:v>1209</c:v>
                </c:pt>
                <c:pt idx="56">
                  <c:v>1209</c:v>
                </c:pt>
                <c:pt idx="57">
                  <c:v>1209</c:v>
                </c:pt>
                <c:pt idx="58">
                  <c:v>1209</c:v>
                </c:pt>
                <c:pt idx="59">
                  <c:v>1209</c:v>
                </c:pt>
                <c:pt idx="60">
                  <c:v>1209</c:v>
                </c:pt>
                <c:pt idx="61">
                  <c:v>1209</c:v>
                </c:pt>
                <c:pt idx="62">
                  <c:v>1209</c:v>
                </c:pt>
                <c:pt idx="63">
                  <c:v>1209</c:v>
                </c:pt>
                <c:pt idx="64">
                  <c:v>1209</c:v>
                </c:pt>
                <c:pt idx="65">
                  <c:v>1209</c:v>
                </c:pt>
                <c:pt idx="66">
                  <c:v>1209</c:v>
                </c:pt>
                <c:pt idx="67">
                  <c:v>1209</c:v>
                </c:pt>
                <c:pt idx="68">
                  <c:v>1209</c:v>
                </c:pt>
                <c:pt idx="69">
                  <c:v>1209</c:v>
                </c:pt>
                <c:pt idx="70">
                  <c:v>1209</c:v>
                </c:pt>
                <c:pt idx="71">
                  <c:v>1209</c:v>
                </c:pt>
                <c:pt idx="72">
                  <c:v>1209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25-465A-B9E0-001FB166A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catAx>
        <c:axId val="298003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Algn val="ctr"/>
        <c:lblOffset val="100"/>
        <c:tickLblSkip val="1"/>
        <c:noMultiLvlLbl val="1"/>
      </c:cat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584CE-9EBC-AD46-8819-745BF0C92CFB}" type="slidenum">
              <a:rPr kumimoji="0" lang="en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63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5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74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69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06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128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924452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327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961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68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4221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96694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2182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64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5507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83924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892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935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1067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923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3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07.03.2021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07.03.2021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11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59AF-26F1-42E1-BF83-F89C20A1940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368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dirty="0" smtClean="0"/>
              <a:t>Modelové predikce možného vývoje epidemie </a:t>
            </a:r>
          </a:p>
          <a:p>
            <a:r>
              <a:rPr lang="cs-CZ" sz="5200" b="1" dirty="0" smtClean="0"/>
              <a:t>ve vazbě na přijatá opatření </a:t>
            </a:r>
          </a:p>
          <a:p>
            <a:r>
              <a:rPr lang="cs-CZ" sz="5200" i="1" dirty="0" smtClean="0"/>
              <a:t>Verifikace modelů k 6.3. 2021</a:t>
            </a:r>
            <a:endParaRPr lang="cs-CZ" sz="5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9FCD27AE-6F89-4D58-A7BE-6AD391B0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0" y="1530553"/>
            <a:ext cx="7236000" cy="3232019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382514" y="235828"/>
            <a:ext cx="11429271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Modely šíření epidemie v lednu a únoru 2021</a:t>
            </a:r>
            <a:b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 ledna 2021 pro 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významný nárůst rizikových kontaktů nebo navýšení reprodukce nákazy 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200609" y="5962759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zahrnuje vybrané předpoklady a slouží ke zkoumání dopadu změny různých parametrů. Vzhledem k významným neurčitostem ve struktuře modelu, modelových parametrech a nejistotě ohledně budoucího vývoje je nezbytné výsledky brát jako orientační, umožňující pouze porovnání jednotlivých scénářů, nikoliv jako konkrétní předpověď pro určité období. </a:t>
            </a:r>
          </a:p>
        </p:txBody>
      </p:sp>
      <p:cxnSp>
        <p:nvCxnSpPr>
          <p:cNvPr id="26" name="Přímá spojnice 25"/>
          <p:cNvCxnSpPr/>
          <p:nvPr/>
        </p:nvCxnSpPr>
        <p:spPr>
          <a:xfrm>
            <a:off x="6371081" y="1427289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4">
            <a:extLst>
              <a:ext uri="{FF2B5EF4-FFF2-40B4-BE49-F238E27FC236}">
                <a16:creationId xmlns:a16="http://schemas.microsoft.com/office/drawing/2014/main" id="{590A9C4F-10F3-4016-8CE8-6FD01E44CFC4}"/>
              </a:ext>
            </a:extLst>
          </p:cNvPr>
          <p:cNvSpPr txBox="1"/>
          <p:nvPr/>
        </p:nvSpPr>
        <p:spPr>
          <a:xfrm>
            <a:off x="6902305" y="1264825"/>
            <a:ext cx="1012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18133" y="1412277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3.12.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 kontaktů na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ýšení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školních kontaktů na 50 %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jiných kontaktů na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na původní úroveň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– Model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předpokládající zvýšení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rizikových kontaktů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80 % / 50 % / 80 %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í, školní, jiné) NEBO zvýšení základní reprodukce o přibližně 70 %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Tabulka 10">
            <a:extLst>
              <a:ext uri="{FF2B5EF4-FFF2-40B4-BE49-F238E27FC236}">
                <a16:creationId xmlns:a16="http://schemas.microsoft.com/office/drawing/2014/main" id="{8F2E1F4E-1261-45A1-B049-927C3E301058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794861" cy="82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817040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D31145"/>
                          </a:solidFill>
                          <a:effectLst/>
                          <a:latin typeface="Calibri" panose="020F0502020204030204" pitchFamily="34" charset="0"/>
                        </a:rPr>
                        <a:t>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D31145"/>
                          </a:solidFill>
                          <a:effectLst/>
                          <a:latin typeface="Calibri" panose="020F0502020204030204" pitchFamily="34" charset="0"/>
                        </a:rPr>
                        <a:t>1 298 000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522E200B-65A1-441F-ABE3-66A5E5C0D077}"/>
              </a:ext>
            </a:extLst>
          </p:cNvPr>
          <p:cNvSpPr txBox="1"/>
          <p:nvPr/>
        </p:nvSpPr>
        <p:spPr>
          <a:xfrm>
            <a:off x="1446498" y="1174405"/>
            <a:ext cx="346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pozorovaná </a:t>
            </a: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zpoždění k hlášení 4 dny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8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88534" y="126559"/>
            <a:ext cx="10217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3200" b="1" kern="0" dirty="0" smtClean="0"/>
              <a:t>Nové scénáře vývoje dle dlouhodobé predikce SEIR modelu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4174034" y="870925"/>
            <a:ext cx="1380389" cy="439401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10067826" y="2411983"/>
            <a:ext cx="198277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Nulová změna nebo rozvolnění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0067826" y="3715733"/>
            <a:ext cx="198277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Udržení a částečné posílení opatření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10067826" y="5278881"/>
            <a:ext cx="1982772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Významné posílení opatření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88534" y="1116160"/>
            <a:ext cx="98792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cs-CZ" sz="2800" b="1" kern="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Na konci února 2021 byly </a:t>
            </a: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připraveny tři nové scénáře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dalšího vývoje</a:t>
            </a:r>
          </a:p>
          <a:p>
            <a:pPr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cs-CZ" sz="2200" b="1" kern="0" dirty="0" smtClean="0">
                <a:solidFill>
                  <a:srgbClr val="C00000"/>
                </a:solidFill>
              </a:rPr>
              <a:t>Scénář pokračování </a:t>
            </a:r>
            <a:r>
              <a:rPr lang="cs-CZ" sz="2200" b="1" kern="0" dirty="0">
                <a:solidFill>
                  <a:srgbClr val="C00000"/>
                </a:solidFill>
              </a:rPr>
              <a:t>nepříznivého trendu </a:t>
            </a:r>
            <a:r>
              <a:rPr lang="cs-CZ" sz="2200" kern="0" dirty="0"/>
              <a:t>(dle </a:t>
            </a:r>
            <a:r>
              <a:rPr lang="cs-CZ" sz="2200" kern="0" dirty="0" smtClean="0"/>
              <a:t>již provedených simulací, kalkulované a dosud i prokázané zvýšení </a:t>
            </a:r>
            <a:r>
              <a:rPr lang="cs-CZ" sz="2200" kern="0" dirty="0"/>
              <a:t>základní reprodukce viru o 70 </a:t>
            </a:r>
            <a:r>
              <a:rPr lang="cs-CZ" sz="2200" kern="0" dirty="0" smtClean="0"/>
              <a:t>%)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endParaRPr lang="cs-CZ" sz="2200" kern="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cs-CZ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Scénář pro částečnou redukci šíření nákazy </a:t>
            </a:r>
            <a:r>
              <a:rPr kumimoji="0" lang="cs-CZ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(nová </a:t>
            </a:r>
            <a:r>
              <a:rPr kumimoji="0" lang="cs-CZ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opatření nebo </a:t>
            </a:r>
            <a:r>
              <a:rPr kumimoji="0" lang="cs-CZ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posílené dodržování stávajících opatření): kalkulovaná redukce </a:t>
            </a:r>
            <a:r>
              <a:rPr kumimoji="0" lang="cs-CZ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počtu </a:t>
            </a:r>
            <a:r>
              <a:rPr kumimoji="0" lang="cs-CZ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rizikových kontaktů a mobility od března (nulové </a:t>
            </a:r>
            <a:r>
              <a:rPr kumimoji="0" lang="cs-CZ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školní kontakty, pracovní a jiné kontakty </a:t>
            </a:r>
            <a:r>
              <a:rPr kumimoji="0" lang="cs-CZ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snížené na </a:t>
            </a:r>
            <a:r>
              <a:rPr kumimoji="0" lang="cs-CZ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30 % výchozí </a:t>
            </a:r>
            <a:r>
              <a:rPr kumimoji="0" lang="cs-CZ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referenční četnosti -</a:t>
            </a:r>
            <a:r>
              <a:rPr kumimoji="0" lang="cs-CZ" sz="2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snížení z původních 50%</a:t>
            </a:r>
            <a:r>
              <a:rPr kumimoji="0" lang="cs-CZ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kumimoji="0" lang="cs-CZ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514350" lvl="0" indent="-514350">
              <a:buFontTx/>
              <a:buAutoNum type="alphaUcPeriod"/>
              <a:defRPr/>
            </a:pPr>
            <a:r>
              <a:rPr lang="cs-CZ" sz="2200" b="1" kern="0" dirty="0" smtClean="0">
                <a:solidFill>
                  <a:srgbClr val="C00000"/>
                </a:solidFill>
              </a:rPr>
              <a:t>Scénář pro silný dopad nových opatření </a:t>
            </a:r>
            <a:r>
              <a:rPr lang="cs-CZ" sz="2200" kern="0" dirty="0" smtClean="0"/>
              <a:t>(silná nová </a:t>
            </a:r>
            <a:r>
              <a:rPr lang="cs-CZ" sz="2200" kern="0" dirty="0"/>
              <a:t>opatření </a:t>
            </a:r>
            <a:r>
              <a:rPr lang="cs-CZ" sz="2200" kern="0" dirty="0" smtClean="0"/>
              <a:t>a </a:t>
            </a:r>
            <a:r>
              <a:rPr lang="cs-CZ" sz="2200" kern="0" dirty="0"/>
              <a:t>posílené dodržování stávajících opatření</a:t>
            </a:r>
            <a:r>
              <a:rPr lang="cs-CZ" sz="2200" kern="0" dirty="0" smtClean="0"/>
              <a:t>): kalkulovaná redukce </a:t>
            </a:r>
            <a:r>
              <a:rPr lang="cs-CZ" sz="2200" kern="0" dirty="0"/>
              <a:t>počtu </a:t>
            </a:r>
            <a:r>
              <a:rPr lang="cs-CZ" sz="2200" kern="0" dirty="0" smtClean="0"/>
              <a:t>rizikových kontaktů a mobility od března (nulové </a:t>
            </a:r>
            <a:r>
              <a:rPr lang="cs-CZ" sz="2200" kern="0" dirty="0"/>
              <a:t>školní kontakty, pracovní a jiné kontakty </a:t>
            </a:r>
            <a:r>
              <a:rPr lang="cs-CZ" sz="2200" kern="0" dirty="0" smtClean="0"/>
              <a:t>snížené na 20 -25 </a:t>
            </a:r>
            <a:r>
              <a:rPr lang="cs-CZ" sz="2200" kern="0" dirty="0"/>
              <a:t>% výchozí </a:t>
            </a:r>
            <a:r>
              <a:rPr lang="cs-CZ" sz="2200" kern="0" dirty="0" smtClean="0"/>
              <a:t>referenční četnosti – snížení z původních 50%)</a:t>
            </a:r>
            <a:endParaRPr lang="cs-CZ" sz="2200" kern="0" dirty="0"/>
          </a:p>
        </p:txBody>
      </p:sp>
    </p:spTree>
    <p:extLst>
      <p:ext uri="{BB962C8B-B14F-4D97-AF65-F5344CB8AC3E}">
        <p14:creationId xmlns:p14="http://schemas.microsoft.com/office/powerpoint/2010/main" val="69500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902825" y="95216"/>
            <a:ext cx="1061398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Závěr nových scénářů dlouhodobých populačních predikcí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400" i="1" kern="0" dirty="0" smtClean="0">
                <a:latin typeface="Calibri" panose="020F0502020204030204"/>
              </a:rPr>
              <a:t>Verifikace dle reálného vývoje k 6.3. 2021</a:t>
            </a:r>
            <a:endParaRPr kumimoji="0" lang="cs-CZ" sz="340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r>
              <a:rPr lang="cs-CZ" sz="2200" kern="0" dirty="0">
                <a:latin typeface="Calibri" panose="020F0502020204030204" pitchFamily="34" charset="0"/>
                <a:cs typeface="Calibri" panose="020F0502020204030204" pitchFamily="34" charset="0"/>
              </a:rPr>
              <a:t>Pokud by na počátku března došlo k navýšení rizikové mobility obyvatel (rozvolnění) došlo by na počátku března k další eskalaci růstu epidemie a denní počty nově diagnostikovaných pacientů by překročily hranici 20 000 a eskalovaly až na úroveň 30 000 a vyšší (při stejném objemu a struktuře testů). </a:t>
            </a:r>
            <a:endParaRPr lang="cs-CZ" sz="2200" kern="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cs-CZ" sz="2800" b="1" kern="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kern="0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cs-CZ" sz="2200" b="1" kern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Vysoce </a:t>
            </a:r>
            <a:r>
              <a:rPr lang="cs-CZ" sz="2200" b="1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rizikový scénář A nenastal, naopak přijatá opatření byla zesílena a </a:t>
            </a:r>
            <a:r>
              <a:rPr lang="cs-CZ" sz="2200" b="1" kern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došlo k poklesu mobility obyvatel a k redukci rizikových kontaktů. Růst epidemie sice na počátku března pokračoval, avšak pomalejším trendem. Objevují se první známky zastavení růstu a stagnace, byť na velmi vysokých denních počtech nově prokázaných případů (průměrně denně v pracovních dnech &gt; 14 000 nově prokázaných diagnóz). </a:t>
            </a:r>
          </a:p>
          <a:p>
            <a:pPr algn="ctr">
              <a:defRPr/>
            </a:pPr>
            <a:endParaRPr kumimoji="0" lang="cs-CZ" sz="2200" b="1" i="0" u="none" strike="noStrike" kern="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cs-CZ" sz="2200" b="1" kern="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365222" y="3383664"/>
            <a:ext cx="1307939" cy="38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Šipka dolů 3"/>
          <p:cNvSpPr/>
          <p:nvPr/>
        </p:nvSpPr>
        <p:spPr>
          <a:xfrm>
            <a:off x="5353528" y="1307373"/>
            <a:ext cx="1307939" cy="38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Šipka dolů 4"/>
          <p:cNvSpPr/>
          <p:nvPr/>
        </p:nvSpPr>
        <p:spPr>
          <a:xfrm>
            <a:off x="5353527" y="5955173"/>
            <a:ext cx="1307939" cy="38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7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ázek 16">
            <a:extLst>
              <a:ext uri="{FF2B5EF4-FFF2-40B4-BE49-F238E27FC236}">
                <a16:creationId xmlns:a16="http://schemas.microsoft.com/office/drawing/2014/main" id="{450FB105-3390-454C-BD09-C858B17E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1" y="1538841"/>
            <a:ext cx="7253866" cy="3240000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0" y="4771182"/>
            <a:ext cx="7834441" cy="830403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nulová změna nebo rozvolnění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pokračování výrazného nárůstu pozorovaného v únoru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32488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modelu SEIR,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který zahrnuje vybrané předpoklady a slouží ke zkoumání dopadu změny různých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parametrů epidemie.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Vzhledem k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neurčitostem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struktuře modelu </a:t>
            </a:r>
            <a:r>
              <a:rPr kumimoji="0" lang="cs-CZ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(například limitované znalosti o skutečné vnímavosti populace k viru a </a:t>
            </a:r>
            <a:r>
              <a:rPr kumimoji="0" lang="cs-CZ" sz="11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jeho </a:t>
            </a:r>
            <a:r>
              <a:rPr kumimoji="0" lang="cs-CZ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novým variantám</a:t>
            </a:r>
            <a:r>
              <a:rPr kumimoji="0" lang="cs-CZ" sz="11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nezbytné výsledky brát jako orientační, umožňující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zejména celkové</a:t>
            </a:r>
            <a:r>
              <a:rPr kumimoji="0" lang="cs-CZ" sz="11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srovnávání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jednotlivých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scénářů,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nikoli konkrétní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předpověď pro určité období. </a:t>
            </a: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600" b="1" dirty="0"/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200" dirty="0"/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292341" y="1451668"/>
            <a:ext cx="38111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Uvoln</a:t>
            </a:r>
            <a:r>
              <a:rPr kumimoji="0" lang="cs-CZ" sz="1600" b="1" i="0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ění</a:t>
            </a:r>
            <a:r>
              <a:rPr kumimoji="0" lang="cs-CZ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od 3.12.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zvýšení pracovních kontaktů na 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</a:t>
            </a:r>
            <a:r>
              <a:rPr kumimoji="0" lang="cs-CZ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0 %</a:t>
            </a:r>
            <a:endParaRPr kumimoji="0" lang="en-US" sz="1600" b="1" i="0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1" i="0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zv</a:t>
            </a:r>
            <a:r>
              <a:rPr kumimoji="0" lang="cs-CZ" sz="1600" b="1" i="0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ýšení</a:t>
            </a:r>
            <a:r>
              <a:rPr kumimoji="0" lang="cs-CZ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školních kontaktů na 50 %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zvýšení jiných kontaktů na 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100</a:t>
            </a:r>
            <a:r>
              <a:rPr kumimoji="0" lang="cs-CZ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%</a:t>
            </a:r>
          </a:p>
          <a:p>
            <a:pPr marL="447675" marR="0" lvl="1" indent="-361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zvýšení základní reprodukce na původní úroveň</a:t>
            </a:r>
          </a:p>
          <a:p>
            <a:pPr marL="85725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s-CZ" sz="1600" b="1" i="0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85725" lvl="1">
              <a:defRPr/>
            </a:pPr>
            <a:r>
              <a:rPr lang="cs-CZ" sz="1600" b="1" kern="0" dirty="0"/>
              <a:t>Efekt opatření od 28.12.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pracovních kontaktů na 40 %</a:t>
            </a:r>
            <a:endParaRPr lang="en-US" sz="1600" b="1" kern="0" dirty="0"/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školní kontakty na 0 %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jiných kontaktů na 40 %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/>
              <a:t>snížení základní reprodukce o 10%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/>
              <a:t>školní kontakty na 30 % od 4.1.</a:t>
            </a:r>
          </a:p>
          <a:p>
            <a:pPr marL="85725" lvl="1"/>
            <a:endParaRPr lang="cs-CZ" sz="1600" b="1" dirty="0">
              <a:solidFill>
                <a:srgbClr val="D31145"/>
              </a:solidFill>
            </a:endParaRPr>
          </a:p>
          <a:p>
            <a:pPr marL="85725" lvl="1"/>
            <a:r>
              <a:rPr lang="cs-CZ" sz="1600" b="1" u="sng" dirty="0">
                <a:solidFill>
                  <a:srgbClr val="D31145"/>
                </a:solidFill>
              </a:rPr>
              <a:t>Od 25.1.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u="sng" dirty="0">
                <a:solidFill>
                  <a:srgbClr val="D31145"/>
                </a:solidFill>
              </a:rPr>
              <a:t>zvýšení základní reprodukce o 70 %</a:t>
            </a:r>
            <a:br>
              <a:rPr lang="cs-CZ" sz="1600" b="1" u="sng" dirty="0">
                <a:solidFill>
                  <a:srgbClr val="D31145"/>
                </a:solidFill>
              </a:rPr>
            </a:br>
            <a:r>
              <a:rPr lang="cs-CZ" sz="1600" b="1" dirty="0">
                <a:solidFill>
                  <a:srgbClr val="D31145"/>
                </a:solidFill>
              </a:rPr>
              <a:t>(simulace </a:t>
            </a:r>
            <a:r>
              <a:rPr lang="cs-CZ" sz="1600" b="1" dirty="0" smtClean="0">
                <a:solidFill>
                  <a:srgbClr val="D31145"/>
                </a:solidFill>
              </a:rPr>
              <a:t>šíření nakažlivějších forem viru, simulace nedodržování opatření)</a:t>
            </a:r>
            <a:endParaRPr lang="cs-CZ" sz="1600" b="1" dirty="0">
              <a:solidFill>
                <a:srgbClr val="D31145"/>
              </a:solidFill>
            </a:endParaRPr>
          </a:p>
          <a:p>
            <a:pPr marL="85725" lvl="1"/>
            <a:r>
              <a:rPr lang="cs-CZ" sz="1600" b="1" kern="0" dirty="0" smtClean="0">
                <a:solidFill>
                  <a:srgbClr val="D31145"/>
                </a:solidFill>
              </a:rPr>
              <a:t>  </a:t>
            </a:r>
            <a:r>
              <a:rPr lang="en-US" sz="1600" b="1" kern="0" dirty="0" smtClean="0">
                <a:solidFill>
                  <a:srgbClr val="D31145"/>
                </a:solidFill>
              </a:rPr>
              <a:t>(</a:t>
            </a:r>
            <a:r>
              <a:rPr lang="cs-CZ" sz="1600" b="1" kern="0" dirty="0">
                <a:solidFill>
                  <a:srgbClr val="D31145"/>
                </a:solidFill>
              </a:rPr>
              <a:t>uvedeny podíly normálních kontaktů</a:t>
            </a:r>
            <a:r>
              <a:rPr lang="en-US" sz="1600" b="1" kern="0" dirty="0">
                <a:solidFill>
                  <a:srgbClr val="D31145"/>
                </a:solidFill>
              </a:rPr>
              <a:t>)</a:t>
            </a:r>
            <a:endParaRPr lang="cs-CZ" sz="1600" b="1" dirty="0">
              <a:solidFill>
                <a:srgbClr val="D31145"/>
              </a:solidFill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574938" y="1550285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106161" y="1387821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/>
              <a:t>Predikce – scénář 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325372" y="1243836"/>
            <a:ext cx="353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dosud pozorovaná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10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245098" y="95216"/>
            <a:ext cx="1180235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Závěr nových scénářů dlouhodobých populačních predikcí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400" i="1" kern="0" dirty="0" smtClean="0">
                <a:latin typeface="Calibri" panose="020F0502020204030204"/>
              </a:rPr>
              <a:t>Verifikace dle reálného vývoje k 6.3. 2021</a:t>
            </a:r>
            <a:endParaRPr kumimoji="0" lang="cs-CZ" sz="340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cs-CZ" sz="2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Predikce dle scénářů B a C dokládaly, že udržení stávajících opatření a jejich další posílení (0% školní kontakty, posílení režimů </a:t>
            </a:r>
            <a:r>
              <a:rPr kumimoji="0" lang="cs-CZ" sz="220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kumimoji="0" lang="cs-CZ" sz="2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cs-CZ" sz="220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office</a:t>
            </a:r>
            <a:r>
              <a:rPr kumimoji="0" lang="cs-CZ" sz="2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 redukce pracovních kontaktů na 20 - 25%, snížení volnočasových kontaktů na 20%) má potenciál šíření nákazy zbrzdit a po cca 14 dnech od zavedení virovou nálož v populaci snižovat. </a:t>
            </a:r>
          </a:p>
          <a:p>
            <a:pPr algn="ctr">
              <a:defRPr/>
            </a:pPr>
            <a:endParaRPr lang="cs-CZ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kumimoji="0" lang="cs-CZ" sz="220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kumimoji="0" lang="cs-CZ" sz="22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Vývoj epidemie na počátku března tyto scénáře potvrdil a nejnovější hodnoty ukazují na možnost rychlejšího brždění epidemie v následujících týdnech. Počty nově prokázaných diagnóz tak s vysokou pravděpodobností nevystoupají k očekávaným 20 000 denně (kulminační vrchol byl zřejmě dosažen po 2.3., cca 16 - 17 000 nových případů denně) a budou postupně klesat. </a:t>
            </a:r>
          </a:p>
          <a:p>
            <a:pPr algn="ctr">
              <a:defRPr/>
            </a:pPr>
            <a:endParaRPr lang="cs-CZ" sz="2200" b="1" kern="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kumimoji="0" lang="cs-CZ" sz="22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Bohužel denně je diagnostikován vysoký počet nově nakažených seniorů a potenciálně zranitelných pacientů. Z tohoto důvodu bude zátěž nemocnic i v dalších týdnech velmi vysoká a nebude klesat, ačkoli epidemie bude na populační úrovni stagnovat až brzdit. 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5376560" y="3037238"/>
            <a:ext cx="1307939" cy="38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Šipka dolů 3"/>
          <p:cNvSpPr/>
          <p:nvPr/>
        </p:nvSpPr>
        <p:spPr>
          <a:xfrm>
            <a:off x="5376560" y="6365896"/>
            <a:ext cx="1307939" cy="381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876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>
            <a:extLst>
              <a:ext uri="{FF2B5EF4-FFF2-40B4-BE49-F238E27FC236}">
                <a16:creationId xmlns:a16="http://schemas.microsoft.com/office/drawing/2014/main" id="{6BDB20ED-98B2-4E91-B923-41F3EDAF8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0" y="1525643"/>
            <a:ext cx="7253866" cy="3240000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6" y="4774228"/>
            <a:ext cx="7834441" cy="830403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200" b="1" u="sng" dirty="0">
                <a:solidFill>
                  <a:prstClr val="white"/>
                </a:solidFill>
              </a:rPr>
              <a:t>SEIR model: </a:t>
            </a:r>
            <a:r>
              <a:rPr lang="cs-CZ" sz="2200" b="1" u="sng" dirty="0" smtClean="0">
                <a:solidFill>
                  <a:prstClr val="white"/>
                </a:solidFill>
              </a:rPr>
              <a:t>udržení a částečné posílení opatření</a:t>
            </a:r>
            <a:r>
              <a:rPr lang="cs-CZ" sz="2200" b="1" dirty="0" smtClean="0">
                <a:solidFill>
                  <a:prstClr val="white"/>
                </a:solidFill>
              </a:rPr>
              <a:t> </a:t>
            </a:r>
            <a:endParaRPr lang="cs-CZ" sz="2200" b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 smtClean="0">
                <a:solidFill>
                  <a:prstClr val="white"/>
                </a:solidFill>
                <a:latin typeface="Calibri" panose="020F0502020204030204"/>
              </a:rPr>
              <a:t>Dopad </a:t>
            </a:r>
            <a:r>
              <a:rPr lang="cs-CZ" sz="2200" b="1" dirty="0">
                <a:solidFill>
                  <a:prstClr val="white"/>
                </a:solidFill>
                <a:latin typeface="Calibri" panose="020F0502020204030204"/>
              </a:rPr>
              <a:t>potenciálních opatření zavedených od 1.3.2021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600" b="1" dirty="0"/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200" dirty="0"/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269867" y="1736774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1">
              <a:defRPr/>
            </a:pPr>
            <a:r>
              <a:rPr lang="cs-CZ" sz="1600" b="1" kern="0" dirty="0"/>
              <a:t>Efekt opatření od 28.12.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pracovních kontaktů na 40 %</a:t>
            </a:r>
            <a:endParaRPr lang="en-US" sz="1600" b="1" kern="0" dirty="0"/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školní kontakty na 0 %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jiných kontaktů na 40 %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/>
              <a:t>snížení základní reprodukce o 10%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/>
              <a:t>školní kontakty na 30 % od 4.1.</a:t>
            </a:r>
          </a:p>
          <a:p>
            <a:pPr marL="85725" lvl="1"/>
            <a:endParaRPr lang="cs-CZ" sz="1600" b="1" dirty="0">
              <a:solidFill>
                <a:srgbClr val="D31145"/>
              </a:solidFill>
            </a:endParaRPr>
          </a:p>
          <a:p>
            <a:pPr marL="85725" lvl="1"/>
            <a:r>
              <a:rPr lang="cs-CZ" sz="1600" b="1" dirty="0">
                <a:solidFill>
                  <a:srgbClr val="D31145"/>
                </a:solidFill>
              </a:rPr>
              <a:t>Od 25.1.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>
                <a:solidFill>
                  <a:srgbClr val="D31145"/>
                </a:solidFill>
              </a:rPr>
              <a:t>zvýšení základní reprodukce o 70 %</a:t>
            </a:r>
            <a:br>
              <a:rPr lang="cs-CZ" sz="1600" b="1" dirty="0">
                <a:solidFill>
                  <a:srgbClr val="D31145"/>
                </a:solidFill>
              </a:rPr>
            </a:br>
            <a:r>
              <a:rPr lang="cs-CZ" sz="1600" b="1" dirty="0">
                <a:solidFill>
                  <a:srgbClr val="D31145"/>
                </a:solidFill>
              </a:rPr>
              <a:t>(simulace šíření nakažlivějších forem viru, simulace nedodržování opatření)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endParaRPr lang="cs-CZ" sz="1600" b="1" kern="0" dirty="0">
              <a:solidFill>
                <a:srgbClr val="D31145"/>
              </a:solidFill>
            </a:endParaRPr>
          </a:p>
          <a:p>
            <a:pPr marL="85725" lvl="1">
              <a:defRPr/>
            </a:pPr>
            <a:r>
              <a:rPr lang="cs-CZ" sz="1600" b="1" u="sng" kern="0" dirty="0">
                <a:solidFill>
                  <a:srgbClr val="D31145"/>
                </a:solidFill>
              </a:rPr>
              <a:t>Efekt opatření od 1.3.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>
                <a:solidFill>
                  <a:srgbClr val="D31145"/>
                </a:solidFill>
              </a:rPr>
              <a:t>snížení pracovních kontaktů na 30 %</a:t>
            </a:r>
            <a:endParaRPr lang="en-US" sz="1600" b="1" kern="0" dirty="0">
              <a:solidFill>
                <a:srgbClr val="D31145"/>
              </a:solidFill>
            </a:endParaRP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>
                <a:solidFill>
                  <a:srgbClr val="D31145"/>
                </a:solidFill>
              </a:rPr>
              <a:t>školní kontakty na 0 %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>
                <a:solidFill>
                  <a:srgbClr val="D31145"/>
                </a:solidFill>
              </a:rPr>
              <a:t>snížení jiných kontaktů na 30 %</a:t>
            </a:r>
          </a:p>
          <a:p>
            <a:pPr marL="85725" lvl="1">
              <a:defRPr/>
            </a:pPr>
            <a:endParaRPr lang="cs-CZ" sz="1600" b="1" kern="0" dirty="0">
              <a:solidFill>
                <a:srgbClr val="D31145"/>
              </a:solidFill>
            </a:endParaRPr>
          </a:p>
          <a:p>
            <a:pPr marL="85725" lvl="1"/>
            <a:r>
              <a:rPr lang="en-US" sz="1600" b="1" kern="0" dirty="0">
                <a:solidFill>
                  <a:srgbClr val="D31145"/>
                </a:solidFill>
              </a:rPr>
              <a:t>(</a:t>
            </a:r>
            <a:r>
              <a:rPr lang="cs-CZ" sz="1600" b="1" kern="0" dirty="0">
                <a:solidFill>
                  <a:srgbClr val="D31145"/>
                </a:solidFill>
              </a:rPr>
              <a:t>uvedeny podíly normálních kontaktů</a:t>
            </a:r>
            <a:r>
              <a:rPr lang="en-US" sz="1600" b="1" kern="0" dirty="0">
                <a:solidFill>
                  <a:srgbClr val="D31145"/>
                </a:solidFill>
              </a:rPr>
              <a:t>)</a:t>
            </a:r>
            <a:endParaRPr lang="cs-CZ" sz="1600" b="1" dirty="0">
              <a:solidFill>
                <a:srgbClr val="D31145"/>
              </a:solidFill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27298" y="1567219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158521" y="1404755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/>
              <a:t>Predikce – scénář B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239293"/>
            <a:ext cx="3504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dosud pozorovaná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9623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modelu SEIR,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který zahrnuje vybrané předpoklady a slouží ke zkoumání dopadu změny různých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parametrů epidemie.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Vzhledem k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neurčitostem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struktuře modelu </a:t>
            </a:r>
            <a:r>
              <a:rPr kumimoji="0" lang="cs-CZ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(například limitované znalosti o skutečné vnímavosti populace k viru a </a:t>
            </a:r>
            <a:r>
              <a:rPr kumimoji="0" lang="cs-CZ" sz="11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jeho </a:t>
            </a:r>
            <a:r>
              <a:rPr kumimoji="0" lang="cs-CZ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novým variantám</a:t>
            </a:r>
            <a:r>
              <a:rPr kumimoji="0" lang="cs-CZ" sz="11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nezbytné výsledky brát jako orientační, umožňující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zejména celkové</a:t>
            </a:r>
            <a:r>
              <a:rPr kumimoji="0" lang="cs-CZ" sz="11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srovnávání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jednotlivých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scénářů,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nikoli konkrétní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předpověď pro určité období. </a:t>
            </a:r>
          </a:p>
        </p:txBody>
      </p:sp>
    </p:spTree>
    <p:extLst>
      <p:ext uri="{BB962C8B-B14F-4D97-AF65-F5344CB8AC3E}">
        <p14:creationId xmlns:p14="http://schemas.microsoft.com/office/powerpoint/2010/main" val="179059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>
            <a:extLst>
              <a:ext uri="{FF2B5EF4-FFF2-40B4-BE49-F238E27FC236}">
                <a16:creationId xmlns:a16="http://schemas.microsoft.com/office/drawing/2014/main" id="{4CC5645B-228C-41D3-B853-7AAB65CC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3" y="1525643"/>
            <a:ext cx="7253866" cy="3240000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35" y="4775371"/>
            <a:ext cx="7834442" cy="830403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200" b="1" u="sng" dirty="0">
                <a:solidFill>
                  <a:prstClr val="white"/>
                </a:solidFill>
              </a:rPr>
              <a:t>SEIR model: udržení a </a:t>
            </a:r>
            <a:r>
              <a:rPr lang="cs-CZ" sz="2200" b="1" u="sng" dirty="0" smtClean="0">
                <a:solidFill>
                  <a:prstClr val="white"/>
                </a:solidFill>
              </a:rPr>
              <a:t>významné </a:t>
            </a:r>
            <a:r>
              <a:rPr lang="cs-CZ" sz="2200" b="1" u="sng" dirty="0">
                <a:solidFill>
                  <a:prstClr val="white"/>
                </a:solidFill>
              </a:rPr>
              <a:t>posílení opatření </a:t>
            </a:r>
          </a:p>
          <a:p>
            <a:pPr algn="ctr">
              <a:defRPr/>
            </a:pPr>
            <a:r>
              <a:rPr lang="cs-CZ" sz="2200" b="1" dirty="0" smtClean="0">
                <a:solidFill>
                  <a:prstClr val="white"/>
                </a:solidFill>
              </a:rPr>
              <a:t>Silný </a:t>
            </a:r>
            <a:r>
              <a:rPr lang="cs-CZ" sz="2200" b="1" dirty="0">
                <a:solidFill>
                  <a:prstClr val="white"/>
                </a:solidFill>
              </a:rPr>
              <a:t>dopad potenciálních opatření zavedených od 1.3.2021</a:t>
            </a:r>
            <a:endParaRPr lang="cs-CZ" sz="2200" b="1" u="sng" dirty="0">
              <a:solidFill>
                <a:prstClr val="white"/>
              </a:solidFill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600" b="1" dirty="0"/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200" dirty="0"/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1">
              <a:defRPr/>
            </a:pPr>
            <a:r>
              <a:rPr lang="cs-CZ" sz="1600" b="1" kern="0" dirty="0"/>
              <a:t>Efekt opatření od 28.12.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pracovních kontaktů na 40 %</a:t>
            </a:r>
            <a:endParaRPr lang="en-US" sz="1600" b="1" kern="0" dirty="0"/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školní kontakty na 0 %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jiných kontaktů na 40 %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/>
              <a:t>snížení základní reprodukce o 10%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/>
              <a:t>školní kontakty na 30 % od 4.1.</a:t>
            </a:r>
          </a:p>
          <a:p>
            <a:pPr marL="85725" lvl="1"/>
            <a:endParaRPr lang="cs-CZ" sz="1600" b="1" dirty="0">
              <a:solidFill>
                <a:srgbClr val="D31145"/>
              </a:solidFill>
            </a:endParaRPr>
          </a:p>
          <a:p>
            <a:pPr marL="85725" lvl="1"/>
            <a:r>
              <a:rPr lang="cs-CZ" sz="1600" b="1" dirty="0">
                <a:solidFill>
                  <a:srgbClr val="D31145"/>
                </a:solidFill>
              </a:rPr>
              <a:t>Od 25.1.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>
                <a:solidFill>
                  <a:srgbClr val="D31145"/>
                </a:solidFill>
              </a:rPr>
              <a:t>zvýšení základní reprodukce o 70 %</a:t>
            </a:r>
            <a:br>
              <a:rPr lang="cs-CZ" sz="1600" b="1" dirty="0">
                <a:solidFill>
                  <a:srgbClr val="D31145"/>
                </a:solidFill>
              </a:rPr>
            </a:br>
            <a:r>
              <a:rPr lang="cs-CZ" sz="1600" b="1" dirty="0">
                <a:solidFill>
                  <a:srgbClr val="D31145"/>
                </a:solidFill>
              </a:rPr>
              <a:t>(simulace šíření nakažlivějších forem viru, simulace nedodržování opatření)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endParaRPr lang="cs-CZ" sz="1600" b="1" kern="0" dirty="0">
              <a:solidFill>
                <a:srgbClr val="D31145"/>
              </a:solidFill>
            </a:endParaRPr>
          </a:p>
          <a:p>
            <a:pPr marL="85725" lvl="1">
              <a:defRPr/>
            </a:pPr>
            <a:r>
              <a:rPr lang="cs-CZ" sz="1600" b="1" u="sng" kern="0" dirty="0">
                <a:solidFill>
                  <a:srgbClr val="D31145"/>
                </a:solidFill>
              </a:rPr>
              <a:t>Efekt opatření od 1.3.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>
                <a:solidFill>
                  <a:srgbClr val="D31145"/>
                </a:solidFill>
              </a:rPr>
              <a:t>snížení pracovních kontaktů na </a:t>
            </a:r>
            <a:r>
              <a:rPr lang="cs-CZ" sz="1600" b="1" u="sng" kern="0" dirty="0">
                <a:solidFill>
                  <a:srgbClr val="D31145"/>
                </a:solidFill>
              </a:rPr>
              <a:t>20 %</a:t>
            </a:r>
            <a:endParaRPr lang="en-US" sz="1600" b="1" u="sng" kern="0" dirty="0">
              <a:solidFill>
                <a:srgbClr val="D31145"/>
              </a:solidFill>
            </a:endParaRP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>
                <a:solidFill>
                  <a:srgbClr val="D31145"/>
                </a:solidFill>
              </a:rPr>
              <a:t>školní kontakty na 0 %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>
                <a:solidFill>
                  <a:srgbClr val="D31145"/>
                </a:solidFill>
              </a:rPr>
              <a:t>snížení jiných kontaktů na </a:t>
            </a:r>
            <a:r>
              <a:rPr lang="cs-CZ" sz="1600" b="1" u="sng" kern="0" dirty="0">
                <a:solidFill>
                  <a:srgbClr val="D31145"/>
                </a:solidFill>
              </a:rPr>
              <a:t>20 </a:t>
            </a:r>
            <a:r>
              <a:rPr lang="cs-CZ" sz="1600" b="1" u="sng" kern="0" dirty="0" smtClean="0">
                <a:solidFill>
                  <a:srgbClr val="D31145"/>
                </a:solidFill>
              </a:rPr>
              <a:t>- 25 %</a:t>
            </a:r>
            <a:endParaRPr lang="cs-CZ" sz="1600" b="1" u="sng" kern="0" dirty="0">
              <a:solidFill>
                <a:srgbClr val="D31145"/>
              </a:solidFill>
            </a:endParaRPr>
          </a:p>
          <a:p>
            <a:pPr marL="85725" lvl="1">
              <a:defRPr/>
            </a:pPr>
            <a:endParaRPr lang="cs-CZ" sz="1600" b="1" kern="0" dirty="0">
              <a:solidFill>
                <a:srgbClr val="D31145"/>
              </a:solidFill>
            </a:endParaRPr>
          </a:p>
          <a:p>
            <a:pPr marL="85725" lvl="1"/>
            <a:r>
              <a:rPr lang="en-US" sz="1600" b="1" kern="0" dirty="0">
                <a:solidFill>
                  <a:srgbClr val="D31145"/>
                </a:solidFill>
              </a:rPr>
              <a:t>(</a:t>
            </a:r>
            <a:r>
              <a:rPr lang="cs-CZ" sz="1600" b="1" kern="0" dirty="0">
                <a:solidFill>
                  <a:srgbClr val="D31145"/>
                </a:solidFill>
              </a:rPr>
              <a:t>uvedeny podíly normálních kontaktů</a:t>
            </a:r>
            <a:r>
              <a:rPr lang="en-US" sz="1600" b="1" kern="0" dirty="0">
                <a:solidFill>
                  <a:srgbClr val="D31145"/>
                </a:solidFill>
              </a:rPr>
              <a:t>)</a:t>
            </a:r>
            <a:endParaRPr lang="cs-CZ" sz="1600" b="1" dirty="0">
              <a:solidFill>
                <a:srgbClr val="D31145"/>
              </a:solidFill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/>
              <a:t>Predikce – scénář C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dosud pozorovaná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modelu SEIR,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který zahrnuje vybrané předpoklady a slouží ke zkoumání dopadu změny různých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parametrů epidemie.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Vzhledem k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neurčitostem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struktuře modelu </a:t>
            </a:r>
            <a:r>
              <a:rPr kumimoji="0" lang="cs-CZ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(například limitované znalosti o skutečné vnímavosti populace k viru a </a:t>
            </a:r>
            <a:r>
              <a:rPr kumimoji="0" lang="cs-CZ" sz="11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jeho </a:t>
            </a:r>
            <a:r>
              <a:rPr kumimoji="0" lang="cs-CZ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novým variantám</a:t>
            </a:r>
            <a:r>
              <a:rPr kumimoji="0" lang="cs-CZ" sz="11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nezbytné výsledky brát jako orientační, umožňující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zejména celkové</a:t>
            </a:r>
            <a:r>
              <a:rPr kumimoji="0" lang="cs-CZ" sz="11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srovnávání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jednotlivých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scénářů,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nikoli konkrétní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předpověď pro určité období. </a:t>
            </a:r>
          </a:p>
        </p:txBody>
      </p:sp>
    </p:spTree>
    <p:extLst>
      <p:ext uri="{BB962C8B-B14F-4D97-AF65-F5344CB8AC3E}">
        <p14:creationId xmlns:p14="http://schemas.microsoft.com/office/powerpoint/2010/main" val="343205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41403" y="178376"/>
            <a:ext cx="11884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</a:t>
            </a:r>
            <a:r>
              <a:rPr kumimoji="0" lang="cs-CZ" sz="3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počet hospitalizovaných pacientů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nastavených scénářů </a:t>
            </a:r>
            <a:endParaRPr kumimoji="0" lang="cs-CZ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073935" y="1344797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26241" y="2261154"/>
            <a:ext cx="1982772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A.</a:t>
            </a:r>
          </a:p>
          <a:p>
            <a:pPr algn="ctr"/>
            <a:r>
              <a:rPr lang="cs-CZ" b="1" dirty="0" smtClean="0">
                <a:solidFill>
                  <a:schemeClr val="bg1"/>
                </a:solidFill>
              </a:rPr>
              <a:t>Nulová změna nebo rozvolnění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26241" y="3808440"/>
            <a:ext cx="1982772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B.</a:t>
            </a:r>
          </a:p>
          <a:p>
            <a:pPr algn="ctr"/>
            <a:r>
              <a:rPr lang="cs-CZ" b="1" dirty="0" smtClean="0">
                <a:solidFill>
                  <a:schemeClr val="bg1"/>
                </a:solidFill>
              </a:rPr>
              <a:t>Udržení a částečné posílení opatření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226241" y="5355726"/>
            <a:ext cx="1982772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>
                <a:solidFill>
                  <a:schemeClr val="bg1"/>
                </a:solidFill>
              </a:rPr>
              <a:t>C.</a:t>
            </a:r>
          </a:p>
          <a:p>
            <a:pPr algn="ctr"/>
            <a:r>
              <a:rPr lang="cs-CZ" b="1" dirty="0" smtClean="0">
                <a:solidFill>
                  <a:schemeClr val="bg1"/>
                </a:solidFill>
              </a:rPr>
              <a:t>Významné posílení opatření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328419" y="2168821"/>
            <a:ext cx="697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Kontinuální nárůst celkového počtu hospitalizovaných v březnu až k hranici &gt; 14 000, přičemž na JIP reálně hrozí počet až 2 000 hospitalizací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328419" y="3716107"/>
            <a:ext cx="697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/>
              <a:t>Kontinuální nárůst celkového počtu hospitalizovaných na počátku března až k hranici &gt; 8 000, od druhé poloviny března postupný sestup. Počty na JIP pravděpodobně překročí hranici 1 600.  </a:t>
            </a:r>
            <a:endParaRPr lang="en-US" sz="20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2328419" y="5263393"/>
            <a:ext cx="697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/>
              <a:t>Pokračující nárůst celkového počtu hospitalizovaných na počátku března až k hranici &gt; 8 000, od druhé poloviny března zrychlený sestup. Počty na JIP pravděpodobně nepřekročí hranici 1 600.  </a:t>
            </a:r>
            <a:endParaRPr lang="en-US" sz="20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40231" y="2423445"/>
            <a:ext cx="2586086" cy="3693319"/>
          </a:xfrm>
          <a:prstGeom prst="rect">
            <a:avLst/>
          </a:prstGeom>
          <a:solidFill>
            <a:srgbClr val="EAEFF7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cs-CZ" dirty="0" smtClean="0"/>
              <a:t>Všechny scénáře nevyhnutelně vedou k predikcím dalšího nárůstu počtu hospitalizovaných pacientů, jak celkově, jak na intenzivní péči. I při velmi podstatném posílení opatření a jejich dodržování dojde k viditelnému poklesu zátěže nemocniční péče až od poloviny března 2021.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48422-1472-2B43-AFF4-50C66979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5" y="365125"/>
            <a:ext cx="11490037" cy="1325563"/>
          </a:xfrm>
        </p:spPr>
        <p:txBody>
          <a:bodyPr>
            <a:noAutofit/>
          </a:bodyPr>
          <a:lstStyle/>
          <a:p>
            <a:pPr algn="ctr"/>
            <a:r>
              <a:rPr lang="en-CZ" sz="3400" b="1" dirty="0"/>
              <a:t/>
            </a:r>
            <a:br>
              <a:rPr lang="en-CZ" sz="3400" b="1" dirty="0"/>
            </a:br>
            <a:r>
              <a:rPr lang="en-CZ" sz="3400" b="1" dirty="0">
                <a:latin typeface="+mn-lt"/>
              </a:rPr>
              <a:t>Aktuální </a:t>
            </a:r>
            <a:r>
              <a:rPr lang="cs-CZ" sz="3400" b="1" dirty="0" smtClean="0">
                <a:latin typeface="+mn-lt"/>
              </a:rPr>
              <a:t>počty </a:t>
            </a:r>
            <a:r>
              <a:rPr lang="en-CZ" sz="3400" b="1" dirty="0" smtClean="0">
                <a:latin typeface="+mn-lt"/>
              </a:rPr>
              <a:t>hospitalizovaných</a:t>
            </a:r>
            <a:r>
              <a:rPr lang="cs-CZ" sz="3400" b="1" dirty="0" smtClean="0">
                <a:latin typeface="+mn-lt"/>
              </a:rPr>
              <a:t> pacientů jsou extrémní</a:t>
            </a:r>
            <a:br>
              <a:rPr lang="cs-CZ" sz="3400" b="1" dirty="0" smtClean="0">
                <a:latin typeface="+mn-lt"/>
              </a:rPr>
            </a:br>
            <a:r>
              <a:rPr lang="cs-CZ" sz="3400" b="1" dirty="0" smtClean="0">
                <a:latin typeface="+mn-lt"/>
              </a:rPr>
              <a:t>a zejména v segmentu vysoce intenzivní péče začínají v nejvíce zatížených regionech limitně vyčerpávat dostupné kapacity. </a:t>
            </a:r>
            <a:r>
              <a:rPr lang="en-CZ" sz="3400" b="1" dirty="0"/>
              <a:t/>
            </a:r>
            <a:br>
              <a:rPr lang="en-CZ" sz="3400" b="1" dirty="0"/>
            </a:br>
            <a:endParaRPr lang="en-CZ" sz="3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A7CEA-DA9D-FB48-ACE8-2C233801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4753"/>
            <a:ext cx="10515600" cy="3448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5700" dirty="0"/>
              <a:t>C</a:t>
            </a:r>
            <a:r>
              <a:rPr lang="en-CZ" sz="5700" dirty="0"/>
              <a:t>elkem v nemocnici: 		</a:t>
            </a:r>
            <a:r>
              <a:rPr lang="cs-CZ" sz="5700" b="1" dirty="0">
                <a:solidFill>
                  <a:srgbClr val="FF0000"/>
                </a:solidFill>
              </a:rPr>
              <a:t>8 </a:t>
            </a:r>
            <a:r>
              <a:rPr lang="cs-CZ" sz="5700" b="1" dirty="0" smtClean="0">
                <a:solidFill>
                  <a:srgbClr val="FF0000"/>
                </a:solidFill>
              </a:rPr>
              <a:t>219</a:t>
            </a:r>
            <a:r>
              <a:rPr lang="en-CZ" sz="5700" dirty="0" smtClean="0">
                <a:solidFill>
                  <a:srgbClr val="FF0000"/>
                </a:solidFill>
              </a:rPr>
              <a:t>↑</a:t>
            </a:r>
            <a:endParaRPr lang="en-CZ" sz="57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Z" sz="5700" dirty="0"/>
              <a:t>Z toho JIP:					</a:t>
            </a:r>
            <a:r>
              <a:rPr lang="en-CZ" sz="5700" dirty="0">
                <a:solidFill>
                  <a:srgbClr val="FF0000"/>
                </a:solidFill>
              </a:rPr>
              <a:t>1 </a:t>
            </a:r>
            <a:r>
              <a:rPr lang="cs-CZ" sz="5700" dirty="0">
                <a:solidFill>
                  <a:srgbClr val="FF0000"/>
                </a:solidFill>
              </a:rPr>
              <a:t>610</a:t>
            </a:r>
            <a:r>
              <a:rPr lang="en-CZ" sz="5700" dirty="0">
                <a:solidFill>
                  <a:srgbClr val="FF0000"/>
                </a:solidFill>
              </a:rPr>
              <a:t>↑</a:t>
            </a:r>
            <a:endParaRPr lang="en-CZ" sz="57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Z" sz="5700" dirty="0"/>
              <a:t>Z toho UPV: 				 	</a:t>
            </a:r>
            <a:r>
              <a:rPr lang="cs-CZ" sz="5700" dirty="0" smtClean="0">
                <a:solidFill>
                  <a:srgbClr val="FF0000"/>
                </a:solidFill>
              </a:rPr>
              <a:t>827</a:t>
            </a:r>
            <a:r>
              <a:rPr lang="en-CZ" sz="5700" dirty="0" smtClean="0">
                <a:solidFill>
                  <a:srgbClr val="FF0000"/>
                </a:solidFill>
              </a:rPr>
              <a:t>↑        </a:t>
            </a:r>
            <a:endParaRPr lang="en-CZ" sz="57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Z" sz="5700" dirty="0"/>
              <a:t>Z toho ECMO:				</a:t>
            </a:r>
            <a:r>
              <a:rPr lang="cs-CZ" sz="5700" dirty="0" smtClean="0">
                <a:solidFill>
                  <a:srgbClr val="FF0000"/>
                </a:solidFill>
              </a:rPr>
              <a:t>20</a:t>
            </a:r>
            <a:r>
              <a:rPr lang="en-CZ" sz="5700" dirty="0" smtClean="0">
                <a:solidFill>
                  <a:srgbClr val="FF0000"/>
                </a:solidFill>
              </a:rPr>
              <a:t>  </a:t>
            </a:r>
            <a:endParaRPr lang="en-CZ" sz="4700" i="1" dirty="0"/>
          </a:p>
        </p:txBody>
      </p:sp>
      <p:sp>
        <p:nvSpPr>
          <p:cNvPr id="2" name="Šipka dolů 1"/>
          <p:cNvSpPr/>
          <p:nvPr/>
        </p:nvSpPr>
        <p:spPr>
          <a:xfrm>
            <a:off x="5329381" y="1915175"/>
            <a:ext cx="1403927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7761721" y="2307720"/>
            <a:ext cx="2948709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Stav k 6.3. 2021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5732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Krátkodové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celkového počtu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hospitalizací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1464090" y="3656578"/>
            <a:ext cx="357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Skutečný a predikovaný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pacientů na lůžku v daný den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/>
        </p:nvGrpSpPr>
        <p:grpSpPr>
          <a:xfrm>
            <a:off x="6761972" y="1144894"/>
            <a:ext cx="5397662" cy="951327"/>
            <a:chOff x="6462419" y="1469144"/>
            <a:chExt cx="5397662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7">
              <a:extLst>
                <a:ext uri="{FF2B5EF4-FFF2-40B4-BE49-F238E27FC236}">
                  <a16:creationId xmlns:a16="http://schemas.microsoft.com/office/drawing/2014/main" id="{3B4A904C-0978-4AAB-A720-8833584345AE}"/>
                </a:ext>
              </a:extLst>
            </p:cNvPr>
            <p:cNvSpPr txBox="1"/>
            <p:nvPr/>
          </p:nvSpPr>
          <p:spPr>
            <a:xfrm>
              <a:off x="6477789" y="1558500"/>
              <a:ext cx="53822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Predikce</a:t>
              </a: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počtu hospitalizovaných pacientů na základě modelů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při parametrech nemoci z období 11/2020–02/2021 pro různé scénáře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Aktuální volná kapacita lůžek s kyslíkem: </a:t>
              </a:r>
              <a:r>
                <a:rPr lang="cs-CZ" sz="1400" b="1" dirty="0" smtClean="0">
                  <a:solidFill>
                    <a:srgbClr val="FF0000"/>
                  </a:solidFill>
                  <a:latin typeface="Calibri" panose="020F0502020204030204"/>
                </a:rPr>
                <a:t>6 023</a:t>
              </a:r>
              <a:endPara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49262186-E45B-4BF1-9D9A-F8A337C3FCE1}"/>
              </a:ext>
            </a:extLst>
          </p:cNvPr>
          <p:cNvGrpSpPr/>
          <p:nvPr/>
        </p:nvGrpSpPr>
        <p:grpSpPr>
          <a:xfrm>
            <a:off x="10113164" y="2829399"/>
            <a:ext cx="1888984" cy="3385542"/>
            <a:chOff x="10270650" y="3526984"/>
            <a:chExt cx="1888984" cy="3385542"/>
          </a:xfrm>
        </p:grpSpPr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13D53C13-5FB2-417D-A6D5-83CF143B26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650" y="4094718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17CCDECC-CBA2-478B-9341-666661CE29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796" y="540321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bdélník 45">
              <a:extLst>
                <a:ext uri="{FF2B5EF4-FFF2-40B4-BE49-F238E27FC236}">
                  <a16:creationId xmlns:a16="http://schemas.microsoft.com/office/drawing/2014/main" id="{BF090220-B855-47F7-9F37-82D3829B32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ovéPole 46">
              <a:extLst>
                <a:ext uri="{FF2B5EF4-FFF2-40B4-BE49-F238E27FC236}">
                  <a16:creationId xmlns:a16="http://schemas.microsoft.com/office/drawing/2014/main" id="{C548E92B-AFE4-4BF8-B9EB-002D5E319F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</a:t>
              </a:r>
              <a:r>
                <a:rPr kumimoji="0" lang="cs-CZ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Rizikový scénář,</a:t>
              </a:r>
              <a:r>
                <a:rPr kumimoji="0" lang="cs-CZ" sz="14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pokračující, dále nelimitovaný, růst epidemie (stávající hodnota R = 1,2)</a:t>
              </a: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Scénář udržení a částečného posílení opatření </a:t>
              </a: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4D13EFBE-83F5-4C3E-BCE3-3F691B753F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650" y="620606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ovéPole 18"/>
          <p:cNvSpPr txBox="1"/>
          <p:nvPr/>
        </p:nvSpPr>
        <p:spPr>
          <a:xfrm>
            <a:off x="1406071" y="2418594"/>
            <a:ext cx="3994175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 &gt; 10 000</a:t>
            </a:r>
            <a:r>
              <a:rPr kumimoji="0" lang="cs-CZ" sz="16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hospitalizací do 2 – 3 týdnů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Přímá spojnice se šipkou 19"/>
          <p:cNvCxnSpPr/>
          <p:nvPr/>
        </p:nvCxnSpPr>
        <p:spPr>
          <a:xfrm flipH="1" flipV="1">
            <a:off x="1261000" y="2859654"/>
            <a:ext cx="8488218" cy="277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1">
            <a:extLst>
              <a:ext uri="{FF2B5EF4-FFF2-40B4-BE49-F238E27FC236}">
                <a16:creationId xmlns:a16="http://schemas.microsoft.com/office/drawing/2014/main" id="{EECF08DB-855B-4B7A-A6AB-BF07E05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196384"/>
              </p:ext>
            </p:extLst>
          </p:nvPr>
        </p:nvGraphicFramePr>
        <p:xfrm>
          <a:off x="610677" y="1603582"/>
          <a:ext cx="9322487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19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2046" y="237871"/>
            <a:ext cx="1174830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sz="2400" b="1" u="sng" kern="0" dirty="0" smtClean="0">
                <a:solidFill>
                  <a:prstClr val="black"/>
                </a:solidFill>
              </a:rPr>
              <a:t>Výchozí stav</a:t>
            </a:r>
            <a:r>
              <a:rPr lang="cs-CZ" sz="2400" b="1" kern="0" dirty="0" smtClean="0">
                <a:solidFill>
                  <a:prstClr val="black"/>
                </a:solidFill>
              </a:rPr>
              <a:t>. V </a:t>
            </a:r>
            <a:r>
              <a:rPr lang="cs-CZ" sz="2400" b="1" kern="0" dirty="0">
                <a:solidFill>
                  <a:prstClr val="black"/>
                </a:solidFill>
              </a:rPr>
              <a:t>průběhu února došlo ke zrychlení epidemie i přes zachování opatření ke snížení počtu osobních kontaktů </a:t>
            </a:r>
            <a:r>
              <a:rPr lang="cs-CZ" sz="2400" b="1" kern="0" dirty="0" smtClean="0">
                <a:solidFill>
                  <a:prstClr val="black"/>
                </a:solidFill>
              </a:rPr>
              <a:t>(opatření s potenciálem redukce školních kontaktů na 30%, u pracovních </a:t>
            </a:r>
            <a:r>
              <a:rPr lang="cs-CZ" sz="2400" b="1" kern="0" dirty="0">
                <a:solidFill>
                  <a:prstClr val="black"/>
                </a:solidFill>
              </a:rPr>
              <a:t>a </a:t>
            </a:r>
            <a:r>
              <a:rPr lang="cs-CZ" sz="2400" b="1" kern="0" dirty="0" smtClean="0">
                <a:solidFill>
                  <a:prstClr val="black"/>
                </a:solidFill>
              </a:rPr>
              <a:t>jiných kontaktů snížení na </a:t>
            </a:r>
            <a:r>
              <a:rPr lang="cs-CZ" sz="2400" b="1" kern="0" dirty="0">
                <a:solidFill>
                  <a:prstClr val="black"/>
                </a:solidFill>
              </a:rPr>
              <a:t>40 % výchozí četnosti</a:t>
            </a:r>
            <a:r>
              <a:rPr lang="cs-CZ" sz="2400" b="1" kern="0" dirty="0" smtClean="0">
                <a:solidFill>
                  <a:prstClr val="black"/>
                </a:solidFill>
              </a:rPr>
              <a:t>). </a:t>
            </a:r>
            <a:r>
              <a:rPr lang="cs-CZ" sz="2400" b="1" kern="0" dirty="0">
                <a:solidFill>
                  <a:prstClr val="black"/>
                </a:solidFill>
              </a:rPr>
              <a:t>Zásadní podíl na zhoršení situace má vzestup a rychlé šíření nových variant </a:t>
            </a:r>
            <a:r>
              <a:rPr lang="cs-CZ" sz="2400" b="1" kern="0" dirty="0" err="1">
                <a:solidFill>
                  <a:prstClr val="black"/>
                </a:solidFill>
              </a:rPr>
              <a:t>koronaviru</a:t>
            </a:r>
            <a:r>
              <a:rPr lang="cs-CZ" sz="2400" b="1" kern="0" dirty="0">
                <a:solidFill>
                  <a:prstClr val="black"/>
                </a:solidFill>
              </a:rPr>
              <a:t>.</a:t>
            </a:r>
          </a:p>
          <a:p>
            <a:pPr algn="ctr">
              <a:defRPr/>
            </a:pPr>
            <a:endParaRPr kumimoji="0" lang="cs-CZ" sz="2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6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Počty denně nově diagnostikovaných pacientů a jejich vývoj v posledním únorovém týdnu odpovídaly reprodukčnímu číslu cca 1,2,</a:t>
            </a: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zvýšená rychlost šíření nákazy byla patrná zejména v regionech Čech.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Predikce kalibrované v lednu pro vývoj při reprodukci 1,2 předpověděly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pro týden 15.2. - 21.2. průměrně 11 080 nově diagnostikovaných případů </a:t>
            </a:r>
          </a:p>
          <a:p>
            <a:pPr algn="ctr">
              <a:defRPr/>
            </a:pP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v pracovních dnech. Realita tento předpoklad potvrdila</a:t>
            </a:r>
            <a:r>
              <a:rPr kumimoji="0" lang="cs-CZ" sz="2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– v daném období proběhlo průměrně 11 083 záchytů denně.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41445" y="1851352"/>
            <a:ext cx="1640138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141445" y="3781017"/>
            <a:ext cx="1640138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Šipka dolů 6"/>
          <p:cNvSpPr/>
          <p:nvPr/>
        </p:nvSpPr>
        <p:spPr>
          <a:xfrm>
            <a:off x="5148985" y="6289794"/>
            <a:ext cx="1640138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8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5179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 err="1">
                <a:solidFill>
                  <a:srgbClr val="44546A"/>
                </a:solidFill>
              </a:rPr>
              <a:t>Krátkodové</a:t>
            </a:r>
            <a:r>
              <a:rPr lang="cs-CZ" sz="2400" b="1" dirty="0">
                <a:solidFill>
                  <a:srgbClr val="44546A"/>
                </a:solidFill>
              </a:rPr>
              <a:t> predikce</a:t>
            </a:r>
            <a:r>
              <a:rPr lang="cs-CZ" sz="2400" b="1" dirty="0" smtClean="0">
                <a:solidFill>
                  <a:schemeClr val="tx2"/>
                </a:solidFill>
              </a:rPr>
              <a:t> </a:t>
            </a:r>
            <a:r>
              <a:rPr lang="cs-CZ" sz="2400" b="1" dirty="0">
                <a:solidFill>
                  <a:schemeClr val="tx2"/>
                </a:solidFill>
              </a:rPr>
              <a:t>počtu pacientů vyžadujících intenzivní </a:t>
            </a:r>
            <a:r>
              <a:rPr lang="cs-CZ" sz="2400" b="1" dirty="0" smtClean="0">
                <a:solidFill>
                  <a:schemeClr val="tx2"/>
                </a:solidFill>
              </a:rPr>
              <a:t>péči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E36EAA6-C4E8-4F61-8C7E-179133674960}"/>
              </a:ext>
            </a:extLst>
          </p:cNvPr>
          <p:cNvGrpSpPr/>
          <p:nvPr/>
        </p:nvGrpSpPr>
        <p:grpSpPr>
          <a:xfrm>
            <a:off x="6794338" y="1144894"/>
            <a:ext cx="5397662" cy="951327"/>
            <a:chOff x="6462419" y="1469144"/>
            <a:chExt cx="5397662" cy="951327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CC22ECAE-4360-43DF-89FF-3222EEC55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4">
              <a:extLst>
                <a:ext uri="{FF2B5EF4-FFF2-40B4-BE49-F238E27FC236}">
                  <a16:creationId xmlns:a16="http://schemas.microsoft.com/office/drawing/2014/main" id="{E2F149F2-E547-4511-8D4B-E14022C5229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7">
              <a:extLst>
                <a:ext uri="{FF2B5EF4-FFF2-40B4-BE49-F238E27FC236}">
                  <a16:creationId xmlns:a16="http://schemas.microsoft.com/office/drawing/2014/main" id="{1828E70E-6E25-4EA2-8BDE-45DCD8CA5F57}"/>
                </a:ext>
              </a:extLst>
            </p:cNvPr>
            <p:cNvSpPr txBox="1"/>
            <p:nvPr/>
          </p:nvSpPr>
          <p:spPr>
            <a:xfrm>
              <a:off x="6477788" y="1558500"/>
              <a:ext cx="53822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/>
                <a:t>Predikce</a:t>
              </a:r>
              <a:r>
                <a:rPr lang="cs-CZ" sz="1400" i="1" dirty="0"/>
                <a:t> počtu hospitalizovaných pacientů na základě modelů </a:t>
              </a:r>
            </a:p>
            <a:p>
              <a:r>
                <a:rPr lang="cs-CZ" sz="1400" i="1" dirty="0"/>
                <a:t>při parametrech nemoci z období 11/2020–02/2021 pro různé scénáře</a:t>
              </a:r>
            </a:p>
            <a:p>
              <a:r>
                <a:rPr lang="cs-CZ" sz="1400" b="1" dirty="0">
                  <a:solidFill>
                    <a:srgbClr val="FF0000"/>
                  </a:solidFill>
                </a:rPr>
                <a:t>Aktuální volná kapacita lůžek JIP: </a:t>
              </a:r>
              <a:r>
                <a:rPr lang="cs-CZ" sz="1400" b="1" dirty="0" smtClean="0">
                  <a:solidFill>
                    <a:srgbClr val="FF0000"/>
                  </a:solidFill>
                </a:rPr>
                <a:t>737</a:t>
              </a:r>
              <a:endParaRPr lang="cs-CZ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49262186-E45B-4BF1-9D9A-F8A337C3FCE1}"/>
              </a:ext>
            </a:extLst>
          </p:cNvPr>
          <p:cNvGrpSpPr/>
          <p:nvPr/>
        </p:nvGrpSpPr>
        <p:grpSpPr>
          <a:xfrm>
            <a:off x="10147889" y="2783099"/>
            <a:ext cx="1888984" cy="3600986"/>
            <a:chOff x="10270650" y="3526984"/>
            <a:chExt cx="1888984" cy="3600986"/>
          </a:xfrm>
        </p:grpSpPr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13D53C13-5FB2-417D-A6D5-83CF143B26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650" y="4094718"/>
              <a:ext cx="360000" cy="0"/>
            </a:xfrm>
            <a:prstGeom prst="line">
              <a:avLst/>
            </a:prstGeom>
            <a:ln w="28575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17CCDECC-CBA2-478B-9341-666661CE29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415" y="5599986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BF090220-B855-47F7-9F37-82D3829B32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ovéPole 33">
              <a:extLst>
                <a:ext uri="{FF2B5EF4-FFF2-40B4-BE49-F238E27FC236}">
                  <a16:creationId xmlns:a16="http://schemas.microsoft.com/office/drawing/2014/main" id="{C548E92B-AFE4-4BF8-B9EB-002D5E319F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</a:t>
              </a:r>
              <a:r>
                <a:rPr kumimoji="0" lang="cs-CZ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Rizikové scénáře,</a:t>
              </a:r>
              <a:r>
                <a:rPr kumimoji="0" lang="cs-CZ" sz="14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pokračující, dále nelimitovaný, růst epidemie (reprodukce R = 1,2 až 1,3)</a:t>
              </a: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Scénář udržení a částečného posílení opatření </a:t>
              </a:r>
              <a:endPara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4D13EFBE-83F5-4C3E-BCE3-3F691B753FA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269" y="6436303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ovéPole 36"/>
          <p:cNvSpPr txBox="1"/>
          <p:nvPr/>
        </p:nvSpPr>
        <p:spPr>
          <a:xfrm>
            <a:off x="1598903" y="2718005"/>
            <a:ext cx="4380673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 &gt; 2 000</a:t>
            </a:r>
            <a:r>
              <a:rPr kumimoji="0" lang="cs-CZ" sz="16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hospitalizací na </a:t>
            </a:r>
            <a:r>
              <a:rPr lang="cs-CZ" sz="1600" b="1" dirty="0" err="1">
                <a:solidFill>
                  <a:prstClr val="white"/>
                </a:solidFill>
                <a:latin typeface="Calibri" panose="020F0502020204030204"/>
              </a:rPr>
              <a:t>J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do 2 – 3 týdnů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Přímá spojnice se šipkou 37"/>
          <p:cNvCxnSpPr/>
          <p:nvPr/>
        </p:nvCxnSpPr>
        <p:spPr>
          <a:xfrm flipH="1" flipV="1">
            <a:off x="1395958" y="3122424"/>
            <a:ext cx="8488218" cy="277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1313259" y="3628297"/>
            <a:ext cx="357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Skutečný a predikovaný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pacientů na lůžku JIP v daný den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hart 11">
            <a:extLst>
              <a:ext uri="{FF2B5EF4-FFF2-40B4-BE49-F238E27FC236}">
                <a16:creationId xmlns:a16="http://schemas.microsoft.com/office/drawing/2014/main" id="{27A69E5F-8F44-411E-8B21-09211810E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849175"/>
              </p:ext>
            </p:extLst>
          </p:nvPr>
        </p:nvGraphicFramePr>
        <p:xfrm>
          <a:off x="786835" y="1939113"/>
          <a:ext cx="9322487" cy="452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13D53C13-5FB2-417D-A6D5-83CF143B2642}"/>
              </a:ext>
            </a:extLst>
          </p:cNvPr>
          <p:cNvCxnSpPr>
            <a:cxnSpLocks/>
          </p:cNvCxnSpPr>
          <p:nvPr/>
        </p:nvCxnSpPr>
        <p:spPr>
          <a:xfrm>
            <a:off x="10176238" y="3503233"/>
            <a:ext cx="36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5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55224"/>
              </p:ext>
            </p:extLst>
          </p:nvPr>
        </p:nvGraphicFramePr>
        <p:xfrm>
          <a:off x="806733" y="2254884"/>
          <a:ext cx="10568815" cy="21167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39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47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768047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768047">
                  <a:extLst>
                    <a:ext uri="{9D8B030D-6E8A-4147-A177-3AD203B41FA5}">
                      <a16:colId xmlns:a16="http://schemas.microsoft.com/office/drawing/2014/main" val="1674881479"/>
                    </a:ext>
                  </a:extLst>
                </a:gridCol>
                <a:gridCol w="768047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782436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782436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782436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782436">
                  <a:extLst>
                    <a:ext uri="{9D8B030D-6E8A-4147-A177-3AD203B41FA5}">
                      <a16:colId xmlns:a16="http://schemas.microsoft.com/office/drawing/2014/main" val="882152654"/>
                    </a:ext>
                  </a:extLst>
                </a:gridCol>
                <a:gridCol w="782436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76921">
                  <a:extLst>
                    <a:ext uri="{9D8B030D-6E8A-4147-A177-3AD203B41FA5}">
                      <a16:colId xmlns:a16="http://schemas.microsoft.com/office/drawing/2014/main" val="138592986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endParaRPr lang="cs-CZ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cs-CZ" sz="1400" u="sng" dirty="0"/>
                        <a:t>Predikovaný celkový počet</a:t>
                      </a:r>
                      <a:r>
                        <a:rPr lang="cs-CZ" sz="1400" u="none" dirty="0"/>
                        <a:t> </a:t>
                      </a:r>
                      <a:br>
                        <a:rPr lang="cs-CZ" sz="1400" u="none" dirty="0"/>
                      </a:br>
                      <a:r>
                        <a:rPr lang="cs-CZ" sz="1400" u="none" dirty="0"/>
                        <a:t>N</a:t>
                      </a:r>
                      <a:r>
                        <a:rPr lang="cs-CZ" sz="1400" dirty="0"/>
                        <a:t>ově prokázané nákazy COVID-19</a:t>
                      </a:r>
                      <a:endParaRPr lang="cs-CZ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sng" dirty="0"/>
                        <a:t>Predikovaný průměrný denní počet</a:t>
                      </a:r>
                      <a:br>
                        <a:rPr lang="cs-CZ" sz="1400" u="sng" dirty="0"/>
                      </a:br>
                      <a:r>
                        <a:rPr lang="cs-CZ" sz="1400" dirty="0"/>
                        <a:t>Nově prokázané nákazy COVID-19</a:t>
                      </a:r>
                      <a:endParaRPr lang="cs-CZ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Realita: naměřené</a:t>
                      </a:r>
                    </a:p>
                    <a:p>
                      <a:pPr algn="ctr"/>
                      <a:r>
                        <a:rPr lang="cs-CZ" sz="1400" b="1" dirty="0"/>
                        <a:t>hodnoty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12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2.)</a:t>
                      </a:r>
                      <a:endParaRPr lang="cs-CZ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1,00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1,00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1" dirty="0"/>
                        <a:t>denní průměr v pracovních dnech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15.–21. 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76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10 619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10 773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10 926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11 080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11 233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11 083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3780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715479" y="674469"/>
            <a:ext cx="107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hodnoty naměřené v týdnu 15.2. – 21.2. potvrdily predikce dle scénáře modelu pracujícím s reprodukčním číslem R = 1,2. byla tak potvrzena růstová a zrychlující dynamika šíření nákazy. 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smtClean="0"/>
              <a:t>Krátkodobé predikce pro období 4 týdnů (od 15.2.) 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17C0D56-A7EB-44C4-AAAE-1EA91ADEDCC1}"/>
              </a:ext>
            </a:extLst>
          </p:cNvPr>
          <p:cNvSpPr txBox="1"/>
          <p:nvPr/>
        </p:nvSpPr>
        <p:spPr>
          <a:xfrm>
            <a:off x="193275" y="6047932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856807" y="1552134"/>
            <a:ext cx="905163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8544261" y="1573306"/>
            <a:ext cx="905163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8996842" y="3052822"/>
            <a:ext cx="208345" cy="173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135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254643" y="229229"/>
            <a:ext cx="1182932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Změna v šíření</a:t>
            </a:r>
            <a:r>
              <a:rPr kumimoji="0" lang="cs-CZ" sz="2400" b="1" i="0" u="sng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nákazy po 25.2. 2021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Na konci února 2021 přestal </a:t>
            </a:r>
            <a:r>
              <a:rPr lang="cs-CZ" sz="2400" b="1" dirty="0" smtClean="0">
                <a:solidFill>
                  <a:prstClr val="black"/>
                </a:solidFill>
              </a:rPr>
              <a:t>vývoj  </a:t>
            </a:r>
            <a:r>
              <a:rPr lang="cs-CZ" sz="2400" b="1" dirty="0">
                <a:solidFill>
                  <a:prstClr val="black"/>
                </a:solidFill>
              </a:rPr>
              <a:t>populační zátěže </a:t>
            </a:r>
            <a:r>
              <a:rPr lang="cs-CZ" sz="2400" b="1" dirty="0" smtClean="0">
                <a:solidFill>
                  <a:prstClr val="black"/>
                </a:solidFill>
              </a:rPr>
              <a:t>eskalovat </a:t>
            </a:r>
            <a:r>
              <a:rPr lang="cs-CZ" sz="2400" b="1" dirty="0">
                <a:solidFill>
                  <a:prstClr val="black"/>
                </a:solidFill>
              </a:rPr>
              <a:t>a </a:t>
            </a:r>
            <a:r>
              <a:rPr lang="cs-CZ" sz="2400" b="1" dirty="0" smtClean="0">
                <a:solidFill>
                  <a:prstClr val="black"/>
                </a:solidFill>
              </a:rPr>
              <a:t>částečně se stabilizuje, </a:t>
            </a:r>
            <a:r>
              <a:rPr lang="cs-CZ" sz="2400" b="1" dirty="0">
                <a:solidFill>
                  <a:prstClr val="black"/>
                </a:solidFill>
              </a:rPr>
              <a:t>byť na vysokých hodnotách. V důsledku toho reprodukční číslo postupně </a:t>
            </a:r>
            <a:r>
              <a:rPr lang="cs-CZ" sz="2400" b="1" dirty="0" smtClean="0">
                <a:solidFill>
                  <a:prstClr val="black"/>
                </a:solidFill>
              </a:rPr>
              <a:t>klesá, aktuálně </a:t>
            </a:r>
            <a:r>
              <a:rPr lang="cs-CZ" sz="2400" b="1" dirty="0">
                <a:solidFill>
                  <a:prstClr val="black"/>
                </a:solidFill>
              </a:rPr>
              <a:t>je rovno 1,02. </a:t>
            </a:r>
            <a:r>
              <a:rPr lang="cs-CZ" sz="2400" b="1" dirty="0" smtClean="0">
                <a:solidFill>
                  <a:prstClr val="black"/>
                </a:solidFill>
              </a:rPr>
              <a:t>Mezi-týdenní nárůsty zachycených případů klesly z + 30% na cca + 14%. </a:t>
            </a:r>
            <a:r>
              <a:rPr lang="cs-CZ" sz="2400" b="1" dirty="0">
                <a:solidFill>
                  <a:prstClr val="black"/>
                </a:solidFill>
              </a:rPr>
              <a:t>V následujících cca 7 dnech se začnou </a:t>
            </a:r>
            <a:r>
              <a:rPr lang="cs-CZ" sz="2400" b="1" dirty="0" smtClean="0">
                <a:solidFill>
                  <a:prstClr val="black"/>
                </a:solidFill>
              </a:rPr>
              <a:t>projevovat nově </a:t>
            </a:r>
            <a:r>
              <a:rPr lang="cs-CZ" sz="2400" b="1" dirty="0">
                <a:solidFill>
                  <a:prstClr val="black"/>
                </a:solidFill>
              </a:rPr>
              <a:t>přijatá opatření a je tak vysoká pravděpodobnost, že epidemie začne </a:t>
            </a:r>
            <a:r>
              <a:rPr lang="cs-CZ" sz="2400" b="1" dirty="0" smtClean="0">
                <a:solidFill>
                  <a:prstClr val="black"/>
                </a:solidFill>
              </a:rPr>
              <a:t>brzdit</a:t>
            </a:r>
            <a:r>
              <a:rPr lang="cs-CZ" sz="2400" b="1" dirty="0">
                <a:solidFill>
                  <a:prstClr val="black"/>
                </a:solidFill>
              </a:rPr>
              <a:t>. </a:t>
            </a:r>
          </a:p>
          <a:p>
            <a:pPr lvl="0" algn="ctr">
              <a:defRPr/>
            </a:pPr>
            <a:endParaRPr lang="cs-CZ" sz="2400" b="1" dirty="0" smtClean="0">
              <a:solidFill>
                <a:prstClr val="black"/>
              </a:solidFill>
            </a:endParaRPr>
          </a:p>
          <a:p>
            <a:pPr lvl="0" algn="ctr">
              <a:defRPr/>
            </a:pPr>
            <a:endParaRPr lang="cs-CZ" sz="2400" b="1" dirty="0">
              <a:solidFill>
                <a:prstClr val="black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predikcí kalibrovaných v lednu došlo na konci února a počátku března k dalšímu nárůstu pozitivních</a:t>
            </a:r>
            <a:r>
              <a:rPr kumimoji="0" lang="cs-CZ" sz="2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záchytů nákazy, v pracovních dnech </a:t>
            </a:r>
            <a:r>
              <a:rPr kumimoji="0" lang="cs-CZ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průměrné denní počty překročily 14 000 nově</a:t>
            </a:r>
            <a:r>
              <a:rPr kumimoji="0" lang="cs-CZ" sz="2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prokázaných diagnóz. Růst avšak zpomaloval a reálně zachycené počty odpovídaly predikcím dle mírně klesajícího reprodukčního čísla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 &lt; 1,15).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600" b="1" i="0" u="none" strike="noStrike" kern="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Bude-li tento vývoj pokračovat, pak lze v období po 7.3. očekávat denní průměrné záchyty cca 10 – 11 000 nových případů a pokles hodnoty R k 1,00. </a:t>
            </a:r>
            <a:endParaRPr kumimoji="0" lang="cs-CZ" sz="2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148985" y="2264393"/>
            <a:ext cx="1640138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Šipka dolů 6"/>
          <p:cNvSpPr/>
          <p:nvPr/>
        </p:nvSpPr>
        <p:spPr>
          <a:xfrm>
            <a:off x="5148985" y="6267091"/>
            <a:ext cx="1640138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42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32835"/>
              </p:ext>
            </p:extLst>
          </p:nvPr>
        </p:nvGraphicFramePr>
        <p:xfrm>
          <a:off x="398558" y="2012782"/>
          <a:ext cx="11324134" cy="38035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6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37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822937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822937">
                  <a:extLst>
                    <a:ext uri="{9D8B030D-6E8A-4147-A177-3AD203B41FA5}">
                      <a16:colId xmlns:a16="http://schemas.microsoft.com/office/drawing/2014/main" val="1674881479"/>
                    </a:ext>
                  </a:extLst>
                </a:gridCol>
                <a:gridCol w="822937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83835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3835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3835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38354">
                  <a:extLst>
                    <a:ext uri="{9D8B030D-6E8A-4147-A177-3AD203B41FA5}">
                      <a16:colId xmlns:a16="http://schemas.microsoft.com/office/drawing/2014/main" val="882152654"/>
                    </a:ext>
                  </a:extLst>
                </a:gridCol>
                <a:gridCol w="83835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1385929866"/>
                    </a:ext>
                  </a:extLst>
                </a:gridCol>
              </a:tblGrid>
              <a:tr h="722680">
                <a:tc>
                  <a:txBody>
                    <a:bodyPr/>
                    <a:lstStyle/>
                    <a:p>
                      <a:pPr algn="l"/>
                      <a:endParaRPr lang="cs-CZ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cs-CZ" sz="1400" u="sng" dirty="0"/>
                        <a:t>Predikovaný celkový počet</a:t>
                      </a:r>
                      <a:r>
                        <a:rPr lang="cs-CZ" sz="1400" u="none" dirty="0"/>
                        <a:t> </a:t>
                      </a:r>
                      <a:br>
                        <a:rPr lang="cs-CZ" sz="1400" u="none" dirty="0"/>
                      </a:br>
                      <a:r>
                        <a:rPr lang="cs-CZ" sz="1400" u="none" dirty="0"/>
                        <a:t>N</a:t>
                      </a:r>
                      <a:r>
                        <a:rPr lang="cs-CZ" sz="1400" dirty="0"/>
                        <a:t>ově prokázané nákazy COVID-19</a:t>
                      </a:r>
                      <a:endParaRPr lang="cs-CZ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sng" dirty="0"/>
                        <a:t>Predikovaný průměrný denní počet</a:t>
                      </a:r>
                      <a:br>
                        <a:rPr lang="cs-CZ" sz="1400" u="sng" dirty="0"/>
                      </a:br>
                      <a:r>
                        <a:rPr lang="cs-CZ" sz="1400" dirty="0"/>
                        <a:t>Nově prokázané nákazy COVID-19</a:t>
                      </a:r>
                      <a:endParaRPr lang="cs-CZ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Realita: naměřené</a:t>
                      </a:r>
                    </a:p>
                    <a:p>
                      <a:pPr algn="ctr"/>
                      <a:r>
                        <a:rPr lang="cs-CZ" sz="1400" b="1" dirty="0"/>
                        <a:t>hodnoty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12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2.)</a:t>
                      </a:r>
                      <a:endParaRPr lang="cs-CZ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1,00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1,00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1" dirty="0"/>
                        <a:t>denní průměr v pracovních dnech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15.–21. 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76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10 619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10 773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10 926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11 080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11 233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3780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22.–28. 2.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9 235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10 517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11 868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13 289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14 781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14 075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1.–7. 3.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8 141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10 571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13 444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16 804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20 690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14 386</a:t>
                      </a:r>
                      <a:endParaRPr lang="cs-CZ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cs-CZ" sz="1450" b="1" u="none" strike="noStrike" dirty="0">
                          <a:effectLst/>
                        </a:rPr>
                        <a:t>.–14. 3.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107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149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7 164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10 615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15 229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21 263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29 005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715479" y="674469"/>
            <a:ext cx="107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konci února a počátku března narostly denní průměrné záchyty COVID-19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nad 14 000. Růst však zpomaloval a počty nově prokázaných případů odpovídaly vývoji dle R &lt; 1,15.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smtClean="0"/>
              <a:t>Krátkodobé predikce pro období 4 týdnů (od 15.2.) 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17C0D56-A7EB-44C4-AAAE-1EA91ADEDCC1}"/>
              </a:ext>
            </a:extLst>
          </p:cNvPr>
          <p:cNvSpPr txBox="1"/>
          <p:nvPr/>
        </p:nvSpPr>
        <p:spPr>
          <a:xfrm>
            <a:off x="193275" y="6047932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814619" y="1399755"/>
            <a:ext cx="905163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8502073" y="1420927"/>
            <a:ext cx="905163" cy="360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9621875" y="4036670"/>
            <a:ext cx="208345" cy="173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ipka dolů 8"/>
          <p:cNvSpPr/>
          <p:nvPr/>
        </p:nvSpPr>
        <p:spPr>
          <a:xfrm>
            <a:off x="8746309" y="4663632"/>
            <a:ext cx="208345" cy="173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194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F3B3A751-5826-48A2-8A63-61032D0536F8}"/>
              </a:ext>
            </a:extLst>
          </p:cNvPr>
          <p:cNvGraphicFramePr/>
          <p:nvPr>
            <p:extLst/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76839" cy="576000"/>
          </a:xfrm>
        </p:spPr>
        <p:txBody>
          <a:bodyPr/>
          <a:lstStyle/>
          <a:p>
            <a:r>
              <a:rPr lang="cs-CZ" dirty="0"/>
              <a:t>Počty nově diagnostikovaných pacientů: týdenní vývoj 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/>
        </p:nvSpPr>
        <p:spPr>
          <a:xfrm>
            <a:off x="381739" y="693361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nově diagnostikovaných případů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narůstají, rychlost avšak klesá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F19677A2-6823-47FB-9EBC-DF7D298B1A46}"/>
              </a:ext>
            </a:extLst>
          </p:cNvPr>
          <p:cNvSpPr txBox="1"/>
          <p:nvPr/>
        </p:nvSpPr>
        <p:spPr>
          <a:xfrm>
            <a:off x="9648302" y="2191639"/>
            <a:ext cx="836689" cy="338554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E852F3D7-8A4C-4C82-83DC-D58B6F3415C0}"/>
              </a:ext>
            </a:extLst>
          </p:cNvPr>
          <p:cNvSpPr txBox="1"/>
          <p:nvPr/>
        </p:nvSpPr>
        <p:spPr>
          <a:xfrm>
            <a:off x="3612493" y="2171998"/>
            <a:ext cx="836689" cy="338554"/>
          </a:xfrm>
          <a:prstGeom prst="rect">
            <a:avLst/>
          </a:prstGeom>
          <a:solidFill>
            <a:srgbClr val="9A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E2E1C9C0-0936-4B7C-B94A-468879589653}"/>
              </a:ext>
            </a:extLst>
          </p:cNvPr>
          <p:cNvSpPr txBox="1"/>
          <p:nvPr/>
        </p:nvSpPr>
        <p:spPr>
          <a:xfrm>
            <a:off x="5685899" y="2171998"/>
            <a:ext cx="836689" cy="338554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15BCE15F-49C5-4D36-BF77-5A4B4266D7E1}"/>
              </a:ext>
            </a:extLst>
          </p:cNvPr>
          <p:cNvSpPr txBox="1"/>
          <p:nvPr/>
        </p:nvSpPr>
        <p:spPr>
          <a:xfrm>
            <a:off x="7664243" y="2171998"/>
            <a:ext cx="836689" cy="338554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Zahnutá šipka nahoru 25">
            <a:extLst>
              <a:ext uri="{FF2B5EF4-FFF2-40B4-BE49-F238E27FC236}">
                <a16:creationId xmlns:a16="http://schemas.microsoft.com/office/drawing/2014/main" id="{00325E53-B662-4A4A-BEF6-05DF3AB68B54}"/>
              </a:ext>
            </a:extLst>
          </p:cNvPr>
          <p:cNvSpPr/>
          <p:nvPr/>
        </p:nvSpPr>
        <p:spPr>
          <a:xfrm>
            <a:off x="3008871" y="2261624"/>
            <a:ext cx="2011680" cy="497840"/>
          </a:xfrm>
          <a:prstGeom prst="curvedUpArrow">
            <a:avLst/>
          </a:prstGeom>
          <a:solidFill>
            <a:srgbClr val="305983"/>
          </a:solidFill>
          <a:ln>
            <a:solidFill>
              <a:srgbClr val="305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Zahnutá šipka nahoru 25">
            <a:extLst>
              <a:ext uri="{FF2B5EF4-FFF2-40B4-BE49-F238E27FC236}">
                <a16:creationId xmlns:a16="http://schemas.microsoft.com/office/drawing/2014/main" id="{3D104656-0D3F-4BBA-A6F1-8B6D73AB64B5}"/>
              </a:ext>
            </a:extLst>
          </p:cNvPr>
          <p:cNvSpPr/>
          <p:nvPr/>
        </p:nvSpPr>
        <p:spPr>
          <a:xfrm>
            <a:off x="5079481" y="2261624"/>
            <a:ext cx="2011680" cy="497840"/>
          </a:xfrm>
          <a:prstGeom prst="curvedUpArrow">
            <a:avLst/>
          </a:prstGeom>
          <a:solidFill>
            <a:srgbClr val="305983"/>
          </a:solidFill>
          <a:ln>
            <a:solidFill>
              <a:srgbClr val="305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Zahnutá šipka nahoru 25">
            <a:extLst>
              <a:ext uri="{FF2B5EF4-FFF2-40B4-BE49-F238E27FC236}">
                <a16:creationId xmlns:a16="http://schemas.microsoft.com/office/drawing/2014/main" id="{5119DEE8-1E38-4EB8-8F5A-DEB07565A565}"/>
              </a:ext>
            </a:extLst>
          </p:cNvPr>
          <p:cNvSpPr/>
          <p:nvPr/>
        </p:nvSpPr>
        <p:spPr>
          <a:xfrm>
            <a:off x="7132339" y="2261624"/>
            <a:ext cx="2011680" cy="497840"/>
          </a:xfrm>
          <a:prstGeom prst="curvedUpArrow">
            <a:avLst/>
          </a:prstGeom>
          <a:solidFill>
            <a:srgbClr val="305983"/>
          </a:solidFill>
          <a:ln>
            <a:solidFill>
              <a:srgbClr val="305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Zahnutá šipka nahoru 25">
            <a:extLst>
              <a:ext uri="{FF2B5EF4-FFF2-40B4-BE49-F238E27FC236}">
                <a16:creationId xmlns:a16="http://schemas.microsoft.com/office/drawing/2014/main" id="{94EE29A2-AC9E-4574-9402-6123547A971C}"/>
              </a:ext>
            </a:extLst>
          </p:cNvPr>
          <p:cNvSpPr/>
          <p:nvPr/>
        </p:nvSpPr>
        <p:spPr>
          <a:xfrm>
            <a:off x="9165560" y="2261711"/>
            <a:ext cx="2011680" cy="497840"/>
          </a:xfrm>
          <a:prstGeom prst="curvedUpArrow">
            <a:avLst/>
          </a:prstGeom>
          <a:solidFill>
            <a:srgbClr val="305983"/>
          </a:solidFill>
          <a:ln>
            <a:solidFill>
              <a:srgbClr val="305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Zahnutá šipka nahoru 25">
            <a:extLst>
              <a:ext uri="{FF2B5EF4-FFF2-40B4-BE49-F238E27FC236}">
                <a16:creationId xmlns:a16="http://schemas.microsoft.com/office/drawing/2014/main" id="{966FB02D-D758-4358-8FE6-2AB07D6D6587}"/>
              </a:ext>
            </a:extLst>
          </p:cNvPr>
          <p:cNvSpPr/>
          <p:nvPr/>
        </p:nvSpPr>
        <p:spPr>
          <a:xfrm>
            <a:off x="901603" y="2261624"/>
            <a:ext cx="2011680" cy="497840"/>
          </a:xfrm>
          <a:prstGeom prst="curvedUpArrow">
            <a:avLst/>
          </a:prstGeom>
          <a:solidFill>
            <a:srgbClr val="305983"/>
          </a:solidFill>
          <a:ln>
            <a:solidFill>
              <a:srgbClr val="305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7B521542-8F14-4B12-9C58-E574B1CE2ECE}"/>
              </a:ext>
            </a:extLst>
          </p:cNvPr>
          <p:cNvSpPr txBox="1"/>
          <p:nvPr/>
        </p:nvSpPr>
        <p:spPr>
          <a:xfrm>
            <a:off x="1623365" y="2171998"/>
            <a:ext cx="836689" cy="338554"/>
          </a:xfrm>
          <a:prstGeom prst="rect">
            <a:avLst/>
          </a:prstGeom>
          <a:solidFill>
            <a:srgbClr val="9A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7" name="Tabulka 4">
            <a:extLst>
              <a:ext uri="{FF2B5EF4-FFF2-40B4-BE49-F238E27FC236}">
                <a16:creationId xmlns:a16="http://schemas.microsoft.com/office/drawing/2014/main" id="{E1DD8FDC-AADD-498B-AD88-1814130AA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059" y="1819596"/>
          <a:ext cx="1188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326191376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7542856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6406367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54498984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38073876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3592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6 756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6 959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7 370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10 693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12 272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59167"/>
                  </a:ext>
                </a:extLst>
              </a:tr>
            </a:tbl>
          </a:graphicData>
        </a:graphic>
      </p:graphicFrame>
      <p:sp>
        <p:nvSpPr>
          <p:cNvPr id="28" name="TextovéPole 27">
            <a:extLst>
              <a:ext uri="{FF2B5EF4-FFF2-40B4-BE49-F238E27FC236}">
                <a16:creationId xmlns:a16="http://schemas.microsoft.com/office/drawing/2014/main" id="{A08AFF73-E8E3-4D1C-B41A-F4F3E254CF4B}"/>
              </a:ext>
            </a:extLst>
          </p:cNvPr>
          <p:cNvSpPr txBox="1"/>
          <p:nvPr/>
        </p:nvSpPr>
        <p:spPr>
          <a:xfrm>
            <a:off x="180377" y="1221894"/>
            <a:ext cx="1962823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21. 1.–27. 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ED32691-EB9F-4879-A260-F1948B113F22}"/>
              </a:ext>
            </a:extLst>
          </p:cNvPr>
          <p:cNvSpPr txBox="1"/>
          <p:nvPr/>
        </p:nvSpPr>
        <p:spPr>
          <a:xfrm>
            <a:off x="2231977" y="1221894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28. 1.–3. 2.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2BFD8942-2E15-491C-8EF8-366CA913151B}"/>
              </a:ext>
            </a:extLst>
          </p:cNvPr>
          <p:cNvSpPr txBox="1"/>
          <p:nvPr/>
        </p:nvSpPr>
        <p:spPr>
          <a:xfrm>
            <a:off x="4199101" y="1221894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2.–10. 2.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7A0ABCD-A179-4F38-8A9A-EFBCAAE4AC63}"/>
              </a:ext>
            </a:extLst>
          </p:cNvPr>
          <p:cNvSpPr txBox="1"/>
          <p:nvPr/>
        </p:nvSpPr>
        <p:spPr>
          <a:xfrm>
            <a:off x="6163238" y="1221894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11. 2.–17. 2.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0CF5394-5A69-4072-93B3-E86ABF8AD532}"/>
              </a:ext>
            </a:extLst>
          </p:cNvPr>
          <p:cNvSpPr txBox="1"/>
          <p:nvPr/>
        </p:nvSpPr>
        <p:spPr>
          <a:xfrm>
            <a:off x="8143595" y="1221894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18. 2.–24. 2.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4755886C-448F-4C20-B271-49CC23016F17}"/>
              </a:ext>
            </a:extLst>
          </p:cNvPr>
          <p:cNvSpPr txBox="1"/>
          <p:nvPr/>
        </p:nvSpPr>
        <p:spPr>
          <a:xfrm>
            <a:off x="10106414" y="1221894"/>
            <a:ext cx="186798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Průměrný záchyt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25. 2</a:t>
            </a:r>
            <a:r>
              <a:rPr kumimoji="0" lang="cs-CZ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.–5.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5" name="Tabulka 6">
            <a:extLst>
              <a:ext uri="{FF2B5EF4-FFF2-40B4-BE49-F238E27FC236}">
                <a16:creationId xmlns:a16="http://schemas.microsoft.com/office/drawing/2014/main" id="{0C288DFB-DB49-492A-88AF-6E8622CCDE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9572" y="2154387"/>
          <a:ext cx="94818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42561082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467333"/>
                    </a:ext>
                  </a:extLst>
                </a:gridCol>
                <a:gridCol w="1394394">
                  <a:extLst>
                    <a:ext uri="{9D8B030D-6E8A-4147-A177-3AD203B41FA5}">
                      <a16:colId xmlns:a16="http://schemas.microsoft.com/office/drawing/2014/main" val="24360493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0204682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326927315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7649750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556511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16966130"/>
                    </a:ext>
                  </a:extLst>
                </a:gridCol>
                <a:gridCol w="1411809">
                  <a:extLst>
                    <a:ext uri="{9D8B030D-6E8A-4147-A177-3AD203B41FA5}">
                      <a16:colId xmlns:a16="http://schemas.microsoft.com/office/drawing/2014/main" val="19136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+3,0 %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+5,9 %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+13,0 %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+28,4 %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+14,8 %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2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n-lt"/>
              </a:rPr>
              <a:t>Predikce ve čtyřech </a:t>
            </a:r>
            <a:r>
              <a:rPr lang="cs-CZ" sz="2400" dirty="0" smtClean="0">
                <a:latin typeface="+mn-lt"/>
              </a:rPr>
              <a:t>scénářích z konce ledna a února 2021</a:t>
            </a:r>
            <a:endParaRPr lang="cs-CZ" sz="2400" dirty="0">
              <a:latin typeface="+mn-lt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/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367102" y="217917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14. 3. 2021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346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456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16 052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6 783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19. 2. 2021)</a:t>
            </a:r>
          </a:p>
        </p:txBody>
      </p:sp>
    </p:spTree>
    <p:extLst>
      <p:ext uri="{BB962C8B-B14F-4D97-AF65-F5344CB8AC3E}">
        <p14:creationId xmlns:p14="http://schemas.microsoft.com/office/powerpoint/2010/main" val="331879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ovéPole 20">
            <a:extLst>
              <a:ext uri="{FF2B5EF4-FFF2-40B4-BE49-F238E27FC236}">
                <a16:creationId xmlns:a16="http://schemas.microsoft.com/office/drawing/2014/main" id="{AAE0361F-E506-4977-82C5-F24A5FA62772}"/>
              </a:ext>
            </a:extLst>
          </p:cNvPr>
          <p:cNvSpPr txBox="1"/>
          <p:nvPr/>
        </p:nvSpPr>
        <p:spPr>
          <a:xfrm rot="16200000">
            <a:off x="-577054" y="4305215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9973232A-9684-4FC9-AE77-1386A1121E76}"/>
              </a:ext>
            </a:extLst>
          </p:cNvPr>
          <p:cNvSpPr txBox="1"/>
          <p:nvPr/>
        </p:nvSpPr>
        <p:spPr>
          <a:xfrm>
            <a:off x="2900259" y="2558135"/>
            <a:ext cx="64931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B627DB5-E7BE-4826-83AC-838BCA5E7E3C}"/>
              </a:ext>
            </a:extLst>
          </p:cNvPr>
          <p:cNvSpPr txBox="1"/>
          <p:nvPr/>
        </p:nvSpPr>
        <p:spPr>
          <a:xfrm>
            <a:off x="154624" y="6405326"/>
            <a:ext cx="9823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Výpočet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funkcí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 v software R (balíček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EpiEstim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7denní časové okno, předpoklad rozdělení sériového intervalu: průměr 4.8, SD 2.3 (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Nishiura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2020), odhad uveden jako medián a 2,5%–97,5% kvantily.</a:t>
            </a: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50799D38-217C-4919-BC0B-8935B9826571}"/>
              </a:ext>
            </a:extLst>
          </p:cNvPr>
          <p:cNvCxnSpPr>
            <a:cxnSpLocks/>
          </p:cNvCxnSpPr>
          <p:nvPr/>
        </p:nvCxnSpPr>
        <p:spPr>
          <a:xfrm flipH="1">
            <a:off x="1442911" y="1778193"/>
            <a:ext cx="2100389" cy="11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8F229281-C9AA-48B9-A3C0-B2FD523C78CB}"/>
              </a:ext>
            </a:extLst>
          </p:cNvPr>
          <p:cNvCxnSpPr>
            <a:cxnSpLocks/>
          </p:cNvCxnSpPr>
          <p:nvPr/>
        </p:nvCxnSpPr>
        <p:spPr>
          <a:xfrm>
            <a:off x="8750340" y="1720861"/>
            <a:ext cx="2317351" cy="12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>
            <a:extLst>
              <a:ext uri="{FF2B5EF4-FFF2-40B4-BE49-F238E27FC236}">
                <a16:creationId xmlns:a16="http://schemas.microsoft.com/office/drawing/2014/main" id="{00A3F12B-FECE-4814-AB92-A8A1333F907B}"/>
              </a:ext>
            </a:extLst>
          </p:cNvPr>
          <p:cNvSpPr/>
          <p:nvPr/>
        </p:nvSpPr>
        <p:spPr>
          <a:xfrm>
            <a:off x="1973646" y="1142631"/>
            <a:ext cx="8346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 R pro </a:t>
            </a:r>
            <a:r>
              <a:rPr kumimoji="0" lang="cs-CZ" sz="32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ČR: 1,02</a:t>
            </a:r>
            <a:endParaRPr kumimoji="0" lang="cs-CZ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hart 4">
            <a:extLst>
              <a:ext uri="{FF2B5EF4-FFF2-40B4-BE49-F238E27FC236}">
                <a16:creationId xmlns:a16="http://schemas.microsoft.com/office/drawing/2014/main" id="{5669529C-2BEF-4D3F-B465-B1D1833F5EF3}"/>
              </a:ext>
            </a:extLst>
          </p:cNvPr>
          <p:cNvGraphicFramePr/>
          <p:nvPr>
            <p:extLst/>
          </p:nvPr>
        </p:nvGraphicFramePr>
        <p:xfrm>
          <a:off x="418529" y="2591454"/>
          <a:ext cx="11354940" cy="3796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ovéPole 13"/>
          <p:cNvSpPr txBox="1"/>
          <p:nvPr/>
        </p:nvSpPr>
        <p:spPr>
          <a:xfrm>
            <a:off x="246352" y="10028"/>
            <a:ext cx="1180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Týdenní nárůsty počtů nově prokázaných případů zpomalují,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což vedlo i k poklesu odhadované hodnoty reprodukčního čísla (R)</a:t>
            </a:r>
            <a:endParaRPr kumimoji="0" lang="cs-CZ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84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212320" y="233667"/>
            <a:ext cx="1169323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Zpětné</a:t>
            </a:r>
            <a:r>
              <a:rPr kumimoji="0" lang="cs-CZ" sz="30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připomenutí p</a:t>
            </a: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redikce provedené v lednu 2021 pro scénář rizikového vývoje a zrychleného šíření nakažlivější formy viru.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cs-CZ" sz="2400" b="1" kern="0" dirty="0">
                <a:latin typeface="Calibri" panose="020F0502020204030204"/>
              </a:rPr>
              <a:t>Dlouhodobá predikce dle modelu SEIR, který byl pro epidemii COVID-19 v ČR adaptován na počátku dubna </a:t>
            </a:r>
            <a:r>
              <a:rPr lang="cs-CZ" sz="2400" b="1" kern="0" dirty="0" smtClean="0">
                <a:latin typeface="Calibri" panose="020F0502020204030204"/>
              </a:rPr>
              <a:t>2020. </a:t>
            </a:r>
            <a:r>
              <a:rPr kumimoji="0" lang="cs-CZ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pro rizikový vývoj </a:t>
            </a:r>
            <a:r>
              <a:rPr kumimoji="0" lang="cs-CZ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vyvolaný nárůstem rizikových kontaktů </a:t>
            </a:r>
            <a:r>
              <a:rPr kumimoji="0" lang="cs-CZ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nebo zvýšením </a:t>
            </a:r>
            <a:r>
              <a:rPr kumimoji="0" lang="cs-CZ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 dynamiky nákazy (virtuální efekt </a:t>
            </a:r>
            <a:r>
              <a:rPr kumimoji="0" lang="cs-CZ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případného opětovného </a:t>
            </a:r>
            <a:r>
              <a:rPr kumimoji="0" lang="cs-CZ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uvolnění nebo efekt šíření nakažlivějších forem </a:t>
            </a:r>
            <a:r>
              <a:rPr kumimoji="0" lang="cs-CZ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viru).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kern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kern="0" dirty="0">
              <a:solidFill>
                <a:prstClr val="black"/>
              </a:solidFill>
              <a:latin typeface="Calibri" panose="020F0502020204030204"/>
            </a:endParaRPr>
          </a:p>
          <a:p>
            <a:pPr lvl="0" algn="ctr">
              <a:defRPr/>
            </a:pPr>
            <a:r>
              <a:rPr lang="cs-CZ" sz="2800" b="1" kern="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Reálný vývoj počtu nově diagnostikovaných pacientů v únoru 2021 potvrdil predikci provedenou dle vysoce rizikového scénáře, který předpokládal až 70% navýšení rychlosti šíření (nakažlivosti) nákazy. Model predikoval při daném objemu testů celkem 279 000 nových případů COVID-19 za celý únor, reálný počet byl 255 324. </a:t>
            </a:r>
            <a:endParaRPr kumimoji="0" lang="cs-CZ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053576" y="3379185"/>
            <a:ext cx="1640138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Šipka dolů 6"/>
          <p:cNvSpPr/>
          <p:nvPr/>
        </p:nvSpPr>
        <p:spPr>
          <a:xfrm>
            <a:off x="5053576" y="6382745"/>
            <a:ext cx="1640138" cy="440179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4117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11278</TotalTime>
  <Words>2879</Words>
  <Application>Microsoft Office PowerPoint</Application>
  <PresentationFormat>Širokoúhlá obrazovka</PresentationFormat>
  <Paragraphs>370</Paragraphs>
  <Slides>20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Motiv Office</vt:lpstr>
      <vt:lpstr>1_Motiv systému Office</vt:lpstr>
      <vt:lpstr>1_Motiv Office</vt:lpstr>
      <vt:lpstr>2_Motiv Office</vt:lpstr>
      <vt:lpstr>4_Motiv Office</vt:lpstr>
      <vt:lpstr>Office Theme</vt:lpstr>
      <vt:lpstr>Datová a informační základna  pro management pandemie COVID-19</vt:lpstr>
      <vt:lpstr>Prezentace aplikace PowerPoint</vt:lpstr>
      <vt:lpstr>Krátkodobé predikce pro období 4 týdnů (od 15.2.) </vt:lpstr>
      <vt:lpstr>Prezentace aplikace PowerPoint</vt:lpstr>
      <vt:lpstr>Krátkodobé predikce pro období 4 týdnů (od 15.2.) </vt:lpstr>
      <vt:lpstr>Počty nově diagnostikovaných pacientů: týdenní vývoj </vt:lpstr>
      <vt:lpstr>Predikce ve čtyřech scénářích z konce ledna a února 2021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 Aktuální počty hospitalizovaných pacientů jsou extrémní a zejména v segmentu vysoce intenzivní péče začínají v nejvíce zatížených regionech limitně vyčerpávat dostupné kapacity.  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1799</cp:revision>
  <dcterms:created xsi:type="dcterms:W3CDTF">2020-03-16T10:06:11Z</dcterms:created>
  <dcterms:modified xsi:type="dcterms:W3CDTF">2021-03-07T20:29:23Z</dcterms:modified>
</cp:coreProperties>
</file>