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79" r:id="rId4"/>
    <p:sldId id="1272" r:id="rId5"/>
    <p:sldId id="1289" r:id="rId6"/>
    <p:sldId id="1286" r:id="rId7"/>
    <p:sldId id="1287" r:id="rId8"/>
    <p:sldId id="1288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79"/>
            <p14:sldId id="1272"/>
            <p14:sldId id="1289"/>
            <p14:sldId id="1286"/>
            <p14:sldId id="1287"/>
            <p14:sldId id="1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25061" autoAdjust="0"/>
  </p:normalViewPr>
  <p:slideViewPr>
    <p:cSldViewPr snapToGrid="0">
      <p:cViewPr varScale="1">
        <p:scale>
          <a:sx n="115" d="100"/>
          <a:sy n="115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9</a:t>
            </a:r>
            <a:r>
              <a:rPr lang="cs-CZ" b="1" dirty="0" smtClean="0"/>
              <a:t>. </a:t>
            </a:r>
            <a:r>
              <a:rPr lang="cs-CZ" b="1" dirty="0" smtClean="0"/>
              <a:t>března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448799" y="2400085"/>
            <a:ext cx="239406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8.3.2021 </a:t>
            </a:r>
            <a:r>
              <a:rPr lang="cs-CZ" b="1" dirty="0" smtClean="0"/>
              <a:t>16:12</a:t>
            </a:r>
            <a:endParaRPr lang="cs-CZ" sz="2000" b="1" dirty="0" smtClean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1 676</a:t>
            </a:r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104"/>
              </p:ext>
            </p:extLst>
          </p:nvPr>
        </p:nvGraphicFramePr>
        <p:xfrm>
          <a:off x="332817" y="1064030"/>
          <a:ext cx="9185256" cy="5137263"/>
        </p:xfrm>
        <a:graphic>
          <a:graphicData uri="http://schemas.openxmlformats.org/drawingml/2006/table">
            <a:tbl>
              <a:tblPr/>
              <a:tblGrid>
                <a:gridCol w="1969012">
                  <a:extLst>
                    <a:ext uri="{9D8B030D-6E8A-4147-A177-3AD203B41FA5}">
                      <a16:colId xmlns:a16="http://schemas.microsoft.com/office/drawing/2014/main" val="3831179099"/>
                    </a:ext>
                  </a:extLst>
                </a:gridCol>
                <a:gridCol w="1250166">
                  <a:extLst>
                    <a:ext uri="{9D8B030D-6E8A-4147-A177-3AD203B41FA5}">
                      <a16:colId xmlns:a16="http://schemas.microsoft.com/office/drawing/2014/main" val="3332964235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2083399544"/>
                    </a:ext>
                  </a:extLst>
                </a:gridCol>
                <a:gridCol w="1111260">
                  <a:extLst>
                    <a:ext uri="{9D8B030D-6E8A-4147-A177-3AD203B41FA5}">
                      <a16:colId xmlns:a16="http://schemas.microsoft.com/office/drawing/2014/main" val="2918856289"/>
                    </a:ext>
                  </a:extLst>
                </a:gridCol>
                <a:gridCol w="1333513">
                  <a:extLst>
                    <a:ext uri="{9D8B030D-6E8A-4147-A177-3AD203B41FA5}">
                      <a16:colId xmlns:a16="http://schemas.microsoft.com/office/drawing/2014/main" val="545529798"/>
                    </a:ext>
                  </a:extLst>
                </a:gridCol>
                <a:gridCol w="1333513">
                  <a:extLst>
                    <a:ext uri="{9D8B030D-6E8A-4147-A177-3AD203B41FA5}">
                      <a16:colId xmlns:a16="http://schemas.microsoft.com/office/drawing/2014/main" val="3644976310"/>
                    </a:ext>
                  </a:extLst>
                </a:gridCol>
                <a:gridCol w="1031388">
                  <a:extLst>
                    <a:ext uri="{9D8B030D-6E8A-4147-A177-3AD203B41FA5}">
                      <a16:colId xmlns:a16="http://schemas.microsoft.com/office/drawing/2014/main" val="712563277"/>
                    </a:ext>
                  </a:extLst>
                </a:gridCol>
              </a:tblGrid>
              <a:tr h="224096">
                <a:tc gridSpan="7"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9.3. 2021, 5:30 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9314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154724"/>
                  </a:ext>
                </a:extLst>
              </a:tr>
              <a:tr h="2240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(ARO + JIP + počet plicních ventilátorů)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96238"/>
                  </a:ext>
                </a:extLst>
              </a:tr>
              <a:tr h="4481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 Covid+ z volných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Plicních ventilátorů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Reprofilizovaná kap. plán.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Rep. kap. skutečná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96664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17867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5937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1074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16613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9016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89317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70111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65504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51171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33620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61627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09122"/>
                  </a:ext>
                </a:extLst>
              </a:tr>
              <a:tr h="200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52266"/>
                  </a:ext>
                </a:extLst>
              </a:tr>
              <a:tr h="208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59127"/>
                  </a:ext>
                </a:extLst>
              </a:tr>
              <a:tr h="2320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4 995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55606"/>
                  </a:ext>
                </a:extLst>
              </a:tr>
              <a:tr h="192081">
                <a:tc>
                  <a:txBody>
                    <a:bodyPr/>
                    <a:lstStyle/>
                    <a:p>
                      <a:pPr algn="ct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42174"/>
                  </a:ext>
                </a:extLst>
              </a:tr>
              <a:tr h="187849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418181"/>
                  </a:ext>
                </a:extLst>
              </a:tr>
              <a:tr h="36769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59148"/>
                  </a:ext>
                </a:extLst>
              </a:tr>
              <a:tr h="26411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6x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15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9331037" y="2452667"/>
            <a:ext cx="265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</a:t>
            </a:r>
            <a:r>
              <a:rPr lang="cs-CZ" b="1" dirty="0" smtClean="0"/>
              <a:t>standardní</a:t>
            </a:r>
          </a:p>
          <a:p>
            <a:pPr algn="ctr"/>
            <a:r>
              <a:rPr lang="cs-CZ" b="1" dirty="0" smtClean="0"/>
              <a:t> </a:t>
            </a:r>
            <a:r>
              <a:rPr lang="cs-CZ" b="1" dirty="0"/>
              <a:t>lůžka C+ pacienty</a:t>
            </a:r>
          </a:p>
          <a:p>
            <a:pPr algn="ctr"/>
            <a:r>
              <a:rPr lang="cs-CZ" b="1" dirty="0"/>
              <a:t>k 8</a:t>
            </a:r>
            <a:r>
              <a:rPr lang="cs-CZ" b="1" dirty="0" smtClean="0"/>
              <a:t>.3.2021 </a:t>
            </a:r>
            <a:r>
              <a:rPr lang="cs-CZ" b="1" dirty="0" smtClean="0"/>
              <a:t>16</a:t>
            </a:r>
            <a:r>
              <a:rPr lang="cs-CZ" b="1" dirty="0" smtClean="0"/>
              <a:t>:12</a:t>
            </a:r>
            <a:endParaRPr lang="cs-CZ" sz="2000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b="1" dirty="0" smtClean="0"/>
              <a:t>6 761</a:t>
            </a:r>
            <a:endParaRPr lang="cs-CZ" sz="2000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096112"/>
              </p:ext>
            </p:extLst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4801"/>
              </p:ext>
            </p:extLst>
          </p:nvPr>
        </p:nvGraphicFramePr>
        <p:xfrm>
          <a:off x="332820" y="1014136"/>
          <a:ext cx="10199405" cy="5178849"/>
        </p:xfrm>
        <a:graphic>
          <a:graphicData uri="http://schemas.openxmlformats.org/drawingml/2006/table">
            <a:tbl>
              <a:tblPr/>
              <a:tblGrid>
                <a:gridCol w="2171763">
                  <a:extLst>
                    <a:ext uri="{9D8B030D-6E8A-4147-A177-3AD203B41FA5}">
                      <a16:colId xmlns:a16="http://schemas.microsoft.com/office/drawing/2014/main" val="1486693992"/>
                    </a:ext>
                  </a:extLst>
                </a:gridCol>
                <a:gridCol w="1397671">
                  <a:extLst>
                    <a:ext uri="{9D8B030D-6E8A-4147-A177-3AD203B41FA5}">
                      <a16:colId xmlns:a16="http://schemas.microsoft.com/office/drawing/2014/main" val="936286349"/>
                    </a:ext>
                  </a:extLst>
                </a:gridCol>
                <a:gridCol w="1225648">
                  <a:extLst>
                    <a:ext uri="{9D8B030D-6E8A-4147-A177-3AD203B41FA5}">
                      <a16:colId xmlns:a16="http://schemas.microsoft.com/office/drawing/2014/main" val="1757273479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05359111"/>
                    </a:ext>
                  </a:extLst>
                </a:gridCol>
                <a:gridCol w="1451427">
                  <a:extLst>
                    <a:ext uri="{9D8B030D-6E8A-4147-A177-3AD203B41FA5}">
                      <a16:colId xmlns:a16="http://schemas.microsoft.com/office/drawing/2014/main" val="3043953257"/>
                    </a:ext>
                  </a:extLst>
                </a:gridCol>
                <a:gridCol w="1128887">
                  <a:extLst>
                    <a:ext uri="{9D8B030D-6E8A-4147-A177-3AD203B41FA5}">
                      <a16:colId xmlns:a16="http://schemas.microsoft.com/office/drawing/2014/main" val="814341043"/>
                    </a:ext>
                  </a:extLst>
                </a:gridCol>
                <a:gridCol w="1376166">
                  <a:extLst>
                    <a:ext uri="{9D8B030D-6E8A-4147-A177-3AD203B41FA5}">
                      <a16:colId xmlns:a16="http://schemas.microsoft.com/office/drawing/2014/main" val="607028282"/>
                    </a:ext>
                  </a:extLst>
                </a:gridCol>
              </a:tblGrid>
              <a:tr h="225909">
                <a:tc gridSpan="6"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9.3. 2021, 5:30 h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628679"/>
                  </a:ext>
                </a:extLst>
              </a:tr>
              <a:tr h="189371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883156"/>
                  </a:ext>
                </a:extLst>
              </a:tr>
              <a:tr h="2259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0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247899"/>
                  </a:ext>
                </a:extLst>
              </a:tr>
              <a:tr h="45181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 Covid+ z volných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Reprofilizovaná kap. plán.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Rep. kap. skutečná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62590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3 857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040914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459153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78158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79507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78612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078074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1 134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36166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1 745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327101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696941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91437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74793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1 572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776524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714762"/>
                  </a:ext>
                </a:extLst>
              </a:tr>
              <a:tr h="2097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3 649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6782" marR="6782" marT="6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399673"/>
                  </a:ext>
                </a:extLst>
              </a:tr>
              <a:tr h="2339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26 176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6201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1 563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6 108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4 956</a:t>
                      </a:r>
                    </a:p>
                  </a:txBody>
                  <a:tcPr marL="6782" marR="6782" marT="67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881803"/>
                  </a:ext>
                </a:extLst>
              </a:tr>
              <a:tr h="193636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Zdroj: Online databáze NDLP UZIS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23404"/>
                  </a:ext>
                </a:extLst>
              </a:tr>
              <a:tr h="189371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20770"/>
                  </a:ext>
                </a:extLst>
              </a:tr>
              <a:tr h="37067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782" marR="6782" marT="67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22069"/>
                  </a:ext>
                </a:extLst>
              </a:tr>
              <a:tr h="266249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6x</a:t>
                      </a: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2" marR="6782" marT="678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64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Pozemní překlady 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6962" y="1336712"/>
            <a:ext cx="11487705" cy="4409893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    </a:t>
            </a:r>
            <a:r>
              <a:rPr lang="cs-CZ" sz="2400" b="1" dirty="0" smtClean="0">
                <a:solidFill>
                  <a:srgbClr val="FF0000"/>
                </a:solidFill>
              </a:rPr>
              <a:t>Za posledních 24 hodin, nebyl realizovaný žádný pozemní transport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7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Letecké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652595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8.3.2021</a:t>
            </a:r>
            <a:r>
              <a:rPr lang="cs-CZ" sz="2000" b="1" i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cs-CZ" sz="2000" b="1" i="1" dirty="0" smtClean="0"/>
              <a:t>(LBK) 1x pac. IP, UPV, C+ z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Liberec na ARO Třinec (MSK)</a:t>
            </a:r>
          </a:p>
          <a:p>
            <a:pPr marL="0" indent="0">
              <a:buNone/>
            </a:pPr>
            <a:r>
              <a:rPr lang="cs-CZ" sz="2000" b="1" i="1" dirty="0" smtClean="0"/>
              <a:t>(LBK) 1x pac. IP, UPV, C+ z ARO </a:t>
            </a:r>
            <a:r>
              <a:rPr lang="cs-CZ" sz="2000" b="1" i="1" dirty="0" err="1" smtClean="0"/>
              <a:t>nem</a:t>
            </a:r>
            <a:r>
              <a:rPr lang="cs-CZ" sz="2000" b="1" i="1" dirty="0" smtClean="0"/>
              <a:t>. Liberec na ARO Náchod (HKK)</a:t>
            </a: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r>
              <a:rPr lang="cs-CZ" sz="2400" b="1" i="1" dirty="0" smtClean="0">
                <a:solidFill>
                  <a:srgbClr val="FF0000"/>
                </a:solidFill>
              </a:rPr>
              <a:t>!Z důvodu vyčerpání IP v ČR, nemohli být další překlady pacientů realizovány!</a:t>
            </a:r>
            <a:endParaRPr lang="cs-CZ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0833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74318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086334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</a:t>
                      </a:r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pacienti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</a:t>
            </a:r>
            <a:r>
              <a:rPr lang="cs-CZ" sz="2400" b="1" dirty="0" smtClean="0">
                <a:solidFill>
                  <a:srgbClr val="FF0000"/>
                </a:solidFill>
              </a:rPr>
              <a:t>přeloženi </a:t>
            </a:r>
            <a:r>
              <a:rPr lang="cs-CZ" sz="2400" b="1" dirty="0" smtClean="0">
                <a:solidFill>
                  <a:srgbClr val="FF0000"/>
                </a:solidFill>
              </a:rPr>
              <a:t>cestou NDLP </a:t>
            </a:r>
            <a:r>
              <a:rPr lang="cs-CZ" sz="2400" b="1" dirty="0">
                <a:solidFill>
                  <a:srgbClr val="FF0000"/>
                </a:solidFill>
              </a:rPr>
              <a:t>2</a:t>
            </a:r>
            <a:r>
              <a:rPr lang="cs-CZ" sz="2400" b="1" dirty="0" smtClean="0">
                <a:solidFill>
                  <a:srgbClr val="FF0000"/>
                </a:solidFill>
              </a:rPr>
              <a:t> </a:t>
            </a:r>
            <a:r>
              <a:rPr lang="cs-CZ" sz="2400" b="1" dirty="0" smtClean="0">
                <a:solidFill>
                  <a:srgbClr val="FF0000"/>
                </a:solidFill>
              </a:rPr>
              <a:t>pacienti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6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8.3.2021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" y="1549214"/>
            <a:ext cx="11321934" cy="4828934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615142" y="930466"/>
            <a:ext cx="775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smtClean="0"/>
              <a:t>Dnes nám všichni KKIP sdělil, že nemají dostatečné kapacity intenzivních lůžek pro příjem C+ pacientů z jiných krajů (Předtím ještě 2x pacienti přeloženi)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73100744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14109</TotalTime>
  <Words>713</Words>
  <Application>Microsoft Office PowerPoint</Application>
  <PresentationFormat>Širokoúhlá obrazovka</PresentationFormat>
  <Paragraphs>309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Letecké překlady pacientů mezi kraji za posledních 24 hodin.</vt:lpstr>
      <vt:lpstr>NDLP – Překlady pacientů mezi kraji za posledních 24 hodin.</vt:lpstr>
      <vt:lpstr>Stavová tabulka krajů a zdravotnických zařízení pro překlady COVID + pacientů ze dne 8.3.2021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958</cp:revision>
  <cp:lastPrinted>2020-10-20T04:21:56Z</cp:lastPrinted>
  <dcterms:created xsi:type="dcterms:W3CDTF">2020-07-15T10:33:32Z</dcterms:created>
  <dcterms:modified xsi:type="dcterms:W3CDTF">2021-03-09T04:48:18Z</dcterms:modified>
</cp:coreProperties>
</file>