
<file path=[Content_Types].xml><?xml version="1.0" encoding="utf-8"?>
<Types xmlns="http://schemas.openxmlformats.org/package/2006/content-types">
  <Default Extension="png" ContentType="image/png"/>
  <Default Extension="tmp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  <p:sldMasterId id="2147483679" r:id="rId2"/>
  </p:sldMasterIdLst>
  <p:notesMasterIdLst>
    <p:notesMasterId r:id="rId20"/>
  </p:notesMasterIdLst>
  <p:sldIdLst>
    <p:sldId id="1655" r:id="rId3"/>
    <p:sldId id="1628" r:id="rId4"/>
    <p:sldId id="1481" r:id="rId5"/>
    <p:sldId id="1635" r:id="rId6"/>
    <p:sldId id="1651" r:id="rId7"/>
    <p:sldId id="1593" r:id="rId8"/>
    <p:sldId id="1656" r:id="rId9"/>
    <p:sldId id="1657" r:id="rId10"/>
    <p:sldId id="1658" r:id="rId11"/>
    <p:sldId id="1659" r:id="rId12"/>
    <p:sldId id="1660" r:id="rId13"/>
    <p:sldId id="1661" r:id="rId14"/>
    <p:sldId id="1662" r:id="rId15"/>
    <p:sldId id="1663" r:id="rId16"/>
    <p:sldId id="1664" r:id="rId17"/>
    <p:sldId id="1665" r:id="rId18"/>
    <p:sldId id="1654" r:id="rId19"/>
  </p:sldIdLst>
  <p:sldSz cx="12192000" cy="6858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7" userDrawn="1">
          <p15:clr>
            <a:srgbClr val="A4A3A4"/>
          </p15:clr>
        </p15:guide>
        <p15:guide id="2" pos="4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C2E5"/>
    <a:srgbClr val="7191D1"/>
    <a:srgbClr val="00FF00"/>
    <a:srgbClr val="315397"/>
    <a:srgbClr val="F2F2F2"/>
    <a:srgbClr val="FF9966"/>
    <a:srgbClr val="FF6600"/>
    <a:srgbClr val="FF9933"/>
    <a:srgbClr val="FFCC99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6327" autoAdjust="0"/>
  </p:normalViewPr>
  <p:slideViewPr>
    <p:cSldViewPr snapToGrid="0">
      <p:cViewPr varScale="1">
        <p:scale>
          <a:sx n="105" d="100"/>
          <a:sy n="105" d="100"/>
        </p:scale>
        <p:origin x="150" y="162"/>
      </p:cViewPr>
      <p:guideLst>
        <p:guide orient="horz" pos="867"/>
        <p:guide pos="43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1338613455438066E-2"/>
          <c:y val="2.9263177408738655E-2"/>
          <c:w val="0.67175538477131103"/>
          <c:h val="0.8537042085080645"/>
        </c:manualLayout>
      </c:layout>
      <c:lineChart>
        <c:grouping val="standar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Lékaři</c:v>
                </c:pt>
              </c:strCache>
            </c:strRef>
          </c:tx>
          <c:spPr>
            <a:ln w="6350" cap="rnd">
              <a:solidFill>
                <a:srgbClr val="4472C4"/>
              </a:solidFill>
              <a:prstDash val="solid"/>
              <a:round/>
            </a:ln>
            <a:effectLst/>
          </c:spPr>
          <c:marker>
            <c:symbol val="none"/>
          </c:marker>
          <c:dLbls>
            <c:dLbl>
              <c:idx val="126"/>
              <c:layout>
                <c:manualLayout>
                  <c:x val="-2.2022759049447156E-3"/>
                  <c:y val="-2.3312916507582035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l">
                    <a:defRPr sz="1197" b="1" i="0" u="none" strike="noStrike" kern="1200" baseline="0">
                      <a:solidFill>
                        <a:srgbClr val="0070C0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defRPr>
                  </a:pPr>
                  <a:endParaRPr lang="cs-CZ"/>
                </a:p>
              </c:txPr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511220385068377"/>
                      <c:h val="4.187912046559483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A8F9-4032-83D2-8A4706951BE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70C0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trendline>
            <c:spPr>
              <a:ln w="25400" cap="rnd">
                <a:solidFill>
                  <a:srgbClr val="4472C4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strRef>
              <c:f>List1!$B$1:$DX$1</c:f>
              <c:strCache>
                <c:ptCount val="127"/>
                <c:pt idx="0">
                  <c:v>09.11.20</c:v>
                </c:pt>
                <c:pt idx="1">
                  <c:v>10.11.20</c:v>
                </c:pt>
                <c:pt idx="2">
                  <c:v>11.11.20</c:v>
                </c:pt>
                <c:pt idx="3">
                  <c:v>12.11.20</c:v>
                </c:pt>
                <c:pt idx="4">
                  <c:v>13.11.20</c:v>
                </c:pt>
                <c:pt idx="5">
                  <c:v>14.11.20</c:v>
                </c:pt>
                <c:pt idx="6">
                  <c:v>15.11.20</c:v>
                </c:pt>
                <c:pt idx="7">
                  <c:v>16.11.20</c:v>
                </c:pt>
                <c:pt idx="8">
                  <c:v>17.11.20</c:v>
                </c:pt>
                <c:pt idx="9">
                  <c:v>18.11.20</c:v>
                </c:pt>
                <c:pt idx="10">
                  <c:v>19.11.20</c:v>
                </c:pt>
                <c:pt idx="11">
                  <c:v>20.11.20</c:v>
                </c:pt>
                <c:pt idx="12">
                  <c:v>21.11.20</c:v>
                </c:pt>
                <c:pt idx="13">
                  <c:v>22.11.20</c:v>
                </c:pt>
                <c:pt idx="14">
                  <c:v>23.11.20</c:v>
                </c:pt>
                <c:pt idx="15">
                  <c:v>24.11.20</c:v>
                </c:pt>
                <c:pt idx="16">
                  <c:v>25.11.20</c:v>
                </c:pt>
                <c:pt idx="17">
                  <c:v>26.11.20</c:v>
                </c:pt>
                <c:pt idx="18">
                  <c:v>27.11.20</c:v>
                </c:pt>
                <c:pt idx="19">
                  <c:v>28.11.20</c:v>
                </c:pt>
                <c:pt idx="20">
                  <c:v>29.11.20</c:v>
                </c:pt>
                <c:pt idx="21">
                  <c:v>30.11.20</c:v>
                </c:pt>
                <c:pt idx="22">
                  <c:v>01.12.20</c:v>
                </c:pt>
                <c:pt idx="23">
                  <c:v>02.12.20</c:v>
                </c:pt>
                <c:pt idx="24">
                  <c:v>03.12.20</c:v>
                </c:pt>
                <c:pt idx="25">
                  <c:v>04.12.20</c:v>
                </c:pt>
                <c:pt idx="26">
                  <c:v>05.12.20</c:v>
                </c:pt>
                <c:pt idx="27">
                  <c:v>06.12.20</c:v>
                </c:pt>
                <c:pt idx="28">
                  <c:v>07.12.20</c:v>
                </c:pt>
                <c:pt idx="29">
                  <c:v>08.12.20</c:v>
                </c:pt>
                <c:pt idx="30">
                  <c:v>09.12.20</c:v>
                </c:pt>
                <c:pt idx="31">
                  <c:v>10.12.20</c:v>
                </c:pt>
                <c:pt idx="32">
                  <c:v>11.12.20</c:v>
                </c:pt>
                <c:pt idx="33">
                  <c:v>12.12.20</c:v>
                </c:pt>
                <c:pt idx="34">
                  <c:v>13.12.20</c:v>
                </c:pt>
                <c:pt idx="35">
                  <c:v>14.12.20</c:v>
                </c:pt>
                <c:pt idx="36">
                  <c:v>15.12.20</c:v>
                </c:pt>
                <c:pt idx="37">
                  <c:v>16.12.20</c:v>
                </c:pt>
                <c:pt idx="38">
                  <c:v>17.12.20</c:v>
                </c:pt>
                <c:pt idx="39">
                  <c:v>18.12.20</c:v>
                </c:pt>
                <c:pt idx="40">
                  <c:v>19.12.20</c:v>
                </c:pt>
                <c:pt idx="41">
                  <c:v>20.12.20</c:v>
                </c:pt>
                <c:pt idx="42">
                  <c:v>21.12.20</c:v>
                </c:pt>
                <c:pt idx="43">
                  <c:v>22.12.20</c:v>
                </c:pt>
                <c:pt idx="44">
                  <c:v>23.12.20</c:v>
                </c:pt>
                <c:pt idx="45">
                  <c:v>24.12.20</c:v>
                </c:pt>
                <c:pt idx="46">
                  <c:v>25.12.20</c:v>
                </c:pt>
                <c:pt idx="47">
                  <c:v>26.12.20</c:v>
                </c:pt>
                <c:pt idx="48">
                  <c:v>27.12.20</c:v>
                </c:pt>
                <c:pt idx="49">
                  <c:v>28.12.20</c:v>
                </c:pt>
                <c:pt idx="50">
                  <c:v>29.12.20</c:v>
                </c:pt>
                <c:pt idx="51">
                  <c:v>30.12.20</c:v>
                </c:pt>
                <c:pt idx="52">
                  <c:v>31.12.20</c:v>
                </c:pt>
                <c:pt idx="53">
                  <c:v>01.01.21</c:v>
                </c:pt>
                <c:pt idx="54">
                  <c:v>02.01.21</c:v>
                </c:pt>
                <c:pt idx="55">
                  <c:v>03.01.21</c:v>
                </c:pt>
                <c:pt idx="56">
                  <c:v>04.01.21</c:v>
                </c:pt>
                <c:pt idx="57">
                  <c:v>05.01.21</c:v>
                </c:pt>
                <c:pt idx="58">
                  <c:v>06.01.21</c:v>
                </c:pt>
                <c:pt idx="59">
                  <c:v>07.01.21</c:v>
                </c:pt>
                <c:pt idx="60">
                  <c:v>08.01.21</c:v>
                </c:pt>
                <c:pt idx="61">
                  <c:v>09.01.21</c:v>
                </c:pt>
                <c:pt idx="62">
                  <c:v>10.01.21</c:v>
                </c:pt>
                <c:pt idx="63">
                  <c:v>11.01.21</c:v>
                </c:pt>
                <c:pt idx="64">
                  <c:v>12.01.21</c:v>
                </c:pt>
                <c:pt idx="65">
                  <c:v>13.01.21</c:v>
                </c:pt>
                <c:pt idx="66">
                  <c:v>14.01.21</c:v>
                </c:pt>
                <c:pt idx="67">
                  <c:v>15.01.21</c:v>
                </c:pt>
                <c:pt idx="68">
                  <c:v>16.01.21</c:v>
                </c:pt>
                <c:pt idx="69">
                  <c:v>17.01.21</c:v>
                </c:pt>
                <c:pt idx="70">
                  <c:v>18.01.21</c:v>
                </c:pt>
                <c:pt idx="71">
                  <c:v>19.01.21</c:v>
                </c:pt>
                <c:pt idx="72">
                  <c:v>20.01.21</c:v>
                </c:pt>
                <c:pt idx="73">
                  <c:v>21.01.21</c:v>
                </c:pt>
                <c:pt idx="74">
                  <c:v>22.01.21</c:v>
                </c:pt>
                <c:pt idx="75">
                  <c:v>23.01.21</c:v>
                </c:pt>
                <c:pt idx="76">
                  <c:v>24.01.21</c:v>
                </c:pt>
                <c:pt idx="77">
                  <c:v>25.01.21</c:v>
                </c:pt>
                <c:pt idx="78">
                  <c:v>26.01.21</c:v>
                </c:pt>
                <c:pt idx="79">
                  <c:v>27.01.21</c:v>
                </c:pt>
                <c:pt idx="80">
                  <c:v>28.01.21</c:v>
                </c:pt>
                <c:pt idx="81">
                  <c:v>29.01.21</c:v>
                </c:pt>
                <c:pt idx="82">
                  <c:v>30.01.21</c:v>
                </c:pt>
                <c:pt idx="83">
                  <c:v>31.01.21</c:v>
                </c:pt>
                <c:pt idx="84">
                  <c:v>01.02.21</c:v>
                </c:pt>
                <c:pt idx="85">
                  <c:v>02.02.21</c:v>
                </c:pt>
                <c:pt idx="86">
                  <c:v>03.02.21</c:v>
                </c:pt>
                <c:pt idx="87">
                  <c:v>04.02.21</c:v>
                </c:pt>
                <c:pt idx="88">
                  <c:v>05.02.21</c:v>
                </c:pt>
                <c:pt idx="89">
                  <c:v>06.02.21</c:v>
                </c:pt>
                <c:pt idx="90">
                  <c:v>07.02.21</c:v>
                </c:pt>
                <c:pt idx="91">
                  <c:v>08.02.21</c:v>
                </c:pt>
                <c:pt idx="92">
                  <c:v>09.02.21</c:v>
                </c:pt>
                <c:pt idx="93">
                  <c:v>10.02.21</c:v>
                </c:pt>
                <c:pt idx="94">
                  <c:v>11.02.21</c:v>
                </c:pt>
                <c:pt idx="95">
                  <c:v>12.02.21</c:v>
                </c:pt>
                <c:pt idx="96">
                  <c:v>13.02.21</c:v>
                </c:pt>
                <c:pt idx="97">
                  <c:v>14.02.21</c:v>
                </c:pt>
                <c:pt idx="98">
                  <c:v>15.02.21</c:v>
                </c:pt>
                <c:pt idx="99">
                  <c:v>16.02.21</c:v>
                </c:pt>
                <c:pt idx="100">
                  <c:v>17.02.21</c:v>
                </c:pt>
                <c:pt idx="101">
                  <c:v>18.02.21</c:v>
                </c:pt>
                <c:pt idx="102">
                  <c:v>19.02.21</c:v>
                </c:pt>
                <c:pt idx="103">
                  <c:v>20.02.21</c:v>
                </c:pt>
                <c:pt idx="104">
                  <c:v>21.02.21</c:v>
                </c:pt>
                <c:pt idx="105">
                  <c:v>22.02.21</c:v>
                </c:pt>
                <c:pt idx="106">
                  <c:v>23.02.21</c:v>
                </c:pt>
                <c:pt idx="107">
                  <c:v>24.02.21</c:v>
                </c:pt>
                <c:pt idx="108">
                  <c:v>25.02.21</c:v>
                </c:pt>
                <c:pt idx="109">
                  <c:v>26.02.21</c:v>
                </c:pt>
                <c:pt idx="110">
                  <c:v>27.02.21</c:v>
                </c:pt>
                <c:pt idx="111">
                  <c:v>28.02.21</c:v>
                </c:pt>
                <c:pt idx="112">
                  <c:v>01.03.21</c:v>
                </c:pt>
                <c:pt idx="113">
                  <c:v>02.03.21</c:v>
                </c:pt>
                <c:pt idx="114">
                  <c:v>03.03.21</c:v>
                </c:pt>
                <c:pt idx="115">
                  <c:v>04.03.21</c:v>
                </c:pt>
                <c:pt idx="116">
                  <c:v>05.03.21</c:v>
                </c:pt>
                <c:pt idx="117">
                  <c:v>06.03.21</c:v>
                </c:pt>
                <c:pt idx="118">
                  <c:v>07.03.21</c:v>
                </c:pt>
                <c:pt idx="119">
                  <c:v>08.03.21</c:v>
                </c:pt>
                <c:pt idx="120">
                  <c:v>09.03.21</c:v>
                </c:pt>
                <c:pt idx="121">
                  <c:v>10.03.21</c:v>
                </c:pt>
                <c:pt idx="122">
                  <c:v>11.03.21</c:v>
                </c:pt>
                <c:pt idx="123">
                  <c:v>12.03.21</c:v>
                </c:pt>
                <c:pt idx="124">
                  <c:v>13.03.21</c:v>
                </c:pt>
                <c:pt idx="125">
                  <c:v>14.03.21</c:v>
                </c:pt>
                <c:pt idx="126">
                  <c:v>15.03.21</c:v>
                </c:pt>
              </c:strCache>
            </c:strRef>
          </c:cat>
          <c:val>
            <c:numRef>
              <c:f>List1!$B$2:$DX$2</c:f>
              <c:numCache>
                <c:formatCode>General</c:formatCode>
                <c:ptCount val="127"/>
                <c:pt idx="0">
                  <c:v>75</c:v>
                </c:pt>
                <c:pt idx="1">
                  <c:v>89</c:v>
                </c:pt>
                <c:pt idx="2">
                  <c:v>62</c:v>
                </c:pt>
                <c:pt idx="3">
                  <c:v>50</c:v>
                </c:pt>
                <c:pt idx="4">
                  <c:v>57</c:v>
                </c:pt>
                <c:pt idx="5">
                  <c:v>31</c:v>
                </c:pt>
                <c:pt idx="6">
                  <c:v>17</c:v>
                </c:pt>
                <c:pt idx="7">
                  <c:v>74</c:v>
                </c:pt>
                <c:pt idx="8">
                  <c:v>30</c:v>
                </c:pt>
                <c:pt idx="9">
                  <c:v>70</c:v>
                </c:pt>
                <c:pt idx="10">
                  <c:v>50</c:v>
                </c:pt>
                <c:pt idx="11">
                  <c:v>50</c:v>
                </c:pt>
                <c:pt idx="12">
                  <c:v>26</c:v>
                </c:pt>
                <c:pt idx="13">
                  <c:v>19</c:v>
                </c:pt>
                <c:pt idx="14">
                  <c:v>62</c:v>
                </c:pt>
                <c:pt idx="15">
                  <c:v>51</c:v>
                </c:pt>
                <c:pt idx="16">
                  <c:v>46</c:v>
                </c:pt>
                <c:pt idx="17">
                  <c:v>56</c:v>
                </c:pt>
                <c:pt idx="18">
                  <c:v>49</c:v>
                </c:pt>
                <c:pt idx="19">
                  <c:v>28</c:v>
                </c:pt>
                <c:pt idx="20">
                  <c:v>19</c:v>
                </c:pt>
                <c:pt idx="21">
                  <c:v>70</c:v>
                </c:pt>
                <c:pt idx="22">
                  <c:v>62</c:v>
                </c:pt>
                <c:pt idx="23">
                  <c:v>53</c:v>
                </c:pt>
                <c:pt idx="24">
                  <c:v>50</c:v>
                </c:pt>
                <c:pt idx="25">
                  <c:v>68</c:v>
                </c:pt>
                <c:pt idx="26">
                  <c:v>31</c:v>
                </c:pt>
                <c:pt idx="27">
                  <c:v>30</c:v>
                </c:pt>
                <c:pt idx="28">
                  <c:v>81</c:v>
                </c:pt>
                <c:pt idx="29">
                  <c:v>81</c:v>
                </c:pt>
                <c:pt idx="30">
                  <c:v>74</c:v>
                </c:pt>
                <c:pt idx="31">
                  <c:v>76</c:v>
                </c:pt>
                <c:pt idx="32">
                  <c:v>72</c:v>
                </c:pt>
                <c:pt idx="33">
                  <c:v>43</c:v>
                </c:pt>
                <c:pt idx="34">
                  <c:v>25</c:v>
                </c:pt>
                <c:pt idx="35">
                  <c:v>84</c:v>
                </c:pt>
                <c:pt idx="36">
                  <c:v>111</c:v>
                </c:pt>
                <c:pt idx="37">
                  <c:v>72</c:v>
                </c:pt>
                <c:pt idx="38">
                  <c:v>94</c:v>
                </c:pt>
                <c:pt idx="39">
                  <c:v>105</c:v>
                </c:pt>
                <c:pt idx="40">
                  <c:v>45</c:v>
                </c:pt>
                <c:pt idx="41">
                  <c:v>53</c:v>
                </c:pt>
                <c:pt idx="42">
                  <c:v>141</c:v>
                </c:pt>
                <c:pt idx="43">
                  <c:v>126</c:v>
                </c:pt>
                <c:pt idx="44">
                  <c:v>185</c:v>
                </c:pt>
                <c:pt idx="45">
                  <c:v>58</c:v>
                </c:pt>
                <c:pt idx="46">
                  <c:v>44</c:v>
                </c:pt>
                <c:pt idx="47">
                  <c:v>47</c:v>
                </c:pt>
                <c:pt idx="48">
                  <c:v>72</c:v>
                </c:pt>
                <c:pt idx="49">
                  <c:v>162</c:v>
                </c:pt>
                <c:pt idx="50">
                  <c:v>121</c:v>
                </c:pt>
                <c:pt idx="51">
                  <c:v>110</c:v>
                </c:pt>
                <c:pt idx="52">
                  <c:v>111</c:v>
                </c:pt>
                <c:pt idx="53">
                  <c:v>44</c:v>
                </c:pt>
                <c:pt idx="54">
                  <c:v>49</c:v>
                </c:pt>
                <c:pt idx="55">
                  <c:v>74</c:v>
                </c:pt>
                <c:pt idx="56">
                  <c:v>164</c:v>
                </c:pt>
                <c:pt idx="57">
                  <c:v>128</c:v>
                </c:pt>
                <c:pt idx="58">
                  <c:v>97</c:v>
                </c:pt>
                <c:pt idx="59">
                  <c:v>83</c:v>
                </c:pt>
                <c:pt idx="60">
                  <c:v>82</c:v>
                </c:pt>
                <c:pt idx="61">
                  <c:v>49</c:v>
                </c:pt>
                <c:pt idx="62">
                  <c:v>34</c:v>
                </c:pt>
                <c:pt idx="63">
                  <c:v>79</c:v>
                </c:pt>
                <c:pt idx="64">
                  <c:v>72</c:v>
                </c:pt>
                <c:pt idx="65">
                  <c:v>74</c:v>
                </c:pt>
                <c:pt idx="66">
                  <c:v>55</c:v>
                </c:pt>
                <c:pt idx="67">
                  <c:v>70</c:v>
                </c:pt>
                <c:pt idx="68">
                  <c:v>43</c:v>
                </c:pt>
                <c:pt idx="69">
                  <c:v>21</c:v>
                </c:pt>
                <c:pt idx="70">
                  <c:v>79</c:v>
                </c:pt>
                <c:pt idx="71">
                  <c:v>54</c:v>
                </c:pt>
                <c:pt idx="72">
                  <c:v>53</c:v>
                </c:pt>
                <c:pt idx="73">
                  <c:v>49</c:v>
                </c:pt>
                <c:pt idx="74">
                  <c:v>67</c:v>
                </c:pt>
                <c:pt idx="75">
                  <c:v>29</c:v>
                </c:pt>
                <c:pt idx="76">
                  <c:v>9</c:v>
                </c:pt>
                <c:pt idx="77">
                  <c:v>41</c:v>
                </c:pt>
                <c:pt idx="78">
                  <c:v>46</c:v>
                </c:pt>
                <c:pt idx="79">
                  <c:v>42</c:v>
                </c:pt>
                <c:pt idx="80">
                  <c:v>42</c:v>
                </c:pt>
                <c:pt idx="81">
                  <c:v>35</c:v>
                </c:pt>
                <c:pt idx="82">
                  <c:v>19</c:v>
                </c:pt>
                <c:pt idx="83">
                  <c:v>23</c:v>
                </c:pt>
                <c:pt idx="84">
                  <c:v>40</c:v>
                </c:pt>
                <c:pt idx="85">
                  <c:v>33</c:v>
                </c:pt>
                <c:pt idx="86">
                  <c:v>27</c:v>
                </c:pt>
                <c:pt idx="87">
                  <c:v>40</c:v>
                </c:pt>
                <c:pt idx="88">
                  <c:v>26</c:v>
                </c:pt>
                <c:pt idx="89">
                  <c:v>16</c:v>
                </c:pt>
                <c:pt idx="90">
                  <c:v>14</c:v>
                </c:pt>
                <c:pt idx="91">
                  <c:v>19</c:v>
                </c:pt>
                <c:pt idx="92">
                  <c:v>24</c:v>
                </c:pt>
                <c:pt idx="93">
                  <c:v>30</c:v>
                </c:pt>
                <c:pt idx="94">
                  <c:v>25</c:v>
                </c:pt>
                <c:pt idx="95">
                  <c:v>29</c:v>
                </c:pt>
                <c:pt idx="96">
                  <c:v>12</c:v>
                </c:pt>
                <c:pt idx="97">
                  <c:v>7</c:v>
                </c:pt>
                <c:pt idx="98">
                  <c:v>23</c:v>
                </c:pt>
                <c:pt idx="99">
                  <c:v>33</c:v>
                </c:pt>
                <c:pt idx="100">
                  <c:v>13</c:v>
                </c:pt>
                <c:pt idx="101">
                  <c:v>26</c:v>
                </c:pt>
                <c:pt idx="102">
                  <c:v>24</c:v>
                </c:pt>
                <c:pt idx="103">
                  <c:v>15</c:v>
                </c:pt>
                <c:pt idx="104">
                  <c:v>8</c:v>
                </c:pt>
                <c:pt idx="105">
                  <c:v>32</c:v>
                </c:pt>
                <c:pt idx="106">
                  <c:v>30</c:v>
                </c:pt>
                <c:pt idx="107">
                  <c:v>25</c:v>
                </c:pt>
                <c:pt idx="108">
                  <c:v>37</c:v>
                </c:pt>
                <c:pt idx="109">
                  <c:v>32</c:v>
                </c:pt>
                <c:pt idx="110">
                  <c:v>22</c:v>
                </c:pt>
                <c:pt idx="111">
                  <c:v>18</c:v>
                </c:pt>
                <c:pt idx="112">
                  <c:v>29</c:v>
                </c:pt>
                <c:pt idx="113">
                  <c:v>40</c:v>
                </c:pt>
                <c:pt idx="114">
                  <c:v>35</c:v>
                </c:pt>
                <c:pt idx="115">
                  <c:v>19</c:v>
                </c:pt>
                <c:pt idx="116">
                  <c:v>25</c:v>
                </c:pt>
                <c:pt idx="117">
                  <c:v>11</c:v>
                </c:pt>
                <c:pt idx="118">
                  <c:v>9</c:v>
                </c:pt>
                <c:pt idx="119">
                  <c:v>23</c:v>
                </c:pt>
                <c:pt idx="120">
                  <c:v>19</c:v>
                </c:pt>
                <c:pt idx="121">
                  <c:v>20</c:v>
                </c:pt>
                <c:pt idx="122">
                  <c:v>7</c:v>
                </c:pt>
                <c:pt idx="123">
                  <c:v>17</c:v>
                </c:pt>
                <c:pt idx="124">
                  <c:v>8</c:v>
                </c:pt>
                <c:pt idx="125">
                  <c:v>6</c:v>
                </c:pt>
                <c:pt idx="126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8FD-43E4-BA1D-0B494D841FF9}"/>
            </c:ext>
          </c:extLst>
        </c:ser>
        <c:ser>
          <c:idx val="1"/>
          <c:order val="1"/>
          <c:tx>
            <c:strRef>
              <c:f>List1!$A$3</c:f>
              <c:strCache>
                <c:ptCount val="1"/>
                <c:pt idx="0">
                  <c:v>Sesterská povolání</c:v>
                </c:pt>
              </c:strCache>
            </c:strRef>
          </c:tx>
          <c:spPr>
            <a:ln w="6350" cap="rnd">
              <a:solidFill>
                <a:srgbClr val="ED7D31"/>
              </a:solidFill>
              <a:prstDash val="solid"/>
              <a:round/>
            </a:ln>
            <a:effectLst/>
          </c:spPr>
          <c:marker>
            <c:symbol val="none"/>
          </c:marker>
          <c:dLbls>
            <c:dLbl>
              <c:idx val="126"/>
              <c:layout>
                <c:manualLayout>
                  <c:x val="0"/>
                  <c:y val="-3.1337704021271541E-2"/>
                </c:manualLayout>
              </c:layout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528009897564401"/>
                      <c:h val="7.662379500904517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A8F9-4032-83D2-8A4706951BE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l">
                  <a:defRPr sz="1197" b="1" i="0" u="none" strike="noStrike" kern="1200" baseline="0">
                    <a:solidFill>
                      <a:srgbClr val="ED7D3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trendline>
            <c:spPr>
              <a:ln w="25400" cap="rnd">
                <a:solidFill>
                  <a:srgbClr val="ED7D31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strRef>
              <c:f>List1!$B$1:$DX$1</c:f>
              <c:strCache>
                <c:ptCount val="127"/>
                <c:pt idx="0">
                  <c:v>09.11.20</c:v>
                </c:pt>
                <c:pt idx="1">
                  <c:v>10.11.20</c:v>
                </c:pt>
                <c:pt idx="2">
                  <c:v>11.11.20</c:v>
                </c:pt>
                <c:pt idx="3">
                  <c:v>12.11.20</c:v>
                </c:pt>
                <c:pt idx="4">
                  <c:v>13.11.20</c:v>
                </c:pt>
                <c:pt idx="5">
                  <c:v>14.11.20</c:v>
                </c:pt>
                <c:pt idx="6">
                  <c:v>15.11.20</c:v>
                </c:pt>
                <c:pt idx="7">
                  <c:v>16.11.20</c:v>
                </c:pt>
                <c:pt idx="8">
                  <c:v>17.11.20</c:v>
                </c:pt>
                <c:pt idx="9">
                  <c:v>18.11.20</c:v>
                </c:pt>
                <c:pt idx="10">
                  <c:v>19.11.20</c:v>
                </c:pt>
                <c:pt idx="11">
                  <c:v>20.11.20</c:v>
                </c:pt>
                <c:pt idx="12">
                  <c:v>21.11.20</c:v>
                </c:pt>
                <c:pt idx="13">
                  <c:v>22.11.20</c:v>
                </c:pt>
                <c:pt idx="14">
                  <c:v>23.11.20</c:v>
                </c:pt>
                <c:pt idx="15">
                  <c:v>24.11.20</c:v>
                </c:pt>
                <c:pt idx="16">
                  <c:v>25.11.20</c:v>
                </c:pt>
                <c:pt idx="17">
                  <c:v>26.11.20</c:v>
                </c:pt>
                <c:pt idx="18">
                  <c:v>27.11.20</c:v>
                </c:pt>
                <c:pt idx="19">
                  <c:v>28.11.20</c:v>
                </c:pt>
                <c:pt idx="20">
                  <c:v>29.11.20</c:v>
                </c:pt>
                <c:pt idx="21">
                  <c:v>30.11.20</c:v>
                </c:pt>
                <c:pt idx="22">
                  <c:v>01.12.20</c:v>
                </c:pt>
                <c:pt idx="23">
                  <c:v>02.12.20</c:v>
                </c:pt>
                <c:pt idx="24">
                  <c:v>03.12.20</c:v>
                </c:pt>
                <c:pt idx="25">
                  <c:v>04.12.20</c:v>
                </c:pt>
                <c:pt idx="26">
                  <c:v>05.12.20</c:v>
                </c:pt>
                <c:pt idx="27">
                  <c:v>06.12.20</c:v>
                </c:pt>
                <c:pt idx="28">
                  <c:v>07.12.20</c:v>
                </c:pt>
                <c:pt idx="29">
                  <c:v>08.12.20</c:v>
                </c:pt>
                <c:pt idx="30">
                  <c:v>09.12.20</c:v>
                </c:pt>
                <c:pt idx="31">
                  <c:v>10.12.20</c:v>
                </c:pt>
                <c:pt idx="32">
                  <c:v>11.12.20</c:v>
                </c:pt>
                <c:pt idx="33">
                  <c:v>12.12.20</c:v>
                </c:pt>
                <c:pt idx="34">
                  <c:v>13.12.20</c:v>
                </c:pt>
                <c:pt idx="35">
                  <c:v>14.12.20</c:v>
                </c:pt>
                <c:pt idx="36">
                  <c:v>15.12.20</c:v>
                </c:pt>
                <c:pt idx="37">
                  <c:v>16.12.20</c:v>
                </c:pt>
                <c:pt idx="38">
                  <c:v>17.12.20</c:v>
                </c:pt>
                <c:pt idx="39">
                  <c:v>18.12.20</c:v>
                </c:pt>
                <c:pt idx="40">
                  <c:v>19.12.20</c:v>
                </c:pt>
                <c:pt idx="41">
                  <c:v>20.12.20</c:v>
                </c:pt>
                <c:pt idx="42">
                  <c:v>21.12.20</c:v>
                </c:pt>
                <c:pt idx="43">
                  <c:v>22.12.20</c:v>
                </c:pt>
                <c:pt idx="44">
                  <c:v>23.12.20</c:v>
                </c:pt>
                <c:pt idx="45">
                  <c:v>24.12.20</c:v>
                </c:pt>
                <c:pt idx="46">
                  <c:v>25.12.20</c:v>
                </c:pt>
                <c:pt idx="47">
                  <c:v>26.12.20</c:v>
                </c:pt>
                <c:pt idx="48">
                  <c:v>27.12.20</c:v>
                </c:pt>
                <c:pt idx="49">
                  <c:v>28.12.20</c:v>
                </c:pt>
                <c:pt idx="50">
                  <c:v>29.12.20</c:v>
                </c:pt>
                <c:pt idx="51">
                  <c:v>30.12.20</c:v>
                </c:pt>
                <c:pt idx="52">
                  <c:v>31.12.20</c:v>
                </c:pt>
                <c:pt idx="53">
                  <c:v>01.01.21</c:v>
                </c:pt>
                <c:pt idx="54">
                  <c:v>02.01.21</c:v>
                </c:pt>
                <c:pt idx="55">
                  <c:v>03.01.21</c:v>
                </c:pt>
                <c:pt idx="56">
                  <c:v>04.01.21</c:v>
                </c:pt>
                <c:pt idx="57">
                  <c:v>05.01.21</c:v>
                </c:pt>
                <c:pt idx="58">
                  <c:v>06.01.21</c:v>
                </c:pt>
                <c:pt idx="59">
                  <c:v>07.01.21</c:v>
                </c:pt>
                <c:pt idx="60">
                  <c:v>08.01.21</c:v>
                </c:pt>
                <c:pt idx="61">
                  <c:v>09.01.21</c:v>
                </c:pt>
                <c:pt idx="62">
                  <c:v>10.01.21</c:v>
                </c:pt>
                <c:pt idx="63">
                  <c:v>11.01.21</c:v>
                </c:pt>
                <c:pt idx="64">
                  <c:v>12.01.21</c:v>
                </c:pt>
                <c:pt idx="65">
                  <c:v>13.01.21</c:v>
                </c:pt>
                <c:pt idx="66">
                  <c:v>14.01.21</c:v>
                </c:pt>
                <c:pt idx="67">
                  <c:v>15.01.21</c:v>
                </c:pt>
                <c:pt idx="68">
                  <c:v>16.01.21</c:v>
                </c:pt>
                <c:pt idx="69">
                  <c:v>17.01.21</c:v>
                </c:pt>
                <c:pt idx="70">
                  <c:v>18.01.21</c:v>
                </c:pt>
                <c:pt idx="71">
                  <c:v>19.01.21</c:v>
                </c:pt>
                <c:pt idx="72">
                  <c:v>20.01.21</c:v>
                </c:pt>
                <c:pt idx="73">
                  <c:v>21.01.21</c:v>
                </c:pt>
                <c:pt idx="74">
                  <c:v>22.01.21</c:v>
                </c:pt>
                <c:pt idx="75">
                  <c:v>23.01.21</c:v>
                </c:pt>
                <c:pt idx="76">
                  <c:v>24.01.21</c:v>
                </c:pt>
                <c:pt idx="77">
                  <c:v>25.01.21</c:v>
                </c:pt>
                <c:pt idx="78">
                  <c:v>26.01.21</c:v>
                </c:pt>
                <c:pt idx="79">
                  <c:v>27.01.21</c:v>
                </c:pt>
                <c:pt idx="80">
                  <c:v>28.01.21</c:v>
                </c:pt>
                <c:pt idx="81">
                  <c:v>29.01.21</c:v>
                </c:pt>
                <c:pt idx="82">
                  <c:v>30.01.21</c:v>
                </c:pt>
                <c:pt idx="83">
                  <c:v>31.01.21</c:v>
                </c:pt>
                <c:pt idx="84">
                  <c:v>01.02.21</c:v>
                </c:pt>
                <c:pt idx="85">
                  <c:v>02.02.21</c:v>
                </c:pt>
                <c:pt idx="86">
                  <c:v>03.02.21</c:v>
                </c:pt>
                <c:pt idx="87">
                  <c:v>04.02.21</c:v>
                </c:pt>
                <c:pt idx="88">
                  <c:v>05.02.21</c:v>
                </c:pt>
                <c:pt idx="89">
                  <c:v>06.02.21</c:v>
                </c:pt>
                <c:pt idx="90">
                  <c:v>07.02.21</c:v>
                </c:pt>
                <c:pt idx="91">
                  <c:v>08.02.21</c:v>
                </c:pt>
                <c:pt idx="92">
                  <c:v>09.02.21</c:v>
                </c:pt>
                <c:pt idx="93">
                  <c:v>10.02.21</c:v>
                </c:pt>
                <c:pt idx="94">
                  <c:v>11.02.21</c:v>
                </c:pt>
                <c:pt idx="95">
                  <c:v>12.02.21</c:v>
                </c:pt>
                <c:pt idx="96">
                  <c:v>13.02.21</c:v>
                </c:pt>
                <c:pt idx="97">
                  <c:v>14.02.21</c:v>
                </c:pt>
                <c:pt idx="98">
                  <c:v>15.02.21</c:v>
                </c:pt>
                <c:pt idx="99">
                  <c:v>16.02.21</c:v>
                </c:pt>
                <c:pt idx="100">
                  <c:v>17.02.21</c:v>
                </c:pt>
                <c:pt idx="101">
                  <c:v>18.02.21</c:v>
                </c:pt>
                <c:pt idx="102">
                  <c:v>19.02.21</c:v>
                </c:pt>
                <c:pt idx="103">
                  <c:v>20.02.21</c:v>
                </c:pt>
                <c:pt idx="104">
                  <c:v>21.02.21</c:v>
                </c:pt>
                <c:pt idx="105">
                  <c:v>22.02.21</c:v>
                </c:pt>
                <c:pt idx="106">
                  <c:v>23.02.21</c:v>
                </c:pt>
                <c:pt idx="107">
                  <c:v>24.02.21</c:v>
                </c:pt>
                <c:pt idx="108">
                  <c:v>25.02.21</c:v>
                </c:pt>
                <c:pt idx="109">
                  <c:v>26.02.21</c:v>
                </c:pt>
                <c:pt idx="110">
                  <c:v>27.02.21</c:v>
                </c:pt>
                <c:pt idx="111">
                  <c:v>28.02.21</c:v>
                </c:pt>
                <c:pt idx="112">
                  <c:v>01.03.21</c:v>
                </c:pt>
                <c:pt idx="113">
                  <c:v>02.03.21</c:v>
                </c:pt>
                <c:pt idx="114">
                  <c:v>03.03.21</c:v>
                </c:pt>
                <c:pt idx="115">
                  <c:v>04.03.21</c:v>
                </c:pt>
                <c:pt idx="116">
                  <c:v>05.03.21</c:v>
                </c:pt>
                <c:pt idx="117">
                  <c:v>06.03.21</c:v>
                </c:pt>
                <c:pt idx="118">
                  <c:v>07.03.21</c:v>
                </c:pt>
                <c:pt idx="119">
                  <c:v>08.03.21</c:v>
                </c:pt>
                <c:pt idx="120">
                  <c:v>09.03.21</c:v>
                </c:pt>
                <c:pt idx="121">
                  <c:v>10.03.21</c:v>
                </c:pt>
                <c:pt idx="122">
                  <c:v>11.03.21</c:v>
                </c:pt>
                <c:pt idx="123">
                  <c:v>12.03.21</c:v>
                </c:pt>
                <c:pt idx="124">
                  <c:v>13.03.21</c:v>
                </c:pt>
                <c:pt idx="125">
                  <c:v>14.03.21</c:v>
                </c:pt>
                <c:pt idx="126">
                  <c:v>15.03.21</c:v>
                </c:pt>
              </c:strCache>
            </c:strRef>
          </c:cat>
          <c:val>
            <c:numRef>
              <c:f>List1!$B$3:$DX$3</c:f>
              <c:numCache>
                <c:formatCode>General</c:formatCode>
                <c:ptCount val="127"/>
                <c:pt idx="0">
                  <c:v>265</c:v>
                </c:pt>
                <c:pt idx="1">
                  <c:v>311</c:v>
                </c:pt>
                <c:pt idx="2">
                  <c:v>250</c:v>
                </c:pt>
                <c:pt idx="3">
                  <c:v>256</c:v>
                </c:pt>
                <c:pt idx="4">
                  <c:v>215</c:v>
                </c:pt>
                <c:pt idx="5">
                  <c:v>111</c:v>
                </c:pt>
                <c:pt idx="6">
                  <c:v>73</c:v>
                </c:pt>
                <c:pt idx="7">
                  <c:v>242</c:v>
                </c:pt>
                <c:pt idx="8">
                  <c:v>138</c:v>
                </c:pt>
                <c:pt idx="9">
                  <c:v>231</c:v>
                </c:pt>
                <c:pt idx="10">
                  <c:v>230</c:v>
                </c:pt>
                <c:pt idx="11">
                  <c:v>190</c:v>
                </c:pt>
                <c:pt idx="12">
                  <c:v>93</c:v>
                </c:pt>
                <c:pt idx="13">
                  <c:v>49</c:v>
                </c:pt>
                <c:pt idx="14">
                  <c:v>213</c:v>
                </c:pt>
                <c:pt idx="15">
                  <c:v>245</c:v>
                </c:pt>
                <c:pt idx="16">
                  <c:v>177</c:v>
                </c:pt>
                <c:pt idx="17">
                  <c:v>153</c:v>
                </c:pt>
                <c:pt idx="18">
                  <c:v>144</c:v>
                </c:pt>
                <c:pt idx="19">
                  <c:v>69</c:v>
                </c:pt>
                <c:pt idx="20">
                  <c:v>35</c:v>
                </c:pt>
                <c:pt idx="21">
                  <c:v>163</c:v>
                </c:pt>
                <c:pt idx="22">
                  <c:v>195</c:v>
                </c:pt>
                <c:pt idx="23">
                  <c:v>173</c:v>
                </c:pt>
                <c:pt idx="24">
                  <c:v>213</c:v>
                </c:pt>
                <c:pt idx="25">
                  <c:v>161</c:v>
                </c:pt>
                <c:pt idx="26">
                  <c:v>108</c:v>
                </c:pt>
                <c:pt idx="27">
                  <c:v>61</c:v>
                </c:pt>
                <c:pt idx="28">
                  <c:v>246</c:v>
                </c:pt>
                <c:pt idx="29">
                  <c:v>211</c:v>
                </c:pt>
                <c:pt idx="30">
                  <c:v>203</c:v>
                </c:pt>
                <c:pt idx="31">
                  <c:v>178</c:v>
                </c:pt>
                <c:pt idx="32">
                  <c:v>195</c:v>
                </c:pt>
                <c:pt idx="33">
                  <c:v>89</c:v>
                </c:pt>
                <c:pt idx="34">
                  <c:v>65</c:v>
                </c:pt>
                <c:pt idx="35">
                  <c:v>228</c:v>
                </c:pt>
                <c:pt idx="36">
                  <c:v>217</c:v>
                </c:pt>
                <c:pt idx="37">
                  <c:v>202</c:v>
                </c:pt>
                <c:pt idx="38">
                  <c:v>163</c:v>
                </c:pt>
                <c:pt idx="39">
                  <c:v>223</c:v>
                </c:pt>
                <c:pt idx="40">
                  <c:v>111</c:v>
                </c:pt>
                <c:pt idx="41">
                  <c:v>104</c:v>
                </c:pt>
                <c:pt idx="42">
                  <c:v>273</c:v>
                </c:pt>
                <c:pt idx="43">
                  <c:v>294</c:v>
                </c:pt>
                <c:pt idx="44">
                  <c:v>293</c:v>
                </c:pt>
                <c:pt idx="45">
                  <c:v>88</c:v>
                </c:pt>
                <c:pt idx="46">
                  <c:v>78</c:v>
                </c:pt>
                <c:pt idx="47">
                  <c:v>114</c:v>
                </c:pt>
                <c:pt idx="48">
                  <c:v>121</c:v>
                </c:pt>
                <c:pt idx="49">
                  <c:v>331</c:v>
                </c:pt>
                <c:pt idx="50">
                  <c:v>389</c:v>
                </c:pt>
                <c:pt idx="51">
                  <c:v>355</c:v>
                </c:pt>
                <c:pt idx="52">
                  <c:v>248</c:v>
                </c:pt>
                <c:pt idx="53">
                  <c:v>80</c:v>
                </c:pt>
                <c:pt idx="54">
                  <c:v>137</c:v>
                </c:pt>
                <c:pt idx="55">
                  <c:v>155</c:v>
                </c:pt>
                <c:pt idx="56">
                  <c:v>377</c:v>
                </c:pt>
                <c:pt idx="57">
                  <c:v>375</c:v>
                </c:pt>
                <c:pt idx="58">
                  <c:v>337</c:v>
                </c:pt>
                <c:pt idx="59">
                  <c:v>270</c:v>
                </c:pt>
                <c:pt idx="60">
                  <c:v>241</c:v>
                </c:pt>
                <c:pt idx="61">
                  <c:v>126</c:v>
                </c:pt>
                <c:pt idx="62">
                  <c:v>74</c:v>
                </c:pt>
                <c:pt idx="63">
                  <c:v>270</c:v>
                </c:pt>
                <c:pt idx="64">
                  <c:v>226</c:v>
                </c:pt>
                <c:pt idx="65">
                  <c:v>190</c:v>
                </c:pt>
                <c:pt idx="66">
                  <c:v>155</c:v>
                </c:pt>
                <c:pt idx="67">
                  <c:v>197</c:v>
                </c:pt>
                <c:pt idx="68">
                  <c:v>87</c:v>
                </c:pt>
                <c:pt idx="69">
                  <c:v>45</c:v>
                </c:pt>
                <c:pt idx="70">
                  <c:v>191</c:v>
                </c:pt>
                <c:pt idx="71">
                  <c:v>208</c:v>
                </c:pt>
                <c:pt idx="72">
                  <c:v>171</c:v>
                </c:pt>
                <c:pt idx="73">
                  <c:v>144</c:v>
                </c:pt>
                <c:pt idx="74">
                  <c:v>136</c:v>
                </c:pt>
                <c:pt idx="75">
                  <c:v>64</c:v>
                </c:pt>
                <c:pt idx="76">
                  <c:v>42</c:v>
                </c:pt>
                <c:pt idx="77">
                  <c:v>151</c:v>
                </c:pt>
                <c:pt idx="78">
                  <c:v>166</c:v>
                </c:pt>
                <c:pt idx="79">
                  <c:v>108</c:v>
                </c:pt>
                <c:pt idx="80">
                  <c:v>124</c:v>
                </c:pt>
                <c:pt idx="81">
                  <c:v>102</c:v>
                </c:pt>
                <c:pt idx="82">
                  <c:v>53</c:v>
                </c:pt>
                <c:pt idx="83">
                  <c:v>30</c:v>
                </c:pt>
                <c:pt idx="84">
                  <c:v>122</c:v>
                </c:pt>
                <c:pt idx="85">
                  <c:v>111</c:v>
                </c:pt>
                <c:pt idx="86">
                  <c:v>124</c:v>
                </c:pt>
                <c:pt idx="87">
                  <c:v>104</c:v>
                </c:pt>
                <c:pt idx="88">
                  <c:v>105</c:v>
                </c:pt>
                <c:pt idx="89">
                  <c:v>55</c:v>
                </c:pt>
                <c:pt idx="90">
                  <c:v>28</c:v>
                </c:pt>
                <c:pt idx="91">
                  <c:v>118</c:v>
                </c:pt>
                <c:pt idx="92">
                  <c:v>111</c:v>
                </c:pt>
                <c:pt idx="93">
                  <c:v>100</c:v>
                </c:pt>
                <c:pt idx="94">
                  <c:v>105</c:v>
                </c:pt>
                <c:pt idx="95">
                  <c:v>98</c:v>
                </c:pt>
                <c:pt idx="96">
                  <c:v>45</c:v>
                </c:pt>
                <c:pt idx="97">
                  <c:v>28</c:v>
                </c:pt>
                <c:pt idx="98">
                  <c:v>117</c:v>
                </c:pt>
                <c:pt idx="99">
                  <c:v>116</c:v>
                </c:pt>
                <c:pt idx="100">
                  <c:v>111</c:v>
                </c:pt>
                <c:pt idx="101">
                  <c:v>109</c:v>
                </c:pt>
                <c:pt idx="102">
                  <c:v>121</c:v>
                </c:pt>
                <c:pt idx="103">
                  <c:v>55</c:v>
                </c:pt>
                <c:pt idx="104">
                  <c:v>35</c:v>
                </c:pt>
                <c:pt idx="105">
                  <c:v>122</c:v>
                </c:pt>
                <c:pt idx="106">
                  <c:v>149</c:v>
                </c:pt>
                <c:pt idx="107">
                  <c:v>129</c:v>
                </c:pt>
                <c:pt idx="108">
                  <c:v>118</c:v>
                </c:pt>
                <c:pt idx="109">
                  <c:v>137</c:v>
                </c:pt>
                <c:pt idx="110">
                  <c:v>69</c:v>
                </c:pt>
                <c:pt idx="111">
                  <c:v>32</c:v>
                </c:pt>
                <c:pt idx="112">
                  <c:v>124</c:v>
                </c:pt>
                <c:pt idx="113">
                  <c:v>135</c:v>
                </c:pt>
                <c:pt idx="114">
                  <c:v>112</c:v>
                </c:pt>
                <c:pt idx="115">
                  <c:v>110</c:v>
                </c:pt>
                <c:pt idx="116">
                  <c:v>115</c:v>
                </c:pt>
                <c:pt idx="117">
                  <c:v>58</c:v>
                </c:pt>
                <c:pt idx="118">
                  <c:v>36</c:v>
                </c:pt>
                <c:pt idx="119">
                  <c:v>104</c:v>
                </c:pt>
                <c:pt idx="120">
                  <c:v>115</c:v>
                </c:pt>
                <c:pt idx="121">
                  <c:v>108</c:v>
                </c:pt>
                <c:pt idx="122">
                  <c:v>87</c:v>
                </c:pt>
                <c:pt idx="123">
                  <c:v>113</c:v>
                </c:pt>
                <c:pt idx="124">
                  <c:v>49</c:v>
                </c:pt>
                <c:pt idx="125">
                  <c:v>29</c:v>
                </c:pt>
                <c:pt idx="126">
                  <c:v>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8FD-43E4-BA1D-0B494D841FF9}"/>
            </c:ext>
          </c:extLst>
        </c:ser>
        <c:ser>
          <c:idx val="2"/>
          <c:order val="2"/>
          <c:tx>
            <c:strRef>
              <c:f>List1!$A$4</c:f>
              <c:strCache>
                <c:ptCount val="1"/>
                <c:pt idx="0">
                  <c:v>Ostatní zdravotničtí pracovníci</c:v>
                </c:pt>
              </c:strCache>
            </c:strRef>
          </c:tx>
          <c:spPr>
            <a:ln w="6350" cap="rnd">
              <a:solidFill>
                <a:schemeClr val="bg1">
                  <a:lumMod val="65000"/>
                </a:schemeClr>
              </a:solidFill>
              <a:prstDash val="solid"/>
              <a:round/>
            </a:ln>
            <a:effectLst/>
          </c:spPr>
          <c:marker>
            <c:symbol val="none"/>
          </c:marker>
          <c:dLbls>
            <c:dLbl>
              <c:idx val="126"/>
              <c:layout>
                <c:manualLayout>
                  <c:x val="-6.2810391044661358E-4"/>
                  <c:y val="2.126272680630473E-2"/>
                </c:manualLayout>
              </c:layout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485260247928398"/>
                      <c:h val="0.1113686531177176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A8F9-4032-83D2-8A4706951BE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l">
                  <a:defRPr sz="1197" b="1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trendline>
            <c:spPr>
              <a:ln w="25400" cap="rnd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strRef>
              <c:f>List1!$B$1:$DX$1</c:f>
              <c:strCache>
                <c:ptCount val="127"/>
                <c:pt idx="0">
                  <c:v>09.11.20</c:v>
                </c:pt>
                <c:pt idx="1">
                  <c:v>10.11.20</c:v>
                </c:pt>
                <c:pt idx="2">
                  <c:v>11.11.20</c:v>
                </c:pt>
                <c:pt idx="3">
                  <c:v>12.11.20</c:v>
                </c:pt>
                <c:pt idx="4">
                  <c:v>13.11.20</c:v>
                </c:pt>
                <c:pt idx="5">
                  <c:v>14.11.20</c:v>
                </c:pt>
                <c:pt idx="6">
                  <c:v>15.11.20</c:v>
                </c:pt>
                <c:pt idx="7">
                  <c:v>16.11.20</c:v>
                </c:pt>
                <c:pt idx="8">
                  <c:v>17.11.20</c:v>
                </c:pt>
                <c:pt idx="9">
                  <c:v>18.11.20</c:v>
                </c:pt>
                <c:pt idx="10">
                  <c:v>19.11.20</c:v>
                </c:pt>
                <c:pt idx="11">
                  <c:v>20.11.20</c:v>
                </c:pt>
                <c:pt idx="12">
                  <c:v>21.11.20</c:v>
                </c:pt>
                <c:pt idx="13">
                  <c:v>22.11.20</c:v>
                </c:pt>
                <c:pt idx="14">
                  <c:v>23.11.20</c:v>
                </c:pt>
                <c:pt idx="15">
                  <c:v>24.11.20</c:v>
                </c:pt>
                <c:pt idx="16">
                  <c:v>25.11.20</c:v>
                </c:pt>
                <c:pt idx="17">
                  <c:v>26.11.20</c:v>
                </c:pt>
                <c:pt idx="18">
                  <c:v>27.11.20</c:v>
                </c:pt>
                <c:pt idx="19">
                  <c:v>28.11.20</c:v>
                </c:pt>
                <c:pt idx="20">
                  <c:v>29.11.20</c:v>
                </c:pt>
                <c:pt idx="21">
                  <c:v>30.11.20</c:v>
                </c:pt>
                <c:pt idx="22">
                  <c:v>01.12.20</c:v>
                </c:pt>
                <c:pt idx="23">
                  <c:v>02.12.20</c:v>
                </c:pt>
                <c:pt idx="24">
                  <c:v>03.12.20</c:v>
                </c:pt>
                <c:pt idx="25">
                  <c:v>04.12.20</c:v>
                </c:pt>
                <c:pt idx="26">
                  <c:v>05.12.20</c:v>
                </c:pt>
                <c:pt idx="27">
                  <c:v>06.12.20</c:v>
                </c:pt>
                <c:pt idx="28">
                  <c:v>07.12.20</c:v>
                </c:pt>
                <c:pt idx="29">
                  <c:v>08.12.20</c:v>
                </c:pt>
                <c:pt idx="30">
                  <c:v>09.12.20</c:v>
                </c:pt>
                <c:pt idx="31">
                  <c:v>10.12.20</c:v>
                </c:pt>
                <c:pt idx="32">
                  <c:v>11.12.20</c:v>
                </c:pt>
                <c:pt idx="33">
                  <c:v>12.12.20</c:v>
                </c:pt>
                <c:pt idx="34">
                  <c:v>13.12.20</c:v>
                </c:pt>
                <c:pt idx="35">
                  <c:v>14.12.20</c:v>
                </c:pt>
                <c:pt idx="36">
                  <c:v>15.12.20</c:v>
                </c:pt>
                <c:pt idx="37">
                  <c:v>16.12.20</c:v>
                </c:pt>
                <c:pt idx="38">
                  <c:v>17.12.20</c:v>
                </c:pt>
                <c:pt idx="39">
                  <c:v>18.12.20</c:v>
                </c:pt>
                <c:pt idx="40">
                  <c:v>19.12.20</c:v>
                </c:pt>
                <c:pt idx="41">
                  <c:v>20.12.20</c:v>
                </c:pt>
                <c:pt idx="42">
                  <c:v>21.12.20</c:v>
                </c:pt>
                <c:pt idx="43">
                  <c:v>22.12.20</c:v>
                </c:pt>
                <c:pt idx="44">
                  <c:v>23.12.20</c:v>
                </c:pt>
                <c:pt idx="45">
                  <c:v>24.12.20</c:v>
                </c:pt>
                <c:pt idx="46">
                  <c:v>25.12.20</c:v>
                </c:pt>
                <c:pt idx="47">
                  <c:v>26.12.20</c:v>
                </c:pt>
                <c:pt idx="48">
                  <c:v>27.12.20</c:v>
                </c:pt>
                <c:pt idx="49">
                  <c:v>28.12.20</c:v>
                </c:pt>
                <c:pt idx="50">
                  <c:v>29.12.20</c:v>
                </c:pt>
                <c:pt idx="51">
                  <c:v>30.12.20</c:v>
                </c:pt>
                <c:pt idx="52">
                  <c:v>31.12.20</c:v>
                </c:pt>
                <c:pt idx="53">
                  <c:v>01.01.21</c:v>
                </c:pt>
                <c:pt idx="54">
                  <c:v>02.01.21</c:v>
                </c:pt>
                <c:pt idx="55">
                  <c:v>03.01.21</c:v>
                </c:pt>
                <c:pt idx="56">
                  <c:v>04.01.21</c:v>
                </c:pt>
                <c:pt idx="57">
                  <c:v>05.01.21</c:v>
                </c:pt>
                <c:pt idx="58">
                  <c:v>06.01.21</c:v>
                </c:pt>
                <c:pt idx="59">
                  <c:v>07.01.21</c:v>
                </c:pt>
                <c:pt idx="60">
                  <c:v>08.01.21</c:v>
                </c:pt>
                <c:pt idx="61">
                  <c:v>09.01.21</c:v>
                </c:pt>
                <c:pt idx="62">
                  <c:v>10.01.21</c:v>
                </c:pt>
                <c:pt idx="63">
                  <c:v>11.01.21</c:v>
                </c:pt>
                <c:pt idx="64">
                  <c:v>12.01.21</c:v>
                </c:pt>
                <c:pt idx="65">
                  <c:v>13.01.21</c:v>
                </c:pt>
                <c:pt idx="66">
                  <c:v>14.01.21</c:v>
                </c:pt>
                <c:pt idx="67">
                  <c:v>15.01.21</c:v>
                </c:pt>
                <c:pt idx="68">
                  <c:v>16.01.21</c:v>
                </c:pt>
                <c:pt idx="69">
                  <c:v>17.01.21</c:v>
                </c:pt>
                <c:pt idx="70">
                  <c:v>18.01.21</c:v>
                </c:pt>
                <c:pt idx="71">
                  <c:v>19.01.21</c:v>
                </c:pt>
                <c:pt idx="72">
                  <c:v>20.01.21</c:v>
                </c:pt>
                <c:pt idx="73">
                  <c:v>21.01.21</c:v>
                </c:pt>
                <c:pt idx="74">
                  <c:v>22.01.21</c:v>
                </c:pt>
                <c:pt idx="75">
                  <c:v>23.01.21</c:v>
                </c:pt>
                <c:pt idx="76">
                  <c:v>24.01.21</c:v>
                </c:pt>
                <c:pt idx="77">
                  <c:v>25.01.21</c:v>
                </c:pt>
                <c:pt idx="78">
                  <c:v>26.01.21</c:v>
                </c:pt>
                <c:pt idx="79">
                  <c:v>27.01.21</c:v>
                </c:pt>
                <c:pt idx="80">
                  <c:v>28.01.21</c:v>
                </c:pt>
                <c:pt idx="81">
                  <c:v>29.01.21</c:v>
                </c:pt>
                <c:pt idx="82">
                  <c:v>30.01.21</c:v>
                </c:pt>
                <c:pt idx="83">
                  <c:v>31.01.21</c:v>
                </c:pt>
                <c:pt idx="84">
                  <c:v>01.02.21</c:v>
                </c:pt>
                <c:pt idx="85">
                  <c:v>02.02.21</c:v>
                </c:pt>
                <c:pt idx="86">
                  <c:v>03.02.21</c:v>
                </c:pt>
                <c:pt idx="87">
                  <c:v>04.02.21</c:v>
                </c:pt>
                <c:pt idx="88">
                  <c:v>05.02.21</c:v>
                </c:pt>
                <c:pt idx="89">
                  <c:v>06.02.21</c:v>
                </c:pt>
                <c:pt idx="90">
                  <c:v>07.02.21</c:v>
                </c:pt>
                <c:pt idx="91">
                  <c:v>08.02.21</c:v>
                </c:pt>
                <c:pt idx="92">
                  <c:v>09.02.21</c:v>
                </c:pt>
                <c:pt idx="93">
                  <c:v>10.02.21</c:v>
                </c:pt>
                <c:pt idx="94">
                  <c:v>11.02.21</c:v>
                </c:pt>
                <c:pt idx="95">
                  <c:v>12.02.21</c:v>
                </c:pt>
                <c:pt idx="96">
                  <c:v>13.02.21</c:v>
                </c:pt>
                <c:pt idx="97">
                  <c:v>14.02.21</c:v>
                </c:pt>
                <c:pt idx="98">
                  <c:v>15.02.21</c:v>
                </c:pt>
                <c:pt idx="99">
                  <c:v>16.02.21</c:v>
                </c:pt>
                <c:pt idx="100">
                  <c:v>17.02.21</c:v>
                </c:pt>
                <c:pt idx="101">
                  <c:v>18.02.21</c:v>
                </c:pt>
                <c:pt idx="102">
                  <c:v>19.02.21</c:v>
                </c:pt>
                <c:pt idx="103">
                  <c:v>20.02.21</c:v>
                </c:pt>
                <c:pt idx="104">
                  <c:v>21.02.21</c:v>
                </c:pt>
                <c:pt idx="105">
                  <c:v>22.02.21</c:v>
                </c:pt>
                <c:pt idx="106">
                  <c:v>23.02.21</c:v>
                </c:pt>
                <c:pt idx="107">
                  <c:v>24.02.21</c:v>
                </c:pt>
                <c:pt idx="108">
                  <c:v>25.02.21</c:v>
                </c:pt>
                <c:pt idx="109">
                  <c:v>26.02.21</c:v>
                </c:pt>
                <c:pt idx="110">
                  <c:v>27.02.21</c:v>
                </c:pt>
                <c:pt idx="111">
                  <c:v>28.02.21</c:v>
                </c:pt>
                <c:pt idx="112">
                  <c:v>01.03.21</c:v>
                </c:pt>
                <c:pt idx="113">
                  <c:v>02.03.21</c:v>
                </c:pt>
                <c:pt idx="114">
                  <c:v>03.03.21</c:v>
                </c:pt>
                <c:pt idx="115">
                  <c:v>04.03.21</c:v>
                </c:pt>
                <c:pt idx="116">
                  <c:v>05.03.21</c:v>
                </c:pt>
                <c:pt idx="117">
                  <c:v>06.03.21</c:v>
                </c:pt>
                <c:pt idx="118">
                  <c:v>07.03.21</c:v>
                </c:pt>
                <c:pt idx="119">
                  <c:v>08.03.21</c:v>
                </c:pt>
                <c:pt idx="120">
                  <c:v>09.03.21</c:v>
                </c:pt>
                <c:pt idx="121">
                  <c:v>10.03.21</c:v>
                </c:pt>
                <c:pt idx="122">
                  <c:v>11.03.21</c:v>
                </c:pt>
                <c:pt idx="123">
                  <c:v>12.03.21</c:v>
                </c:pt>
                <c:pt idx="124">
                  <c:v>13.03.21</c:v>
                </c:pt>
                <c:pt idx="125">
                  <c:v>14.03.21</c:v>
                </c:pt>
                <c:pt idx="126">
                  <c:v>15.03.21</c:v>
                </c:pt>
              </c:strCache>
            </c:strRef>
          </c:cat>
          <c:val>
            <c:numRef>
              <c:f>List1!$B$4:$DX$4</c:f>
              <c:numCache>
                <c:formatCode>General</c:formatCode>
                <c:ptCount val="127"/>
                <c:pt idx="0">
                  <c:v>204</c:v>
                </c:pt>
                <c:pt idx="1">
                  <c:v>241</c:v>
                </c:pt>
                <c:pt idx="2">
                  <c:v>238</c:v>
                </c:pt>
                <c:pt idx="3">
                  <c:v>237</c:v>
                </c:pt>
                <c:pt idx="4">
                  <c:v>196</c:v>
                </c:pt>
                <c:pt idx="5">
                  <c:v>86</c:v>
                </c:pt>
                <c:pt idx="6">
                  <c:v>47</c:v>
                </c:pt>
                <c:pt idx="7">
                  <c:v>172</c:v>
                </c:pt>
                <c:pt idx="8">
                  <c:v>127</c:v>
                </c:pt>
                <c:pt idx="9">
                  <c:v>174</c:v>
                </c:pt>
                <c:pt idx="10">
                  <c:v>161</c:v>
                </c:pt>
                <c:pt idx="11">
                  <c:v>174</c:v>
                </c:pt>
                <c:pt idx="12">
                  <c:v>91</c:v>
                </c:pt>
                <c:pt idx="13">
                  <c:v>32</c:v>
                </c:pt>
                <c:pt idx="14">
                  <c:v>126</c:v>
                </c:pt>
                <c:pt idx="15">
                  <c:v>157</c:v>
                </c:pt>
                <c:pt idx="16">
                  <c:v>128</c:v>
                </c:pt>
                <c:pt idx="17">
                  <c:v>120</c:v>
                </c:pt>
                <c:pt idx="18">
                  <c:v>108</c:v>
                </c:pt>
                <c:pt idx="19">
                  <c:v>49</c:v>
                </c:pt>
                <c:pt idx="20">
                  <c:v>27</c:v>
                </c:pt>
                <c:pt idx="21">
                  <c:v>133</c:v>
                </c:pt>
                <c:pt idx="22">
                  <c:v>173</c:v>
                </c:pt>
                <c:pt idx="23">
                  <c:v>133</c:v>
                </c:pt>
                <c:pt idx="24">
                  <c:v>125</c:v>
                </c:pt>
                <c:pt idx="25">
                  <c:v>126</c:v>
                </c:pt>
                <c:pt idx="26">
                  <c:v>85</c:v>
                </c:pt>
                <c:pt idx="27">
                  <c:v>34</c:v>
                </c:pt>
                <c:pt idx="28">
                  <c:v>165</c:v>
                </c:pt>
                <c:pt idx="29">
                  <c:v>159</c:v>
                </c:pt>
                <c:pt idx="30">
                  <c:v>171</c:v>
                </c:pt>
                <c:pt idx="31">
                  <c:v>126</c:v>
                </c:pt>
                <c:pt idx="32">
                  <c:v>175</c:v>
                </c:pt>
                <c:pt idx="33">
                  <c:v>81</c:v>
                </c:pt>
                <c:pt idx="34">
                  <c:v>41</c:v>
                </c:pt>
                <c:pt idx="35">
                  <c:v>169</c:v>
                </c:pt>
                <c:pt idx="36">
                  <c:v>176</c:v>
                </c:pt>
                <c:pt idx="37">
                  <c:v>180</c:v>
                </c:pt>
                <c:pt idx="38">
                  <c:v>160</c:v>
                </c:pt>
                <c:pt idx="39">
                  <c:v>173</c:v>
                </c:pt>
                <c:pt idx="40">
                  <c:v>93</c:v>
                </c:pt>
                <c:pt idx="41">
                  <c:v>65</c:v>
                </c:pt>
                <c:pt idx="42">
                  <c:v>198</c:v>
                </c:pt>
                <c:pt idx="43">
                  <c:v>221</c:v>
                </c:pt>
                <c:pt idx="44">
                  <c:v>270</c:v>
                </c:pt>
                <c:pt idx="45">
                  <c:v>90</c:v>
                </c:pt>
                <c:pt idx="46">
                  <c:v>61</c:v>
                </c:pt>
                <c:pt idx="47">
                  <c:v>72</c:v>
                </c:pt>
                <c:pt idx="48">
                  <c:v>99</c:v>
                </c:pt>
                <c:pt idx="49">
                  <c:v>263</c:v>
                </c:pt>
                <c:pt idx="50">
                  <c:v>329</c:v>
                </c:pt>
                <c:pt idx="51">
                  <c:v>335</c:v>
                </c:pt>
                <c:pt idx="52">
                  <c:v>246</c:v>
                </c:pt>
                <c:pt idx="53">
                  <c:v>58</c:v>
                </c:pt>
                <c:pt idx="54">
                  <c:v>120</c:v>
                </c:pt>
                <c:pt idx="55">
                  <c:v>86</c:v>
                </c:pt>
                <c:pt idx="56">
                  <c:v>310</c:v>
                </c:pt>
                <c:pt idx="57">
                  <c:v>300</c:v>
                </c:pt>
                <c:pt idx="58">
                  <c:v>299</c:v>
                </c:pt>
                <c:pt idx="59">
                  <c:v>263</c:v>
                </c:pt>
                <c:pt idx="60">
                  <c:v>226</c:v>
                </c:pt>
                <c:pt idx="61">
                  <c:v>118</c:v>
                </c:pt>
                <c:pt idx="62">
                  <c:v>67</c:v>
                </c:pt>
                <c:pt idx="63">
                  <c:v>183</c:v>
                </c:pt>
                <c:pt idx="64">
                  <c:v>205</c:v>
                </c:pt>
                <c:pt idx="65">
                  <c:v>223</c:v>
                </c:pt>
                <c:pt idx="66">
                  <c:v>143</c:v>
                </c:pt>
                <c:pt idx="67">
                  <c:v>189</c:v>
                </c:pt>
                <c:pt idx="68">
                  <c:v>81</c:v>
                </c:pt>
                <c:pt idx="69">
                  <c:v>31</c:v>
                </c:pt>
                <c:pt idx="70">
                  <c:v>192</c:v>
                </c:pt>
                <c:pt idx="71">
                  <c:v>192</c:v>
                </c:pt>
                <c:pt idx="72">
                  <c:v>124</c:v>
                </c:pt>
                <c:pt idx="73">
                  <c:v>153</c:v>
                </c:pt>
                <c:pt idx="74">
                  <c:v>151</c:v>
                </c:pt>
                <c:pt idx="75">
                  <c:v>69</c:v>
                </c:pt>
                <c:pt idx="76">
                  <c:v>48</c:v>
                </c:pt>
                <c:pt idx="77">
                  <c:v>139</c:v>
                </c:pt>
                <c:pt idx="78">
                  <c:v>144</c:v>
                </c:pt>
                <c:pt idx="79">
                  <c:v>154</c:v>
                </c:pt>
                <c:pt idx="80">
                  <c:v>130</c:v>
                </c:pt>
                <c:pt idx="81">
                  <c:v>98</c:v>
                </c:pt>
                <c:pt idx="82">
                  <c:v>54</c:v>
                </c:pt>
                <c:pt idx="83">
                  <c:v>44</c:v>
                </c:pt>
                <c:pt idx="84">
                  <c:v>113</c:v>
                </c:pt>
                <c:pt idx="85">
                  <c:v>132</c:v>
                </c:pt>
                <c:pt idx="86">
                  <c:v>142</c:v>
                </c:pt>
                <c:pt idx="87">
                  <c:v>87</c:v>
                </c:pt>
                <c:pt idx="88">
                  <c:v>109</c:v>
                </c:pt>
                <c:pt idx="89">
                  <c:v>47</c:v>
                </c:pt>
                <c:pt idx="90">
                  <c:v>40</c:v>
                </c:pt>
                <c:pt idx="91">
                  <c:v>117</c:v>
                </c:pt>
                <c:pt idx="92">
                  <c:v>139</c:v>
                </c:pt>
                <c:pt idx="93">
                  <c:v>137</c:v>
                </c:pt>
                <c:pt idx="94">
                  <c:v>107</c:v>
                </c:pt>
                <c:pt idx="95">
                  <c:v>108</c:v>
                </c:pt>
                <c:pt idx="96">
                  <c:v>55</c:v>
                </c:pt>
                <c:pt idx="97">
                  <c:v>23</c:v>
                </c:pt>
                <c:pt idx="98">
                  <c:v>123</c:v>
                </c:pt>
                <c:pt idx="99">
                  <c:v>124</c:v>
                </c:pt>
                <c:pt idx="100">
                  <c:v>132</c:v>
                </c:pt>
                <c:pt idx="101">
                  <c:v>127</c:v>
                </c:pt>
                <c:pt idx="102">
                  <c:v>116</c:v>
                </c:pt>
                <c:pt idx="103">
                  <c:v>61</c:v>
                </c:pt>
                <c:pt idx="104">
                  <c:v>28</c:v>
                </c:pt>
                <c:pt idx="105">
                  <c:v>120</c:v>
                </c:pt>
                <c:pt idx="106">
                  <c:v>158</c:v>
                </c:pt>
                <c:pt idx="107">
                  <c:v>138</c:v>
                </c:pt>
                <c:pt idx="108">
                  <c:v>132</c:v>
                </c:pt>
                <c:pt idx="109">
                  <c:v>133</c:v>
                </c:pt>
                <c:pt idx="110">
                  <c:v>69</c:v>
                </c:pt>
                <c:pt idx="111">
                  <c:v>26</c:v>
                </c:pt>
                <c:pt idx="112">
                  <c:v>137</c:v>
                </c:pt>
                <c:pt idx="113">
                  <c:v>151</c:v>
                </c:pt>
                <c:pt idx="114">
                  <c:v>152</c:v>
                </c:pt>
                <c:pt idx="115">
                  <c:v>128</c:v>
                </c:pt>
                <c:pt idx="116">
                  <c:v>117</c:v>
                </c:pt>
                <c:pt idx="117">
                  <c:v>60</c:v>
                </c:pt>
                <c:pt idx="118">
                  <c:v>28</c:v>
                </c:pt>
                <c:pt idx="119">
                  <c:v>100</c:v>
                </c:pt>
                <c:pt idx="120">
                  <c:v>129</c:v>
                </c:pt>
                <c:pt idx="121">
                  <c:v>109</c:v>
                </c:pt>
                <c:pt idx="122">
                  <c:v>100</c:v>
                </c:pt>
                <c:pt idx="123">
                  <c:v>107</c:v>
                </c:pt>
                <c:pt idx="124">
                  <c:v>53</c:v>
                </c:pt>
                <c:pt idx="125">
                  <c:v>26</c:v>
                </c:pt>
                <c:pt idx="126">
                  <c:v>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8FD-43E4-BA1D-0B494D841F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04314152"/>
        <c:axId val="604312192"/>
      </c:lineChart>
      <c:catAx>
        <c:axId val="604314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604312192"/>
        <c:crosses val="autoZero"/>
        <c:auto val="1"/>
        <c:lblAlgn val="ctr"/>
        <c:lblOffset val="100"/>
        <c:tickLblSkip val="7"/>
        <c:noMultiLvlLbl val="0"/>
      </c:catAx>
      <c:valAx>
        <c:axId val="604312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604314152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5105486733009034"/>
          <c:y val="6.7225186576531884E-2"/>
          <c:w val="0.60212445764572553"/>
          <c:h val="0.9054811758888358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Plzeňský kraj</c:v>
                </c:pt>
                <c:pt idx="1">
                  <c:v>Kraj Vysočina</c:v>
                </c:pt>
                <c:pt idx="2">
                  <c:v>Hlavní město Praha</c:v>
                </c:pt>
                <c:pt idx="3">
                  <c:v>Liberecký kraj</c:v>
                </c:pt>
                <c:pt idx="4">
                  <c:v>Jihočeský kraj</c:v>
                </c:pt>
                <c:pt idx="5">
                  <c:v>Středočeský kraj</c:v>
                </c:pt>
                <c:pt idx="6">
                  <c:v>Jihomoravský kraj</c:v>
                </c:pt>
                <c:pt idx="7">
                  <c:v>ČR</c:v>
                </c:pt>
                <c:pt idx="8">
                  <c:v>Královéhradecký kraj</c:v>
                </c:pt>
                <c:pt idx="9">
                  <c:v>Olomoucký kraj</c:v>
                </c:pt>
                <c:pt idx="10">
                  <c:v>Ústecký kraj</c:v>
                </c:pt>
                <c:pt idx="11">
                  <c:v>Karlovarský kraj</c:v>
                </c:pt>
                <c:pt idx="12">
                  <c:v>Pardubický kraj</c:v>
                </c:pt>
                <c:pt idx="13">
                  <c:v>Zlínský kraj</c:v>
                </c:pt>
                <c:pt idx="14">
                  <c:v>Moravskoslezský kraj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78.667413213885766</c:v>
                </c:pt>
                <c:pt idx="1">
                  <c:v>78.173374613003105</c:v>
                </c:pt>
                <c:pt idx="2">
                  <c:v>76.941529235382305</c:v>
                </c:pt>
                <c:pt idx="3">
                  <c:v>74.473257698541332</c:v>
                </c:pt>
                <c:pt idx="4">
                  <c:v>74.467030242935053</c:v>
                </c:pt>
                <c:pt idx="5">
                  <c:v>74.178692047896831</c:v>
                </c:pt>
                <c:pt idx="6">
                  <c:v>74.123422159887795</c:v>
                </c:pt>
                <c:pt idx="7">
                  <c:v>73.832851233243133</c:v>
                </c:pt>
                <c:pt idx="8">
                  <c:v>73.626943005181346</c:v>
                </c:pt>
                <c:pt idx="9">
                  <c:v>73.249884098284653</c:v>
                </c:pt>
                <c:pt idx="10">
                  <c:v>73.082559843673664</c:v>
                </c:pt>
                <c:pt idx="11">
                  <c:v>72.636103151862457</c:v>
                </c:pt>
                <c:pt idx="12">
                  <c:v>72.316802368615839</c:v>
                </c:pt>
                <c:pt idx="13">
                  <c:v>70.875083500334</c:v>
                </c:pt>
                <c:pt idx="14">
                  <c:v>67.76816155258328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38-498E-AF17-8F5778D625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83764288"/>
        <c:axId val="50879584"/>
      </c:barChart>
      <c:catAx>
        <c:axId val="383764288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0879584"/>
        <c:crosses val="autoZero"/>
        <c:auto val="1"/>
        <c:lblAlgn val="ctr"/>
        <c:lblOffset val="100"/>
        <c:noMultiLvlLbl val="0"/>
      </c:catAx>
      <c:valAx>
        <c:axId val="50879584"/>
        <c:scaling>
          <c:orientation val="minMax"/>
          <c:min val="0"/>
        </c:scaling>
        <c:delete val="0"/>
        <c:axPos val="t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83764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5105486733009034"/>
          <c:y val="6.7225186576531884E-2"/>
          <c:w val="0.60212445764572553"/>
          <c:h val="0.9054811758888358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Hlavní město Praha</c:v>
                </c:pt>
                <c:pt idx="1">
                  <c:v>Kraj Vysočina</c:v>
                </c:pt>
                <c:pt idx="2">
                  <c:v>Středočeský kraj</c:v>
                </c:pt>
                <c:pt idx="3">
                  <c:v>Karlovarský kraj</c:v>
                </c:pt>
                <c:pt idx="4">
                  <c:v>Ústecký kraj</c:v>
                </c:pt>
                <c:pt idx="5">
                  <c:v>Jihočeský kraj</c:v>
                </c:pt>
                <c:pt idx="6">
                  <c:v>Plzeňský kraj</c:v>
                </c:pt>
                <c:pt idx="7">
                  <c:v>ČR</c:v>
                </c:pt>
                <c:pt idx="8">
                  <c:v>Jihomoravský kraj</c:v>
                </c:pt>
                <c:pt idx="9">
                  <c:v>Královéhradecký kraj</c:v>
                </c:pt>
                <c:pt idx="10">
                  <c:v>Liberecký kraj</c:v>
                </c:pt>
                <c:pt idx="11">
                  <c:v>Pardubický kraj</c:v>
                </c:pt>
                <c:pt idx="12">
                  <c:v>Olomoucký kraj</c:v>
                </c:pt>
                <c:pt idx="13">
                  <c:v>Zlínský kraj</c:v>
                </c:pt>
                <c:pt idx="14">
                  <c:v>Moravskoslezský kraj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63.962519999999998</c:v>
                </c:pt>
                <c:pt idx="1">
                  <c:v>63.563029999999998</c:v>
                </c:pt>
                <c:pt idx="2">
                  <c:v>63.28342</c:v>
                </c:pt>
                <c:pt idx="3">
                  <c:v>61.527479999999997</c:v>
                </c:pt>
                <c:pt idx="4">
                  <c:v>61.131300000000003</c:v>
                </c:pt>
                <c:pt idx="5">
                  <c:v>60.026989999999998</c:v>
                </c:pt>
                <c:pt idx="6">
                  <c:v>59.965829999999997</c:v>
                </c:pt>
                <c:pt idx="7">
                  <c:v>57.9163</c:v>
                </c:pt>
                <c:pt idx="8">
                  <c:v>57.68685</c:v>
                </c:pt>
                <c:pt idx="9">
                  <c:v>56.758850000000002</c:v>
                </c:pt>
                <c:pt idx="10">
                  <c:v>54.46266</c:v>
                </c:pt>
                <c:pt idx="11">
                  <c:v>52.162939999999999</c:v>
                </c:pt>
                <c:pt idx="12">
                  <c:v>50.509259999999998</c:v>
                </c:pt>
                <c:pt idx="13">
                  <c:v>50.481929999999998</c:v>
                </c:pt>
                <c:pt idx="14">
                  <c:v>50.202179999999998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40-47DE-ACA1-8E4053576F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83764288"/>
        <c:axId val="50879584"/>
      </c:barChart>
      <c:catAx>
        <c:axId val="383764288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0879584"/>
        <c:crosses val="autoZero"/>
        <c:auto val="1"/>
        <c:lblAlgn val="ctr"/>
        <c:lblOffset val="100"/>
        <c:noMultiLvlLbl val="0"/>
      </c:catAx>
      <c:valAx>
        <c:axId val="50879584"/>
        <c:scaling>
          <c:orientation val="minMax"/>
          <c:max val="80"/>
        </c:scaling>
        <c:delete val="0"/>
        <c:axPos val="t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83764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6200259161526445E-2"/>
          <c:y val="4.7634439213742094E-2"/>
          <c:w val="0.94059218467024752"/>
          <c:h val="0.7457723787496162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36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List1!$B$1:$AU$1</c:f>
              <c:strCache>
                <c:ptCount val="46"/>
                <c:pt idx="0">
                  <c:v>27.4.–3.5.</c:v>
                </c:pt>
                <c:pt idx="1">
                  <c:v>4.5.–10.5.</c:v>
                </c:pt>
                <c:pt idx="2">
                  <c:v>11.5.–17.5.</c:v>
                </c:pt>
                <c:pt idx="3">
                  <c:v>18.5.–24.5.</c:v>
                </c:pt>
                <c:pt idx="4">
                  <c:v>25.5.–31.5.</c:v>
                </c:pt>
                <c:pt idx="5">
                  <c:v>1.6.–7.6.</c:v>
                </c:pt>
                <c:pt idx="6">
                  <c:v>8.6.–14.6.</c:v>
                </c:pt>
                <c:pt idx="7">
                  <c:v>15.6.–21.6.</c:v>
                </c:pt>
                <c:pt idx="8">
                  <c:v>22.6.–28.6.</c:v>
                </c:pt>
                <c:pt idx="9">
                  <c:v>29.6.–5.7.</c:v>
                </c:pt>
                <c:pt idx="10">
                  <c:v>6.7.–12.7.</c:v>
                </c:pt>
                <c:pt idx="11">
                  <c:v>13.7.–19.7.</c:v>
                </c:pt>
                <c:pt idx="12">
                  <c:v>20.7.–26.7.</c:v>
                </c:pt>
                <c:pt idx="13">
                  <c:v>27.7.–2.8.</c:v>
                </c:pt>
                <c:pt idx="14">
                  <c:v>3.8.–9.8.</c:v>
                </c:pt>
                <c:pt idx="15">
                  <c:v>10.8.–16.8.</c:v>
                </c:pt>
                <c:pt idx="16">
                  <c:v>17.8.–23.8.</c:v>
                </c:pt>
                <c:pt idx="17">
                  <c:v>24.8.–30.8.</c:v>
                </c:pt>
                <c:pt idx="18">
                  <c:v>31.8.–6.9.</c:v>
                </c:pt>
                <c:pt idx="19">
                  <c:v>7.9.–13.9.</c:v>
                </c:pt>
                <c:pt idx="20">
                  <c:v>14.9.–20.9.</c:v>
                </c:pt>
                <c:pt idx="21">
                  <c:v>21.9.–27.9.</c:v>
                </c:pt>
                <c:pt idx="22">
                  <c:v>28.9.–4.10.</c:v>
                </c:pt>
                <c:pt idx="23">
                  <c:v>5.10.–11.10.</c:v>
                </c:pt>
                <c:pt idx="24">
                  <c:v>12.10.–18.10.</c:v>
                </c:pt>
                <c:pt idx="25">
                  <c:v>19.10.–25.10.</c:v>
                </c:pt>
                <c:pt idx="26">
                  <c:v>26.10.–1.11.</c:v>
                </c:pt>
                <c:pt idx="27">
                  <c:v>2.11.–8.11.</c:v>
                </c:pt>
                <c:pt idx="28">
                  <c:v>9.11.–15.11.</c:v>
                </c:pt>
                <c:pt idx="29">
                  <c:v>16.11.–22.11.</c:v>
                </c:pt>
                <c:pt idx="30">
                  <c:v>23.11.–29.11.</c:v>
                </c:pt>
                <c:pt idx="31">
                  <c:v>30.11.–6.12.</c:v>
                </c:pt>
                <c:pt idx="32">
                  <c:v>7.12.–13.12.</c:v>
                </c:pt>
                <c:pt idx="33">
                  <c:v>14.12.–20.12.</c:v>
                </c:pt>
                <c:pt idx="34">
                  <c:v>21.12.–27.12.</c:v>
                </c:pt>
                <c:pt idx="35">
                  <c:v>28.12.–3.1.</c:v>
                </c:pt>
                <c:pt idx="36">
                  <c:v>4.1.–10.1.</c:v>
                </c:pt>
                <c:pt idx="37">
                  <c:v>11.1.–17.1.</c:v>
                </c:pt>
                <c:pt idx="38">
                  <c:v>18.1.–24.1.</c:v>
                </c:pt>
                <c:pt idx="39">
                  <c:v>25.1.–31.1.</c:v>
                </c:pt>
                <c:pt idx="40">
                  <c:v>1.2.–7.2.</c:v>
                </c:pt>
                <c:pt idx="41">
                  <c:v>8.2.–14.2.</c:v>
                </c:pt>
                <c:pt idx="42">
                  <c:v>15.2.–21.2.</c:v>
                </c:pt>
                <c:pt idx="43">
                  <c:v>22.2.–28.2.</c:v>
                </c:pt>
                <c:pt idx="44">
                  <c:v>1.3.–7.3.</c:v>
                </c:pt>
                <c:pt idx="45">
                  <c:v>8.3.–14.3.</c:v>
                </c:pt>
              </c:strCache>
            </c:strRef>
          </c:cat>
          <c:val>
            <c:numRef>
              <c:f>List1!$B$2:$AU$2</c:f>
              <c:numCache>
                <c:formatCode>General</c:formatCode>
                <c:ptCount val="46"/>
                <c:pt idx="0">
                  <c:v>0</c:v>
                </c:pt>
                <c:pt idx="1">
                  <c:v>0</c:v>
                </c:pt>
                <c:pt idx="2">
                  <c:v>90</c:v>
                </c:pt>
                <c:pt idx="3">
                  <c:v>20</c:v>
                </c:pt>
                <c:pt idx="4">
                  <c:v>0</c:v>
                </c:pt>
                <c:pt idx="5">
                  <c:v>35</c:v>
                </c:pt>
                <c:pt idx="6">
                  <c:v>0</c:v>
                </c:pt>
                <c:pt idx="7">
                  <c:v>45</c:v>
                </c:pt>
                <c:pt idx="8">
                  <c:v>2</c:v>
                </c:pt>
                <c:pt idx="9">
                  <c:v>2</c:v>
                </c:pt>
                <c:pt idx="10">
                  <c:v>1</c:v>
                </c:pt>
                <c:pt idx="11">
                  <c:v>0</c:v>
                </c:pt>
                <c:pt idx="12">
                  <c:v>110</c:v>
                </c:pt>
                <c:pt idx="13">
                  <c:v>1</c:v>
                </c:pt>
                <c:pt idx="14">
                  <c:v>86</c:v>
                </c:pt>
                <c:pt idx="15">
                  <c:v>40</c:v>
                </c:pt>
                <c:pt idx="16">
                  <c:v>44</c:v>
                </c:pt>
                <c:pt idx="17">
                  <c:v>1</c:v>
                </c:pt>
                <c:pt idx="18">
                  <c:v>196</c:v>
                </c:pt>
                <c:pt idx="19">
                  <c:v>138</c:v>
                </c:pt>
                <c:pt idx="20">
                  <c:v>100</c:v>
                </c:pt>
                <c:pt idx="21">
                  <c:v>625</c:v>
                </c:pt>
                <c:pt idx="22">
                  <c:v>290</c:v>
                </c:pt>
                <c:pt idx="23">
                  <c:v>1325</c:v>
                </c:pt>
                <c:pt idx="24">
                  <c:v>3196</c:v>
                </c:pt>
                <c:pt idx="25">
                  <c:v>2600</c:v>
                </c:pt>
                <c:pt idx="26">
                  <c:v>2604</c:v>
                </c:pt>
                <c:pt idx="27">
                  <c:v>2115</c:v>
                </c:pt>
                <c:pt idx="28">
                  <c:v>3080</c:v>
                </c:pt>
                <c:pt idx="29">
                  <c:v>2018</c:v>
                </c:pt>
                <c:pt idx="30">
                  <c:v>788</c:v>
                </c:pt>
                <c:pt idx="31">
                  <c:v>766</c:v>
                </c:pt>
                <c:pt idx="32">
                  <c:v>1462</c:v>
                </c:pt>
                <c:pt idx="33">
                  <c:v>982</c:v>
                </c:pt>
                <c:pt idx="34">
                  <c:v>582</c:v>
                </c:pt>
                <c:pt idx="35">
                  <c:v>727</c:v>
                </c:pt>
                <c:pt idx="36">
                  <c:v>1036</c:v>
                </c:pt>
                <c:pt idx="37">
                  <c:v>862</c:v>
                </c:pt>
                <c:pt idx="38">
                  <c:v>690</c:v>
                </c:pt>
                <c:pt idx="39">
                  <c:v>409</c:v>
                </c:pt>
                <c:pt idx="40">
                  <c:v>598</c:v>
                </c:pt>
                <c:pt idx="41">
                  <c:v>536</c:v>
                </c:pt>
                <c:pt idx="42">
                  <c:v>196</c:v>
                </c:pt>
                <c:pt idx="43">
                  <c:v>357</c:v>
                </c:pt>
                <c:pt idx="44">
                  <c:v>127</c:v>
                </c:pt>
                <c:pt idx="45">
                  <c:v>157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3600000" spcFirstLastPara="1" vertOverflow="ellipsis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tickLblSkip val="1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Incidence_klinet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Sheet1!$A$2:$A$196</c:f>
              <c:numCache>
                <c:formatCode>m/d/yyyy</c:formatCode>
                <c:ptCount val="19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</c:numCache>
            </c:numRef>
          </c:cat>
          <c:val>
            <c:numRef>
              <c:f>Sheet1!$B$2:$B$196</c:f>
              <c:numCache>
                <c:formatCode>#\ ##0_ ;\-#\ ##0\ </c:formatCode>
                <c:ptCount val="195"/>
                <c:pt idx="0">
                  <c:v>6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3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2</c:v>
                </c:pt>
                <c:pt idx="18">
                  <c:v>1</c:v>
                </c:pt>
                <c:pt idx="19">
                  <c:v>3</c:v>
                </c:pt>
                <c:pt idx="20">
                  <c:v>1</c:v>
                </c:pt>
                <c:pt idx="21">
                  <c:v>0</c:v>
                </c:pt>
                <c:pt idx="22">
                  <c:v>1</c:v>
                </c:pt>
                <c:pt idx="23">
                  <c:v>3</c:v>
                </c:pt>
                <c:pt idx="24">
                  <c:v>1</c:v>
                </c:pt>
                <c:pt idx="25">
                  <c:v>5</c:v>
                </c:pt>
                <c:pt idx="26">
                  <c:v>5</c:v>
                </c:pt>
                <c:pt idx="27">
                  <c:v>3</c:v>
                </c:pt>
                <c:pt idx="28">
                  <c:v>5</c:v>
                </c:pt>
                <c:pt idx="29">
                  <c:v>28</c:v>
                </c:pt>
                <c:pt idx="30">
                  <c:v>30</c:v>
                </c:pt>
                <c:pt idx="31">
                  <c:v>59</c:v>
                </c:pt>
                <c:pt idx="32">
                  <c:v>37</c:v>
                </c:pt>
                <c:pt idx="33">
                  <c:v>53</c:v>
                </c:pt>
                <c:pt idx="34">
                  <c:v>134</c:v>
                </c:pt>
                <c:pt idx="35">
                  <c:v>81</c:v>
                </c:pt>
                <c:pt idx="36">
                  <c:v>45</c:v>
                </c:pt>
                <c:pt idx="37">
                  <c:v>78</c:v>
                </c:pt>
                <c:pt idx="38">
                  <c:v>138</c:v>
                </c:pt>
                <c:pt idx="39">
                  <c:v>28</c:v>
                </c:pt>
                <c:pt idx="40">
                  <c:v>11</c:v>
                </c:pt>
                <c:pt idx="41">
                  <c:v>138</c:v>
                </c:pt>
                <c:pt idx="42">
                  <c:v>222</c:v>
                </c:pt>
                <c:pt idx="43">
                  <c:v>180</c:v>
                </c:pt>
                <c:pt idx="44">
                  <c:v>190</c:v>
                </c:pt>
                <c:pt idx="45">
                  <c:v>203</c:v>
                </c:pt>
                <c:pt idx="46">
                  <c:v>154</c:v>
                </c:pt>
                <c:pt idx="47">
                  <c:v>41</c:v>
                </c:pt>
                <c:pt idx="48">
                  <c:v>232</c:v>
                </c:pt>
                <c:pt idx="49">
                  <c:v>194</c:v>
                </c:pt>
                <c:pt idx="50">
                  <c:v>325</c:v>
                </c:pt>
                <c:pt idx="51">
                  <c:v>216</c:v>
                </c:pt>
                <c:pt idx="52">
                  <c:v>413</c:v>
                </c:pt>
                <c:pt idx="53">
                  <c:v>213</c:v>
                </c:pt>
                <c:pt idx="54">
                  <c:v>194</c:v>
                </c:pt>
                <c:pt idx="55">
                  <c:v>384</c:v>
                </c:pt>
                <c:pt idx="56">
                  <c:v>520</c:v>
                </c:pt>
                <c:pt idx="57">
                  <c:v>261</c:v>
                </c:pt>
                <c:pt idx="58">
                  <c:v>535</c:v>
                </c:pt>
                <c:pt idx="59">
                  <c:v>584</c:v>
                </c:pt>
                <c:pt idx="60">
                  <c:v>336</c:v>
                </c:pt>
                <c:pt idx="61">
                  <c:v>213</c:v>
                </c:pt>
                <c:pt idx="62">
                  <c:v>329</c:v>
                </c:pt>
                <c:pt idx="63">
                  <c:v>330</c:v>
                </c:pt>
                <c:pt idx="64">
                  <c:v>423</c:v>
                </c:pt>
                <c:pt idx="65">
                  <c:v>530</c:v>
                </c:pt>
                <c:pt idx="66">
                  <c:v>484</c:v>
                </c:pt>
                <c:pt idx="67">
                  <c:v>212</c:v>
                </c:pt>
                <c:pt idx="68">
                  <c:v>75</c:v>
                </c:pt>
                <c:pt idx="69">
                  <c:v>201</c:v>
                </c:pt>
                <c:pt idx="70">
                  <c:v>380</c:v>
                </c:pt>
                <c:pt idx="71">
                  <c:v>666</c:v>
                </c:pt>
                <c:pt idx="72">
                  <c:v>496</c:v>
                </c:pt>
                <c:pt idx="73">
                  <c:v>474</c:v>
                </c:pt>
                <c:pt idx="74">
                  <c:v>179</c:v>
                </c:pt>
                <c:pt idx="75">
                  <c:v>165</c:v>
                </c:pt>
                <c:pt idx="76">
                  <c:v>374</c:v>
                </c:pt>
                <c:pt idx="77">
                  <c:v>137</c:v>
                </c:pt>
                <c:pt idx="78">
                  <c:v>271</c:v>
                </c:pt>
                <c:pt idx="79">
                  <c:v>267</c:v>
                </c:pt>
                <c:pt idx="80">
                  <c:v>236</c:v>
                </c:pt>
                <c:pt idx="81">
                  <c:v>93</c:v>
                </c:pt>
                <c:pt idx="82">
                  <c:v>91</c:v>
                </c:pt>
                <c:pt idx="83">
                  <c:v>379</c:v>
                </c:pt>
                <c:pt idx="84">
                  <c:v>198</c:v>
                </c:pt>
                <c:pt idx="85">
                  <c:v>123</c:v>
                </c:pt>
                <c:pt idx="86">
                  <c:v>192</c:v>
                </c:pt>
                <c:pt idx="87">
                  <c:v>138</c:v>
                </c:pt>
                <c:pt idx="88">
                  <c:v>76</c:v>
                </c:pt>
                <c:pt idx="89">
                  <c:v>26</c:v>
                </c:pt>
                <c:pt idx="90">
                  <c:v>213</c:v>
                </c:pt>
                <c:pt idx="91">
                  <c:v>122</c:v>
                </c:pt>
                <c:pt idx="92">
                  <c:v>131</c:v>
                </c:pt>
                <c:pt idx="93">
                  <c:v>131</c:v>
                </c:pt>
                <c:pt idx="94">
                  <c:v>137</c:v>
                </c:pt>
                <c:pt idx="95">
                  <c:v>88</c:v>
                </c:pt>
                <c:pt idx="96">
                  <c:v>20</c:v>
                </c:pt>
                <c:pt idx="97">
                  <c:v>142</c:v>
                </c:pt>
                <c:pt idx="98">
                  <c:v>87</c:v>
                </c:pt>
                <c:pt idx="99">
                  <c:v>141</c:v>
                </c:pt>
                <c:pt idx="100">
                  <c:v>84</c:v>
                </c:pt>
                <c:pt idx="101">
                  <c:v>229</c:v>
                </c:pt>
                <c:pt idx="102">
                  <c:v>66</c:v>
                </c:pt>
                <c:pt idx="103">
                  <c:v>49</c:v>
                </c:pt>
                <c:pt idx="104">
                  <c:v>146</c:v>
                </c:pt>
                <c:pt idx="105">
                  <c:v>130</c:v>
                </c:pt>
                <c:pt idx="106">
                  <c:v>100</c:v>
                </c:pt>
                <c:pt idx="107">
                  <c:v>68</c:v>
                </c:pt>
                <c:pt idx="108">
                  <c:v>215</c:v>
                </c:pt>
                <c:pt idx="109">
                  <c:v>58</c:v>
                </c:pt>
                <c:pt idx="110">
                  <c:v>20</c:v>
                </c:pt>
                <c:pt idx="111">
                  <c:v>177</c:v>
                </c:pt>
                <c:pt idx="112">
                  <c:v>172</c:v>
                </c:pt>
                <c:pt idx="113">
                  <c:v>123</c:v>
                </c:pt>
                <c:pt idx="114">
                  <c:v>18</c:v>
                </c:pt>
                <c:pt idx="115">
                  <c:v>71</c:v>
                </c:pt>
                <c:pt idx="116">
                  <c:v>76</c:v>
                </c:pt>
                <c:pt idx="117">
                  <c:v>96</c:v>
                </c:pt>
                <c:pt idx="118">
                  <c:v>165</c:v>
                </c:pt>
                <c:pt idx="119">
                  <c:v>184</c:v>
                </c:pt>
                <c:pt idx="120">
                  <c:v>143</c:v>
                </c:pt>
                <c:pt idx="121">
                  <c:v>131</c:v>
                </c:pt>
                <c:pt idx="122">
                  <c:v>61</c:v>
                </c:pt>
                <c:pt idx="123">
                  <c:v>60</c:v>
                </c:pt>
                <c:pt idx="124">
                  <c:v>39</c:v>
                </c:pt>
                <c:pt idx="125">
                  <c:v>268</c:v>
                </c:pt>
                <c:pt idx="126">
                  <c:v>152</c:v>
                </c:pt>
                <c:pt idx="127">
                  <c:v>164</c:v>
                </c:pt>
                <c:pt idx="128">
                  <c:v>228</c:v>
                </c:pt>
                <c:pt idx="129">
                  <c:v>184</c:v>
                </c:pt>
                <c:pt idx="130">
                  <c:v>59</c:v>
                </c:pt>
                <c:pt idx="131">
                  <c:v>28</c:v>
                </c:pt>
                <c:pt idx="132">
                  <c:v>235</c:v>
                </c:pt>
                <c:pt idx="133">
                  <c:v>111</c:v>
                </c:pt>
                <c:pt idx="134">
                  <c:v>174</c:v>
                </c:pt>
                <c:pt idx="135">
                  <c:v>104</c:v>
                </c:pt>
                <c:pt idx="136">
                  <c:v>87</c:v>
                </c:pt>
                <c:pt idx="137">
                  <c:v>34</c:v>
                </c:pt>
                <c:pt idx="138">
                  <c:v>44</c:v>
                </c:pt>
                <c:pt idx="139">
                  <c:v>159</c:v>
                </c:pt>
                <c:pt idx="140">
                  <c:v>78</c:v>
                </c:pt>
                <c:pt idx="141">
                  <c:v>145</c:v>
                </c:pt>
                <c:pt idx="142">
                  <c:v>103</c:v>
                </c:pt>
                <c:pt idx="143">
                  <c:v>111</c:v>
                </c:pt>
                <c:pt idx="144">
                  <c:v>51</c:v>
                </c:pt>
                <c:pt idx="145">
                  <c:v>22</c:v>
                </c:pt>
                <c:pt idx="146">
                  <c:v>86</c:v>
                </c:pt>
                <c:pt idx="147">
                  <c:v>40</c:v>
                </c:pt>
                <c:pt idx="148">
                  <c:v>94</c:v>
                </c:pt>
                <c:pt idx="149">
                  <c:v>65</c:v>
                </c:pt>
                <c:pt idx="150">
                  <c:v>36</c:v>
                </c:pt>
                <c:pt idx="151">
                  <c:v>47</c:v>
                </c:pt>
                <c:pt idx="152">
                  <c:v>8</c:v>
                </c:pt>
                <c:pt idx="153">
                  <c:v>106</c:v>
                </c:pt>
                <c:pt idx="154">
                  <c:v>95</c:v>
                </c:pt>
                <c:pt idx="155">
                  <c:v>101</c:v>
                </c:pt>
                <c:pt idx="156">
                  <c:v>78</c:v>
                </c:pt>
                <c:pt idx="157">
                  <c:v>84</c:v>
                </c:pt>
                <c:pt idx="158">
                  <c:v>42</c:v>
                </c:pt>
                <c:pt idx="159">
                  <c:v>15</c:v>
                </c:pt>
                <c:pt idx="160">
                  <c:v>63</c:v>
                </c:pt>
                <c:pt idx="161">
                  <c:v>64</c:v>
                </c:pt>
                <c:pt idx="162">
                  <c:v>65</c:v>
                </c:pt>
                <c:pt idx="163">
                  <c:v>63</c:v>
                </c:pt>
                <c:pt idx="164">
                  <c:v>52</c:v>
                </c:pt>
                <c:pt idx="165">
                  <c:v>10</c:v>
                </c:pt>
                <c:pt idx="166">
                  <c:v>12</c:v>
                </c:pt>
                <c:pt idx="167">
                  <c:v>37</c:v>
                </c:pt>
                <c:pt idx="168">
                  <c:v>19</c:v>
                </c:pt>
                <c:pt idx="169">
                  <c:v>30</c:v>
                </c:pt>
                <c:pt idx="170">
                  <c:v>27</c:v>
                </c:pt>
                <c:pt idx="171">
                  <c:v>24</c:v>
                </c:pt>
                <c:pt idx="172">
                  <c:v>19</c:v>
                </c:pt>
                <c:pt idx="173">
                  <c:v>5</c:v>
                </c:pt>
                <c:pt idx="174">
                  <c:v>89</c:v>
                </c:pt>
                <c:pt idx="175">
                  <c:v>29</c:v>
                </c:pt>
                <c:pt idx="176">
                  <c:v>34</c:v>
                </c:pt>
                <c:pt idx="177">
                  <c:v>39</c:v>
                </c:pt>
                <c:pt idx="178">
                  <c:v>45</c:v>
                </c:pt>
                <c:pt idx="179">
                  <c:v>5</c:v>
                </c:pt>
                <c:pt idx="180">
                  <c:v>2</c:v>
                </c:pt>
                <c:pt idx="181">
                  <c:v>22</c:v>
                </c:pt>
                <c:pt idx="182">
                  <c:v>75</c:v>
                </c:pt>
                <c:pt idx="183">
                  <c:v>54</c:v>
                </c:pt>
                <c:pt idx="184">
                  <c:v>20</c:v>
                </c:pt>
                <c:pt idx="185">
                  <c:v>29</c:v>
                </c:pt>
                <c:pt idx="186">
                  <c:v>6</c:v>
                </c:pt>
                <c:pt idx="187">
                  <c:v>1</c:v>
                </c:pt>
                <c:pt idx="188">
                  <c:v>18</c:v>
                </c:pt>
                <c:pt idx="189">
                  <c:v>43</c:v>
                </c:pt>
                <c:pt idx="190">
                  <c:v>44</c:v>
                </c:pt>
                <c:pt idx="191">
                  <c:v>23</c:v>
                </c:pt>
                <c:pt idx="192">
                  <c:v>18</c:v>
                </c:pt>
                <c:pt idx="193">
                  <c:v>4</c:v>
                </c:pt>
                <c:pt idx="194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3E-4315-A7FA-F141290FE6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529925759"/>
        <c:axId val="533925071"/>
      </c:barChart>
      <c:dateAx>
        <c:axId val="52992575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33925071"/>
        <c:crosses val="autoZero"/>
        <c:auto val="1"/>
        <c:lblOffset val="100"/>
        <c:baseTimeUnit val="days"/>
      </c:dateAx>
      <c:valAx>
        <c:axId val="533925071"/>
        <c:scaling>
          <c:orientation val="minMax"/>
        </c:scaling>
        <c:delete val="0"/>
        <c:axPos val="l"/>
        <c:numFmt formatCode="#\ ##0_ ;\-#\ ##0\ 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992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254441033617626E-2"/>
          <c:y val="3.7756793861981899E-2"/>
          <c:w val="0.9259736925366634"/>
          <c:h val="0.804911412298308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Hospitalizace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Sheet1!$A$2:$A$190</c:f>
              <c:numCache>
                <c:formatCode>m/d/yyyy</c:formatCode>
                <c:ptCount val="189"/>
                <c:pt idx="0">
                  <c:v>44075</c:v>
                </c:pt>
                <c:pt idx="1">
                  <c:v>44078</c:v>
                </c:pt>
                <c:pt idx="2">
                  <c:v>44083</c:v>
                </c:pt>
                <c:pt idx="3">
                  <c:v>44084</c:v>
                </c:pt>
                <c:pt idx="4">
                  <c:v>44085</c:v>
                </c:pt>
                <c:pt idx="5">
                  <c:v>44086</c:v>
                </c:pt>
                <c:pt idx="6">
                  <c:v>44087</c:v>
                </c:pt>
                <c:pt idx="7">
                  <c:v>44088</c:v>
                </c:pt>
                <c:pt idx="8">
                  <c:v>44089</c:v>
                </c:pt>
                <c:pt idx="9">
                  <c:v>44090</c:v>
                </c:pt>
                <c:pt idx="10">
                  <c:v>44091</c:v>
                </c:pt>
                <c:pt idx="11">
                  <c:v>44092</c:v>
                </c:pt>
                <c:pt idx="12">
                  <c:v>44093</c:v>
                </c:pt>
                <c:pt idx="13">
                  <c:v>44094</c:v>
                </c:pt>
                <c:pt idx="14">
                  <c:v>44095</c:v>
                </c:pt>
                <c:pt idx="15">
                  <c:v>44096</c:v>
                </c:pt>
                <c:pt idx="16">
                  <c:v>44097</c:v>
                </c:pt>
                <c:pt idx="17">
                  <c:v>44098</c:v>
                </c:pt>
                <c:pt idx="18">
                  <c:v>44099</c:v>
                </c:pt>
                <c:pt idx="19">
                  <c:v>44100</c:v>
                </c:pt>
                <c:pt idx="20">
                  <c:v>44101</c:v>
                </c:pt>
                <c:pt idx="21">
                  <c:v>44102</c:v>
                </c:pt>
                <c:pt idx="22">
                  <c:v>44103</c:v>
                </c:pt>
                <c:pt idx="23">
                  <c:v>44104</c:v>
                </c:pt>
                <c:pt idx="24">
                  <c:v>44105</c:v>
                </c:pt>
                <c:pt idx="25">
                  <c:v>44106</c:v>
                </c:pt>
                <c:pt idx="26">
                  <c:v>44107</c:v>
                </c:pt>
                <c:pt idx="27">
                  <c:v>44108</c:v>
                </c:pt>
                <c:pt idx="28">
                  <c:v>44109</c:v>
                </c:pt>
                <c:pt idx="29">
                  <c:v>44110</c:v>
                </c:pt>
                <c:pt idx="30">
                  <c:v>44111</c:v>
                </c:pt>
                <c:pt idx="31">
                  <c:v>44112</c:v>
                </c:pt>
                <c:pt idx="32">
                  <c:v>44113</c:v>
                </c:pt>
                <c:pt idx="33">
                  <c:v>44114</c:v>
                </c:pt>
                <c:pt idx="34">
                  <c:v>44115</c:v>
                </c:pt>
                <c:pt idx="35">
                  <c:v>44116</c:v>
                </c:pt>
                <c:pt idx="36">
                  <c:v>44117</c:v>
                </c:pt>
                <c:pt idx="37">
                  <c:v>44118</c:v>
                </c:pt>
                <c:pt idx="38">
                  <c:v>44119</c:v>
                </c:pt>
                <c:pt idx="39">
                  <c:v>44120</c:v>
                </c:pt>
                <c:pt idx="40">
                  <c:v>44121</c:v>
                </c:pt>
                <c:pt idx="41">
                  <c:v>44122</c:v>
                </c:pt>
                <c:pt idx="42">
                  <c:v>44123</c:v>
                </c:pt>
                <c:pt idx="43">
                  <c:v>44124</c:v>
                </c:pt>
                <c:pt idx="44">
                  <c:v>44125</c:v>
                </c:pt>
                <c:pt idx="45">
                  <c:v>44126</c:v>
                </c:pt>
                <c:pt idx="46">
                  <c:v>44127</c:v>
                </c:pt>
                <c:pt idx="47">
                  <c:v>44128</c:v>
                </c:pt>
                <c:pt idx="48">
                  <c:v>44129</c:v>
                </c:pt>
                <c:pt idx="49">
                  <c:v>44130</c:v>
                </c:pt>
                <c:pt idx="50">
                  <c:v>44131</c:v>
                </c:pt>
                <c:pt idx="51">
                  <c:v>44132</c:v>
                </c:pt>
                <c:pt idx="52">
                  <c:v>44133</c:v>
                </c:pt>
                <c:pt idx="53">
                  <c:v>44134</c:v>
                </c:pt>
                <c:pt idx="54">
                  <c:v>44135</c:v>
                </c:pt>
                <c:pt idx="55">
                  <c:v>44136</c:v>
                </c:pt>
                <c:pt idx="56">
                  <c:v>44137</c:v>
                </c:pt>
                <c:pt idx="57">
                  <c:v>44138</c:v>
                </c:pt>
                <c:pt idx="58">
                  <c:v>44139</c:v>
                </c:pt>
                <c:pt idx="59">
                  <c:v>44140</c:v>
                </c:pt>
                <c:pt idx="60">
                  <c:v>44141</c:v>
                </c:pt>
                <c:pt idx="61">
                  <c:v>44142</c:v>
                </c:pt>
                <c:pt idx="62">
                  <c:v>44143</c:v>
                </c:pt>
                <c:pt idx="63">
                  <c:v>44144</c:v>
                </c:pt>
                <c:pt idx="64">
                  <c:v>44145</c:v>
                </c:pt>
                <c:pt idx="65">
                  <c:v>44146</c:v>
                </c:pt>
                <c:pt idx="66">
                  <c:v>44147</c:v>
                </c:pt>
                <c:pt idx="67">
                  <c:v>44148</c:v>
                </c:pt>
                <c:pt idx="68">
                  <c:v>44149</c:v>
                </c:pt>
                <c:pt idx="69">
                  <c:v>44150</c:v>
                </c:pt>
                <c:pt idx="70">
                  <c:v>44151</c:v>
                </c:pt>
                <c:pt idx="71">
                  <c:v>44152</c:v>
                </c:pt>
                <c:pt idx="72">
                  <c:v>44153</c:v>
                </c:pt>
                <c:pt idx="73">
                  <c:v>44154</c:v>
                </c:pt>
                <c:pt idx="74">
                  <c:v>44155</c:v>
                </c:pt>
                <c:pt idx="75">
                  <c:v>44156</c:v>
                </c:pt>
                <c:pt idx="76">
                  <c:v>44157</c:v>
                </c:pt>
                <c:pt idx="77">
                  <c:v>44158</c:v>
                </c:pt>
                <c:pt idx="78">
                  <c:v>44159</c:v>
                </c:pt>
                <c:pt idx="79">
                  <c:v>44160</c:v>
                </c:pt>
                <c:pt idx="80">
                  <c:v>44161</c:v>
                </c:pt>
                <c:pt idx="81">
                  <c:v>44162</c:v>
                </c:pt>
                <c:pt idx="82">
                  <c:v>44163</c:v>
                </c:pt>
                <c:pt idx="83">
                  <c:v>44164</c:v>
                </c:pt>
                <c:pt idx="84">
                  <c:v>44165</c:v>
                </c:pt>
                <c:pt idx="85">
                  <c:v>44166</c:v>
                </c:pt>
                <c:pt idx="86">
                  <c:v>44167</c:v>
                </c:pt>
                <c:pt idx="87">
                  <c:v>44168</c:v>
                </c:pt>
                <c:pt idx="88">
                  <c:v>44169</c:v>
                </c:pt>
                <c:pt idx="89">
                  <c:v>44170</c:v>
                </c:pt>
                <c:pt idx="90">
                  <c:v>44171</c:v>
                </c:pt>
                <c:pt idx="91">
                  <c:v>44172</c:v>
                </c:pt>
                <c:pt idx="92">
                  <c:v>44173</c:v>
                </c:pt>
                <c:pt idx="93">
                  <c:v>44174</c:v>
                </c:pt>
                <c:pt idx="94">
                  <c:v>44175</c:v>
                </c:pt>
                <c:pt idx="95">
                  <c:v>44176</c:v>
                </c:pt>
                <c:pt idx="96">
                  <c:v>44177</c:v>
                </c:pt>
                <c:pt idx="97">
                  <c:v>44178</c:v>
                </c:pt>
                <c:pt idx="98">
                  <c:v>44179</c:v>
                </c:pt>
                <c:pt idx="99">
                  <c:v>44180</c:v>
                </c:pt>
                <c:pt idx="100">
                  <c:v>44181</c:v>
                </c:pt>
                <c:pt idx="101">
                  <c:v>44182</c:v>
                </c:pt>
                <c:pt idx="102">
                  <c:v>44183</c:v>
                </c:pt>
                <c:pt idx="103">
                  <c:v>44184</c:v>
                </c:pt>
                <c:pt idx="104">
                  <c:v>44185</c:v>
                </c:pt>
                <c:pt idx="105">
                  <c:v>44186</c:v>
                </c:pt>
                <c:pt idx="106">
                  <c:v>44187</c:v>
                </c:pt>
                <c:pt idx="107">
                  <c:v>44188</c:v>
                </c:pt>
                <c:pt idx="108">
                  <c:v>44189</c:v>
                </c:pt>
                <c:pt idx="109">
                  <c:v>44190</c:v>
                </c:pt>
                <c:pt idx="110">
                  <c:v>44191</c:v>
                </c:pt>
                <c:pt idx="111">
                  <c:v>44192</c:v>
                </c:pt>
                <c:pt idx="112">
                  <c:v>44193</c:v>
                </c:pt>
                <c:pt idx="113">
                  <c:v>44194</c:v>
                </c:pt>
                <c:pt idx="114">
                  <c:v>44195</c:v>
                </c:pt>
                <c:pt idx="115">
                  <c:v>44196</c:v>
                </c:pt>
                <c:pt idx="116">
                  <c:v>44197</c:v>
                </c:pt>
                <c:pt idx="117">
                  <c:v>44198</c:v>
                </c:pt>
                <c:pt idx="118">
                  <c:v>44199</c:v>
                </c:pt>
                <c:pt idx="119">
                  <c:v>44200</c:v>
                </c:pt>
                <c:pt idx="120">
                  <c:v>44201</c:v>
                </c:pt>
                <c:pt idx="121">
                  <c:v>44202</c:v>
                </c:pt>
                <c:pt idx="122">
                  <c:v>44203</c:v>
                </c:pt>
                <c:pt idx="123">
                  <c:v>44204</c:v>
                </c:pt>
                <c:pt idx="124">
                  <c:v>44205</c:v>
                </c:pt>
                <c:pt idx="125">
                  <c:v>44206</c:v>
                </c:pt>
                <c:pt idx="126">
                  <c:v>44207</c:v>
                </c:pt>
                <c:pt idx="127">
                  <c:v>44208</c:v>
                </c:pt>
                <c:pt idx="128">
                  <c:v>44209</c:v>
                </c:pt>
                <c:pt idx="129">
                  <c:v>44210</c:v>
                </c:pt>
                <c:pt idx="130">
                  <c:v>44211</c:v>
                </c:pt>
                <c:pt idx="131">
                  <c:v>44212</c:v>
                </c:pt>
                <c:pt idx="132">
                  <c:v>44213</c:v>
                </c:pt>
                <c:pt idx="133">
                  <c:v>44214</c:v>
                </c:pt>
                <c:pt idx="134">
                  <c:v>44215</c:v>
                </c:pt>
                <c:pt idx="135">
                  <c:v>44216</c:v>
                </c:pt>
                <c:pt idx="136">
                  <c:v>44217</c:v>
                </c:pt>
                <c:pt idx="137">
                  <c:v>44218</c:v>
                </c:pt>
                <c:pt idx="138">
                  <c:v>44219</c:v>
                </c:pt>
                <c:pt idx="139">
                  <c:v>44220</c:v>
                </c:pt>
                <c:pt idx="140">
                  <c:v>44221</c:v>
                </c:pt>
                <c:pt idx="141">
                  <c:v>44222</c:v>
                </c:pt>
                <c:pt idx="142">
                  <c:v>44223</c:v>
                </c:pt>
                <c:pt idx="143">
                  <c:v>44224</c:v>
                </c:pt>
                <c:pt idx="144">
                  <c:v>44225</c:v>
                </c:pt>
                <c:pt idx="145">
                  <c:v>44226</c:v>
                </c:pt>
                <c:pt idx="146">
                  <c:v>44227</c:v>
                </c:pt>
                <c:pt idx="147">
                  <c:v>44228</c:v>
                </c:pt>
                <c:pt idx="148">
                  <c:v>44229</c:v>
                </c:pt>
                <c:pt idx="149">
                  <c:v>44230</c:v>
                </c:pt>
                <c:pt idx="150">
                  <c:v>44231</c:v>
                </c:pt>
                <c:pt idx="151">
                  <c:v>44232</c:v>
                </c:pt>
                <c:pt idx="152">
                  <c:v>44233</c:v>
                </c:pt>
                <c:pt idx="153">
                  <c:v>44234</c:v>
                </c:pt>
                <c:pt idx="154">
                  <c:v>44235</c:v>
                </c:pt>
                <c:pt idx="155">
                  <c:v>44236</c:v>
                </c:pt>
                <c:pt idx="156">
                  <c:v>44237</c:v>
                </c:pt>
                <c:pt idx="157">
                  <c:v>44238</c:v>
                </c:pt>
                <c:pt idx="158">
                  <c:v>44239</c:v>
                </c:pt>
                <c:pt idx="159">
                  <c:v>44240</c:v>
                </c:pt>
                <c:pt idx="160">
                  <c:v>44241</c:v>
                </c:pt>
                <c:pt idx="161">
                  <c:v>44242</c:v>
                </c:pt>
                <c:pt idx="162">
                  <c:v>44243</c:v>
                </c:pt>
                <c:pt idx="163">
                  <c:v>44244</c:v>
                </c:pt>
                <c:pt idx="164">
                  <c:v>44245</c:v>
                </c:pt>
                <c:pt idx="165">
                  <c:v>44246</c:v>
                </c:pt>
                <c:pt idx="166">
                  <c:v>44247</c:v>
                </c:pt>
                <c:pt idx="167">
                  <c:v>44248</c:v>
                </c:pt>
                <c:pt idx="168">
                  <c:v>44249</c:v>
                </c:pt>
                <c:pt idx="169">
                  <c:v>44250</c:v>
                </c:pt>
                <c:pt idx="170">
                  <c:v>44251</c:v>
                </c:pt>
                <c:pt idx="171">
                  <c:v>44252</c:v>
                </c:pt>
                <c:pt idx="172">
                  <c:v>44253</c:v>
                </c:pt>
                <c:pt idx="173">
                  <c:v>44254</c:v>
                </c:pt>
                <c:pt idx="174">
                  <c:v>44255</c:v>
                </c:pt>
                <c:pt idx="175">
                  <c:v>44256</c:v>
                </c:pt>
                <c:pt idx="176">
                  <c:v>44257</c:v>
                </c:pt>
                <c:pt idx="177">
                  <c:v>44258</c:v>
                </c:pt>
                <c:pt idx="178">
                  <c:v>44259</c:v>
                </c:pt>
                <c:pt idx="179">
                  <c:v>44260</c:v>
                </c:pt>
                <c:pt idx="180">
                  <c:v>44261</c:v>
                </c:pt>
                <c:pt idx="181">
                  <c:v>44262</c:v>
                </c:pt>
                <c:pt idx="182">
                  <c:v>44263</c:v>
                </c:pt>
                <c:pt idx="183">
                  <c:v>44264</c:v>
                </c:pt>
                <c:pt idx="184">
                  <c:v>44265</c:v>
                </c:pt>
                <c:pt idx="185">
                  <c:v>44266</c:v>
                </c:pt>
                <c:pt idx="186">
                  <c:v>44267</c:v>
                </c:pt>
                <c:pt idx="187">
                  <c:v>44268</c:v>
                </c:pt>
                <c:pt idx="188">
                  <c:v>44269</c:v>
                </c:pt>
              </c:numCache>
            </c:numRef>
          </c:cat>
          <c:val>
            <c:numRef>
              <c:f>Sheet1!$B$2:$B$190</c:f>
              <c:numCache>
                <c:formatCode>General</c:formatCode>
                <c:ptCount val="18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2</c:v>
                </c:pt>
                <c:pt idx="21">
                  <c:v>3</c:v>
                </c:pt>
                <c:pt idx="22">
                  <c:v>1</c:v>
                </c:pt>
                <c:pt idx="23">
                  <c:v>4</c:v>
                </c:pt>
                <c:pt idx="24">
                  <c:v>4</c:v>
                </c:pt>
                <c:pt idx="25">
                  <c:v>7</c:v>
                </c:pt>
                <c:pt idx="26">
                  <c:v>5</c:v>
                </c:pt>
                <c:pt idx="27">
                  <c:v>5</c:v>
                </c:pt>
                <c:pt idx="28">
                  <c:v>20</c:v>
                </c:pt>
                <c:pt idx="29">
                  <c:v>8</c:v>
                </c:pt>
                <c:pt idx="30">
                  <c:v>7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0</c:v>
                </c:pt>
                <c:pt idx="35">
                  <c:v>8</c:v>
                </c:pt>
                <c:pt idx="36">
                  <c:v>13</c:v>
                </c:pt>
                <c:pt idx="37">
                  <c:v>12</c:v>
                </c:pt>
                <c:pt idx="38">
                  <c:v>15</c:v>
                </c:pt>
                <c:pt idx="39">
                  <c:v>17</c:v>
                </c:pt>
                <c:pt idx="40">
                  <c:v>9</c:v>
                </c:pt>
                <c:pt idx="41">
                  <c:v>5</c:v>
                </c:pt>
                <c:pt idx="42">
                  <c:v>17</c:v>
                </c:pt>
                <c:pt idx="43">
                  <c:v>14</c:v>
                </c:pt>
                <c:pt idx="44">
                  <c:v>19</c:v>
                </c:pt>
                <c:pt idx="45">
                  <c:v>17</c:v>
                </c:pt>
                <c:pt idx="46">
                  <c:v>27</c:v>
                </c:pt>
                <c:pt idx="47">
                  <c:v>7</c:v>
                </c:pt>
                <c:pt idx="48">
                  <c:v>7</c:v>
                </c:pt>
                <c:pt idx="49">
                  <c:v>27</c:v>
                </c:pt>
                <c:pt idx="50">
                  <c:v>17</c:v>
                </c:pt>
                <c:pt idx="51">
                  <c:v>11</c:v>
                </c:pt>
                <c:pt idx="52">
                  <c:v>20</c:v>
                </c:pt>
                <c:pt idx="53">
                  <c:v>27</c:v>
                </c:pt>
                <c:pt idx="54">
                  <c:v>9</c:v>
                </c:pt>
                <c:pt idx="55">
                  <c:v>13</c:v>
                </c:pt>
                <c:pt idx="56">
                  <c:v>15</c:v>
                </c:pt>
                <c:pt idx="57">
                  <c:v>11</c:v>
                </c:pt>
                <c:pt idx="58">
                  <c:v>22</c:v>
                </c:pt>
                <c:pt idx="59">
                  <c:v>10</c:v>
                </c:pt>
                <c:pt idx="60">
                  <c:v>16</c:v>
                </c:pt>
                <c:pt idx="61">
                  <c:v>10</c:v>
                </c:pt>
                <c:pt idx="62">
                  <c:v>6</c:v>
                </c:pt>
                <c:pt idx="63">
                  <c:v>10</c:v>
                </c:pt>
                <c:pt idx="64">
                  <c:v>16</c:v>
                </c:pt>
                <c:pt idx="65">
                  <c:v>22</c:v>
                </c:pt>
                <c:pt idx="66">
                  <c:v>14</c:v>
                </c:pt>
                <c:pt idx="67">
                  <c:v>17</c:v>
                </c:pt>
                <c:pt idx="68">
                  <c:v>10</c:v>
                </c:pt>
                <c:pt idx="69">
                  <c:v>4</c:v>
                </c:pt>
                <c:pt idx="70">
                  <c:v>18</c:v>
                </c:pt>
                <c:pt idx="71">
                  <c:v>9</c:v>
                </c:pt>
                <c:pt idx="72">
                  <c:v>13</c:v>
                </c:pt>
                <c:pt idx="73">
                  <c:v>11</c:v>
                </c:pt>
                <c:pt idx="74">
                  <c:v>13</c:v>
                </c:pt>
                <c:pt idx="75">
                  <c:v>4</c:v>
                </c:pt>
                <c:pt idx="76">
                  <c:v>3</c:v>
                </c:pt>
                <c:pt idx="77">
                  <c:v>14</c:v>
                </c:pt>
                <c:pt idx="78">
                  <c:v>9</c:v>
                </c:pt>
                <c:pt idx="79">
                  <c:v>7</c:v>
                </c:pt>
                <c:pt idx="80">
                  <c:v>7</c:v>
                </c:pt>
                <c:pt idx="81">
                  <c:v>5</c:v>
                </c:pt>
                <c:pt idx="82">
                  <c:v>1</c:v>
                </c:pt>
                <c:pt idx="83">
                  <c:v>2</c:v>
                </c:pt>
                <c:pt idx="84">
                  <c:v>10</c:v>
                </c:pt>
                <c:pt idx="85">
                  <c:v>9</c:v>
                </c:pt>
                <c:pt idx="86">
                  <c:v>5</c:v>
                </c:pt>
                <c:pt idx="87">
                  <c:v>2</c:v>
                </c:pt>
                <c:pt idx="88">
                  <c:v>8</c:v>
                </c:pt>
                <c:pt idx="89">
                  <c:v>2</c:v>
                </c:pt>
                <c:pt idx="90">
                  <c:v>1</c:v>
                </c:pt>
                <c:pt idx="91">
                  <c:v>3</c:v>
                </c:pt>
                <c:pt idx="92">
                  <c:v>4</c:v>
                </c:pt>
                <c:pt idx="93">
                  <c:v>6</c:v>
                </c:pt>
                <c:pt idx="94">
                  <c:v>5</c:v>
                </c:pt>
                <c:pt idx="95">
                  <c:v>6</c:v>
                </c:pt>
                <c:pt idx="96">
                  <c:v>3</c:v>
                </c:pt>
                <c:pt idx="97">
                  <c:v>3</c:v>
                </c:pt>
                <c:pt idx="98">
                  <c:v>4</c:v>
                </c:pt>
                <c:pt idx="99">
                  <c:v>1</c:v>
                </c:pt>
                <c:pt idx="100">
                  <c:v>6</c:v>
                </c:pt>
                <c:pt idx="101">
                  <c:v>3</c:v>
                </c:pt>
                <c:pt idx="102">
                  <c:v>7</c:v>
                </c:pt>
                <c:pt idx="103">
                  <c:v>6</c:v>
                </c:pt>
                <c:pt idx="104">
                  <c:v>1</c:v>
                </c:pt>
                <c:pt idx="105">
                  <c:v>5</c:v>
                </c:pt>
                <c:pt idx="106">
                  <c:v>10</c:v>
                </c:pt>
                <c:pt idx="107">
                  <c:v>3</c:v>
                </c:pt>
                <c:pt idx="108">
                  <c:v>1</c:v>
                </c:pt>
                <c:pt idx="109">
                  <c:v>6</c:v>
                </c:pt>
                <c:pt idx="110">
                  <c:v>5</c:v>
                </c:pt>
                <c:pt idx="111">
                  <c:v>7</c:v>
                </c:pt>
                <c:pt idx="112">
                  <c:v>4</c:v>
                </c:pt>
                <c:pt idx="113">
                  <c:v>6</c:v>
                </c:pt>
                <c:pt idx="114">
                  <c:v>7</c:v>
                </c:pt>
                <c:pt idx="115">
                  <c:v>7</c:v>
                </c:pt>
                <c:pt idx="116">
                  <c:v>4</c:v>
                </c:pt>
                <c:pt idx="117">
                  <c:v>5</c:v>
                </c:pt>
                <c:pt idx="118">
                  <c:v>1</c:v>
                </c:pt>
                <c:pt idx="119">
                  <c:v>8</c:v>
                </c:pt>
                <c:pt idx="120">
                  <c:v>5</c:v>
                </c:pt>
                <c:pt idx="121">
                  <c:v>8</c:v>
                </c:pt>
                <c:pt idx="122">
                  <c:v>7</c:v>
                </c:pt>
                <c:pt idx="123">
                  <c:v>8</c:v>
                </c:pt>
                <c:pt idx="124">
                  <c:v>3</c:v>
                </c:pt>
                <c:pt idx="125">
                  <c:v>2</c:v>
                </c:pt>
                <c:pt idx="126">
                  <c:v>7</c:v>
                </c:pt>
                <c:pt idx="127">
                  <c:v>3</c:v>
                </c:pt>
                <c:pt idx="128">
                  <c:v>3</c:v>
                </c:pt>
                <c:pt idx="129">
                  <c:v>3</c:v>
                </c:pt>
                <c:pt idx="130">
                  <c:v>12</c:v>
                </c:pt>
                <c:pt idx="131">
                  <c:v>4</c:v>
                </c:pt>
                <c:pt idx="132">
                  <c:v>2</c:v>
                </c:pt>
                <c:pt idx="133">
                  <c:v>5</c:v>
                </c:pt>
                <c:pt idx="134">
                  <c:v>4</c:v>
                </c:pt>
                <c:pt idx="135">
                  <c:v>8</c:v>
                </c:pt>
                <c:pt idx="136">
                  <c:v>5</c:v>
                </c:pt>
                <c:pt idx="137">
                  <c:v>4</c:v>
                </c:pt>
                <c:pt idx="138">
                  <c:v>0</c:v>
                </c:pt>
                <c:pt idx="139">
                  <c:v>2</c:v>
                </c:pt>
                <c:pt idx="140">
                  <c:v>9</c:v>
                </c:pt>
                <c:pt idx="141">
                  <c:v>1</c:v>
                </c:pt>
                <c:pt idx="142">
                  <c:v>1</c:v>
                </c:pt>
                <c:pt idx="143">
                  <c:v>2</c:v>
                </c:pt>
                <c:pt idx="144">
                  <c:v>1</c:v>
                </c:pt>
                <c:pt idx="145">
                  <c:v>2</c:v>
                </c:pt>
                <c:pt idx="146">
                  <c:v>1</c:v>
                </c:pt>
                <c:pt idx="147">
                  <c:v>3</c:v>
                </c:pt>
                <c:pt idx="148">
                  <c:v>3</c:v>
                </c:pt>
                <c:pt idx="149">
                  <c:v>2</c:v>
                </c:pt>
                <c:pt idx="150">
                  <c:v>4</c:v>
                </c:pt>
                <c:pt idx="151">
                  <c:v>2</c:v>
                </c:pt>
                <c:pt idx="152">
                  <c:v>3</c:v>
                </c:pt>
                <c:pt idx="153">
                  <c:v>1</c:v>
                </c:pt>
                <c:pt idx="154">
                  <c:v>2</c:v>
                </c:pt>
                <c:pt idx="155">
                  <c:v>1</c:v>
                </c:pt>
                <c:pt idx="156">
                  <c:v>2</c:v>
                </c:pt>
                <c:pt idx="157">
                  <c:v>2</c:v>
                </c:pt>
                <c:pt idx="158">
                  <c:v>4</c:v>
                </c:pt>
                <c:pt idx="159">
                  <c:v>1</c:v>
                </c:pt>
                <c:pt idx="160">
                  <c:v>0</c:v>
                </c:pt>
                <c:pt idx="161">
                  <c:v>2</c:v>
                </c:pt>
                <c:pt idx="162">
                  <c:v>2</c:v>
                </c:pt>
                <c:pt idx="163">
                  <c:v>3</c:v>
                </c:pt>
                <c:pt idx="164">
                  <c:v>2</c:v>
                </c:pt>
                <c:pt idx="165">
                  <c:v>0</c:v>
                </c:pt>
                <c:pt idx="166">
                  <c:v>7</c:v>
                </c:pt>
                <c:pt idx="167">
                  <c:v>0</c:v>
                </c:pt>
                <c:pt idx="168">
                  <c:v>1</c:v>
                </c:pt>
                <c:pt idx="169">
                  <c:v>2</c:v>
                </c:pt>
                <c:pt idx="170">
                  <c:v>2</c:v>
                </c:pt>
                <c:pt idx="171">
                  <c:v>1</c:v>
                </c:pt>
                <c:pt idx="172">
                  <c:v>1</c:v>
                </c:pt>
                <c:pt idx="173">
                  <c:v>1</c:v>
                </c:pt>
                <c:pt idx="174">
                  <c:v>0</c:v>
                </c:pt>
                <c:pt idx="175">
                  <c:v>1</c:v>
                </c:pt>
                <c:pt idx="176">
                  <c:v>3</c:v>
                </c:pt>
                <c:pt idx="177">
                  <c:v>2</c:v>
                </c:pt>
                <c:pt idx="178">
                  <c:v>1</c:v>
                </c:pt>
                <c:pt idx="179">
                  <c:v>1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4</c:v>
                </c:pt>
                <c:pt idx="185">
                  <c:v>0</c:v>
                </c:pt>
                <c:pt idx="186">
                  <c:v>0</c:v>
                </c:pt>
                <c:pt idx="187">
                  <c:v>1</c:v>
                </c:pt>
                <c:pt idx="18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3E-4315-A7FA-F141290FE6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529925759"/>
        <c:axId val="533925071"/>
      </c:barChart>
      <c:dateAx>
        <c:axId val="52992575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33925071"/>
        <c:crosses val="autoZero"/>
        <c:auto val="1"/>
        <c:lblOffset val="100"/>
        <c:baseTimeUnit val="days"/>
      </c:dateAx>
      <c:valAx>
        <c:axId val="5339250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992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Incidence_klinet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Sheet1!$A$2:$A$183</c:f>
              <c:numCache>
                <c:formatCode>m/d/yyyy</c:formatCode>
                <c:ptCount val="182"/>
                <c:pt idx="0">
                  <c:v>44075</c:v>
                </c:pt>
                <c:pt idx="1">
                  <c:v>44078</c:v>
                </c:pt>
                <c:pt idx="2">
                  <c:v>44083</c:v>
                </c:pt>
                <c:pt idx="3">
                  <c:v>44084</c:v>
                </c:pt>
                <c:pt idx="4">
                  <c:v>44085</c:v>
                </c:pt>
                <c:pt idx="5">
                  <c:v>44086</c:v>
                </c:pt>
                <c:pt idx="6">
                  <c:v>44087</c:v>
                </c:pt>
                <c:pt idx="7">
                  <c:v>44088</c:v>
                </c:pt>
                <c:pt idx="8">
                  <c:v>44089</c:v>
                </c:pt>
                <c:pt idx="9">
                  <c:v>44090</c:v>
                </c:pt>
                <c:pt idx="10">
                  <c:v>44091</c:v>
                </c:pt>
                <c:pt idx="11">
                  <c:v>44092</c:v>
                </c:pt>
                <c:pt idx="12">
                  <c:v>44093</c:v>
                </c:pt>
                <c:pt idx="13">
                  <c:v>44094</c:v>
                </c:pt>
                <c:pt idx="14">
                  <c:v>44095</c:v>
                </c:pt>
                <c:pt idx="15">
                  <c:v>44096</c:v>
                </c:pt>
                <c:pt idx="16">
                  <c:v>44097</c:v>
                </c:pt>
                <c:pt idx="17">
                  <c:v>44098</c:v>
                </c:pt>
                <c:pt idx="18">
                  <c:v>44099</c:v>
                </c:pt>
                <c:pt idx="19">
                  <c:v>44100</c:v>
                </c:pt>
                <c:pt idx="20">
                  <c:v>44101</c:v>
                </c:pt>
                <c:pt idx="21">
                  <c:v>44102</c:v>
                </c:pt>
                <c:pt idx="22">
                  <c:v>44103</c:v>
                </c:pt>
                <c:pt idx="23">
                  <c:v>44104</c:v>
                </c:pt>
                <c:pt idx="24">
                  <c:v>44105</c:v>
                </c:pt>
                <c:pt idx="25">
                  <c:v>44106</c:v>
                </c:pt>
                <c:pt idx="26">
                  <c:v>44107</c:v>
                </c:pt>
                <c:pt idx="27">
                  <c:v>44108</c:v>
                </c:pt>
                <c:pt idx="28">
                  <c:v>44109</c:v>
                </c:pt>
                <c:pt idx="29">
                  <c:v>44110</c:v>
                </c:pt>
                <c:pt idx="30">
                  <c:v>44111</c:v>
                </c:pt>
                <c:pt idx="31">
                  <c:v>44112</c:v>
                </c:pt>
                <c:pt idx="32">
                  <c:v>44113</c:v>
                </c:pt>
                <c:pt idx="33">
                  <c:v>44114</c:v>
                </c:pt>
                <c:pt idx="34">
                  <c:v>44115</c:v>
                </c:pt>
                <c:pt idx="35">
                  <c:v>44116</c:v>
                </c:pt>
                <c:pt idx="36">
                  <c:v>44117</c:v>
                </c:pt>
                <c:pt idx="37">
                  <c:v>44118</c:v>
                </c:pt>
                <c:pt idx="38">
                  <c:v>44119</c:v>
                </c:pt>
                <c:pt idx="39">
                  <c:v>44120</c:v>
                </c:pt>
                <c:pt idx="40">
                  <c:v>44121</c:v>
                </c:pt>
                <c:pt idx="41">
                  <c:v>44122</c:v>
                </c:pt>
                <c:pt idx="42">
                  <c:v>44123</c:v>
                </c:pt>
                <c:pt idx="43">
                  <c:v>44124</c:v>
                </c:pt>
                <c:pt idx="44">
                  <c:v>44125</c:v>
                </c:pt>
                <c:pt idx="45">
                  <c:v>44126</c:v>
                </c:pt>
                <c:pt idx="46">
                  <c:v>44127</c:v>
                </c:pt>
                <c:pt idx="47">
                  <c:v>44128</c:v>
                </c:pt>
                <c:pt idx="48">
                  <c:v>44129</c:v>
                </c:pt>
                <c:pt idx="49">
                  <c:v>44130</c:v>
                </c:pt>
                <c:pt idx="50">
                  <c:v>44131</c:v>
                </c:pt>
                <c:pt idx="51">
                  <c:v>44132</c:v>
                </c:pt>
                <c:pt idx="52">
                  <c:v>44133</c:v>
                </c:pt>
                <c:pt idx="53">
                  <c:v>44134</c:v>
                </c:pt>
                <c:pt idx="54">
                  <c:v>44135</c:v>
                </c:pt>
                <c:pt idx="55">
                  <c:v>44136</c:v>
                </c:pt>
                <c:pt idx="56">
                  <c:v>44137</c:v>
                </c:pt>
                <c:pt idx="57">
                  <c:v>44138</c:v>
                </c:pt>
                <c:pt idx="58">
                  <c:v>44139</c:v>
                </c:pt>
                <c:pt idx="59">
                  <c:v>44140</c:v>
                </c:pt>
                <c:pt idx="60">
                  <c:v>44141</c:v>
                </c:pt>
                <c:pt idx="61">
                  <c:v>44142</c:v>
                </c:pt>
                <c:pt idx="62">
                  <c:v>44143</c:v>
                </c:pt>
                <c:pt idx="63">
                  <c:v>44144</c:v>
                </c:pt>
                <c:pt idx="64">
                  <c:v>44145</c:v>
                </c:pt>
                <c:pt idx="65">
                  <c:v>44146</c:v>
                </c:pt>
                <c:pt idx="66">
                  <c:v>44147</c:v>
                </c:pt>
                <c:pt idx="67">
                  <c:v>44148</c:v>
                </c:pt>
                <c:pt idx="68">
                  <c:v>44149</c:v>
                </c:pt>
                <c:pt idx="69">
                  <c:v>44150</c:v>
                </c:pt>
                <c:pt idx="70">
                  <c:v>44151</c:v>
                </c:pt>
                <c:pt idx="71">
                  <c:v>44152</c:v>
                </c:pt>
                <c:pt idx="72">
                  <c:v>44153</c:v>
                </c:pt>
                <c:pt idx="73">
                  <c:v>44154</c:v>
                </c:pt>
                <c:pt idx="74">
                  <c:v>44155</c:v>
                </c:pt>
                <c:pt idx="75">
                  <c:v>44156</c:v>
                </c:pt>
                <c:pt idx="76">
                  <c:v>44157</c:v>
                </c:pt>
                <c:pt idx="77">
                  <c:v>44158</c:v>
                </c:pt>
                <c:pt idx="78">
                  <c:v>44159</c:v>
                </c:pt>
                <c:pt idx="79">
                  <c:v>44160</c:v>
                </c:pt>
                <c:pt idx="80">
                  <c:v>44161</c:v>
                </c:pt>
                <c:pt idx="81">
                  <c:v>44162</c:v>
                </c:pt>
                <c:pt idx="82">
                  <c:v>44163</c:v>
                </c:pt>
                <c:pt idx="83">
                  <c:v>44164</c:v>
                </c:pt>
                <c:pt idx="84">
                  <c:v>44165</c:v>
                </c:pt>
                <c:pt idx="85">
                  <c:v>44166</c:v>
                </c:pt>
                <c:pt idx="86">
                  <c:v>44167</c:v>
                </c:pt>
                <c:pt idx="87">
                  <c:v>44168</c:v>
                </c:pt>
                <c:pt idx="88">
                  <c:v>44169</c:v>
                </c:pt>
                <c:pt idx="89">
                  <c:v>44170</c:v>
                </c:pt>
                <c:pt idx="90">
                  <c:v>44171</c:v>
                </c:pt>
                <c:pt idx="91">
                  <c:v>44172</c:v>
                </c:pt>
                <c:pt idx="92">
                  <c:v>44173</c:v>
                </c:pt>
                <c:pt idx="93">
                  <c:v>44174</c:v>
                </c:pt>
                <c:pt idx="94">
                  <c:v>44175</c:v>
                </c:pt>
                <c:pt idx="95">
                  <c:v>44176</c:v>
                </c:pt>
                <c:pt idx="96">
                  <c:v>44177</c:v>
                </c:pt>
                <c:pt idx="97">
                  <c:v>44178</c:v>
                </c:pt>
                <c:pt idx="98">
                  <c:v>44179</c:v>
                </c:pt>
                <c:pt idx="99">
                  <c:v>44180</c:v>
                </c:pt>
                <c:pt idx="100">
                  <c:v>44181</c:v>
                </c:pt>
                <c:pt idx="101">
                  <c:v>44182</c:v>
                </c:pt>
                <c:pt idx="102">
                  <c:v>44183</c:v>
                </c:pt>
                <c:pt idx="103">
                  <c:v>44184</c:v>
                </c:pt>
                <c:pt idx="104">
                  <c:v>44185</c:v>
                </c:pt>
                <c:pt idx="105">
                  <c:v>44186</c:v>
                </c:pt>
                <c:pt idx="106">
                  <c:v>44187</c:v>
                </c:pt>
                <c:pt idx="107">
                  <c:v>44188</c:v>
                </c:pt>
                <c:pt idx="108">
                  <c:v>44189</c:v>
                </c:pt>
                <c:pt idx="109">
                  <c:v>44190</c:v>
                </c:pt>
                <c:pt idx="110">
                  <c:v>44191</c:v>
                </c:pt>
                <c:pt idx="111">
                  <c:v>44192</c:v>
                </c:pt>
                <c:pt idx="112">
                  <c:v>44193</c:v>
                </c:pt>
                <c:pt idx="113">
                  <c:v>44194</c:v>
                </c:pt>
                <c:pt idx="114">
                  <c:v>44195</c:v>
                </c:pt>
                <c:pt idx="115">
                  <c:v>44196</c:v>
                </c:pt>
                <c:pt idx="116">
                  <c:v>44197</c:v>
                </c:pt>
                <c:pt idx="117">
                  <c:v>44198</c:v>
                </c:pt>
                <c:pt idx="118">
                  <c:v>44199</c:v>
                </c:pt>
                <c:pt idx="119">
                  <c:v>44200</c:v>
                </c:pt>
                <c:pt idx="120">
                  <c:v>44201</c:v>
                </c:pt>
                <c:pt idx="121">
                  <c:v>44202</c:v>
                </c:pt>
                <c:pt idx="122">
                  <c:v>44203</c:v>
                </c:pt>
                <c:pt idx="123">
                  <c:v>44204</c:v>
                </c:pt>
                <c:pt idx="124">
                  <c:v>44205</c:v>
                </c:pt>
                <c:pt idx="125">
                  <c:v>44206</c:v>
                </c:pt>
                <c:pt idx="126">
                  <c:v>44207</c:v>
                </c:pt>
                <c:pt idx="127">
                  <c:v>44208</c:v>
                </c:pt>
                <c:pt idx="128">
                  <c:v>44209</c:v>
                </c:pt>
                <c:pt idx="129">
                  <c:v>44210</c:v>
                </c:pt>
                <c:pt idx="130">
                  <c:v>44211</c:v>
                </c:pt>
                <c:pt idx="131">
                  <c:v>44212</c:v>
                </c:pt>
                <c:pt idx="132">
                  <c:v>44213</c:v>
                </c:pt>
                <c:pt idx="133">
                  <c:v>44214</c:v>
                </c:pt>
                <c:pt idx="134">
                  <c:v>44215</c:v>
                </c:pt>
                <c:pt idx="135">
                  <c:v>44216</c:v>
                </c:pt>
                <c:pt idx="136">
                  <c:v>44217</c:v>
                </c:pt>
                <c:pt idx="137">
                  <c:v>44218</c:v>
                </c:pt>
                <c:pt idx="138">
                  <c:v>44219</c:v>
                </c:pt>
                <c:pt idx="139">
                  <c:v>44220</c:v>
                </c:pt>
                <c:pt idx="140">
                  <c:v>44221</c:v>
                </c:pt>
                <c:pt idx="141">
                  <c:v>44222</c:v>
                </c:pt>
                <c:pt idx="142">
                  <c:v>44223</c:v>
                </c:pt>
                <c:pt idx="143">
                  <c:v>44224</c:v>
                </c:pt>
                <c:pt idx="144">
                  <c:v>44225</c:v>
                </c:pt>
                <c:pt idx="145">
                  <c:v>44226</c:v>
                </c:pt>
                <c:pt idx="146">
                  <c:v>44227</c:v>
                </c:pt>
                <c:pt idx="147">
                  <c:v>44228</c:v>
                </c:pt>
                <c:pt idx="148">
                  <c:v>44229</c:v>
                </c:pt>
                <c:pt idx="149">
                  <c:v>44230</c:v>
                </c:pt>
                <c:pt idx="150">
                  <c:v>44231</c:v>
                </c:pt>
                <c:pt idx="151">
                  <c:v>44232</c:v>
                </c:pt>
                <c:pt idx="152">
                  <c:v>44233</c:v>
                </c:pt>
                <c:pt idx="153">
                  <c:v>44234</c:v>
                </c:pt>
                <c:pt idx="154">
                  <c:v>44235</c:v>
                </c:pt>
                <c:pt idx="155">
                  <c:v>44236</c:v>
                </c:pt>
                <c:pt idx="156">
                  <c:v>44237</c:v>
                </c:pt>
                <c:pt idx="157">
                  <c:v>44238</c:v>
                </c:pt>
                <c:pt idx="158">
                  <c:v>44239</c:v>
                </c:pt>
                <c:pt idx="159">
                  <c:v>44240</c:v>
                </c:pt>
                <c:pt idx="160">
                  <c:v>44241</c:v>
                </c:pt>
                <c:pt idx="161">
                  <c:v>44242</c:v>
                </c:pt>
                <c:pt idx="162">
                  <c:v>44243</c:v>
                </c:pt>
                <c:pt idx="163">
                  <c:v>44244</c:v>
                </c:pt>
                <c:pt idx="164">
                  <c:v>44245</c:v>
                </c:pt>
                <c:pt idx="165">
                  <c:v>44246</c:v>
                </c:pt>
                <c:pt idx="166">
                  <c:v>44247</c:v>
                </c:pt>
                <c:pt idx="167">
                  <c:v>44248</c:v>
                </c:pt>
                <c:pt idx="168">
                  <c:v>44249</c:v>
                </c:pt>
                <c:pt idx="169">
                  <c:v>44250</c:v>
                </c:pt>
                <c:pt idx="170">
                  <c:v>44251</c:v>
                </c:pt>
                <c:pt idx="171">
                  <c:v>44252</c:v>
                </c:pt>
                <c:pt idx="172">
                  <c:v>44253</c:v>
                </c:pt>
                <c:pt idx="173">
                  <c:v>44254</c:v>
                </c:pt>
                <c:pt idx="174">
                  <c:v>44255</c:v>
                </c:pt>
                <c:pt idx="175">
                  <c:v>44256</c:v>
                </c:pt>
                <c:pt idx="176">
                  <c:v>44257</c:v>
                </c:pt>
                <c:pt idx="177">
                  <c:v>44258</c:v>
                </c:pt>
                <c:pt idx="178">
                  <c:v>44259</c:v>
                </c:pt>
                <c:pt idx="179">
                  <c:v>44260</c:v>
                </c:pt>
                <c:pt idx="180">
                  <c:v>44261</c:v>
                </c:pt>
                <c:pt idx="181">
                  <c:v>44262</c:v>
                </c:pt>
              </c:numCache>
            </c:numRef>
          </c:cat>
          <c:val>
            <c:numRef>
              <c:f>Sheet1!$B$2:$B$183</c:f>
              <c:numCache>
                <c:formatCode>General</c:formatCode>
                <c:ptCount val="182"/>
                <c:pt idx="13">
                  <c:v>1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2</c:v>
                </c:pt>
                <c:pt idx="21">
                  <c:v>3</c:v>
                </c:pt>
                <c:pt idx="22">
                  <c:v>1</c:v>
                </c:pt>
                <c:pt idx="23">
                  <c:v>4</c:v>
                </c:pt>
                <c:pt idx="24">
                  <c:v>4</c:v>
                </c:pt>
                <c:pt idx="25">
                  <c:v>7</c:v>
                </c:pt>
                <c:pt idx="26">
                  <c:v>5</c:v>
                </c:pt>
                <c:pt idx="27">
                  <c:v>5</c:v>
                </c:pt>
                <c:pt idx="28">
                  <c:v>20</c:v>
                </c:pt>
                <c:pt idx="29">
                  <c:v>8</c:v>
                </c:pt>
                <c:pt idx="30">
                  <c:v>7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0</c:v>
                </c:pt>
                <c:pt idx="35">
                  <c:v>8</c:v>
                </c:pt>
                <c:pt idx="36">
                  <c:v>13</c:v>
                </c:pt>
                <c:pt idx="37">
                  <c:v>12</c:v>
                </c:pt>
                <c:pt idx="38">
                  <c:v>15</c:v>
                </c:pt>
                <c:pt idx="39">
                  <c:v>17</c:v>
                </c:pt>
                <c:pt idx="40">
                  <c:v>9</c:v>
                </c:pt>
                <c:pt idx="41">
                  <c:v>5</c:v>
                </c:pt>
                <c:pt idx="42">
                  <c:v>17</c:v>
                </c:pt>
                <c:pt idx="43">
                  <c:v>14</c:v>
                </c:pt>
                <c:pt idx="44">
                  <c:v>18</c:v>
                </c:pt>
                <c:pt idx="45">
                  <c:v>17</c:v>
                </c:pt>
                <c:pt idx="46">
                  <c:v>27</c:v>
                </c:pt>
                <c:pt idx="47">
                  <c:v>7</c:v>
                </c:pt>
                <c:pt idx="48">
                  <c:v>7</c:v>
                </c:pt>
                <c:pt idx="49">
                  <c:v>27</c:v>
                </c:pt>
                <c:pt idx="50">
                  <c:v>17</c:v>
                </c:pt>
                <c:pt idx="51">
                  <c:v>11</c:v>
                </c:pt>
                <c:pt idx="52">
                  <c:v>20</c:v>
                </c:pt>
                <c:pt idx="53">
                  <c:v>27</c:v>
                </c:pt>
                <c:pt idx="54">
                  <c:v>9</c:v>
                </c:pt>
                <c:pt idx="55">
                  <c:v>13</c:v>
                </c:pt>
                <c:pt idx="56">
                  <c:v>15</c:v>
                </c:pt>
                <c:pt idx="57">
                  <c:v>11</c:v>
                </c:pt>
                <c:pt idx="58">
                  <c:v>22</c:v>
                </c:pt>
                <c:pt idx="59">
                  <c:v>10</c:v>
                </c:pt>
                <c:pt idx="60">
                  <c:v>16</c:v>
                </c:pt>
                <c:pt idx="61">
                  <c:v>10</c:v>
                </c:pt>
                <c:pt idx="62">
                  <c:v>6</c:v>
                </c:pt>
                <c:pt idx="63">
                  <c:v>10</c:v>
                </c:pt>
                <c:pt idx="64">
                  <c:v>16</c:v>
                </c:pt>
                <c:pt idx="65">
                  <c:v>22</c:v>
                </c:pt>
                <c:pt idx="66">
                  <c:v>14</c:v>
                </c:pt>
                <c:pt idx="67">
                  <c:v>16</c:v>
                </c:pt>
                <c:pt idx="68">
                  <c:v>10</c:v>
                </c:pt>
                <c:pt idx="69">
                  <c:v>4</c:v>
                </c:pt>
                <c:pt idx="70">
                  <c:v>17</c:v>
                </c:pt>
                <c:pt idx="71">
                  <c:v>9</c:v>
                </c:pt>
                <c:pt idx="72">
                  <c:v>13</c:v>
                </c:pt>
                <c:pt idx="73">
                  <c:v>11</c:v>
                </c:pt>
                <c:pt idx="74">
                  <c:v>13</c:v>
                </c:pt>
                <c:pt idx="75">
                  <c:v>4</c:v>
                </c:pt>
                <c:pt idx="76">
                  <c:v>3</c:v>
                </c:pt>
                <c:pt idx="77">
                  <c:v>14</c:v>
                </c:pt>
                <c:pt idx="78">
                  <c:v>9</c:v>
                </c:pt>
                <c:pt idx="79">
                  <c:v>7</c:v>
                </c:pt>
                <c:pt idx="80">
                  <c:v>7</c:v>
                </c:pt>
                <c:pt idx="81">
                  <c:v>5</c:v>
                </c:pt>
                <c:pt idx="82">
                  <c:v>1</c:v>
                </c:pt>
                <c:pt idx="83">
                  <c:v>2</c:v>
                </c:pt>
                <c:pt idx="84">
                  <c:v>10</c:v>
                </c:pt>
                <c:pt idx="85">
                  <c:v>9</c:v>
                </c:pt>
                <c:pt idx="86">
                  <c:v>5</c:v>
                </c:pt>
                <c:pt idx="87">
                  <c:v>2</c:v>
                </c:pt>
                <c:pt idx="88">
                  <c:v>8</c:v>
                </c:pt>
                <c:pt idx="89">
                  <c:v>3</c:v>
                </c:pt>
                <c:pt idx="90">
                  <c:v>1</c:v>
                </c:pt>
                <c:pt idx="91">
                  <c:v>3</c:v>
                </c:pt>
                <c:pt idx="92">
                  <c:v>4</c:v>
                </c:pt>
                <c:pt idx="93">
                  <c:v>6</c:v>
                </c:pt>
                <c:pt idx="94">
                  <c:v>5</c:v>
                </c:pt>
                <c:pt idx="95">
                  <c:v>6</c:v>
                </c:pt>
                <c:pt idx="96">
                  <c:v>3</c:v>
                </c:pt>
                <c:pt idx="97">
                  <c:v>3</c:v>
                </c:pt>
                <c:pt idx="98">
                  <c:v>4</c:v>
                </c:pt>
                <c:pt idx="99">
                  <c:v>1</c:v>
                </c:pt>
                <c:pt idx="100">
                  <c:v>6</c:v>
                </c:pt>
                <c:pt idx="101">
                  <c:v>3</c:v>
                </c:pt>
                <c:pt idx="102">
                  <c:v>7</c:v>
                </c:pt>
                <c:pt idx="103">
                  <c:v>6</c:v>
                </c:pt>
                <c:pt idx="104">
                  <c:v>1</c:v>
                </c:pt>
                <c:pt idx="105">
                  <c:v>5</c:v>
                </c:pt>
                <c:pt idx="106">
                  <c:v>10</c:v>
                </c:pt>
                <c:pt idx="107">
                  <c:v>3</c:v>
                </c:pt>
                <c:pt idx="108">
                  <c:v>1</c:v>
                </c:pt>
                <c:pt idx="109">
                  <c:v>6</c:v>
                </c:pt>
                <c:pt idx="110">
                  <c:v>5</c:v>
                </c:pt>
                <c:pt idx="111">
                  <c:v>7</c:v>
                </c:pt>
                <c:pt idx="112">
                  <c:v>4</c:v>
                </c:pt>
                <c:pt idx="113">
                  <c:v>6</c:v>
                </c:pt>
                <c:pt idx="114">
                  <c:v>7</c:v>
                </c:pt>
                <c:pt idx="115">
                  <c:v>7</c:v>
                </c:pt>
                <c:pt idx="116">
                  <c:v>4</c:v>
                </c:pt>
                <c:pt idx="117">
                  <c:v>5</c:v>
                </c:pt>
                <c:pt idx="118">
                  <c:v>1</c:v>
                </c:pt>
                <c:pt idx="119">
                  <c:v>8</c:v>
                </c:pt>
                <c:pt idx="120">
                  <c:v>5</c:v>
                </c:pt>
                <c:pt idx="121">
                  <c:v>8</c:v>
                </c:pt>
                <c:pt idx="122">
                  <c:v>7</c:v>
                </c:pt>
                <c:pt idx="123">
                  <c:v>8</c:v>
                </c:pt>
                <c:pt idx="124">
                  <c:v>3</c:v>
                </c:pt>
                <c:pt idx="125">
                  <c:v>2</c:v>
                </c:pt>
                <c:pt idx="126">
                  <c:v>7</c:v>
                </c:pt>
                <c:pt idx="127">
                  <c:v>3</c:v>
                </c:pt>
                <c:pt idx="128">
                  <c:v>3</c:v>
                </c:pt>
                <c:pt idx="129">
                  <c:v>3</c:v>
                </c:pt>
                <c:pt idx="130">
                  <c:v>12</c:v>
                </c:pt>
                <c:pt idx="131">
                  <c:v>4</c:v>
                </c:pt>
                <c:pt idx="132">
                  <c:v>2</c:v>
                </c:pt>
                <c:pt idx="133">
                  <c:v>5</c:v>
                </c:pt>
                <c:pt idx="134">
                  <c:v>4</c:v>
                </c:pt>
                <c:pt idx="135">
                  <c:v>8</c:v>
                </c:pt>
                <c:pt idx="136">
                  <c:v>5</c:v>
                </c:pt>
                <c:pt idx="137">
                  <c:v>4</c:v>
                </c:pt>
                <c:pt idx="138">
                  <c:v>0</c:v>
                </c:pt>
                <c:pt idx="139">
                  <c:v>2</c:v>
                </c:pt>
                <c:pt idx="140">
                  <c:v>9</c:v>
                </c:pt>
                <c:pt idx="141">
                  <c:v>1</c:v>
                </c:pt>
                <c:pt idx="142">
                  <c:v>1</c:v>
                </c:pt>
                <c:pt idx="143">
                  <c:v>2</c:v>
                </c:pt>
                <c:pt idx="144">
                  <c:v>1</c:v>
                </c:pt>
                <c:pt idx="145">
                  <c:v>2</c:v>
                </c:pt>
                <c:pt idx="146">
                  <c:v>1</c:v>
                </c:pt>
                <c:pt idx="147">
                  <c:v>3</c:v>
                </c:pt>
                <c:pt idx="148">
                  <c:v>3</c:v>
                </c:pt>
                <c:pt idx="149">
                  <c:v>2</c:v>
                </c:pt>
                <c:pt idx="150">
                  <c:v>4</c:v>
                </c:pt>
                <c:pt idx="151">
                  <c:v>2</c:v>
                </c:pt>
                <c:pt idx="152">
                  <c:v>3</c:v>
                </c:pt>
                <c:pt idx="153">
                  <c:v>1</c:v>
                </c:pt>
                <c:pt idx="154">
                  <c:v>2</c:v>
                </c:pt>
                <c:pt idx="155">
                  <c:v>1</c:v>
                </c:pt>
                <c:pt idx="156">
                  <c:v>2</c:v>
                </c:pt>
                <c:pt idx="157">
                  <c:v>1</c:v>
                </c:pt>
                <c:pt idx="158">
                  <c:v>5</c:v>
                </c:pt>
                <c:pt idx="159">
                  <c:v>1</c:v>
                </c:pt>
                <c:pt idx="160">
                  <c:v>0</c:v>
                </c:pt>
                <c:pt idx="161">
                  <c:v>2</c:v>
                </c:pt>
                <c:pt idx="162">
                  <c:v>2</c:v>
                </c:pt>
                <c:pt idx="163">
                  <c:v>3</c:v>
                </c:pt>
                <c:pt idx="164">
                  <c:v>2</c:v>
                </c:pt>
                <c:pt idx="165">
                  <c:v>0</c:v>
                </c:pt>
                <c:pt idx="166">
                  <c:v>7</c:v>
                </c:pt>
                <c:pt idx="167">
                  <c:v>0</c:v>
                </c:pt>
                <c:pt idx="168">
                  <c:v>1</c:v>
                </c:pt>
                <c:pt idx="169">
                  <c:v>1</c:v>
                </c:pt>
                <c:pt idx="170">
                  <c:v>1</c:v>
                </c:pt>
                <c:pt idx="171">
                  <c:v>1</c:v>
                </c:pt>
                <c:pt idx="172">
                  <c:v>1</c:v>
                </c:pt>
                <c:pt idx="173">
                  <c:v>1</c:v>
                </c:pt>
                <c:pt idx="174">
                  <c:v>0</c:v>
                </c:pt>
                <c:pt idx="175">
                  <c:v>2</c:v>
                </c:pt>
                <c:pt idx="176">
                  <c:v>3</c:v>
                </c:pt>
                <c:pt idx="177">
                  <c:v>1</c:v>
                </c:pt>
                <c:pt idx="178">
                  <c:v>1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3E-4315-A7FA-F141290FE6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529925759"/>
        <c:axId val="533925071"/>
      </c:barChart>
      <c:dateAx>
        <c:axId val="52992575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33925071"/>
        <c:crosses val="autoZero"/>
        <c:auto val="1"/>
        <c:lblOffset val="100"/>
        <c:baseTimeUnit val="days"/>
      </c:dateAx>
      <c:valAx>
        <c:axId val="5339250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992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778605280974949E-2"/>
          <c:y val="2.9171253341720396E-2"/>
          <c:w val="0.91251364292647907"/>
          <c:h val="0.90319114640666776"/>
        </c:manualLayout>
      </c:layout>
      <c:lineChart>
        <c:grouping val="standar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pozitivita po druhé dávce vakcíny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List1!$A$2:$A$80</c:f>
              <c:numCache>
                <c:formatCode>General</c:formatCode>
                <c:ptCount val="7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</c:numCache>
            </c:numRef>
          </c:cat>
          <c:val>
            <c:numRef>
              <c:f>List1!$B$2:$B$80</c:f>
              <c:numCache>
                <c:formatCode>General</c:formatCode>
                <c:ptCount val="79"/>
                <c:pt idx="0">
                  <c:v>0.76425600000000005</c:v>
                </c:pt>
                <c:pt idx="1">
                  <c:v>3.0570249999999999</c:v>
                </c:pt>
                <c:pt idx="2">
                  <c:v>3.6449150000000001</c:v>
                </c:pt>
                <c:pt idx="3">
                  <c:v>4.2328039999999998</c:v>
                </c:pt>
                <c:pt idx="4">
                  <c:v>4.3503819999999997</c:v>
                </c:pt>
                <c:pt idx="5">
                  <c:v>4.8206939999999996</c:v>
                </c:pt>
                <c:pt idx="6">
                  <c:v>5.702528</c:v>
                </c:pt>
                <c:pt idx="7">
                  <c:v>6.8195180000000004</c:v>
                </c:pt>
                <c:pt idx="8">
                  <c:v>5.6437390000000001</c:v>
                </c:pt>
                <c:pt idx="9">
                  <c:v>4.9382720000000004</c:v>
                </c:pt>
                <c:pt idx="10">
                  <c:v>3.5273370000000002</c:v>
                </c:pt>
                <c:pt idx="11">
                  <c:v>4.2915929999999998</c:v>
                </c:pt>
                <c:pt idx="12">
                  <c:v>2.2339799999999999</c:v>
                </c:pt>
                <c:pt idx="13">
                  <c:v>3.2921809999999998</c:v>
                </c:pt>
                <c:pt idx="14">
                  <c:v>3.1158139999999999</c:v>
                </c:pt>
                <c:pt idx="15">
                  <c:v>2.5279250000000002</c:v>
                </c:pt>
                <c:pt idx="16">
                  <c:v>1.822457</c:v>
                </c:pt>
                <c:pt idx="17">
                  <c:v>1.587302</c:v>
                </c:pt>
                <c:pt idx="18">
                  <c:v>2.6455030000000002</c:v>
                </c:pt>
                <c:pt idx="19">
                  <c:v>1.822457</c:v>
                </c:pt>
                <c:pt idx="20">
                  <c:v>1.587302</c:v>
                </c:pt>
                <c:pt idx="21">
                  <c:v>1.763668</c:v>
                </c:pt>
                <c:pt idx="22">
                  <c:v>1.646091</c:v>
                </c:pt>
                <c:pt idx="23">
                  <c:v>1.1757789999999999</c:v>
                </c:pt>
                <c:pt idx="24">
                  <c:v>1.587302</c:v>
                </c:pt>
                <c:pt idx="25">
                  <c:v>1.1757789999999999</c:v>
                </c:pt>
                <c:pt idx="26">
                  <c:v>1.469724</c:v>
                </c:pt>
                <c:pt idx="27">
                  <c:v>1.528513</c:v>
                </c:pt>
                <c:pt idx="28">
                  <c:v>1.469724</c:v>
                </c:pt>
                <c:pt idx="29">
                  <c:v>1.1169899999999999</c:v>
                </c:pt>
                <c:pt idx="30">
                  <c:v>1.0582009999999999</c:v>
                </c:pt>
                <c:pt idx="31">
                  <c:v>1.1169899999999999</c:v>
                </c:pt>
                <c:pt idx="32">
                  <c:v>1.587302</c:v>
                </c:pt>
                <c:pt idx="33">
                  <c:v>1.1169899999999999</c:v>
                </c:pt>
                <c:pt idx="34">
                  <c:v>0.70546699999999996</c:v>
                </c:pt>
                <c:pt idx="35">
                  <c:v>0.99941199999999997</c:v>
                </c:pt>
                <c:pt idx="36">
                  <c:v>1.1169899999999999</c:v>
                </c:pt>
                <c:pt idx="37">
                  <c:v>1.1757789999999999</c:v>
                </c:pt>
                <c:pt idx="38">
                  <c:v>0.52910100000000004</c:v>
                </c:pt>
                <c:pt idx="39">
                  <c:v>1.1169899999999999</c:v>
                </c:pt>
                <c:pt idx="40">
                  <c:v>0.70546699999999996</c:v>
                </c:pt>
                <c:pt idx="41">
                  <c:v>0.47031200000000001</c:v>
                </c:pt>
                <c:pt idx="42">
                  <c:v>0.64667799999999998</c:v>
                </c:pt>
                <c:pt idx="43">
                  <c:v>0.41152300000000003</c:v>
                </c:pt>
                <c:pt idx="44">
                  <c:v>0.29394500000000001</c:v>
                </c:pt>
                <c:pt idx="45">
                  <c:v>0.176367</c:v>
                </c:pt>
                <c:pt idx="46">
                  <c:v>0.35273399999999999</c:v>
                </c:pt>
                <c:pt idx="47">
                  <c:v>0.29394500000000001</c:v>
                </c:pt>
                <c:pt idx="48">
                  <c:v>5.8789000000000001E-2</c:v>
                </c:pt>
                <c:pt idx="49">
                  <c:v>0.29394500000000001</c:v>
                </c:pt>
                <c:pt idx="50">
                  <c:v>5.8789000000000001E-2</c:v>
                </c:pt>
                <c:pt idx="51">
                  <c:v>0.176367</c:v>
                </c:pt>
                <c:pt idx="52">
                  <c:v>0</c:v>
                </c:pt>
                <c:pt idx="53">
                  <c:v>0</c:v>
                </c:pt>
                <c:pt idx="54">
                  <c:v>5.8789000000000001E-2</c:v>
                </c:pt>
                <c:pt idx="55">
                  <c:v>0.117578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B73-4F7D-AE92-AD9DA4598EC6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pozitivita po zahájení očkování celkově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List1!$A$2:$A$80</c:f>
              <c:numCache>
                <c:formatCode>General</c:formatCode>
                <c:ptCount val="7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</c:numCache>
            </c:numRef>
          </c:cat>
          <c:val>
            <c:numRef>
              <c:f>List1!$C$2:$C$80</c:f>
              <c:numCache>
                <c:formatCode>General</c:formatCode>
                <c:ptCount val="79"/>
                <c:pt idx="0">
                  <c:v>0.33862100000000001</c:v>
                </c:pt>
                <c:pt idx="1">
                  <c:v>0.87328499999999998</c:v>
                </c:pt>
                <c:pt idx="2">
                  <c:v>1.5861700000000001</c:v>
                </c:pt>
                <c:pt idx="3">
                  <c:v>1.987168</c:v>
                </c:pt>
                <c:pt idx="4">
                  <c:v>3.0743179999999999</c:v>
                </c:pt>
                <c:pt idx="5">
                  <c:v>4.3307789999999997</c:v>
                </c:pt>
                <c:pt idx="6">
                  <c:v>4.9634650000000002</c:v>
                </c:pt>
                <c:pt idx="7">
                  <c:v>5.8367490000000002</c:v>
                </c:pt>
                <c:pt idx="8">
                  <c:v>5.5070399999999999</c:v>
                </c:pt>
                <c:pt idx="9">
                  <c:v>5.1238640000000002</c:v>
                </c:pt>
                <c:pt idx="10">
                  <c:v>4.7852430000000004</c:v>
                </c:pt>
                <c:pt idx="11">
                  <c:v>5.4446620000000001</c:v>
                </c:pt>
                <c:pt idx="12">
                  <c:v>4.5891999999999999</c:v>
                </c:pt>
                <c:pt idx="13">
                  <c:v>4.865443</c:v>
                </c:pt>
                <c:pt idx="14">
                  <c:v>4.6783099999999997</c:v>
                </c:pt>
                <c:pt idx="15">
                  <c:v>2.9139189999999999</c:v>
                </c:pt>
                <c:pt idx="16">
                  <c:v>2.869364</c:v>
                </c:pt>
                <c:pt idx="17">
                  <c:v>2.548565</c:v>
                </c:pt>
                <c:pt idx="18">
                  <c:v>2.2634110000000001</c:v>
                </c:pt>
                <c:pt idx="19">
                  <c:v>2.8426309999999999</c:v>
                </c:pt>
                <c:pt idx="20">
                  <c:v>2.717876</c:v>
                </c:pt>
                <c:pt idx="21">
                  <c:v>2.2010339999999999</c:v>
                </c:pt>
                <c:pt idx="22">
                  <c:v>1.6218140000000001</c:v>
                </c:pt>
                <c:pt idx="23">
                  <c:v>1.1317060000000001</c:v>
                </c:pt>
                <c:pt idx="24">
                  <c:v>1.2386379999999999</c:v>
                </c:pt>
                <c:pt idx="25">
                  <c:v>1.3455710000000001</c:v>
                </c:pt>
                <c:pt idx="26">
                  <c:v>1.452504</c:v>
                </c:pt>
                <c:pt idx="27">
                  <c:v>1.4079489999999999</c:v>
                </c:pt>
                <c:pt idx="28">
                  <c:v>1.3633930000000001</c:v>
                </c:pt>
                <c:pt idx="29">
                  <c:v>0.962395</c:v>
                </c:pt>
                <c:pt idx="30">
                  <c:v>0.85546199999999994</c:v>
                </c:pt>
                <c:pt idx="31">
                  <c:v>1.0247729999999999</c:v>
                </c:pt>
                <c:pt idx="32">
                  <c:v>1.2208159999999999</c:v>
                </c:pt>
                <c:pt idx="33">
                  <c:v>0.62377499999999997</c:v>
                </c:pt>
                <c:pt idx="34">
                  <c:v>0.58813000000000004</c:v>
                </c:pt>
                <c:pt idx="35">
                  <c:v>0.81981800000000005</c:v>
                </c:pt>
                <c:pt idx="36">
                  <c:v>0.63268599999999997</c:v>
                </c:pt>
                <c:pt idx="37">
                  <c:v>0.45446399999999998</c:v>
                </c:pt>
                <c:pt idx="38">
                  <c:v>0.47228700000000001</c:v>
                </c:pt>
                <c:pt idx="39">
                  <c:v>0.35644300000000001</c:v>
                </c:pt>
                <c:pt idx="40">
                  <c:v>0.38317600000000002</c:v>
                </c:pt>
                <c:pt idx="41">
                  <c:v>0.42773099999999997</c:v>
                </c:pt>
                <c:pt idx="42">
                  <c:v>0.27624300000000002</c:v>
                </c:pt>
                <c:pt idx="43">
                  <c:v>0.33862100000000001</c:v>
                </c:pt>
                <c:pt idx="44">
                  <c:v>0.27624300000000002</c:v>
                </c:pt>
                <c:pt idx="45">
                  <c:v>0.26733200000000001</c:v>
                </c:pt>
                <c:pt idx="46">
                  <c:v>0.46337600000000001</c:v>
                </c:pt>
                <c:pt idx="47">
                  <c:v>0.29406500000000002</c:v>
                </c:pt>
                <c:pt idx="48">
                  <c:v>0.31188700000000003</c:v>
                </c:pt>
                <c:pt idx="49">
                  <c:v>0.213866</c:v>
                </c:pt>
                <c:pt idx="50">
                  <c:v>0.26733200000000001</c:v>
                </c:pt>
                <c:pt idx="51">
                  <c:v>0.204955</c:v>
                </c:pt>
                <c:pt idx="52">
                  <c:v>0.17822099999999999</c:v>
                </c:pt>
                <c:pt idx="53">
                  <c:v>0.24951000000000001</c:v>
                </c:pt>
                <c:pt idx="54">
                  <c:v>0.16930999999999999</c:v>
                </c:pt>
                <c:pt idx="55">
                  <c:v>0.16039900000000001</c:v>
                </c:pt>
                <c:pt idx="56">
                  <c:v>0.16930999999999999</c:v>
                </c:pt>
                <c:pt idx="57">
                  <c:v>0.196043</c:v>
                </c:pt>
                <c:pt idx="58">
                  <c:v>0.196043</c:v>
                </c:pt>
                <c:pt idx="59">
                  <c:v>9.8021999999999998E-2</c:v>
                </c:pt>
                <c:pt idx="60">
                  <c:v>0.16039900000000001</c:v>
                </c:pt>
                <c:pt idx="61">
                  <c:v>9.8021999999999998E-2</c:v>
                </c:pt>
                <c:pt idx="62">
                  <c:v>0.15148800000000001</c:v>
                </c:pt>
                <c:pt idx="63">
                  <c:v>0.115844</c:v>
                </c:pt>
                <c:pt idx="64">
                  <c:v>6.2377000000000002E-2</c:v>
                </c:pt>
                <c:pt idx="65">
                  <c:v>4.4554999999999997E-2</c:v>
                </c:pt>
                <c:pt idx="66">
                  <c:v>5.3466E-2</c:v>
                </c:pt>
                <c:pt idx="67">
                  <c:v>6.2377000000000002E-2</c:v>
                </c:pt>
                <c:pt idx="68">
                  <c:v>2.6733E-2</c:v>
                </c:pt>
                <c:pt idx="69">
                  <c:v>3.5644000000000002E-2</c:v>
                </c:pt>
                <c:pt idx="70">
                  <c:v>5.3466E-2</c:v>
                </c:pt>
                <c:pt idx="71">
                  <c:v>8.9110000000000005E-3</c:v>
                </c:pt>
                <c:pt idx="72">
                  <c:v>1.7822000000000001E-2</c:v>
                </c:pt>
                <c:pt idx="73">
                  <c:v>1.7822000000000001E-2</c:v>
                </c:pt>
                <c:pt idx="74">
                  <c:v>0</c:v>
                </c:pt>
                <c:pt idx="75">
                  <c:v>8.9110000000000005E-3</c:v>
                </c:pt>
                <c:pt idx="76">
                  <c:v>1.7822000000000001E-2</c:v>
                </c:pt>
                <c:pt idx="77">
                  <c:v>0</c:v>
                </c:pt>
                <c:pt idx="78">
                  <c:v>8.9110000000000005E-3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B73-4F7D-AE92-AD9DA4598E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26870383"/>
        <c:axId val="1680393071"/>
      </c:lineChart>
      <c:catAx>
        <c:axId val="15268703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80393071"/>
        <c:crosses val="autoZero"/>
        <c:auto val="1"/>
        <c:lblAlgn val="ctr"/>
        <c:lblOffset val="100"/>
        <c:noMultiLvlLbl val="0"/>
      </c:catAx>
      <c:valAx>
        <c:axId val="16803930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268703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3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18.03.2021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32129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943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33309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8303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9890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3195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7203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87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7316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7738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png"/><Relationship Id="rId5" Type="http://schemas.openxmlformats.org/officeDocument/2006/relationships/image" Target="../media/image50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png"/><Relationship Id="rId5" Type="http://schemas.openxmlformats.org/officeDocument/2006/relationships/image" Target="../media/image50.svg"/><Relationship Id="rId4" Type="http://schemas.openxmlformats.org/officeDocument/2006/relationships/image" Target="../media/image1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0.svg"/><Relationship Id="rId5" Type="http://schemas.openxmlformats.org/officeDocument/2006/relationships/image" Target="../media/image11.png"/><Relationship Id="rId4" Type="http://schemas.openxmlformats.org/officeDocument/2006/relationships/image" Target="../media/image3.sv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tmp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0.svg"/><Relationship Id="rId5" Type="http://schemas.openxmlformats.org/officeDocument/2006/relationships/image" Target="../media/image11.png"/><Relationship Id="rId4" Type="http://schemas.openxmlformats.org/officeDocument/2006/relationships/image" Target="../media/image3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png"/><Relationship Id="rId5" Type="http://schemas.openxmlformats.org/officeDocument/2006/relationships/image" Target="../media/image50.svg"/><Relationship Id="rId4" Type="http://schemas.openxmlformats.org/officeDocument/2006/relationships/image" Target="../media/image1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png"/><Relationship Id="rId5" Type="http://schemas.openxmlformats.org/officeDocument/2006/relationships/image" Target="../media/image50.svg"/><Relationship Id="rId4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039226"/>
            <a:ext cx="11487705" cy="5587305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11FBEFA6-3CC9-4A8B-98AB-811AE091489A}"/>
              </a:ext>
            </a:extLst>
          </p:cNvPr>
          <p:cNvSpPr/>
          <p:nvPr userDrawn="1"/>
        </p:nvSpPr>
        <p:spPr>
          <a:xfrm>
            <a:off x="1" y="1"/>
            <a:ext cx="12192000" cy="79066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20" name="Nadpis 1">
            <a:extLst>
              <a:ext uri="{FF2B5EF4-FFF2-40B4-BE49-F238E27FC236}">
                <a16:creationId xmlns:a16="http://schemas.microsoft.com/office/drawing/2014/main" id="{C2747F8C-F296-41AB-B6E6-650FFEA011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1"/>
            <a:ext cx="5396696" cy="790667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9928806D-A537-4323-B4ED-4983696D2AF8}"/>
              </a:ext>
            </a:extLst>
          </p:cNvPr>
          <p:cNvGrpSpPr/>
          <p:nvPr userDrawn="1"/>
        </p:nvGrpSpPr>
        <p:grpSpPr>
          <a:xfrm>
            <a:off x="5972087" y="107328"/>
            <a:ext cx="6026262" cy="737003"/>
            <a:chOff x="5972087" y="329946"/>
            <a:chExt cx="6026262" cy="73700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FB2B0A03-1219-4FC5-81C7-A43DCB123A0C}"/>
                </a:ext>
              </a:extLst>
            </p:cNvPr>
            <p:cNvGrpSpPr/>
            <p:nvPr userDrawn="1"/>
          </p:nvGrpSpPr>
          <p:grpSpPr>
            <a:xfrm>
              <a:off x="8116661" y="349032"/>
              <a:ext cx="3881688" cy="450808"/>
              <a:chOff x="8214317" y="349032"/>
              <a:chExt cx="3881688" cy="450808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2E921148-1008-412D-AB36-245237C3D6B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214317" y="488933"/>
                <a:ext cx="2963998" cy="252000"/>
              </a:xfrm>
              <a:prstGeom prst="rect">
                <a:avLst/>
              </a:prstGeom>
            </p:spPr>
          </p:pic>
          <p:pic>
            <p:nvPicPr>
              <p:cNvPr id="28" name="Obrázek 27" descr="Obsah obrázku kreslení&#10;&#10;Popis byl vytvořen automaticky">
                <a:extLst>
                  <a:ext uri="{FF2B5EF4-FFF2-40B4-BE49-F238E27FC236}">
                    <a16:creationId xmlns:a16="http://schemas.microsoft.com/office/drawing/2014/main" id="{480755B3-A38B-4215-974C-50EA6F66494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1430075" y="349032"/>
                <a:ext cx="665930" cy="450808"/>
              </a:xfrm>
              <a:prstGeom prst="rect">
                <a:avLst/>
              </a:prstGeom>
            </p:spPr>
          </p:pic>
        </p:grpSp>
        <p:pic>
          <p:nvPicPr>
            <p:cNvPr id="23" name="Grafický objekt 22">
              <a:extLst>
                <a:ext uri="{FF2B5EF4-FFF2-40B4-BE49-F238E27FC236}">
                  <a16:creationId xmlns:a16="http://schemas.microsoft.com/office/drawing/2014/main" id="{1A14BE4F-72B2-49A1-B4A4-7983F7AE574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t="-1" b="-2685"/>
            <a:stretch/>
          </p:blipFill>
          <p:spPr>
            <a:xfrm>
              <a:off x="5972087" y="329946"/>
              <a:ext cx="1892814" cy="7370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4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0220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381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63525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15910740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8595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18.03.2021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71162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délník 10">
            <a:extLst>
              <a:ext uri="{FF2B5EF4-FFF2-40B4-BE49-F238E27FC236}">
                <a16:creationId xmlns:a16="http://schemas.microsoft.com/office/drawing/2014/main" id="{DC58920C-B9EC-4A94-B9EB-451592F3EED9}"/>
              </a:ext>
            </a:extLst>
          </p:cNvPr>
          <p:cNvSpPr/>
          <p:nvPr userDrawn="1"/>
        </p:nvSpPr>
        <p:spPr>
          <a:xfrm>
            <a:off x="1" y="1"/>
            <a:ext cx="12192000" cy="79066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2" name="Nadpis 1">
            <a:extLst>
              <a:ext uri="{FF2B5EF4-FFF2-40B4-BE49-F238E27FC236}">
                <a16:creationId xmlns:a16="http://schemas.microsoft.com/office/drawing/2014/main" id="{A3C58891-14E6-4818-B969-C72F93F087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1"/>
            <a:ext cx="5396696" cy="790667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4B49FBB4-BF51-45C2-86CA-B4502DA62936}"/>
              </a:ext>
            </a:extLst>
          </p:cNvPr>
          <p:cNvGrpSpPr/>
          <p:nvPr userDrawn="1"/>
        </p:nvGrpSpPr>
        <p:grpSpPr>
          <a:xfrm>
            <a:off x="5972087" y="107328"/>
            <a:ext cx="6026262" cy="737003"/>
            <a:chOff x="5972087" y="329946"/>
            <a:chExt cx="6026262" cy="737003"/>
          </a:xfrm>
        </p:grpSpPr>
        <p:grpSp>
          <p:nvGrpSpPr>
            <p:cNvPr id="14" name="Skupina 13">
              <a:extLst>
                <a:ext uri="{FF2B5EF4-FFF2-40B4-BE49-F238E27FC236}">
                  <a16:creationId xmlns:a16="http://schemas.microsoft.com/office/drawing/2014/main" id="{1533BE81-CFEE-48A9-AF03-143EC513CB79}"/>
                </a:ext>
              </a:extLst>
            </p:cNvPr>
            <p:cNvGrpSpPr/>
            <p:nvPr userDrawn="1"/>
          </p:nvGrpSpPr>
          <p:grpSpPr>
            <a:xfrm>
              <a:off x="8116661" y="349032"/>
              <a:ext cx="3881688" cy="450808"/>
              <a:chOff x="8214317" y="349032"/>
              <a:chExt cx="3881688" cy="450808"/>
            </a:xfrm>
          </p:grpSpPr>
          <p:pic>
            <p:nvPicPr>
              <p:cNvPr id="17" name="Grafický objekt 16">
                <a:extLst>
                  <a:ext uri="{FF2B5EF4-FFF2-40B4-BE49-F238E27FC236}">
                    <a16:creationId xmlns:a16="http://schemas.microsoft.com/office/drawing/2014/main" id="{2BA1D09A-64DD-4910-BF60-CC7075472A8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214317" y="488933"/>
                <a:ext cx="2963998" cy="252000"/>
              </a:xfrm>
              <a:prstGeom prst="rect">
                <a:avLst/>
              </a:prstGeom>
            </p:spPr>
          </p:pic>
          <p:pic>
            <p:nvPicPr>
              <p:cNvPr id="18" name="Obrázek 17" descr="Obsah obrázku kreslení&#10;&#10;Popis byl vytvořen automaticky">
                <a:extLst>
                  <a:ext uri="{FF2B5EF4-FFF2-40B4-BE49-F238E27FC236}">
                    <a16:creationId xmlns:a16="http://schemas.microsoft.com/office/drawing/2014/main" id="{3A04F306-61D6-499B-9F34-24714C7AFEA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1430075" y="349032"/>
                <a:ext cx="665930" cy="450808"/>
              </a:xfrm>
              <a:prstGeom prst="rect">
                <a:avLst/>
              </a:prstGeom>
            </p:spPr>
          </p:pic>
        </p:grpSp>
        <p:pic>
          <p:nvPicPr>
            <p:cNvPr id="15" name="Grafický objekt 14">
              <a:extLst>
                <a:ext uri="{FF2B5EF4-FFF2-40B4-BE49-F238E27FC236}">
                  <a16:creationId xmlns:a16="http://schemas.microsoft.com/office/drawing/2014/main" id="{62747C58-6152-448D-9270-C4FE61C51FC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t="-1" b="-2685"/>
            <a:stretch/>
          </p:blipFill>
          <p:spPr>
            <a:xfrm>
              <a:off x="5972087" y="329946"/>
              <a:ext cx="1892814" cy="7370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al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7">
            <a:extLst>
              <a:ext uri="{FF2B5EF4-FFF2-40B4-BE49-F238E27FC236}">
                <a16:creationId xmlns:a16="http://schemas.microsoft.com/office/drawing/2014/main" id="{57251005-B581-4C6B-9623-FE7C9E672C61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9" name="Nadpis 1">
            <a:extLst>
              <a:ext uri="{FF2B5EF4-FFF2-40B4-BE49-F238E27FC236}">
                <a16:creationId xmlns:a16="http://schemas.microsoft.com/office/drawing/2014/main" id="{2ABA8342-40EF-4EF8-878F-E756BF1AAB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EC133C2D-E49B-4A76-8E4C-79637436790E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102342" y="93094"/>
            <a:ext cx="4017507" cy="504000"/>
            <a:chOff x="5972087" y="329946"/>
            <a:chExt cx="6026262" cy="737003"/>
          </a:xfrm>
        </p:grpSpPr>
        <p:grpSp>
          <p:nvGrpSpPr>
            <p:cNvPr id="12" name="Skupina 11">
              <a:extLst>
                <a:ext uri="{FF2B5EF4-FFF2-40B4-BE49-F238E27FC236}">
                  <a16:creationId xmlns:a16="http://schemas.microsoft.com/office/drawing/2014/main" id="{7B0E7EF1-130B-4AF3-9B9B-F57B675459BE}"/>
                </a:ext>
              </a:extLst>
            </p:cNvPr>
            <p:cNvGrpSpPr/>
            <p:nvPr userDrawn="1"/>
          </p:nvGrpSpPr>
          <p:grpSpPr>
            <a:xfrm>
              <a:off x="8116661" y="331276"/>
              <a:ext cx="3881688" cy="450808"/>
              <a:chOff x="8214317" y="331276"/>
              <a:chExt cx="3881688" cy="450808"/>
            </a:xfrm>
          </p:grpSpPr>
          <p:pic>
            <p:nvPicPr>
              <p:cNvPr id="14" name="Grafický objekt 13">
                <a:extLst>
                  <a:ext uri="{FF2B5EF4-FFF2-40B4-BE49-F238E27FC236}">
                    <a16:creationId xmlns:a16="http://schemas.microsoft.com/office/drawing/2014/main" id="{5A70A0E6-773C-4F6E-853C-28A61AEF1D8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214317" y="471177"/>
                <a:ext cx="2963998" cy="252000"/>
              </a:xfrm>
              <a:prstGeom prst="rect">
                <a:avLst/>
              </a:prstGeom>
            </p:spPr>
          </p:pic>
          <p:pic>
            <p:nvPicPr>
              <p:cNvPr id="15" name="Obrázek 14" descr="Obsah obrázku kreslení&#10;&#10;Popis byl vytvořen automaticky">
                <a:extLst>
                  <a:ext uri="{FF2B5EF4-FFF2-40B4-BE49-F238E27FC236}">
                    <a16:creationId xmlns:a16="http://schemas.microsoft.com/office/drawing/2014/main" id="{7F95AEA6-4367-4B52-93A3-3068041EC41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1430075" y="331276"/>
                <a:ext cx="665930" cy="450808"/>
              </a:xfrm>
              <a:prstGeom prst="rect">
                <a:avLst/>
              </a:prstGeom>
            </p:spPr>
          </p:pic>
        </p:grpSp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ABAFA576-D9BF-4267-9BD2-2B78AD34E65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t="-1" b="-2685"/>
            <a:stretch/>
          </p:blipFill>
          <p:spPr>
            <a:xfrm>
              <a:off x="5972087" y="329946"/>
              <a:ext cx="1892814" cy="7370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540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831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273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90379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48235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  <p15:guide id="2" pos="758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26669894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3" r:id="rId3"/>
    <p:sldLayoutId id="2147483661" r:id="rId4"/>
    <p:sldLayoutId id="2147483665" r:id="rId5"/>
    <p:sldLayoutId id="2147483678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36472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1"/>
          <p:cNvSpPr txBox="1">
            <a:spLocks/>
          </p:cNvSpPr>
          <p:nvPr/>
        </p:nvSpPr>
        <p:spPr>
          <a:xfrm>
            <a:off x="0" y="3831336"/>
            <a:ext cx="12192000" cy="15342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Příklad efektu očkování:</a:t>
            </a:r>
            <a:r>
              <a:rPr kumimoji="0" lang="cs-CZ" sz="44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44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zdravotničtí pracovníci </a:t>
            </a:r>
            <a:endParaRPr kumimoji="0" lang="cs-CZ" sz="4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73152" y="1801368"/>
            <a:ext cx="12192000" cy="16905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4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Stav a vývoj epidemie COVID-19 </a:t>
            </a:r>
            <a:br>
              <a:rPr kumimoji="0" lang="cs-CZ" sz="4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kumimoji="0" lang="cs-CZ" sz="4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 dostupných datech</a:t>
            </a:r>
          </a:p>
        </p:txBody>
      </p:sp>
    </p:spTree>
    <p:extLst>
      <p:ext uri="{BB962C8B-B14F-4D97-AF65-F5344CB8AC3E}">
        <p14:creationId xmlns:p14="http://schemas.microsoft.com/office/powerpoint/2010/main" val="175096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DA7FDE-62BA-4179-BA4D-AB192F26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326652" cy="576000"/>
          </a:xfrm>
        </p:spPr>
        <p:txBody>
          <a:bodyPr/>
          <a:lstStyle/>
          <a:p>
            <a:r>
              <a:rPr lang="cs-CZ" dirty="0"/>
              <a:t>Klienti a pracovníci v sociálních službách vyžadující hospitalizaci z důvodu COVID-19</a:t>
            </a:r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60173AA5-760E-4890-90E2-16710D92A897}"/>
              </a:ext>
            </a:extLst>
          </p:cNvPr>
          <p:cNvGraphicFramePr/>
          <p:nvPr/>
        </p:nvGraphicFramePr>
        <p:xfrm>
          <a:off x="352337" y="934057"/>
          <a:ext cx="11518821" cy="5612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CBDB047-9B6A-4800-8865-B2F14B9CE230}"/>
              </a:ext>
            </a:extLst>
          </p:cNvPr>
          <p:cNvSpPr txBox="1"/>
          <p:nvPr/>
        </p:nvSpPr>
        <p:spPr>
          <a:xfrm rot="16200000">
            <a:off x="-1182697" y="3135089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Denní počet nových případů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FB1B2-5954-4917-86E8-05CAC9208F90}"/>
              </a:ext>
            </a:extLst>
          </p:cNvPr>
          <p:cNvSpPr txBox="1"/>
          <p:nvPr/>
        </p:nvSpPr>
        <p:spPr>
          <a:xfrm>
            <a:off x="0" y="597841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 dat: ISIN a ISIN – modul sociálních služeb</a:t>
            </a: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6699F624-D5B2-4011-B4A6-2BC995418F25}"/>
              </a:ext>
            </a:extLst>
          </p:cNvPr>
          <p:cNvCxnSpPr/>
          <p:nvPr/>
        </p:nvCxnSpPr>
        <p:spPr>
          <a:xfrm>
            <a:off x="8554802" y="1295549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5">
            <a:extLst>
              <a:ext uri="{FF2B5EF4-FFF2-40B4-BE49-F238E27FC236}">
                <a16:creationId xmlns:a16="http://schemas.microsoft.com/office/drawing/2014/main" id="{94511879-45E4-4E33-970C-77CDADFB8F6C}"/>
              </a:ext>
            </a:extLst>
          </p:cNvPr>
          <p:cNvSpPr txBox="1"/>
          <p:nvPr/>
        </p:nvSpPr>
        <p:spPr>
          <a:xfrm>
            <a:off x="8917060" y="1126275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7 denní klouzavý průměr</a:t>
            </a:r>
          </a:p>
        </p:txBody>
      </p:sp>
    </p:spTree>
    <p:extLst>
      <p:ext uri="{BB962C8B-B14F-4D97-AF65-F5344CB8AC3E}">
        <p14:creationId xmlns:p14="http://schemas.microsoft.com/office/powerpoint/2010/main" val="106104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DA7FDE-62BA-4179-BA4D-AB192F26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326652" cy="576000"/>
          </a:xfrm>
        </p:spPr>
        <p:txBody>
          <a:bodyPr/>
          <a:lstStyle/>
          <a:p>
            <a:r>
              <a:rPr lang="cs-CZ" dirty="0"/>
              <a:t>Klienti a pracovníci v sociálních službách s těžkým průběhem nemoci</a:t>
            </a:r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60173AA5-760E-4890-90E2-16710D92A897}"/>
              </a:ext>
            </a:extLst>
          </p:cNvPr>
          <p:cNvGraphicFramePr/>
          <p:nvPr/>
        </p:nvGraphicFramePr>
        <p:xfrm>
          <a:off x="352338" y="934057"/>
          <a:ext cx="11232858" cy="5612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CBDB047-9B6A-4800-8865-B2F14B9CE230}"/>
              </a:ext>
            </a:extLst>
          </p:cNvPr>
          <p:cNvSpPr txBox="1"/>
          <p:nvPr/>
        </p:nvSpPr>
        <p:spPr>
          <a:xfrm rot="16200000">
            <a:off x="-1182697" y="3135089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Denní počet nových případů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FB1B2-5954-4917-86E8-05CAC9208F90}"/>
              </a:ext>
            </a:extLst>
          </p:cNvPr>
          <p:cNvSpPr txBox="1"/>
          <p:nvPr/>
        </p:nvSpPr>
        <p:spPr>
          <a:xfrm>
            <a:off x="0" y="597841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 dat: ISIN a ISIN – modul sociálních služeb</a:t>
            </a: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BC4FF1E4-8D78-4119-AE73-5ECF233E5080}"/>
              </a:ext>
            </a:extLst>
          </p:cNvPr>
          <p:cNvCxnSpPr/>
          <p:nvPr/>
        </p:nvCxnSpPr>
        <p:spPr>
          <a:xfrm>
            <a:off x="8554802" y="1295549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5">
            <a:extLst>
              <a:ext uri="{FF2B5EF4-FFF2-40B4-BE49-F238E27FC236}">
                <a16:creationId xmlns:a16="http://schemas.microsoft.com/office/drawing/2014/main" id="{36715F8D-6236-491C-8E3C-B3955460BFC3}"/>
              </a:ext>
            </a:extLst>
          </p:cNvPr>
          <p:cNvSpPr txBox="1"/>
          <p:nvPr/>
        </p:nvSpPr>
        <p:spPr>
          <a:xfrm>
            <a:off x="8917060" y="1126275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7 denní klouzavý průměr</a:t>
            </a:r>
          </a:p>
        </p:txBody>
      </p:sp>
    </p:spTree>
    <p:extLst>
      <p:ext uri="{BB962C8B-B14F-4D97-AF65-F5344CB8AC3E}">
        <p14:creationId xmlns:p14="http://schemas.microsoft.com/office/powerpoint/2010/main" val="102232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1"/>
          <p:cNvSpPr txBox="1">
            <a:spLocks/>
          </p:cNvSpPr>
          <p:nvPr/>
        </p:nvSpPr>
        <p:spPr>
          <a:xfrm>
            <a:off x="0" y="3831335"/>
            <a:ext cx="12192000" cy="19656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Příklad efektu očkování: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velmi malý podíl osob nakažených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po očkování</a:t>
            </a:r>
            <a:endParaRPr kumimoji="0" lang="cs-CZ" sz="4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73152" y="1801368"/>
            <a:ext cx="12192000" cy="16905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4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Stav a vývoj epidemie COVID-19 </a:t>
            </a:r>
            <a:br>
              <a:rPr kumimoji="0" lang="cs-CZ" sz="4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kumimoji="0" lang="cs-CZ" sz="4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 dostupných datech</a:t>
            </a:r>
          </a:p>
        </p:txBody>
      </p:sp>
    </p:spTree>
    <p:extLst>
      <p:ext uri="{BB962C8B-B14F-4D97-AF65-F5344CB8AC3E}">
        <p14:creationId xmlns:p14="http://schemas.microsoft.com/office/powerpoint/2010/main" val="45311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 smtClean="0"/>
              <a:t>Očkování zdravotnických pracovníků </a:t>
            </a:r>
            <a:endParaRPr lang="cs-CZ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56A4F3-4E68-4416-AC19-AF13BC48D3B9}"/>
              </a:ext>
            </a:extLst>
          </p:cNvPr>
          <p:cNvSpPr txBox="1"/>
          <p:nvPr/>
        </p:nvSpPr>
        <p:spPr>
          <a:xfrm>
            <a:off x="5390575" y="102272"/>
            <a:ext cx="2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14. 3. 2021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436755" y="680206"/>
            <a:ext cx="1118940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Velmi</a:t>
            </a:r>
            <a:r>
              <a:rPr kumimoji="0" lang="cs-CZ" sz="28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nízké počty nákaz u očkovaných ukazují na vysokou účinnost vakcinace. Většina takto registrovaných nákaz byla nadto zjištěna krátce po 1. dávce vakcíny, kdy ochrana očkovaného ještě nemohla být rozvinuta. </a:t>
            </a:r>
            <a:endParaRPr kumimoji="0" lang="cs-CZ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Šipka dolů 3"/>
          <p:cNvSpPr/>
          <p:nvPr/>
        </p:nvSpPr>
        <p:spPr>
          <a:xfrm>
            <a:off x="5449172" y="2704690"/>
            <a:ext cx="1164566" cy="4831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5" name="Obdélník 24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210160" y="3301151"/>
            <a:ext cx="117446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U zdravotnických</a:t>
            </a:r>
            <a:r>
              <a:rPr kumimoji="0" lang="cs-CZ" sz="24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pracovníků (ZP) bylo takto zachyceno 3 670 nakažených osob (2,4 %) – naprostá většina do 14 dnů od první dávky, přičemž cca 30 % do 7 dnů. Po druhé dávce očkování bylo zachyceno 654 nakažených ZP  (0,6 %) – opět cca z 50% do 10 – 14 dnů po aplikaci dávky. U ostatních očkovaných osob byl záchyt pozitivních případů po první dávce 1,07% (6 718 osob) a po druhé dávce 0,5% (955 osob).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s-CZ" sz="2400" dirty="0" smtClean="0">
              <a:solidFill>
                <a:srgbClr val="000000"/>
              </a:solidFill>
              <a:latin typeface="Arial" panose="020B060402020202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s-CZ" sz="2400" dirty="0">
              <a:solidFill>
                <a:srgbClr val="000000"/>
              </a:solidFill>
              <a:latin typeface="Arial" panose="020B060402020202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Celkem je tedy evidováno 10 388 nákaz po 1. dávce (1,33 %) a 1 609 (0,54 %) po druhé dávce očkování. Tito nakažení nemají těžký průběh onemocnění. </a:t>
            </a:r>
            <a:endParaRPr kumimoji="0" lang="cs-CZ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Šipka dolů 11"/>
          <p:cNvSpPr/>
          <p:nvPr/>
        </p:nvSpPr>
        <p:spPr>
          <a:xfrm>
            <a:off x="5449172" y="5237213"/>
            <a:ext cx="1164566" cy="4831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3117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60" y="0"/>
            <a:ext cx="7434501" cy="576000"/>
          </a:xfrm>
        </p:spPr>
        <p:txBody>
          <a:bodyPr/>
          <a:lstStyle/>
          <a:p>
            <a:r>
              <a:rPr lang="cs-CZ" dirty="0"/>
              <a:t>Zdravotničtí pracovníci COVID-19 pozitivní po zahájení </a:t>
            </a:r>
            <a:br>
              <a:rPr lang="cs-CZ" dirty="0"/>
            </a:br>
            <a:r>
              <a:rPr lang="cs-CZ" dirty="0"/>
              <a:t>vakcinace v období od 27.12. do současnosti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D9F5445-77AB-4928-8407-960BEEBEE6AB}"/>
              </a:ext>
            </a:extLst>
          </p:cNvPr>
          <p:cNvSpPr/>
          <p:nvPr/>
        </p:nvSpPr>
        <p:spPr>
          <a:xfrm>
            <a:off x="1733551" y="6582159"/>
            <a:ext cx="828039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Národní zdravotnický informační sytém (NZIS), ÚZIS ČR; Informační systém infekční nemoci (ISIN) </a:t>
            </a:r>
          </a:p>
        </p:txBody>
      </p:sp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2AE52295-EB4F-4B9F-BE25-BFDBAC3431A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53691" y="895350"/>
          <a:ext cx="11684618" cy="4857749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811680">
                  <a:extLst>
                    <a:ext uri="{9D8B030D-6E8A-4147-A177-3AD203B41FA5}">
                      <a16:colId xmlns:a16="http://schemas.microsoft.com/office/drawing/2014/main" val="2651665098"/>
                    </a:ext>
                  </a:extLst>
                </a:gridCol>
                <a:gridCol w="1478823">
                  <a:extLst>
                    <a:ext uri="{9D8B030D-6E8A-4147-A177-3AD203B41FA5}">
                      <a16:colId xmlns:a16="http://schemas.microsoft.com/office/drawing/2014/main" val="3939455336"/>
                    </a:ext>
                  </a:extLst>
                </a:gridCol>
                <a:gridCol w="1478823">
                  <a:extLst>
                    <a:ext uri="{9D8B030D-6E8A-4147-A177-3AD203B41FA5}">
                      <a16:colId xmlns:a16="http://schemas.microsoft.com/office/drawing/2014/main" val="2226907532"/>
                    </a:ext>
                  </a:extLst>
                </a:gridCol>
                <a:gridCol w="1478823">
                  <a:extLst>
                    <a:ext uri="{9D8B030D-6E8A-4147-A177-3AD203B41FA5}">
                      <a16:colId xmlns:a16="http://schemas.microsoft.com/office/drawing/2014/main" val="3137605142"/>
                    </a:ext>
                  </a:extLst>
                </a:gridCol>
                <a:gridCol w="1478823">
                  <a:extLst>
                    <a:ext uri="{9D8B030D-6E8A-4147-A177-3AD203B41FA5}">
                      <a16:colId xmlns:a16="http://schemas.microsoft.com/office/drawing/2014/main" val="1191632934"/>
                    </a:ext>
                  </a:extLst>
                </a:gridCol>
                <a:gridCol w="1478823">
                  <a:extLst>
                    <a:ext uri="{9D8B030D-6E8A-4147-A177-3AD203B41FA5}">
                      <a16:colId xmlns:a16="http://schemas.microsoft.com/office/drawing/2014/main" val="2585328810"/>
                    </a:ext>
                  </a:extLst>
                </a:gridCol>
                <a:gridCol w="1478823">
                  <a:extLst>
                    <a:ext uri="{9D8B030D-6E8A-4147-A177-3AD203B41FA5}">
                      <a16:colId xmlns:a16="http://schemas.microsoft.com/office/drawing/2014/main" val="523968194"/>
                    </a:ext>
                  </a:extLst>
                </a:gridCol>
              </a:tblGrid>
              <a:tr h="740777"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Pozitivní kdykoliv po zahájení vakcinace (po podání 1. dávky)</a:t>
                      </a:r>
                    </a:p>
                  </a:txBody>
                  <a:tcPr marL="36000" marR="3600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l-PL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Pozitivní po 2. dávce vakcíny</a:t>
                      </a:r>
                    </a:p>
                  </a:txBody>
                  <a:tcPr marL="36000" marR="3600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l-PL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039297"/>
                  </a:ext>
                </a:extLst>
              </a:tr>
              <a:tr h="942480"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Celkový počet očkovaných osob</a:t>
                      </a:r>
                    </a:p>
                  </a:txBody>
                  <a:tcPr marL="36000" marR="3600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Počet (podíl) pozitivních</a:t>
                      </a:r>
                    </a:p>
                    <a:p>
                      <a:pPr algn="ctr" fontAlgn="ctr"/>
                      <a:r>
                        <a:rPr lang="pl-PL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po zahájení vakcinace</a:t>
                      </a:r>
                    </a:p>
                  </a:txBody>
                  <a:tcPr marL="36000" marR="3600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Doba (dny) do pozitivity</a:t>
                      </a:r>
                    </a:p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průměr / medián</a:t>
                      </a:r>
                    </a:p>
                  </a:txBody>
                  <a:tcPr marL="36000" marR="36000" marT="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Celkový počet osob očkovaných 2. dávkou</a:t>
                      </a:r>
                    </a:p>
                  </a:txBody>
                  <a:tcPr marL="36000" marR="3600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Počet (podíl) pozitivních</a:t>
                      </a:r>
                    </a:p>
                    <a:p>
                      <a:pPr algn="ctr" fontAlgn="ctr"/>
                      <a:r>
                        <a:rPr lang="pl-PL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po 2. dávce</a:t>
                      </a:r>
                    </a:p>
                  </a:txBody>
                  <a:tcPr marL="36000" marR="3600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Doba (dny) do pozitivity</a:t>
                      </a:r>
                    </a:p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průměr / medián</a:t>
                      </a:r>
                    </a:p>
                  </a:txBody>
                  <a:tcPr marL="36000" marR="3600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4470326"/>
                  </a:ext>
                </a:extLst>
              </a:tr>
              <a:tr h="87987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u="none" strike="noStrike" dirty="0">
                          <a:effectLst/>
                        </a:rPr>
                        <a:t>Lékaři </a:t>
                      </a:r>
                    </a:p>
                    <a:p>
                      <a:pPr algn="l" fontAlgn="ctr"/>
                      <a:r>
                        <a:rPr lang="cs-CZ" sz="1000" b="0" u="none" strike="noStrike" dirty="0">
                          <a:effectLst/>
                        </a:rPr>
                        <a:t>(včetně zubních lékařů)*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41 896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821 (1,96 %)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15,8 / 12</a:t>
                      </a: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32 276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141 (0,44 %)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14,9 / 10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1230907"/>
                  </a:ext>
                </a:extLst>
              </a:tr>
              <a:tr h="87987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u="none" strike="noStrike" dirty="0">
                          <a:effectLst/>
                        </a:rPr>
                        <a:t>Sestry </a:t>
                      </a:r>
                    </a:p>
                    <a:p>
                      <a:pPr algn="l" fontAlgn="ctr"/>
                      <a:r>
                        <a:rPr lang="cs-CZ" sz="1000" b="0" u="none" strike="noStrike" dirty="0">
                          <a:effectLst/>
                        </a:rPr>
                        <a:t>(§ 5 Všeobecná sestra, § 5a Dětská sestra, </a:t>
                      </a:r>
                    </a:p>
                    <a:p>
                      <a:pPr algn="l" fontAlgn="ctr"/>
                      <a:r>
                        <a:rPr lang="cs-CZ" sz="1000" b="0" u="none" strike="noStrike" dirty="0">
                          <a:effectLst/>
                        </a:rPr>
                        <a:t>§ 6 Porodní asistentka, § 21b Praktická sestra)*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64 230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1 737 (2,70 %)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17,4 / 12</a:t>
                      </a: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46 337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337 (0,73 %)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17,6 / 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2447989"/>
                  </a:ext>
                </a:extLst>
              </a:tr>
              <a:tr h="87987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u="none" strike="noStrike" dirty="0">
                          <a:effectLst/>
                        </a:rPr>
                        <a:t>Ostatní zdravotničtí pracovníci </a:t>
                      </a:r>
                    </a:p>
                    <a:p>
                      <a:pPr algn="l" fontAlgn="ctr"/>
                      <a:r>
                        <a:rPr lang="cs-CZ" sz="1000" b="0" u="none" strike="noStrike" dirty="0">
                          <a:effectLst/>
                        </a:rPr>
                        <a:t>(NLZP § 7 až § 42 kromě § 21b, farmaceuti)*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47 778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1 112 (2,33 %)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15,6 / 11</a:t>
                      </a: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29 116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176 (0,60 %)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17,5 / 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18325100"/>
                  </a:ext>
                </a:extLst>
              </a:tr>
              <a:tr h="534864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u="none" strike="noStrike" dirty="0">
                          <a:effectLst/>
                        </a:rPr>
                        <a:t>CELKEM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153 904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3 670 (2,38 %)</a:t>
                      </a:r>
                    </a:p>
                  </a:txBody>
                  <a:tcPr marL="9525" marR="9525" marT="9525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16,5 / 12</a:t>
                      </a: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107 729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654 (0,61 %)</a:t>
                      </a:r>
                    </a:p>
                  </a:txBody>
                  <a:tcPr marL="9525" marR="9525" marT="9525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17,0 / 13</a:t>
                      </a:r>
                    </a:p>
                  </a:txBody>
                  <a:tcPr marL="9525" marR="9525" marT="9525" marB="0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177443"/>
                  </a:ext>
                </a:extLst>
              </a:tr>
            </a:tbl>
          </a:graphicData>
        </a:graphic>
      </p:graphicFrame>
      <p:sp>
        <p:nvSpPr>
          <p:cNvPr id="15" name="Obdélník 14">
            <a:extLst>
              <a:ext uri="{FF2B5EF4-FFF2-40B4-BE49-F238E27FC236}">
                <a16:creationId xmlns:a16="http://schemas.microsoft.com/office/drawing/2014/main" id="{140C9B47-26BB-4880-97F9-4F32DDC3E91E}"/>
              </a:ext>
            </a:extLst>
          </p:cNvPr>
          <p:cNvSpPr/>
          <p:nvPr/>
        </p:nvSpPr>
        <p:spPr>
          <a:xfrm>
            <a:off x="147347" y="5919685"/>
            <a:ext cx="1190177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 Zákon č. 96/2004 Sb. o podmínkách získávání a uznávání způsobilosti k výkonu nelékařských zdravotnických povolání a k výkonu činnosti souvisejících s poskytováním zdravotní péče a o změně některých souvisejících zákonů (zákon o nelékařských zdravotnických povoláních); zákona č. 95/2004 Sb. o podmínkách získávání a uznávání odborné způsobilosti a specializované způsobilosti k výkonu zdravotnického povolání lékaře, zubního lékaře a farmaceuta; zdravotničtí pracovníci evidovaní v NZIS (Národní registr zdravotnických pracovníků – NRZP).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43F22021-5189-4216-B8CB-F087C96DA959}"/>
              </a:ext>
            </a:extLst>
          </p:cNvPr>
          <p:cNvSpPr txBox="1"/>
          <p:nvPr/>
        </p:nvSpPr>
        <p:spPr>
          <a:xfrm>
            <a:off x="6934200" y="-17092"/>
            <a:ext cx="1247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14. 3. 2021</a:t>
            </a:r>
          </a:p>
        </p:txBody>
      </p:sp>
    </p:spTree>
    <p:extLst>
      <p:ext uri="{BB962C8B-B14F-4D97-AF65-F5344CB8AC3E}">
        <p14:creationId xmlns:p14="http://schemas.microsoft.com/office/powerpoint/2010/main" val="1763887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60" y="0"/>
            <a:ext cx="7434501" cy="576000"/>
          </a:xfrm>
        </p:spPr>
        <p:txBody>
          <a:bodyPr/>
          <a:lstStyle/>
          <a:p>
            <a:r>
              <a:rPr lang="cs-CZ" dirty="0"/>
              <a:t>COVID-19 pozitivita po zahájení vakcinace</a:t>
            </a:r>
          </a:p>
        </p:txBody>
      </p:sp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2AE52295-EB4F-4B9F-BE25-BFDBAC3431A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53691" y="1032083"/>
          <a:ext cx="11684618" cy="4531231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811680">
                  <a:extLst>
                    <a:ext uri="{9D8B030D-6E8A-4147-A177-3AD203B41FA5}">
                      <a16:colId xmlns:a16="http://schemas.microsoft.com/office/drawing/2014/main" val="2651665098"/>
                    </a:ext>
                  </a:extLst>
                </a:gridCol>
                <a:gridCol w="1478823">
                  <a:extLst>
                    <a:ext uri="{9D8B030D-6E8A-4147-A177-3AD203B41FA5}">
                      <a16:colId xmlns:a16="http://schemas.microsoft.com/office/drawing/2014/main" val="3939455336"/>
                    </a:ext>
                  </a:extLst>
                </a:gridCol>
                <a:gridCol w="1478823">
                  <a:extLst>
                    <a:ext uri="{9D8B030D-6E8A-4147-A177-3AD203B41FA5}">
                      <a16:colId xmlns:a16="http://schemas.microsoft.com/office/drawing/2014/main" val="2226907532"/>
                    </a:ext>
                  </a:extLst>
                </a:gridCol>
                <a:gridCol w="1478823">
                  <a:extLst>
                    <a:ext uri="{9D8B030D-6E8A-4147-A177-3AD203B41FA5}">
                      <a16:colId xmlns:a16="http://schemas.microsoft.com/office/drawing/2014/main" val="3137605142"/>
                    </a:ext>
                  </a:extLst>
                </a:gridCol>
                <a:gridCol w="1478823">
                  <a:extLst>
                    <a:ext uri="{9D8B030D-6E8A-4147-A177-3AD203B41FA5}">
                      <a16:colId xmlns:a16="http://schemas.microsoft.com/office/drawing/2014/main" val="1191632934"/>
                    </a:ext>
                  </a:extLst>
                </a:gridCol>
                <a:gridCol w="1478823">
                  <a:extLst>
                    <a:ext uri="{9D8B030D-6E8A-4147-A177-3AD203B41FA5}">
                      <a16:colId xmlns:a16="http://schemas.microsoft.com/office/drawing/2014/main" val="2585328810"/>
                    </a:ext>
                  </a:extLst>
                </a:gridCol>
                <a:gridCol w="1478823">
                  <a:extLst>
                    <a:ext uri="{9D8B030D-6E8A-4147-A177-3AD203B41FA5}">
                      <a16:colId xmlns:a16="http://schemas.microsoft.com/office/drawing/2014/main" val="523968194"/>
                    </a:ext>
                  </a:extLst>
                </a:gridCol>
              </a:tblGrid>
              <a:tr h="782077"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Pozitivní kdykoliv po zahájení vakcinace (po podání 1. dávky)</a:t>
                      </a:r>
                    </a:p>
                  </a:txBody>
                  <a:tcPr marL="36000" marR="3600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l-PL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Pozitivní po 2. dávce vakcíny</a:t>
                      </a:r>
                    </a:p>
                  </a:txBody>
                  <a:tcPr marL="36000" marR="3600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l-PL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039297"/>
                  </a:ext>
                </a:extLst>
              </a:tr>
              <a:tr h="995025"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Celkový počet očkovaných osob</a:t>
                      </a:r>
                    </a:p>
                  </a:txBody>
                  <a:tcPr marL="36000" marR="3600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Počet (podíl) pozitivních</a:t>
                      </a:r>
                    </a:p>
                    <a:p>
                      <a:pPr algn="ctr" fontAlgn="ctr"/>
                      <a:r>
                        <a:rPr lang="pl-PL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po zahájení vakcinace</a:t>
                      </a:r>
                    </a:p>
                  </a:txBody>
                  <a:tcPr marL="36000" marR="3600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Doba (dny) do pozitivity</a:t>
                      </a:r>
                    </a:p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průměr / medián</a:t>
                      </a:r>
                    </a:p>
                  </a:txBody>
                  <a:tcPr marL="36000" marR="36000" marT="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Celkový počet osob očkovaných 2. dávkou</a:t>
                      </a:r>
                    </a:p>
                  </a:txBody>
                  <a:tcPr marL="36000" marR="3600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Počet (podíl) pozitivních</a:t>
                      </a:r>
                    </a:p>
                    <a:p>
                      <a:pPr algn="ctr" fontAlgn="ctr"/>
                      <a:r>
                        <a:rPr lang="pl-PL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po 2. dávce</a:t>
                      </a:r>
                    </a:p>
                  </a:txBody>
                  <a:tcPr marL="36000" marR="3600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Doba (dny) do pozitivity</a:t>
                      </a:r>
                    </a:p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průměr / medián</a:t>
                      </a:r>
                    </a:p>
                  </a:txBody>
                  <a:tcPr marL="36000" marR="3600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4470326"/>
                  </a:ext>
                </a:extLst>
              </a:tr>
              <a:tr h="91804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600" b="1" u="none" strike="noStrike" dirty="0">
                          <a:effectLst/>
                          <a:latin typeface="+mn-lt"/>
                        </a:rPr>
                        <a:t>Očkovaní zdravotničtí pracovníci*</a:t>
                      </a:r>
                    </a:p>
                  </a:txBody>
                  <a:tcPr marL="36000" marR="36000" marT="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153 904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3 670 (2,39 %)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16,5 / 12</a:t>
                      </a: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107 729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654 (0,61 %)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17,0 / 13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1230907"/>
                  </a:ext>
                </a:extLst>
              </a:tr>
              <a:tr h="91804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600" b="1" u="none" strike="noStrike" dirty="0">
                          <a:effectLst/>
                          <a:latin typeface="+mn-lt"/>
                        </a:rPr>
                        <a:t>Ostatní očkovaní</a:t>
                      </a:r>
                    </a:p>
                  </a:txBody>
                  <a:tcPr marL="36000" marR="36000" marT="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628 926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6 718 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(1,07 %)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16,1 / 13</a:t>
                      </a: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191 348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955 (0,50 %)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12,6 / 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2447989"/>
                  </a:ext>
                </a:extLst>
              </a:tr>
              <a:tr h="91804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600" u="none" strike="noStrike" dirty="0">
                          <a:effectLst/>
                          <a:latin typeface="+mn-lt"/>
                        </a:rPr>
                        <a:t>CELKEM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782 830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10 388 (1,33 %)</a:t>
                      </a:r>
                    </a:p>
                  </a:txBody>
                  <a:tcPr marL="9525" marR="9525" marT="9525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16,3 / 13</a:t>
                      </a: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299 077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1 609 (0,54 %)</a:t>
                      </a:r>
                    </a:p>
                  </a:txBody>
                  <a:tcPr marL="9525" marR="9525" marT="9525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14,4 / 11</a:t>
                      </a:r>
                    </a:p>
                  </a:txBody>
                  <a:tcPr marL="9525" marR="9525" marT="9525" marB="0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177443"/>
                  </a:ext>
                </a:extLst>
              </a:tr>
            </a:tbl>
          </a:graphicData>
        </a:graphic>
      </p:graphicFrame>
      <p:sp>
        <p:nvSpPr>
          <p:cNvPr id="15" name="Obdélník 14">
            <a:extLst>
              <a:ext uri="{FF2B5EF4-FFF2-40B4-BE49-F238E27FC236}">
                <a16:creationId xmlns:a16="http://schemas.microsoft.com/office/drawing/2014/main" id="{140C9B47-26BB-4880-97F9-4F32DDC3E91E}"/>
              </a:ext>
            </a:extLst>
          </p:cNvPr>
          <p:cNvSpPr/>
          <p:nvPr/>
        </p:nvSpPr>
        <p:spPr>
          <a:xfrm>
            <a:off x="145111" y="5727420"/>
            <a:ext cx="1190177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 Zákon č. 96/2004 Sb. o podmínkách získávání a uznávání způsobilosti k výkonu nelékařských zdravotnických povolání a k výkonu činnosti souvisejících s poskytováním zdravotní péče a o změně některých souvisejících zákonů (zákon o nelékařských zdravotnických povoláních); zákona č. 95/2004 Sb. o podmínkách získávání a uznávání odborné způsobilosti a specializované způsobilosti k výkonu zdravotnického povolání lékaře, zubního lékaře a farmaceuta; zdravotničtí pracovníci evidovaní v NZIS (Národní registr zdravotnických pracovníků – NRZP).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43F22021-5189-4216-B8CB-F087C96DA959}"/>
              </a:ext>
            </a:extLst>
          </p:cNvPr>
          <p:cNvSpPr txBox="1"/>
          <p:nvPr/>
        </p:nvSpPr>
        <p:spPr>
          <a:xfrm>
            <a:off x="6007694" y="128187"/>
            <a:ext cx="2174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14. 3. 2021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B3EEB4B0-5A7F-4B46-944B-628C5ED0DEF5}"/>
              </a:ext>
            </a:extLst>
          </p:cNvPr>
          <p:cNvSpPr/>
          <p:nvPr/>
        </p:nvSpPr>
        <p:spPr>
          <a:xfrm>
            <a:off x="1733551" y="6582159"/>
            <a:ext cx="828039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Národní zdravotnický informační sytém (NZIS), ÚZIS ČR; Informační systém infekční nemoci (ISIN) </a:t>
            </a:r>
          </a:p>
        </p:txBody>
      </p:sp>
    </p:spTree>
    <p:extLst>
      <p:ext uri="{BB962C8B-B14F-4D97-AF65-F5344CB8AC3E}">
        <p14:creationId xmlns:p14="http://schemas.microsoft.com/office/powerpoint/2010/main" val="511568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COVID-19 pozitivita u očkovaných osob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1107EB-D187-4678-AF28-2A18CAE50957}"/>
              </a:ext>
            </a:extLst>
          </p:cNvPr>
          <p:cNvSpPr txBox="1"/>
          <p:nvPr/>
        </p:nvSpPr>
        <p:spPr>
          <a:xfrm>
            <a:off x="6096000" y="125783"/>
            <a:ext cx="2009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14. 3. 2021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B6446F5C-841D-46AF-8289-65A7163A7EC5}"/>
              </a:ext>
            </a:extLst>
          </p:cNvPr>
          <p:cNvSpPr/>
          <p:nvPr/>
        </p:nvSpPr>
        <p:spPr>
          <a:xfrm>
            <a:off x="238735" y="5349313"/>
            <a:ext cx="11901777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Poznámka: vakcinace v ČR probíhá od 27.12.2020.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 Zákon č. 96/2004 Sb. o podmínkách získávání a uznávání způsobilosti k výkonu nelékařských zdravotnických povolání a k výkonu činnosti souvisejících s poskytováním zdravotní péče a o změně některých souvisejících zákonů (zákon o nelékařských zdravotnických povoláních); zákona č. 95/2004 Sb. o podmínkách získávání a uznávání odborné způsobilosti a specializované způsobilosti k výkonu zdravotnického povolání lékaře, zubního lékaře a farmaceuta; zdravotničtí pracovníci evidovaní v NZIS (Národní registr zdravotnických pracovníků – NRZP).</a:t>
            </a:r>
          </a:p>
        </p:txBody>
      </p:sp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181AD88D-16ED-4916-BE26-1DD0689AD30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3660" y="1020575"/>
          <a:ext cx="11304678" cy="4150606"/>
        </p:xfrm>
        <a:graphic>
          <a:graphicData uri="http://schemas.openxmlformats.org/drawingml/2006/table">
            <a:tbl>
              <a:tblPr/>
              <a:tblGrid>
                <a:gridCol w="1366222">
                  <a:extLst>
                    <a:ext uri="{9D8B030D-6E8A-4147-A177-3AD203B41FA5}">
                      <a16:colId xmlns:a16="http://schemas.microsoft.com/office/drawing/2014/main" val="626188312"/>
                    </a:ext>
                  </a:extLst>
                </a:gridCol>
                <a:gridCol w="736160">
                  <a:extLst>
                    <a:ext uri="{9D8B030D-6E8A-4147-A177-3AD203B41FA5}">
                      <a16:colId xmlns:a16="http://schemas.microsoft.com/office/drawing/2014/main" val="575257366"/>
                    </a:ext>
                  </a:extLst>
                </a:gridCol>
                <a:gridCol w="1150287">
                  <a:extLst>
                    <a:ext uri="{9D8B030D-6E8A-4147-A177-3AD203B41FA5}">
                      <a16:colId xmlns:a16="http://schemas.microsoft.com/office/drawing/2014/main" val="3399080377"/>
                    </a:ext>
                  </a:extLst>
                </a:gridCol>
                <a:gridCol w="1150287">
                  <a:extLst>
                    <a:ext uri="{9D8B030D-6E8A-4147-A177-3AD203B41FA5}">
                      <a16:colId xmlns:a16="http://schemas.microsoft.com/office/drawing/2014/main" val="2638282248"/>
                    </a:ext>
                  </a:extLst>
                </a:gridCol>
                <a:gridCol w="1150287">
                  <a:extLst>
                    <a:ext uri="{9D8B030D-6E8A-4147-A177-3AD203B41FA5}">
                      <a16:colId xmlns:a16="http://schemas.microsoft.com/office/drawing/2014/main" val="614830822"/>
                    </a:ext>
                  </a:extLst>
                </a:gridCol>
                <a:gridCol w="1150287">
                  <a:extLst>
                    <a:ext uri="{9D8B030D-6E8A-4147-A177-3AD203B41FA5}">
                      <a16:colId xmlns:a16="http://schemas.microsoft.com/office/drawing/2014/main" val="4072778660"/>
                    </a:ext>
                  </a:extLst>
                </a:gridCol>
                <a:gridCol w="1150287">
                  <a:extLst>
                    <a:ext uri="{9D8B030D-6E8A-4147-A177-3AD203B41FA5}">
                      <a16:colId xmlns:a16="http://schemas.microsoft.com/office/drawing/2014/main" val="3701154573"/>
                    </a:ext>
                  </a:extLst>
                </a:gridCol>
                <a:gridCol w="1150287">
                  <a:extLst>
                    <a:ext uri="{9D8B030D-6E8A-4147-A177-3AD203B41FA5}">
                      <a16:colId xmlns:a16="http://schemas.microsoft.com/office/drawing/2014/main" val="2928021991"/>
                    </a:ext>
                  </a:extLst>
                </a:gridCol>
                <a:gridCol w="1150287">
                  <a:extLst>
                    <a:ext uri="{9D8B030D-6E8A-4147-A177-3AD203B41FA5}">
                      <a16:colId xmlns:a16="http://schemas.microsoft.com/office/drawing/2014/main" val="3799102035"/>
                    </a:ext>
                  </a:extLst>
                </a:gridCol>
                <a:gridCol w="1150287">
                  <a:extLst>
                    <a:ext uri="{9D8B030D-6E8A-4147-A177-3AD203B41FA5}">
                      <a16:colId xmlns:a16="http://schemas.microsoft.com/office/drawing/2014/main" val="1231290037"/>
                    </a:ext>
                  </a:extLst>
                </a:gridCol>
              </a:tblGrid>
              <a:tr h="1167298">
                <a:tc>
                  <a:txBody>
                    <a:bodyPr/>
                    <a:lstStyle/>
                    <a:p>
                      <a:pPr algn="l" fontAlgn="ctr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Počet </a:t>
                      </a:r>
                      <a:r>
                        <a:rPr lang="cs-CZ" sz="14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očkovaných </a:t>
                      </a:r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 negativní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C+ před zahájením vakcinace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C+ po zahájení vakcinace CELKEM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C+ před dokončením vakcinace (po podání 1. dávky)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C+ do 14 dní po 2. dávce vakcinace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C+ 14 a více dní po 2. dávce vakcinace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Počet osob 14 a více dní po 2. dávce vakcinace</a:t>
                      </a:r>
                      <a:endParaRPr lang="cs-CZ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Z nich C+ 14 a více dní po 2. dávce vakcinace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775772"/>
                  </a:ext>
                </a:extLst>
              </a:tr>
              <a:tr h="99443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Očkovaní zdravotničtí pracovníci*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153 904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123 007</a:t>
                      </a:r>
                      <a:b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(79,92 %)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27 223</a:t>
                      </a:r>
                      <a:b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(17,69 %)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3 674</a:t>
                      </a:r>
                      <a:b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(2,39 %)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3 020</a:t>
                      </a:r>
                      <a:b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(1,96 %)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340</a:t>
                      </a:r>
                      <a:b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314</a:t>
                      </a:r>
                      <a:b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107 635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314</a:t>
                      </a:r>
                      <a:br>
                        <a:rPr lang="cs-CZ" sz="14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(0,29 %)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8568073"/>
                  </a:ext>
                </a:extLst>
              </a:tr>
              <a:tr h="99443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Ostatní očkovaní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628 926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565 264</a:t>
                      </a:r>
                      <a:b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(89,88 %)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56 948</a:t>
                      </a:r>
                      <a:b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(9,05 %)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6 714</a:t>
                      </a:r>
                      <a:b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(1,07 %)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5 759</a:t>
                      </a:r>
                      <a:b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(0,92 %)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601</a:t>
                      </a:r>
                      <a:b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354</a:t>
                      </a:r>
                      <a:b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190 626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354</a:t>
                      </a:r>
                      <a:br>
                        <a:rPr lang="cs-CZ" sz="14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(0,19 %)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5934488"/>
                  </a:ext>
                </a:extLst>
              </a:tr>
              <a:tr h="99443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CELKEM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782 830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688 271</a:t>
                      </a:r>
                      <a:b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(87,92 %)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84 171</a:t>
                      </a:r>
                      <a:b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(10,75 %)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10 388</a:t>
                      </a:r>
                      <a:b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(1,33 %)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8 779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(1,12 %)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941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668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298 261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668</a:t>
                      </a:r>
                      <a:br>
                        <a:rPr lang="cs-CZ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(0,22 %)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4190197"/>
                  </a:ext>
                </a:extLst>
              </a:tr>
            </a:tbl>
          </a:graphicData>
        </a:graphic>
      </p:graphicFrame>
      <p:sp>
        <p:nvSpPr>
          <p:cNvPr id="8" name="Obdélník 7">
            <a:extLst>
              <a:ext uri="{FF2B5EF4-FFF2-40B4-BE49-F238E27FC236}">
                <a16:creationId xmlns:a16="http://schemas.microsoft.com/office/drawing/2014/main" id="{10B275B4-AA16-455C-8DA9-E9EB4FE616A2}"/>
              </a:ext>
            </a:extLst>
          </p:cNvPr>
          <p:cNvSpPr/>
          <p:nvPr/>
        </p:nvSpPr>
        <p:spPr>
          <a:xfrm>
            <a:off x="1733551" y="6582159"/>
            <a:ext cx="828039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Národní zdravotnický informační sytém (NZIS), ÚZIS ČR; Informační systém infekční nemoci (ISIN) </a:t>
            </a:r>
          </a:p>
        </p:txBody>
      </p:sp>
    </p:spTree>
    <p:extLst>
      <p:ext uri="{BB962C8B-B14F-4D97-AF65-F5344CB8AC3E}">
        <p14:creationId xmlns:p14="http://schemas.microsoft.com/office/powerpoint/2010/main" val="999075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60" y="0"/>
            <a:ext cx="7434501" cy="576000"/>
          </a:xfrm>
        </p:spPr>
        <p:txBody>
          <a:bodyPr/>
          <a:lstStyle/>
          <a:p>
            <a:r>
              <a:rPr lang="cs-CZ" dirty="0"/>
              <a:t>COVID-19 pozitivita po zahájení vakcinace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43F22021-5189-4216-B8CB-F087C96DA959}"/>
              </a:ext>
            </a:extLst>
          </p:cNvPr>
          <p:cNvSpPr txBox="1"/>
          <p:nvPr/>
        </p:nvSpPr>
        <p:spPr>
          <a:xfrm>
            <a:off x="6007694" y="128187"/>
            <a:ext cx="2174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16. 3. 2021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B3EEB4B0-5A7F-4B46-944B-628C5ED0DEF5}"/>
              </a:ext>
            </a:extLst>
          </p:cNvPr>
          <p:cNvSpPr/>
          <p:nvPr/>
        </p:nvSpPr>
        <p:spPr>
          <a:xfrm>
            <a:off x="1733551" y="6582159"/>
            <a:ext cx="828039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Národní zdravotnický informační sytém (NZIS), ÚZIS ČR; Informační systém infekční nemoci (ISIN) 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9616A8CA-B1F6-4415-B2C5-3A5AF9993E7E}"/>
              </a:ext>
            </a:extLst>
          </p:cNvPr>
          <p:cNvSpPr/>
          <p:nvPr/>
        </p:nvSpPr>
        <p:spPr>
          <a:xfrm>
            <a:off x="762000" y="748196"/>
            <a:ext cx="104393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b="1" dirty="0">
                <a:solidFill>
                  <a:srgbClr val="000000"/>
                </a:solidFill>
                <a:latin typeface="Arial" panose="020B0604020202020204"/>
              </a:rPr>
              <a:t>Doba do pozitivity po podání vakcíny</a:t>
            </a:r>
            <a:endParaRPr kumimoji="0" lang="cs-CZ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6" name="Graf 15">
            <a:extLst>
              <a:ext uri="{FF2B5EF4-FFF2-40B4-BE49-F238E27FC236}">
                <a16:creationId xmlns:a16="http://schemas.microsoft.com/office/drawing/2014/main" id="{E7C9BA0C-EFF3-4A64-88A8-CE2373FFBC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2942484"/>
              </p:ext>
            </p:extLst>
          </p:nvPr>
        </p:nvGraphicFramePr>
        <p:xfrm>
          <a:off x="388924" y="1153682"/>
          <a:ext cx="10974402" cy="508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9" name="Tabulka 18">
            <a:extLst>
              <a:ext uri="{FF2B5EF4-FFF2-40B4-BE49-F238E27FC236}">
                <a16:creationId xmlns:a16="http://schemas.microsoft.com/office/drawing/2014/main" id="{81224743-C0E6-4358-842D-D6EAE0456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942976"/>
              </p:ext>
            </p:extLst>
          </p:nvPr>
        </p:nvGraphicFramePr>
        <p:xfrm>
          <a:off x="5883869" y="2114495"/>
          <a:ext cx="4847093" cy="1898560"/>
        </p:xfrm>
        <a:graphic>
          <a:graphicData uri="http://schemas.openxmlformats.org/drawingml/2006/table">
            <a:tbl>
              <a:tblPr/>
              <a:tblGrid>
                <a:gridCol w="780773">
                  <a:extLst>
                    <a:ext uri="{9D8B030D-6E8A-4147-A177-3AD203B41FA5}">
                      <a16:colId xmlns:a16="http://schemas.microsoft.com/office/drawing/2014/main" val="883849921"/>
                    </a:ext>
                  </a:extLst>
                </a:gridCol>
                <a:gridCol w="2033160">
                  <a:extLst>
                    <a:ext uri="{9D8B030D-6E8A-4147-A177-3AD203B41FA5}">
                      <a16:colId xmlns:a16="http://schemas.microsoft.com/office/drawing/2014/main" val="2808698420"/>
                    </a:ext>
                  </a:extLst>
                </a:gridCol>
                <a:gridCol w="2033160">
                  <a:extLst>
                    <a:ext uri="{9D8B030D-6E8A-4147-A177-3AD203B41FA5}">
                      <a16:colId xmlns:a16="http://schemas.microsoft.com/office/drawing/2014/main" val="165716572"/>
                    </a:ext>
                  </a:extLst>
                </a:gridCol>
              </a:tblGrid>
              <a:tr h="684428"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Pozitivita po zahájení očkování celkově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</a:t>
                      </a:r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ozitivita po druhé dávce vakcíny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48383"/>
                  </a:ext>
                </a:extLst>
              </a:tr>
              <a:tr h="514760"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 = 11 222</a:t>
                      </a:r>
                      <a:b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(1,32 % z 849 354)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 = 1 701</a:t>
                      </a:r>
                      <a:b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(0,53 % z 318 671)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806576"/>
                  </a:ext>
                </a:extLst>
              </a:tr>
              <a:tr h="34968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Průměr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16,4 dní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15,0 dní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202012"/>
                  </a:ext>
                </a:extLst>
              </a:tr>
              <a:tr h="34968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Medián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dní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dní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479171"/>
                  </a:ext>
                </a:extLst>
              </a:tr>
            </a:tbl>
          </a:graphicData>
        </a:graphic>
      </p:graphicFrame>
      <p:cxnSp>
        <p:nvCxnSpPr>
          <p:cNvPr id="20" name="Přímá spojnice 19">
            <a:extLst>
              <a:ext uri="{FF2B5EF4-FFF2-40B4-BE49-F238E27FC236}">
                <a16:creationId xmlns:a16="http://schemas.microsoft.com/office/drawing/2014/main" id="{B835FDC7-B7B9-40FC-BD64-0CD277E2BFF9}"/>
              </a:ext>
            </a:extLst>
          </p:cNvPr>
          <p:cNvCxnSpPr/>
          <p:nvPr/>
        </p:nvCxnSpPr>
        <p:spPr>
          <a:xfrm>
            <a:off x="9469555" y="2740863"/>
            <a:ext cx="4565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B3D5F012-DB16-4376-943C-BEBE1F6D7ACF}"/>
              </a:ext>
            </a:extLst>
          </p:cNvPr>
          <p:cNvCxnSpPr/>
          <p:nvPr/>
        </p:nvCxnSpPr>
        <p:spPr>
          <a:xfrm>
            <a:off x="7442776" y="2740863"/>
            <a:ext cx="45657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bdélník 21">
            <a:extLst>
              <a:ext uri="{FF2B5EF4-FFF2-40B4-BE49-F238E27FC236}">
                <a16:creationId xmlns:a16="http://schemas.microsoft.com/office/drawing/2014/main" id="{23EA4F6B-7780-4A4B-A21E-71700C75AC85}"/>
              </a:ext>
            </a:extLst>
          </p:cNvPr>
          <p:cNvSpPr/>
          <p:nvPr/>
        </p:nvSpPr>
        <p:spPr>
          <a:xfrm>
            <a:off x="941730" y="6202425"/>
            <a:ext cx="101807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srgbClr val="000000"/>
                </a:solidFill>
                <a:latin typeface="Arial" panose="020B0604020202020204"/>
              </a:rPr>
              <a:t>Dny od podání vakcíny do pozitivity na COVID-19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30924626-B064-4BD0-82EE-BBC62255E809}"/>
              </a:ext>
            </a:extLst>
          </p:cNvPr>
          <p:cNvSpPr/>
          <p:nvPr/>
        </p:nvSpPr>
        <p:spPr>
          <a:xfrm rot="16200000">
            <a:off x="-1015257" y="3425843"/>
            <a:ext cx="28996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srgbClr val="000000"/>
                </a:solidFill>
                <a:latin typeface="Arial" panose="020B0604020202020204"/>
              </a:rPr>
              <a:t>Podíl z pozitivních osob (%)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6147B090-813F-4CC8-BDEE-FDF14307C335}"/>
              </a:ext>
            </a:extLst>
          </p:cNvPr>
          <p:cNvSpPr/>
          <p:nvPr/>
        </p:nvSpPr>
        <p:spPr>
          <a:xfrm>
            <a:off x="9402880" y="4187485"/>
            <a:ext cx="144609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srgbClr val="000000"/>
                </a:solidFill>
                <a:latin typeface="Arial" panose="020B0604020202020204"/>
              </a:rPr>
              <a:t>podíl </a:t>
            </a:r>
            <a:r>
              <a:rPr lang="cs-CZ" sz="1200" b="1" dirty="0" smtClean="0">
                <a:solidFill>
                  <a:srgbClr val="000000"/>
                </a:solidFill>
                <a:latin typeface="Arial" panose="020B0604020202020204"/>
              </a:rPr>
              <a:t>absolutně</a:t>
            </a:r>
            <a:endParaRPr lang="cs-CZ" sz="1200" b="1" dirty="0">
              <a:solidFill>
                <a:srgbClr val="000000"/>
              </a:solidFill>
              <a:latin typeface="Arial" panose="020B0604020202020204"/>
            </a:endParaRPr>
          </a:p>
        </p:txBody>
      </p: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C66023E-83B1-41EB-BF16-126DD2880018}"/>
              </a:ext>
            </a:extLst>
          </p:cNvPr>
          <p:cNvCxnSpPr/>
          <p:nvPr/>
        </p:nvCxnSpPr>
        <p:spPr>
          <a:xfrm>
            <a:off x="8955827" y="4349305"/>
            <a:ext cx="45657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73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Očkování zdravotnických pracovníků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56A4F3-4E68-4416-AC19-AF13BC48D3B9}"/>
              </a:ext>
            </a:extLst>
          </p:cNvPr>
          <p:cNvSpPr txBox="1"/>
          <p:nvPr/>
        </p:nvSpPr>
        <p:spPr>
          <a:xfrm>
            <a:off x="5390575" y="102272"/>
            <a:ext cx="2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16. 3. 2021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436755" y="680206"/>
            <a:ext cx="111894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cs-CZ" sz="3000" b="1" dirty="0" err="1"/>
              <a:t>Proočkovanost</a:t>
            </a:r>
            <a:r>
              <a:rPr lang="cs-CZ" sz="3000" b="1" dirty="0"/>
              <a:t> v profesních kategoriích zdravotnických pracovníků dosahuje populačně viditelné úrovně </a:t>
            </a:r>
            <a:endParaRPr kumimoji="0" lang="cs-CZ" sz="3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</a:endParaRPr>
          </a:p>
        </p:txBody>
      </p:sp>
      <p:sp>
        <p:nvSpPr>
          <p:cNvPr id="4" name="Šipka dolů 3"/>
          <p:cNvSpPr/>
          <p:nvPr/>
        </p:nvSpPr>
        <p:spPr>
          <a:xfrm>
            <a:off x="5449172" y="1762929"/>
            <a:ext cx="1164566" cy="4831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5" name="Obdélník 24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149599" y="2255948"/>
            <a:ext cx="119185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cs-CZ" sz="2400" dirty="0">
                <a:solidFill>
                  <a:srgbClr val="000000"/>
                </a:solidFill>
              </a:rPr>
              <a:t>Vysoká úroveň je dosažena zejména v nemocnicích akutní lůžkové péče (lékaři 74 %, sestry 58 %, ostatní ZP 56 %). Celkem je alespoň jednou dávkou naočkováno 83 842 zdravotnických pracovníků v nemocnicích / ZZS a 100 041 ostatních pracovníků ve zdravotnictví a v oblasti ochrany veřejného zdraví. U zdravotnických pracovníků je také vysoký počet osob s očkováním ukončeným oběma dávkami (66 785 ZP v nemocnicích / ZZS) a 60 932 ostatní ZP a pracovníci ochrany veřejného zdraví.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" name="Šipka dolů 8"/>
          <p:cNvSpPr/>
          <p:nvPr/>
        </p:nvSpPr>
        <p:spPr>
          <a:xfrm>
            <a:off x="5449172" y="4718010"/>
            <a:ext cx="1164566" cy="4831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436754" y="5259607"/>
            <a:ext cx="1118940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cs-CZ" sz="3200" b="1" dirty="0">
                <a:solidFill>
                  <a:srgbClr val="C00000"/>
                </a:solidFill>
              </a:rPr>
              <a:t>Očkování v těchto profesních kategoriích podstatně snížilo denní počet registrovaných nových nákaz  </a:t>
            </a:r>
            <a:endParaRPr kumimoji="0" lang="cs-CZ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</a:endParaRPr>
          </a:p>
        </p:txBody>
      </p:sp>
      <p:sp>
        <p:nvSpPr>
          <p:cNvPr id="11" name="Šipka dolů 10"/>
          <p:cNvSpPr/>
          <p:nvPr/>
        </p:nvSpPr>
        <p:spPr>
          <a:xfrm>
            <a:off x="5449172" y="6336825"/>
            <a:ext cx="1164566" cy="4831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9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délník 4">
            <a:extLst>
              <a:ext uri="{FF2B5EF4-FFF2-40B4-BE49-F238E27FC236}">
                <a16:creationId xmlns:a16="http://schemas.microsoft.com/office/drawing/2014/main" id="{CD96D264-7DB7-4540-BD2A-BEA7AA3CDEDF}"/>
              </a:ext>
            </a:extLst>
          </p:cNvPr>
          <p:cNvSpPr/>
          <p:nvPr/>
        </p:nvSpPr>
        <p:spPr>
          <a:xfrm>
            <a:off x="609693" y="647811"/>
            <a:ext cx="109710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ctr"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nově COVID-19 pozitivních (incidence), </a:t>
            </a:r>
            <a:r>
              <a:rPr lang="cs-CZ" sz="2000" b="1" dirty="0">
                <a:solidFill>
                  <a:srgbClr val="C00000"/>
                </a:solidFill>
                <a:latin typeface="Calibri" panose="020F0502020204030204" pitchFamily="34" charset="0"/>
              </a:rPr>
              <a:t>stav k 15. 3. 2021</a:t>
            </a:r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5" name="TextovéPole 8">
            <a:extLst>
              <a:ext uri="{FF2B5EF4-FFF2-40B4-BE49-F238E27FC236}">
                <a16:creationId xmlns:a16="http://schemas.microsoft.com/office/drawing/2014/main" id="{647DDAC2-3C77-4F03-9BD2-24C7C1216857}"/>
              </a:ext>
            </a:extLst>
          </p:cNvPr>
          <p:cNvSpPr txBox="1"/>
          <p:nvPr/>
        </p:nvSpPr>
        <p:spPr>
          <a:xfrm>
            <a:off x="2990850" y="6567385"/>
            <a:ext cx="6362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100" dirty="0">
                <a:latin typeface="Calibri" panose="020F0502020204030204" pitchFamily="34" charset="0"/>
                <a:cs typeface="Calibri" panose="020F0502020204030204" pitchFamily="34" charset="0"/>
              </a:rPr>
              <a:t>Zdroj: ISIN – Informační systém infekční nemocí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FAB93A6-2228-45F5-872E-1F511F38C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10" y="2"/>
            <a:ext cx="7864952" cy="576000"/>
          </a:xfrm>
        </p:spPr>
        <p:txBody>
          <a:bodyPr/>
          <a:lstStyle/>
          <a:p>
            <a:r>
              <a:rPr lang="cs-CZ" dirty="0"/>
              <a:t>Počty pracovníků ve zdravotnictví s nákazou COVID-19</a:t>
            </a:r>
          </a:p>
        </p:txBody>
      </p:sp>
      <p:graphicFrame>
        <p:nvGraphicFramePr>
          <p:cNvPr id="8" name="Graf 7">
            <a:extLst>
              <a:ext uri="{FF2B5EF4-FFF2-40B4-BE49-F238E27FC236}">
                <a16:creationId xmlns:a16="http://schemas.microsoft.com/office/drawing/2014/main" id="{43448D1D-2E05-45CA-A866-143DDBF5BA0C}"/>
              </a:ext>
            </a:extLst>
          </p:cNvPr>
          <p:cNvGraphicFramePr/>
          <p:nvPr/>
        </p:nvGraphicFramePr>
        <p:xfrm>
          <a:off x="142875" y="1119730"/>
          <a:ext cx="7153275" cy="54476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7C1367ED-B273-4E58-BBB3-AD1B81F63A12}"/>
              </a:ext>
            </a:extLst>
          </p:cNvPr>
          <p:cNvGraphicFramePr>
            <a:graphicFrameLocks noGrp="1"/>
          </p:cNvGraphicFramePr>
          <p:nvPr/>
        </p:nvGraphicFramePr>
        <p:xfrm>
          <a:off x="7296150" y="1209675"/>
          <a:ext cx="4661411" cy="5209594"/>
        </p:xfrm>
        <a:graphic>
          <a:graphicData uri="http://schemas.openxmlformats.org/drawingml/2006/table">
            <a:tbl>
              <a:tblPr/>
              <a:tblGrid>
                <a:gridCol w="1453112">
                  <a:extLst>
                    <a:ext uri="{9D8B030D-6E8A-4147-A177-3AD203B41FA5}">
                      <a16:colId xmlns:a16="http://schemas.microsoft.com/office/drawing/2014/main" val="413071720"/>
                    </a:ext>
                  </a:extLst>
                </a:gridCol>
                <a:gridCol w="782840">
                  <a:extLst>
                    <a:ext uri="{9D8B030D-6E8A-4147-A177-3AD203B41FA5}">
                      <a16:colId xmlns:a16="http://schemas.microsoft.com/office/drawing/2014/main" val="3345832007"/>
                    </a:ext>
                  </a:extLst>
                </a:gridCol>
                <a:gridCol w="782840">
                  <a:extLst>
                    <a:ext uri="{9D8B030D-6E8A-4147-A177-3AD203B41FA5}">
                      <a16:colId xmlns:a16="http://schemas.microsoft.com/office/drawing/2014/main" val="3216505177"/>
                    </a:ext>
                  </a:extLst>
                </a:gridCol>
                <a:gridCol w="840544">
                  <a:extLst>
                    <a:ext uri="{9D8B030D-6E8A-4147-A177-3AD203B41FA5}">
                      <a16:colId xmlns:a16="http://schemas.microsoft.com/office/drawing/2014/main" val="1240375351"/>
                    </a:ext>
                  </a:extLst>
                </a:gridCol>
                <a:gridCol w="802075">
                  <a:extLst>
                    <a:ext uri="{9D8B030D-6E8A-4147-A177-3AD203B41FA5}">
                      <a16:colId xmlns:a16="http://schemas.microsoft.com/office/drawing/2014/main" val="1696405920"/>
                    </a:ext>
                  </a:extLst>
                </a:gridCol>
              </a:tblGrid>
              <a:tr h="87280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 denní klouzavý průměr 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(poslední den)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Lékaři</a:t>
                      </a:r>
                      <a:endParaRPr lang="cs-CZ" sz="1200" b="0" i="0" u="none" strike="noStrike" dirty="0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none" strike="noStrike" dirty="0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Sesterská povolání </a:t>
                      </a:r>
                      <a:endParaRPr lang="cs-CZ" sz="1200" b="0" i="0" u="none" strike="noStrike" dirty="0">
                        <a:solidFill>
                          <a:srgbClr val="ED7D3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Ostatní zdravotničtí pracovníci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832207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12 (12)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13 (13)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(27)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6640817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8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10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 (14)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4809383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5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6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0249884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7 (12)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6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(20)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390105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1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2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1515625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9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11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(14)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3285489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928224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3425417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5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(10)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319143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4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69061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9 (10)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9 (13)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 (23)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745060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7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6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59134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3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1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124751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8 (10)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8 (14)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(27)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8326513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13 (16)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85 (91)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86 (78)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 (185)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328876"/>
                  </a:ext>
                </a:extLst>
              </a:tr>
            </a:tbl>
          </a:graphicData>
        </a:graphic>
      </p:graphicFrame>
      <p:cxnSp>
        <p:nvCxnSpPr>
          <p:cNvPr id="14" name="Straight Connector 4">
            <a:extLst>
              <a:ext uri="{FF2B5EF4-FFF2-40B4-BE49-F238E27FC236}">
                <a16:creationId xmlns:a16="http://schemas.microsoft.com/office/drawing/2014/main" id="{F5F70D9E-87A2-4BFA-BE04-CC7F4241D0B4}"/>
              </a:ext>
            </a:extLst>
          </p:cNvPr>
          <p:cNvCxnSpPr/>
          <p:nvPr/>
        </p:nvCxnSpPr>
        <p:spPr>
          <a:xfrm>
            <a:off x="5625815" y="3702595"/>
            <a:ext cx="21600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5">
            <a:extLst>
              <a:ext uri="{FF2B5EF4-FFF2-40B4-BE49-F238E27FC236}">
                <a16:creationId xmlns:a16="http://schemas.microsoft.com/office/drawing/2014/main" id="{39CA3BBA-412B-4A3C-ADC1-DAF4B494D04F}"/>
              </a:ext>
            </a:extLst>
          </p:cNvPr>
          <p:cNvSpPr txBox="1"/>
          <p:nvPr/>
        </p:nvSpPr>
        <p:spPr>
          <a:xfrm>
            <a:off x="5808757" y="3533321"/>
            <a:ext cx="1341224" cy="597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100"/>
              </a:lnSpc>
              <a:spcBef>
                <a:spcPts val="600"/>
              </a:spcBef>
            </a:pPr>
            <a:r>
              <a:rPr lang="cs-CZ" sz="1200" b="1" dirty="0">
                <a:latin typeface="Calibri" panose="020F0502020204030204" pitchFamily="34" charset="0"/>
                <a:cs typeface="Calibri" panose="020F0502020204030204" pitchFamily="34" charset="0"/>
              </a:rPr>
              <a:t>7 denní klouzavý průměr</a:t>
            </a:r>
          </a:p>
          <a:p>
            <a:pPr>
              <a:lnSpc>
                <a:spcPts val="1100"/>
              </a:lnSpc>
              <a:spcBef>
                <a:spcPts val="600"/>
              </a:spcBef>
            </a:pPr>
            <a:r>
              <a:rPr lang="cs-CZ" sz="1200" b="1" dirty="0">
                <a:latin typeface="Calibri" panose="020F0502020204030204" pitchFamily="34" charset="0"/>
                <a:cs typeface="Calibri" panose="020F0502020204030204" pitchFamily="34" charset="0"/>
              </a:rPr>
              <a:t>denní hodnoty</a:t>
            </a:r>
          </a:p>
        </p:txBody>
      </p:sp>
      <p:cxnSp>
        <p:nvCxnSpPr>
          <p:cNvPr id="17" name="Straight Connector 4">
            <a:extLst>
              <a:ext uri="{FF2B5EF4-FFF2-40B4-BE49-F238E27FC236}">
                <a16:creationId xmlns:a16="http://schemas.microsoft.com/office/drawing/2014/main" id="{49368D80-8513-4AF4-B12A-04F7F7E5994A}"/>
              </a:ext>
            </a:extLst>
          </p:cNvPr>
          <p:cNvCxnSpPr/>
          <p:nvPr/>
        </p:nvCxnSpPr>
        <p:spPr>
          <a:xfrm>
            <a:off x="5625815" y="3997870"/>
            <a:ext cx="216000" cy="0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5">
            <a:extLst>
              <a:ext uri="{FF2B5EF4-FFF2-40B4-BE49-F238E27FC236}">
                <a16:creationId xmlns:a16="http://schemas.microsoft.com/office/drawing/2014/main" id="{5F83CAAA-A3F3-4137-A444-807362C84989}"/>
              </a:ext>
            </a:extLst>
          </p:cNvPr>
          <p:cNvSpPr txBox="1"/>
          <p:nvPr/>
        </p:nvSpPr>
        <p:spPr>
          <a:xfrm>
            <a:off x="5501588" y="4336121"/>
            <a:ext cx="1341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i="1" dirty="0">
                <a:latin typeface="Calibri" panose="020F0502020204030204" pitchFamily="34" charset="0"/>
                <a:cs typeface="Calibri" panose="020F0502020204030204" pitchFamily="34" charset="0"/>
              </a:rPr>
              <a:t>Poslední den:</a:t>
            </a:r>
          </a:p>
        </p:txBody>
      </p:sp>
    </p:spTree>
    <p:extLst>
      <p:ext uri="{BB962C8B-B14F-4D97-AF65-F5344CB8AC3E}">
        <p14:creationId xmlns:p14="http://schemas.microsoft.com/office/powerpoint/2010/main" val="378033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zdravotničtí pracovníci celkem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42488E7D-BBBA-434F-B593-669897479465}"/>
              </a:ext>
            </a:extLst>
          </p:cNvPr>
          <p:cNvSpPr/>
          <p:nvPr/>
        </p:nvSpPr>
        <p:spPr>
          <a:xfrm>
            <a:off x="1733551" y="6537471"/>
            <a:ext cx="828039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Národní zdravotnický informační sytém (NZIS), ÚZIS ČR; Informační systém infekční nemoci (ISIN) </a:t>
            </a:r>
          </a:p>
        </p:txBody>
      </p:sp>
      <p:graphicFrame>
        <p:nvGraphicFramePr>
          <p:cNvPr id="3" name="Tabulka 2">
            <a:extLst>
              <a:ext uri="{FF2B5EF4-FFF2-40B4-BE49-F238E27FC236}">
                <a16:creationId xmlns:a16="http://schemas.microsoft.com/office/drawing/2014/main" id="{0C428FC5-EA14-48AE-B731-D5EA9FEB9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727802"/>
              </p:ext>
            </p:extLst>
          </p:nvPr>
        </p:nvGraphicFramePr>
        <p:xfrm>
          <a:off x="356585" y="1390934"/>
          <a:ext cx="11149615" cy="4296106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4823702">
                  <a:extLst>
                    <a:ext uri="{9D8B030D-6E8A-4147-A177-3AD203B41FA5}">
                      <a16:colId xmlns:a16="http://schemas.microsoft.com/office/drawing/2014/main" val="2651665098"/>
                    </a:ext>
                  </a:extLst>
                </a:gridCol>
                <a:gridCol w="2338725">
                  <a:extLst>
                    <a:ext uri="{9D8B030D-6E8A-4147-A177-3AD203B41FA5}">
                      <a16:colId xmlns:a16="http://schemas.microsoft.com/office/drawing/2014/main" val="3939455336"/>
                    </a:ext>
                  </a:extLst>
                </a:gridCol>
                <a:gridCol w="1993594">
                  <a:extLst>
                    <a:ext uri="{9D8B030D-6E8A-4147-A177-3AD203B41FA5}">
                      <a16:colId xmlns:a16="http://schemas.microsoft.com/office/drawing/2014/main" val="2226907532"/>
                    </a:ext>
                  </a:extLst>
                </a:gridCol>
                <a:gridCol w="1993594">
                  <a:extLst>
                    <a:ext uri="{9D8B030D-6E8A-4147-A177-3AD203B41FA5}">
                      <a16:colId xmlns:a16="http://schemas.microsoft.com/office/drawing/2014/main" val="2183727549"/>
                    </a:ext>
                  </a:extLst>
                </a:gridCol>
              </a:tblGrid>
              <a:tr h="992626">
                <a:tc>
                  <a:txBody>
                    <a:bodyPr/>
                    <a:lstStyle/>
                    <a:p>
                      <a:pPr algn="l" fontAlgn="ctr"/>
                      <a:r>
                        <a:rPr lang="cs-CZ" dirty="0"/>
                        <a:t>Zdravotničtí pracovníci </a:t>
                      </a:r>
                    </a:p>
                    <a:p>
                      <a:pPr algn="l" fontAlgn="ctr"/>
                      <a:r>
                        <a:rPr lang="cs-CZ" dirty="0"/>
                        <a:t>evidovaní v NZIS**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1" u="none" strike="noStrike" dirty="0">
                          <a:effectLst/>
                        </a:rPr>
                        <a:t>Celkový počet zdravotnických pracovníků**</a:t>
                      </a:r>
                      <a:endParaRPr lang="cs-CZ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u="none" strike="noStrike" dirty="0">
                          <a:effectLst/>
                        </a:rPr>
                        <a:t>Počet očkovaných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u="none" strike="noStrike">
                          <a:effectLst/>
                        </a:rPr>
                        <a:t>Podíl očkovaných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extLst>
                  <a:ext uri="{0D108BD9-81ED-4DB2-BD59-A6C34878D82A}">
                    <a16:rowId xmlns:a16="http://schemas.microsoft.com/office/drawing/2014/main" val="3304470326"/>
                  </a:ext>
                </a:extLst>
              </a:tr>
              <a:tr h="82587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800" b="1" u="none" strike="noStrike" dirty="0">
                          <a:effectLst/>
                        </a:rPr>
                        <a:t>Lékaři </a:t>
                      </a:r>
                    </a:p>
                    <a:p>
                      <a:pPr algn="l" fontAlgn="ctr"/>
                      <a:r>
                        <a:rPr lang="cs-CZ" sz="1400" b="0" u="none" strike="noStrike" dirty="0">
                          <a:effectLst/>
                        </a:rPr>
                        <a:t>(včetně zubních lékařů)*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72 116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42 506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58,9 %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1230907"/>
                  </a:ext>
                </a:extLst>
              </a:tr>
              <a:tr h="82587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800" b="1" u="none" strike="noStrike" dirty="0">
                          <a:effectLst/>
                        </a:rPr>
                        <a:t>Sestry </a:t>
                      </a:r>
                    </a:p>
                    <a:p>
                      <a:pPr algn="l" fontAlgn="ctr"/>
                      <a:r>
                        <a:rPr lang="cs-CZ" sz="1400" b="0" u="none" strike="noStrike" dirty="0">
                          <a:effectLst/>
                        </a:rPr>
                        <a:t>(§ 5 Všeobecná sestra, § 5a Dětská sestra, </a:t>
                      </a:r>
                    </a:p>
                    <a:p>
                      <a:pPr algn="l" fontAlgn="ctr"/>
                      <a:r>
                        <a:rPr lang="cs-CZ" sz="1400" b="0" u="none" strike="noStrike" dirty="0">
                          <a:effectLst/>
                        </a:rPr>
                        <a:t>§ 6 Porodní asistentka, § 21b Praktická sestra)*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143 551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65 951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45,9 %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2447989"/>
                  </a:ext>
                </a:extLst>
              </a:tr>
              <a:tr h="82587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800" b="1" u="none" strike="noStrike" dirty="0">
                          <a:effectLst/>
                        </a:rPr>
                        <a:t>Ostatní zdravotničtí pracovníci </a:t>
                      </a:r>
                    </a:p>
                    <a:p>
                      <a:pPr algn="l" fontAlgn="ctr"/>
                      <a:r>
                        <a:rPr lang="cs-CZ" sz="1400" b="0" u="none" strike="noStrike" dirty="0">
                          <a:effectLst/>
                        </a:rPr>
                        <a:t>(NLZP § 7 až § 42 kromě § 21b, farmaceuti)*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130 324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49 308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37,8 %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18325100"/>
                  </a:ext>
                </a:extLst>
              </a:tr>
              <a:tr h="82587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800" u="none" strike="noStrike" dirty="0">
                          <a:effectLst/>
                        </a:rPr>
                        <a:t>CELKEM</a:t>
                      </a:r>
                      <a:endParaRPr lang="cs-CZ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345 991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157 765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45,6 %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3417744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D1107EB-D187-4678-AF28-2A18CAE50957}"/>
              </a:ext>
            </a:extLst>
          </p:cNvPr>
          <p:cNvSpPr txBox="1"/>
          <p:nvPr/>
        </p:nvSpPr>
        <p:spPr>
          <a:xfrm>
            <a:off x="6096000" y="125783"/>
            <a:ext cx="2009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16. 3. 2021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C6F37292-6D98-4BA4-B894-BD354102F974}"/>
              </a:ext>
            </a:extLst>
          </p:cNvPr>
          <p:cNvSpPr/>
          <p:nvPr/>
        </p:nvSpPr>
        <p:spPr>
          <a:xfrm>
            <a:off x="330707" y="5686170"/>
            <a:ext cx="1145410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 Zákon č. 96/2004 Sb. o podmínkách získávání a uznávání způsobilosti k výkonu nelékařských zdravotnických povolání a k výkonu činnosti souvisejících s poskytováním zdravotní péče a o změně některých souvisejících zákonů (zákon o nelékařských zdravotnických povoláních); Zákona č. 95/2004 Sb. o podmínkách získávání a uznávání odborné způsobilosti a specializované způsobilosti k výkonu zdravotnického povolání lékaře, zubního lékaře a farmaceuta.</a:t>
            </a:r>
          </a:p>
          <a:p>
            <a:pPr lvl="0"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** Počet zdravotnických pracovníků </a:t>
            </a:r>
            <a:r>
              <a:rPr lang="cs-CZ" sz="1100" dirty="0">
                <a:solidFill>
                  <a:srgbClr val="000000"/>
                </a:solidFill>
              </a:rPr>
              <a:t>evidovaných v NZIS (Národní registr zdravotnických pracovníků – NRZP)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</a:t>
            </a:r>
          </a:p>
        </p:txBody>
      </p:sp>
      <p:sp>
        <p:nvSpPr>
          <p:cNvPr id="4" name="TextovéPole 3"/>
          <p:cNvSpPr txBox="1"/>
          <p:nvPr/>
        </p:nvSpPr>
        <p:spPr>
          <a:xfrm>
            <a:off x="255987" y="618549"/>
            <a:ext cx="116978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Počet zdravotnických pracovníků (ZP) dle hlášení povinných subjektů do NRZP** (vzdělávací instituce, poskytovatelé). Celkový počet ZP zahrnuje osoby s odpovídající odbornou způsobilostí pro výkony ZP* a žijící k danému datu. Tabulka tedy nereflektuje, zda daný ZP skutečně vykonává zdravotnické povolání v ČR. Zahrnuti jsou i ZP v seniorním, důchodovém, věku. </a:t>
            </a:r>
          </a:p>
        </p:txBody>
      </p:sp>
    </p:spTree>
    <p:extLst>
      <p:ext uri="{BB962C8B-B14F-4D97-AF65-F5344CB8AC3E}">
        <p14:creationId xmlns:p14="http://schemas.microsoft.com/office/powerpoint/2010/main" val="36990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aktivní zdravotničtí pracovníci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42488E7D-BBBA-434F-B593-669897479465}"/>
              </a:ext>
            </a:extLst>
          </p:cNvPr>
          <p:cNvSpPr/>
          <p:nvPr/>
        </p:nvSpPr>
        <p:spPr>
          <a:xfrm>
            <a:off x="1733551" y="6556521"/>
            <a:ext cx="828039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Národní zdravotnický informační sytém (NZIS), ÚZIS ČR; Informační systém infekční nemoci (ISIN) 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5F8F24A-407C-46C2-BF8F-7094A798CF34}"/>
              </a:ext>
            </a:extLst>
          </p:cNvPr>
          <p:cNvSpPr/>
          <p:nvPr/>
        </p:nvSpPr>
        <p:spPr>
          <a:xfrm>
            <a:off x="331021" y="5689889"/>
            <a:ext cx="11454102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 Zákon č. 96/2004 Sb. o podmínkách získávání a uznávání způsobilosti k výkonu nelékařských zdravotnických povolání a k výkonu činnosti souvisejících s poskytováním zdravotní péče a o změně některých souvisejících zákonů (zákon o nelékařských zdravotnických povoláních); Zákona č. 95/2004 Sb. o podmínkách získávání a uznávání odborné způsobilosti a specializované způsobilosti k výkonu zdravotnického povolání lékaře, zubního lékaře a farmaceuta.</a:t>
            </a:r>
          </a:p>
          <a:p>
            <a:pPr>
              <a:defRPr/>
            </a:pPr>
            <a:r>
              <a:rPr lang="cs-CZ" sz="1100" dirty="0">
                <a:solidFill>
                  <a:srgbClr val="000000"/>
                </a:solidFill>
              </a:rPr>
              <a:t>** Počet zdravotnických pracovníků nahlášených do NZIS (Národní registr zdravotnických pracovníků – NRZP) poskytovateli zdravotních služeb jako aktivní v období od 1.12.2020 do současnosti.</a:t>
            </a:r>
          </a:p>
        </p:txBody>
      </p:sp>
      <p:sp>
        <p:nvSpPr>
          <p:cNvPr id="8" name="TextovéPole 7"/>
          <p:cNvSpPr txBox="1"/>
          <p:nvPr/>
        </p:nvSpPr>
        <p:spPr>
          <a:xfrm>
            <a:off x="261916" y="621246"/>
            <a:ext cx="115613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Počet zdravotnických pracovníků (ZP) dle hlášení povinných subjektů do NRZP** (vzdělávací instituce, poskytovatelé). Celkový počet ZP zahrnuje osoby s odpovídající odbornou způsobilostí pro výkony ZP* a žijící k danému datu. V této analýze jsou zahrnuti ZP, u kterých poskytovatelé zdravotních služeb nahlásili jejich aktivní výkon zaměstnání (v ambulantním sektoru mohou být tyto počty mírně nedohlášené). </a:t>
            </a: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7A968ED8-B7A5-4B68-AF27-DAE3E4FFEDCD}"/>
              </a:ext>
            </a:extLst>
          </p:cNvPr>
          <p:cNvSpPr txBox="1"/>
          <p:nvPr/>
        </p:nvSpPr>
        <p:spPr>
          <a:xfrm>
            <a:off x="6096000" y="125783"/>
            <a:ext cx="2009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16. 3. 2021</a:t>
            </a:r>
          </a:p>
        </p:txBody>
      </p:sp>
      <p:graphicFrame>
        <p:nvGraphicFramePr>
          <p:cNvPr id="13" name="Tabulka 12">
            <a:extLst>
              <a:ext uri="{FF2B5EF4-FFF2-40B4-BE49-F238E27FC236}">
                <a16:creationId xmlns:a16="http://schemas.microsoft.com/office/drawing/2014/main" id="{9EBA9451-7A3F-4EF9-93DD-7094F620D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37629"/>
              </p:ext>
            </p:extLst>
          </p:nvPr>
        </p:nvGraphicFramePr>
        <p:xfrm>
          <a:off x="356585" y="1390934"/>
          <a:ext cx="11149615" cy="4296106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4823702">
                  <a:extLst>
                    <a:ext uri="{9D8B030D-6E8A-4147-A177-3AD203B41FA5}">
                      <a16:colId xmlns:a16="http://schemas.microsoft.com/office/drawing/2014/main" val="2651665098"/>
                    </a:ext>
                  </a:extLst>
                </a:gridCol>
                <a:gridCol w="2338725">
                  <a:extLst>
                    <a:ext uri="{9D8B030D-6E8A-4147-A177-3AD203B41FA5}">
                      <a16:colId xmlns:a16="http://schemas.microsoft.com/office/drawing/2014/main" val="3939455336"/>
                    </a:ext>
                  </a:extLst>
                </a:gridCol>
                <a:gridCol w="1993594">
                  <a:extLst>
                    <a:ext uri="{9D8B030D-6E8A-4147-A177-3AD203B41FA5}">
                      <a16:colId xmlns:a16="http://schemas.microsoft.com/office/drawing/2014/main" val="2226907532"/>
                    </a:ext>
                  </a:extLst>
                </a:gridCol>
                <a:gridCol w="1993594">
                  <a:extLst>
                    <a:ext uri="{9D8B030D-6E8A-4147-A177-3AD203B41FA5}">
                      <a16:colId xmlns:a16="http://schemas.microsoft.com/office/drawing/2014/main" val="2183727549"/>
                    </a:ext>
                  </a:extLst>
                </a:gridCol>
              </a:tblGrid>
              <a:tr h="992626">
                <a:tc>
                  <a:txBody>
                    <a:bodyPr/>
                    <a:lstStyle/>
                    <a:p>
                      <a:pPr algn="l" fontAlgn="ctr"/>
                      <a:r>
                        <a:rPr lang="cs-CZ" dirty="0"/>
                        <a:t>Zdravotničtí pracovníci </a:t>
                      </a:r>
                    </a:p>
                    <a:p>
                      <a:pPr algn="l" fontAlgn="ctr"/>
                      <a:r>
                        <a:rPr lang="cs-CZ" dirty="0"/>
                        <a:t>evidovaní v NZIS**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1" u="none" strike="noStrike" dirty="0">
                          <a:effectLst/>
                        </a:rPr>
                        <a:t>Počet aktivních zdravotnických pracovníků**</a:t>
                      </a:r>
                      <a:endParaRPr lang="cs-CZ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u="none" strike="noStrike" dirty="0">
                          <a:effectLst/>
                        </a:rPr>
                        <a:t>Počet očkovaných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u="none" strike="noStrike">
                          <a:effectLst/>
                        </a:rPr>
                        <a:t>Podíl očkovaných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extLst>
                  <a:ext uri="{0D108BD9-81ED-4DB2-BD59-A6C34878D82A}">
                    <a16:rowId xmlns:a16="http://schemas.microsoft.com/office/drawing/2014/main" val="3304470326"/>
                  </a:ext>
                </a:extLst>
              </a:tr>
              <a:tr h="82587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800" b="1" u="none" strike="noStrike" dirty="0">
                          <a:effectLst/>
                        </a:rPr>
                        <a:t>Lékaři </a:t>
                      </a:r>
                    </a:p>
                    <a:p>
                      <a:pPr algn="l" fontAlgn="ctr"/>
                      <a:r>
                        <a:rPr lang="cs-CZ" sz="1400" b="0" u="none" strike="noStrike" dirty="0">
                          <a:effectLst/>
                        </a:rPr>
                        <a:t>(včetně zubních lékařů)*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50 285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36 059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71,7 %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1230907"/>
                  </a:ext>
                </a:extLst>
              </a:tr>
              <a:tr h="82587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800" b="1" u="none" strike="noStrike" dirty="0">
                          <a:effectLst/>
                        </a:rPr>
                        <a:t>Sestry </a:t>
                      </a:r>
                    </a:p>
                    <a:p>
                      <a:pPr algn="l" fontAlgn="ctr"/>
                      <a:r>
                        <a:rPr lang="cs-CZ" sz="1400" b="0" u="none" strike="noStrike" dirty="0">
                          <a:effectLst/>
                        </a:rPr>
                        <a:t>(§ 5 Všeobecná sestra, § 5a Dětská sestra, </a:t>
                      </a:r>
                    </a:p>
                    <a:p>
                      <a:pPr algn="l" fontAlgn="ctr"/>
                      <a:r>
                        <a:rPr lang="cs-CZ" sz="1400" b="0" u="none" strike="noStrike" dirty="0">
                          <a:effectLst/>
                        </a:rPr>
                        <a:t>§ 6 Porodní asistentka, § 21b Praktická sestra)*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101 840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56 827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55,8 %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2447989"/>
                  </a:ext>
                </a:extLst>
              </a:tr>
              <a:tr h="82587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800" b="1" u="none" strike="noStrike" dirty="0">
                          <a:effectLst/>
                        </a:rPr>
                        <a:t>Ostatní zdravotničtí pracovníci </a:t>
                      </a:r>
                    </a:p>
                    <a:p>
                      <a:pPr algn="l" fontAlgn="ctr"/>
                      <a:r>
                        <a:rPr lang="cs-CZ" sz="1400" b="0" u="none" strike="noStrike" dirty="0">
                          <a:effectLst/>
                        </a:rPr>
                        <a:t>(NLZP § 7 až § 42 kromě § 21b, farmaceuti)*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87 907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43 862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49,9 %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18325100"/>
                  </a:ext>
                </a:extLst>
              </a:tr>
              <a:tr h="82587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800" u="none" strike="noStrike" dirty="0">
                          <a:effectLst/>
                        </a:rPr>
                        <a:t>CELKEM</a:t>
                      </a:r>
                      <a:endParaRPr lang="cs-CZ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1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240 032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136 748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57,0 %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34177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740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38" y="0"/>
            <a:ext cx="8037065" cy="576000"/>
          </a:xfrm>
        </p:spPr>
        <p:txBody>
          <a:bodyPr/>
          <a:lstStyle/>
          <a:p>
            <a:r>
              <a:rPr lang="cs-CZ" dirty="0"/>
              <a:t>Očkovaní zdravotníci v nemocnicích akutní lůžkové péče a ZZS</a:t>
            </a:r>
          </a:p>
        </p:txBody>
      </p:sp>
      <p:graphicFrame>
        <p:nvGraphicFramePr>
          <p:cNvPr id="9" name="Chart 6">
            <a:extLst>
              <a:ext uri="{FF2B5EF4-FFF2-40B4-BE49-F238E27FC236}">
                <a16:creationId xmlns:a16="http://schemas.microsoft.com/office/drawing/2014/main" id="{95B21923-74CC-4971-8ACF-75603B949F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7951863"/>
              </p:ext>
            </p:extLst>
          </p:nvPr>
        </p:nvGraphicFramePr>
        <p:xfrm>
          <a:off x="38711" y="1281717"/>
          <a:ext cx="5060115" cy="51184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7">
            <a:extLst>
              <a:ext uri="{FF2B5EF4-FFF2-40B4-BE49-F238E27FC236}">
                <a16:creationId xmlns:a16="http://schemas.microsoft.com/office/drawing/2014/main" id="{859ED9E0-6A53-405A-BD02-85A115DFB578}"/>
              </a:ext>
            </a:extLst>
          </p:cNvPr>
          <p:cNvSpPr txBox="1"/>
          <p:nvPr/>
        </p:nvSpPr>
        <p:spPr>
          <a:xfrm>
            <a:off x="1681579" y="1079435"/>
            <a:ext cx="3176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b="1" dirty="0"/>
              <a:t>Podíl vakcinovaných (%)</a:t>
            </a:r>
          </a:p>
        </p:txBody>
      </p:sp>
      <p:graphicFrame>
        <p:nvGraphicFramePr>
          <p:cNvPr id="12" name="Tabulka 11">
            <a:extLst>
              <a:ext uri="{FF2B5EF4-FFF2-40B4-BE49-F238E27FC236}">
                <a16:creationId xmlns:a16="http://schemas.microsoft.com/office/drawing/2014/main" id="{8DE006A4-47CC-483A-94C2-37A91796F0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216013"/>
              </p:ext>
            </p:extLst>
          </p:nvPr>
        </p:nvGraphicFramePr>
        <p:xfrm>
          <a:off x="5098826" y="1245141"/>
          <a:ext cx="1013589" cy="5010075"/>
        </p:xfrm>
        <a:graphic>
          <a:graphicData uri="http://schemas.openxmlformats.org/drawingml/2006/table">
            <a:tbl>
              <a:tblPr/>
              <a:tblGrid>
                <a:gridCol w="1013589">
                  <a:extLst>
                    <a:ext uri="{9D8B030D-6E8A-4147-A177-3AD203B41FA5}">
                      <a16:colId xmlns:a16="http://schemas.microsoft.com/office/drawing/2014/main" val="1754736106"/>
                    </a:ext>
                  </a:extLst>
                </a:gridCol>
              </a:tblGrid>
              <a:tr h="29721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Počet očkovaných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874361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1362382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8109056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5 132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199693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6217483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343237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531042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3 171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882648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23 738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276534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8172261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471657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2659568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9396529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36740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829571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2 584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793540"/>
                  </a:ext>
                </a:extLst>
              </a:tr>
            </a:tbl>
          </a:graphicData>
        </a:graphic>
      </p:graphicFrame>
      <p:sp>
        <p:nvSpPr>
          <p:cNvPr id="13" name="Obdélník 12">
            <a:extLst>
              <a:ext uri="{FF2B5EF4-FFF2-40B4-BE49-F238E27FC236}">
                <a16:creationId xmlns:a16="http://schemas.microsoft.com/office/drawing/2014/main" id="{A045BA81-95DE-42BA-99D6-CBB4DCCC5501}"/>
              </a:ext>
            </a:extLst>
          </p:cNvPr>
          <p:cNvSpPr/>
          <p:nvPr/>
        </p:nvSpPr>
        <p:spPr>
          <a:xfrm>
            <a:off x="172060" y="6354140"/>
            <a:ext cx="810516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dirty="0"/>
              <a:t>Do analýzy jsou zahrnuti pouze zdravotničtí pracovníci nahlášení poskytovateli zdravotnických služeb jako aktuálně zaměstnaní.</a:t>
            </a:r>
          </a:p>
          <a:p>
            <a:r>
              <a:rPr lang="cs-CZ" sz="1100" dirty="0"/>
              <a:t>Zdroj: Národní registr zdravotnických pracovníků (NRZP), ÚZIS ČR; Informační systém infekční nemoci (ISIN) </a:t>
            </a: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F1F59839-6B54-4C6A-814C-0F7D2FA4596F}"/>
              </a:ext>
            </a:extLst>
          </p:cNvPr>
          <p:cNvSpPr txBox="1"/>
          <p:nvPr/>
        </p:nvSpPr>
        <p:spPr>
          <a:xfrm>
            <a:off x="295885" y="725400"/>
            <a:ext cx="533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Lékaři </a:t>
            </a:r>
            <a:r>
              <a:rPr lang="cs-CZ" sz="1400" dirty="0"/>
              <a:t>(včetně zubních lékařů)</a:t>
            </a:r>
            <a:endParaRPr lang="cs-CZ" dirty="0"/>
          </a:p>
        </p:txBody>
      </p:sp>
      <p:graphicFrame>
        <p:nvGraphicFramePr>
          <p:cNvPr id="15" name="Chart 6">
            <a:extLst>
              <a:ext uri="{FF2B5EF4-FFF2-40B4-BE49-F238E27FC236}">
                <a16:creationId xmlns:a16="http://schemas.microsoft.com/office/drawing/2014/main" id="{04728811-3D14-4440-A95A-65B5E4851A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8409050"/>
              </p:ext>
            </p:extLst>
          </p:nvPr>
        </p:nvGraphicFramePr>
        <p:xfrm>
          <a:off x="6213649" y="1281717"/>
          <a:ext cx="5060115" cy="51184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TextBox 7">
            <a:extLst>
              <a:ext uri="{FF2B5EF4-FFF2-40B4-BE49-F238E27FC236}">
                <a16:creationId xmlns:a16="http://schemas.microsoft.com/office/drawing/2014/main" id="{68CBEAFC-AB11-4E0B-8467-5B7AAE3834DA}"/>
              </a:ext>
            </a:extLst>
          </p:cNvPr>
          <p:cNvSpPr txBox="1"/>
          <p:nvPr/>
        </p:nvSpPr>
        <p:spPr>
          <a:xfrm>
            <a:off x="7856517" y="1079435"/>
            <a:ext cx="3176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b="1" dirty="0"/>
              <a:t>Podíl vakcinovaných (%)</a:t>
            </a:r>
          </a:p>
        </p:txBody>
      </p:sp>
      <p:graphicFrame>
        <p:nvGraphicFramePr>
          <p:cNvPr id="17" name="Tabulka 16">
            <a:extLst>
              <a:ext uri="{FF2B5EF4-FFF2-40B4-BE49-F238E27FC236}">
                <a16:creationId xmlns:a16="http://schemas.microsoft.com/office/drawing/2014/main" id="{38E50632-3864-418D-91C6-3A9FEBF812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57713"/>
              </p:ext>
            </p:extLst>
          </p:nvPr>
        </p:nvGraphicFramePr>
        <p:xfrm>
          <a:off x="11210544" y="1244893"/>
          <a:ext cx="950976" cy="5010075"/>
        </p:xfrm>
        <a:graphic>
          <a:graphicData uri="http://schemas.openxmlformats.org/drawingml/2006/table">
            <a:tbl>
              <a:tblPr/>
              <a:tblGrid>
                <a:gridCol w="950976">
                  <a:extLst>
                    <a:ext uri="{9D8B030D-6E8A-4147-A177-3AD203B41FA5}">
                      <a16:colId xmlns:a16="http://schemas.microsoft.com/office/drawing/2014/main" val="1754736106"/>
                    </a:ext>
                  </a:extLst>
                </a:gridCol>
              </a:tblGrid>
              <a:tr h="29721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Počet očkovaných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874361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7 577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1362382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1 891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8109056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3 423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199693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6217483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2 691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343237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2 224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531042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882648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38 457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276534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4 878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8172261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471657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2659568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9396529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36740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829571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4 097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793540"/>
                  </a:ext>
                </a:extLst>
              </a:tr>
            </a:tbl>
          </a:graphicData>
        </a:graphic>
      </p:graphicFrame>
      <p:sp>
        <p:nvSpPr>
          <p:cNvPr id="18" name="TextBox 7">
            <a:extLst>
              <a:ext uri="{FF2B5EF4-FFF2-40B4-BE49-F238E27FC236}">
                <a16:creationId xmlns:a16="http://schemas.microsoft.com/office/drawing/2014/main" id="{0A250D1E-21AE-452B-8E14-DA72C406298D}"/>
              </a:ext>
            </a:extLst>
          </p:cNvPr>
          <p:cNvSpPr txBox="1"/>
          <p:nvPr/>
        </p:nvSpPr>
        <p:spPr>
          <a:xfrm>
            <a:off x="6470823" y="725400"/>
            <a:ext cx="533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Sestry*</a:t>
            </a:r>
            <a:endParaRPr lang="cs-CZ" dirty="0"/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9FD5F7F0-9879-44F5-8A51-0926E63C659F}"/>
              </a:ext>
            </a:extLst>
          </p:cNvPr>
          <p:cNvSpPr/>
          <p:nvPr/>
        </p:nvSpPr>
        <p:spPr>
          <a:xfrm>
            <a:off x="8410574" y="6354140"/>
            <a:ext cx="342900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/>
              <a:t>*Sestry</a:t>
            </a:r>
            <a:r>
              <a:rPr lang="cs-CZ" sz="1100" dirty="0"/>
              <a:t> - § 5 Všeobecná sestra, § 5a Dětská sestra, § 6 Porodní asistentka, § 21b Praktická sestra</a:t>
            </a:r>
          </a:p>
        </p:txBody>
      </p:sp>
      <p:sp>
        <p:nvSpPr>
          <p:cNvPr id="20" name="TextBox 6">
            <a:extLst>
              <a:ext uri="{FF2B5EF4-FFF2-40B4-BE49-F238E27FC236}">
                <a16:creationId xmlns:a16="http://schemas.microsoft.com/office/drawing/2014/main" id="{0D1107EB-D187-4678-AF28-2A18CAE50957}"/>
              </a:ext>
            </a:extLst>
          </p:cNvPr>
          <p:cNvSpPr txBox="1"/>
          <p:nvPr/>
        </p:nvSpPr>
        <p:spPr>
          <a:xfrm>
            <a:off x="5427835" y="596549"/>
            <a:ext cx="2009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16. 3. 2021</a:t>
            </a:r>
          </a:p>
        </p:txBody>
      </p:sp>
    </p:spTree>
    <p:extLst>
      <p:ext uri="{BB962C8B-B14F-4D97-AF65-F5344CB8AC3E}">
        <p14:creationId xmlns:p14="http://schemas.microsoft.com/office/powerpoint/2010/main" val="43482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1"/>
          <p:cNvSpPr txBox="1">
            <a:spLocks/>
          </p:cNvSpPr>
          <p:nvPr/>
        </p:nvSpPr>
        <p:spPr>
          <a:xfrm>
            <a:off x="0" y="3831335"/>
            <a:ext cx="12192000" cy="19656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Příklad efektu očkování:</a:t>
            </a:r>
            <a:r>
              <a:rPr kumimoji="0" lang="cs-CZ" sz="44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44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pokles nákaz a těžkých onemocnění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44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 sociálních zařízeních </a:t>
            </a:r>
            <a:endParaRPr kumimoji="0" lang="cs-CZ" sz="4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73152" y="1801368"/>
            <a:ext cx="12192000" cy="16905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4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Stav a vývoj epidemie COVID-19 </a:t>
            </a:r>
            <a:br>
              <a:rPr kumimoji="0" lang="cs-CZ" sz="4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kumimoji="0" lang="cs-CZ" sz="4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 dostupných datech</a:t>
            </a:r>
          </a:p>
        </p:txBody>
      </p:sp>
    </p:spTree>
    <p:extLst>
      <p:ext uri="{BB962C8B-B14F-4D97-AF65-F5344CB8AC3E}">
        <p14:creationId xmlns:p14="http://schemas.microsoft.com/office/powerpoint/2010/main" val="365261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877E4EBF-35B3-469A-8C7D-2231BAEBDC2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14412" y="5527624"/>
          <a:ext cx="10929922" cy="853440"/>
        </p:xfrm>
        <a:graphic>
          <a:graphicData uri="http://schemas.openxmlformats.org/drawingml/2006/table">
            <a:tbl>
              <a:tblPr/>
              <a:tblGrid>
                <a:gridCol w="237607">
                  <a:extLst>
                    <a:ext uri="{9D8B030D-6E8A-4147-A177-3AD203B41FA5}">
                      <a16:colId xmlns:a16="http://schemas.microsoft.com/office/drawing/2014/main" val="612311470"/>
                    </a:ext>
                  </a:extLst>
                </a:gridCol>
                <a:gridCol w="237607">
                  <a:extLst>
                    <a:ext uri="{9D8B030D-6E8A-4147-A177-3AD203B41FA5}">
                      <a16:colId xmlns:a16="http://schemas.microsoft.com/office/drawing/2014/main" val="2040586115"/>
                    </a:ext>
                  </a:extLst>
                </a:gridCol>
                <a:gridCol w="237607">
                  <a:extLst>
                    <a:ext uri="{9D8B030D-6E8A-4147-A177-3AD203B41FA5}">
                      <a16:colId xmlns:a16="http://schemas.microsoft.com/office/drawing/2014/main" val="2296443288"/>
                    </a:ext>
                  </a:extLst>
                </a:gridCol>
                <a:gridCol w="237607">
                  <a:extLst>
                    <a:ext uri="{9D8B030D-6E8A-4147-A177-3AD203B41FA5}">
                      <a16:colId xmlns:a16="http://schemas.microsoft.com/office/drawing/2014/main" val="3244459778"/>
                    </a:ext>
                  </a:extLst>
                </a:gridCol>
                <a:gridCol w="237607">
                  <a:extLst>
                    <a:ext uri="{9D8B030D-6E8A-4147-A177-3AD203B41FA5}">
                      <a16:colId xmlns:a16="http://schemas.microsoft.com/office/drawing/2014/main" val="3134051835"/>
                    </a:ext>
                  </a:extLst>
                </a:gridCol>
                <a:gridCol w="237607">
                  <a:extLst>
                    <a:ext uri="{9D8B030D-6E8A-4147-A177-3AD203B41FA5}">
                      <a16:colId xmlns:a16="http://schemas.microsoft.com/office/drawing/2014/main" val="749128298"/>
                    </a:ext>
                  </a:extLst>
                </a:gridCol>
                <a:gridCol w="237607">
                  <a:extLst>
                    <a:ext uri="{9D8B030D-6E8A-4147-A177-3AD203B41FA5}">
                      <a16:colId xmlns:a16="http://schemas.microsoft.com/office/drawing/2014/main" val="520102597"/>
                    </a:ext>
                  </a:extLst>
                </a:gridCol>
                <a:gridCol w="237607">
                  <a:extLst>
                    <a:ext uri="{9D8B030D-6E8A-4147-A177-3AD203B41FA5}">
                      <a16:colId xmlns:a16="http://schemas.microsoft.com/office/drawing/2014/main" val="3242166532"/>
                    </a:ext>
                  </a:extLst>
                </a:gridCol>
                <a:gridCol w="237607">
                  <a:extLst>
                    <a:ext uri="{9D8B030D-6E8A-4147-A177-3AD203B41FA5}">
                      <a16:colId xmlns:a16="http://schemas.microsoft.com/office/drawing/2014/main" val="1921446257"/>
                    </a:ext>
                  </a:extLst>
                </a:gridCol>
                <a:gridCol w="237607">
                  <a:extLst>
                    <a:ext uri="{9D8B030D-6E8A-4147-A177-3AD203B41FA5}">
                      <a16:colId xmlns:a16="http://schemas.microsoft.com/office/drawing/2014/main" val="1069045656"/>
                    </a:ext>
                  </a:extLst>
                </a:gridCol>
                <a:gridCol w="237607">
                  <a:extLst>
                    <a:ext uri="{9D8B030D-6E8A-4147-A177-3AD203B41FA5}">
                      <a16:colId xmlns:a16="http://schemas.microsoft.com/office/drawing/2014/main" val="2699134118"/>
                    </a:ext>
                  </a:extLst>
                </a:gridCol>
                <a:gridCol w="237607">
                  <a:extLst>
                    <a:ext uri="{9D8B030D-6E8A-4147-A177-3AD203B41FA5}">
                      <a16:colId xmlns:a16="http://schemas.microsoft.com/office/drawing/2014/main" val="2629913722"/>
                    </a:ext>
                  </a:extLst>
                </a:gridCol>
                <a:gridCol w="237607">
                  <a:extLst>
                    <a:ext uri="{9D8B030D-6E8A-4147-A177-3AD203B41FA5}">
                      <a16:colId xmlns:a16="http://schemas.microsoft.com/office/drawing/2014/main" val="3759826280"/>
                    </a:ext>
                  </a:extLst>
                </a:gridCol>
                <a:gridCol w="237607">
                  <a:extLst>
                    <a:ext uri="{9D8B030D-6E8A-4147-A177-3AD203B41FA5}">
                      <a16:colId xmlns:a16="http://schemas.microsoft.com/office/drawing/2014/main" val="1919487644"/>
                    </a:ext>
                  </a:extLst>
                </a:gridCol>
                <a:gridCol w="237607">
                  <a:extLst>
                    <a:ext uri="{9D8B030D-6E8A-4147-A177-3AD203B41FA5}">
                      <a16:colId xmlns:a16="http://schemas.microsoft.com/office/drawing/2014/main" val="1331541690"/>
                    </a:ext>
                  </a:extLst>
                </a:gridCol>
                <a:gridCol w="237607">
                  <a:extLst>
                    <a:ext uri="{9D8B030D-6E8A-4147-A177-3AD203B41FA5}">
                      <a16:colId xmlns:a16="http://schemas.microsoft.com/office/drawing/2014/main" val="3656319287"/>
                    </a:ext>
                  </a:extLst>
                </a:gridCol>
                <a:gridCol w="237607">
                  <a:extLst>
                    <a:ext uri="{9D8B030D-6E8A-4147-A177-3AD203B41FA5}">
                      <a16:colId xmlns:a16="http://schemas.microsoft.com/office/drawing/2014/main" val="1822347873"/>
                    </a:ext>
                  </a:extLst>
                </a:gridCol>
                <a:gridCol w="237607">
                  <a:extLst>
                    <a:ext uri="{9D8B030D-6E8A-4147-A177-3AD203B41FA5}">
                      <a16:colId xmlns:a16="http://schemas.microsoft.com/office/drawing/2014/main" val="3371565492"/>
                    </a:ext>
                  </a:extLst>
                </a:gridCol>
                <a:gridCol w="237607">
                  <a:extLst>
                    <a:ext uri="{9D8B030D-6E8A-4147-A177-3AD203B41FA5}">
                      <a16:colId xmlns:a16="http://schemas.microsoft.com/office/drawing/2014/main" val="1204179028"/>
                    </a:ext>
                  </a:extLst>
                </a:gridCol>
                <a:gridCol w="237607">
                  <a:extLst>
                    <a:ext uri="{9D8B030D-6E8A-4147-A177-3AD203B41FA5}">
                      <a16:colId xmlns:a16="http://schemas.microsoft.com/office/drawing/2014/main" val="40709321"/>
                    </a:ext>
                  </a:extLst>
                </a:gridCol>
                <a:gridCol w="237607">
                  <a:extLst>
                    <a:ext uri="{9D8B030D-6E8A-4147-A177-3AD203B41FA5}">
                      <a16:colId xmlns:a16="http://schemas.microsoft.com/office/drawing/2014/main" val="827264052"/>
                    </a:ext>
                  </a:extLst>
                </a:gridCol>
                <a:gridCol w="237607">
                  <a:extLst>
                    <a:ext uri="{9D8B030D-6E8A-4147-A177-3AD203B41FA5}">
                      <a16:colId xmlns:a16="http://schemas.microsoft.com/office/drawing/2014/main" val="1594197234"/>
                    </a:ext>
                  </a:extLst>
                </a:gridCol>
                <a:gridCol w="237607">
                  <a:extLst>
                    <a:ext uri="{9D8B030D-6E8A-4147-A177-3AD203B41FA5}">
                      <a16:colId xmlns:a16="http://schemas.microsoft.com/office/drawing/2014/main" val="469003452"/>
                    </a:ext>
                  </a:extLst>
                </a:gridCol>
                <a:gridCol w="237607">
                  <a:extLst>
                    <a:ext uri="{9D8B030D-6E8A-4147-A177-3AD203B41FA5}">
                      <a16:colId xmlns:a16="http://schemas.microsoft.com/office/drawing/2014/main" val="2695818192"/>
                    </a:ext>
                  </a:extLst>
                </a:gridCol>
                <a:gridCol w="237607">
                  <a:extLst>
                    <a:ext uri="{9D8B030D-6E8A-4147-A177-3AD203B41FA5}">
                      <a16:colId xmlns:a16="http://schemas.microsoft.com/office/drawing/2014/main" val="2896052937"/>
                    </a:ext>
                  </a:extLst>
                </a:gridCol>
                <a:gridCol w="237607">
                  <a:extLst>
                    <a:ext uri="{9D8B030D-6E8A-4147-A177-3AD203B41FA5}">
                      <a16:colId xmlns:a16="http://schemas.microsoft.com/office/drawing/2014/main" val="3417715365"/>
                    </a:ext>
                  </a:extLst>
                </a:gridCol>
                <a:gridCol w="237607">
                  <a:extLst>
                    <a:ext uri="{9D8B030D-6E8A-4147-A177-3AD203B41FA5}">
                      <a16:colId xmlns:a16="http://schemas.microsoft.com/office/drawing/2014/main" val="258068928"/>
                    </a:ext>
                  </a:extLst>
                </a:gridCol>
                <a:gridCol w="237607">
                  <a:extLst>
                    <a:ext uri="{9D8B030D-6E8A-4147-A177-3AD203B41FA5}">
                      <a16:colId xmlns:a16="http://schemas.microsoft.com/office/drawing/2014/main" val="1841387529"/>
                    </a:ext>
                  </a:extLst>
                </a:gridCol>
                <a:gridCol w="237607">
                  <a:extLst>
                    <a:ext uri="{9D8B030D-6E8A-4147-A177-3AD203B41FA5}">
                      <a16:colId xmlns:a16="http://schemas.microsoft.com/office/drawing/2014/main" val="771756637"/>
                    </a:ext>
                  </a:extLst>
                </a:gridCol>
                <a:gridCol w="237607">
                  <a:extLst>
                    <a:ext uri="{9D8B030D-6E8A-4147-A177-3AD203B41FA5}">
                      <a16:colId xmlns:a16="http://schemas.microsoft.com/office/drawing/2014/main" val="3359669021"/>
                    </a:ext>
                  </a:extLst>
                </a:gridCol>
                <a:gridCol w="237607">
                  <a:extLst>
                    <a:ext uri="{9D8B030D-6E8A-4147-A177-3AD203B41FA5}">
                      <a16:colId xmlns:a16="http://schemas.microsoft.com/office/drawing/2014/main" val="2470111365"/>
                    </a:ext>
                  </a:extLst>
                </a:gridCol>
                <a:gridCol w="237607">
                  <a:extLst>
                    <a:ext uri="{9D8B030D-6E8A-4147-A177-3AD203B41FA5}">
                      <a16:colId xmlns:a16="http://schemas.microsoft.com/office/drawing/2014/main" val="298000954"/>
                    </a:ext>
                  </a:extLst>
                </a:gridCol>
                <a:gridCol w="237607">
                  <a:extLst>
                    <a:ext uri="{9D8B030D-6E8A-4147-A177-3AD203B41FA5}">
                      <a16:colId xmlns:a16="http://schemas.microsoft.com/office/drawing/2014/main" val="3371506206"/>
                    </a:ext>
                  </a:extLst>
                </a:gridCol>
                <a:gridCol w="237607">
                  <a:extLst>
                    <a:ext uri="{9D8B030D-6E8A-4147-A177-3AD203B41FA5}">
                      <a16:colId xmlns:a16="http://schemas.microsoft.com/office/drawing/2014/main" val="1383943216"/>
                    </a:ext>
                  </a:extLst>
                </a:gridCol>
                <a:gridCol w="237607">
                  <a:extLst>
                    <a:ext uri="{9D8B030D-6E8A-4147-A177-3AD203B41FA5}">
                      <a16:colId xmlns:a16="http://schemas.microsoft.com/office/drawing/2014/main" val="3624410099"/>
                    </a:ext>
                  </a:extLst>
                </a:gridCol>
                <a:gridCol w="237607">
                  <a:extLst>
                    <a:ext uri="{9D8B030D-6E8A-4147-A177-3AD203B41FA5}">
                      <a16:colId xmlns:a16="http://schemas.microsoft.com/office/drawing/2014/main" val="3622913567"/>
                    </a:ext>
                  </a:extLst>
                </a:gridCol>
                <a:gridCol w="237607">
                  <a:extLst>
                    <a:ext uri="{9D8B030D-6E8A-4147-A177-3AD203B41FA5}">
                      <a16:colId xmlns:a16="http://schemas.microsoft.com/office/drawing/2014/main" val="1724202988"/>
                    </a:ext>
                  </a:extLst>
                </a:gridCol>
                <a:gridCol w="237607">
                  <a:extLst>
                    <a:ext uri="{9D8B030D-6E8A-4147-A177-3AD203B41FA5}">
                      <a16:colId xmlns:a16="http://schemas.microsoft.com/office/drawing/2014/main" val="2567131220"/>
                    </a:ext>
                  </a:extLst>
                </a:gridCol>
                <a:gridCol w="237607">
                  <a:extLst>
                    <a:ext uri="{9D8B030D-6E8A-4147-A177-3AD203B41FA5}">
                      <a16:colId xmlns:a16="http://schemas.microsoft.com/office/drawing/2014/main" val="3837663771"/>
                    </a:ext>
                  </a:extLst>
                </a:gridCol>
                <a:gridCol w="237607">
                  <a:extLst>
                    <a:ext uri="{9D8B030D-6E8A-4147-A177-3AD203B41FA5}">
                      <a16:colId xmlns:a16="http://schemas.microsoft.com/office/drawing/2014/main" val="3370429820"/>
                    </a:ext>
                  </a:extLst>
                </a:gridCol>
                <a:gridCol w="237607">
                  <a:extLst>
                    <a:ext uri="{9D8B030D-6E8A-4147-A177-3AD203B41FA5}">
                      <a16:colId xmlns:a16="http://schemas.microsoft.com/office/drawing/2014/main" val="2237551320"/>
                    </a:ext>
                  </a:extLst>
                </a:gridCol>
                <a:gridCol w="237607">
                  <a:extLst>
                    <a:ext uri="{9D8B030D-6E8A-4147-A177-3AD203B41FA5}">
                      <a16:colId xmlns:a16="http://schemas.microsoft.com/office/drawing/2014/main" val="3324347400"/>
                    </a:ext>
                  </a:extLst>
                </a:gridCol>
                <a:gridCol w="237607">
                  <a:extLst>
                    <a:ext uri="{9D8B030D-6E8A-4147-A177-3AD203B41FA5}">
                      <a16:colId xmlns:a16="http://schemas.microsoft.com/office/drawing/2014/main" val="1859588446"/>
                    </a:ext>
                  </a:extLst>
                </a:gridCol>
                <a:gridCol w="237607">
                  <a:extLst>
                    <a:ext uri="{9D8B030D-6E8A-4147-A177-3AD203B41FA5}">
                      <a16:colId xmlns:a16="http://schemas.microsoft.com/office/drawing/2014/main" val="3050338065"/>
                    </a:ext>
                  </a:extLst>
                </a:gridCol>
                <a:gridCol w="237607">
                  <a:extLst>
                    <a:ext uri="{9D8B030D-6E8A-4147-A177-3AD203B41FA5}">
                      <a16:colId xmlns:a16="http://schemas.microsoft.com/office/drawing/2014/main" val="876504558"/>
                    </a:ext>
                  </a:extLst>
                </a:gridCol>
                <a:gridCol w="237607">
                  <a:extLst>
                    <a:ext uri="{9D8B030D-6E8A-4147-A177-3AD203B41FA5}">
                      <a16:colId xmlns:a16="http://schemas.microsoft.com/office/drawing/2014/main" val="2490165814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572" marR="3572" marT="35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572" marR="3572" marT="35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572" marR="3572" marT="35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572" marR="3572" marT="35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572" marR="3572" marT="35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572" marR="3572" marT="35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572" marR="3572" marT="35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572" marR="3572" marT="35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572" marR="3572" marT="35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572" marR="3572" marT="35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572" marR="3572" marT="35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572" marR="3572" marT="35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572" marR="3572" marT="35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572" marR="3572" marT="35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572" marR="3572" marT="35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572" marR="3572" marT="35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572" marR="3572" marT="35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572" marR="3572" marT="35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3572" marR="3572" marT="35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572" marR="3572" marT="35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3572" marR="3572" marT="35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3572" marR="3572" marT="35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3572" marR="3572" marT="35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3572" marR="3572" marT="35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3572" marR="3572" marT="35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3572" marR="3572" marT="35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3572" marR="3572" marT="35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3572" marR="3572" marT="35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3572" marR="3572" marT="35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3572" marR="3572" marT="35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3572" marR="3572" marT="35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3572" marR="3572" marT="35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3572" marR="3572" marT="35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3572" marR="3572" marT="35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3572" marR="3572" marT="35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3572" marR="3572" marT="35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3572" marR="3572" marT="35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3572" marR="3572" marT="35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3572" marR="3572" marT="35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3572" marR="3572" marT="35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3572" marR="3572" marT="35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3572" marR="3572" marT="35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3572" marR="3572" marT="35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3572" marR="3572" marT="35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572" marR="3572" marT="35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3572" marR="3572" marT="35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5422664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3572" marR="3572" marT="35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3572" marR="3572" marT="35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90,0</a:t>
                      </a:r>
                    </a:p>
                  </a:txBody>
                  <a:tcPr marL="3572" marR="3572" marT="35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20,0</a:t>
                      </a:r>
                    </a:p>
                  </a:txBody>
                  <a:tcPr marL="3572" marR="3572" marT="35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D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3572" marR="3572" marT="35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35,0</a:t>
                      </a:r>
                    </a:p>
                  </a:txBody>
                  <a:tcPr marL="3572" marR="3572" marT="35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4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3572" marR="3572" marT="35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45,0</a:t>
                      </a:r>
                    </a:p>
                  </a:txBody>
                  <a:tcPr marL="3572" marR="3572" marT="35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3572" marR="3572" marT="35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3572" marR="3572" marT="35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3572" marR="3572" marT="35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3572" marR="3572" marT="35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15,7</a:t>
                      </a:r>
                    </a:p>
                  </a:txBody>
                  <a:tcPr marL="3572" marR="3572" marT="35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3572" marR="3572" marT="35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28,7</a:t>
                      </a:r>
                    </a:p>
                  </a:txBody>
                  <a:tcPr marL="3572" marR="3572" marT="35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F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8,0</a:t>
                      </a:r>
                    </a:p>
                  </a:txBody>
                  <a:tcPr marL="3572" marR="3572" marT="35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14,7</a:t>
                      </a:r>
                    </a:p>
                  </a:txBody>
                  <a:tcPr marL="3572" marR="3572" marT="35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6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3572" marR="3572" marT="35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21,8</a:t>
                      </a:r>
                    </a:p>
                  </a:txBody>
                  <a:tcPr marL="3572" marR="3572" marT="35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A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19,7</a:t>
                      </a:r>
                    </a:p>
                  </a:txBody>
                  <a:tcPr marL="3572" marR="3572" marT="35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9,1</a:t>
                      </a:r>
                    </a:p>
                  </a:txBody>
                  <a:tcPr marL="3572" marR="3572" marT="35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32,9</a:t>
                      </a:r>
                    </a:p>
                  </a:txBody>
                  <a:tcPr marL="3572" marR="3572" marT="35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8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22,3</a:t>
                      </a:r>
                    </a:p>
                  </a:txBody>
                  <a:tcPr marL="3572" marR="3572" marT="35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39,0</a:t>
                      </a:r>
                    </a:p>
                  </a:txBody>
                  <a:tcPr marL="3572" marR="3572" marT="35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E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55,1</a:t>
                      </a:r>
                    </a:p>
                  </a:txBody>
                  <a:tcPr marL="3572" marR="3572" marT="35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3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44,8</a:t>
                      </a:r>
                    </a:p>
                  </a:txBody>
                  <a:tcPr marL="3572" marR="3572" marT="35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49,1</a:t>
                      </a:r>
                    </a:p>
                  </a:txBody>
                  <a:tcPr marL="3572" marR="3572" marT="35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D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34,7</a:t>
                      </a:r>
                    </a:p>
                  </a:txBody>
                  <a:tcPr marL="3572" marR="3572" marT="35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5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44,6</a:t>
                      </a:r>
                    </a:p>
                  </a:txBody>
                  <a:tcPr marL="3572" marR="3572" marT="35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40,4</a:t>
                      </a:r>
                    </a:p>
                  </a:txBody>
                  <a:tcPr marL="3572" marR="3572" marT="35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B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35,8</a:t>
                      </a:r>
                    </a:p>
                  </a:txBody>
                  <a:tcPr marL="3572" marR="3572" marT="35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3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47,9</a:t>
                      </a:r>
                    </a:p>
                  </a:txBody>
                  <a:tcPr marL="3572" marR="3572" marT="35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F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45,7</a:t>
                      </a:r>
                    </a:p>
                  </a:txBody>
                  <a:tcPr marL="3572" marR="3572" marT="35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3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37,8</a:t>
                      </a:r>
                    </a:p>
                  </a:txBody>
                  <a:tcPr marL="3572" marR="3572" marT="35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0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32,3</a:t>
                      </a:r>
                    </a:p>
                  </a:txBody>
                  <a:tcPr marL="3572" marR="3572" marT="35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9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29,1</a:t>
                      </a:r>
                    </a:p>
                  </a:txBody>
                  <a:tcPr marL="3572" marR="3572" marT="35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E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28,0</a:t>
                      </a:r>
                    </a:p>
                  </a:txBody>
                  <a:tcPr marL="3572" marR="3572" marT="35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0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31,9</a:t>
                      </a:r>
                    </a:p>
                  </a:txBody>
                  <a:tcPr marL="3572" marR="3572" marT="35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9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30,0</a:t>
                      </a:r>
                    </a:p>
                  </a:txBody>
                  <a:tcPr marL="3572" marR="3572" marT="35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D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24,1</a:t>
                      </a:r>
                    </a:p>
                  </a:txBody>
                  <a:tcPr marL="3572" marR="3572" marT="35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6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26,0</a:t>
                      </a:r>
                    </a:p>
                  </a:txBody>
                  <a:tcPr marL="3572" marR="3572" marT="35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3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31,5</a:t>
                      </a:r>
                    </a:p>
                  </a:txBody>
                  <a:tcPr marL="3572" marR="3572" marT="35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A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21,8</a:t>
                      </a:r>
                    </a:p>
                  </a:txBody>
                  <a:tcPr marL="3572" marR="3572" marT="35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A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21,0</a:t>
                      </a:r>
                    </a:p>
                  </a:txBody>
                  <a:tcPr marL="3572" marR="3572" marT="35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B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15,9</a:t>
                      </a:r>
                    </a:p>
                  </a:txBody>
                  <a:tcPr marL="3572" marR="3572" marT="35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12,1</a:t>
                      </a:r>
                    </a:p>
                  </a:txBody>
                  <a:tcPr marL="3572" marR="3572" marT="35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73570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>
            <p:extLst/>
          </p:nvPr>
        </p:nvGraphicFramePr>
        <p:xfrm>
          <a:off x="485775" y="895350"/>
          <a:ext cx="11608237" cy="46322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95288"/>
            <a:ext cx="11458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90905" y="5527624"/>
          <a:ext cx="11853445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7025837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989E3A38-1993-4E29-9737-27F60FB793AB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Události,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14. 3. 2021</a:t>
            </a:r>
          </a:p>
        </p:txBody>
      </p:sp>
    </p:spTree>
    <p:extLst>
      <p:ext uri="{BB962C8B-B14F-4D97-AF65-F5344CB8AC3E}">
        <p14:creationId xmlns:p14="http://schemas.microsoft.com/office/powerpoint/2010/main" val="403528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DA7FDE-62BA-4179-BA4D-AB192F26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326652" cy="576000"/>
          </a:xfrm>
        </p:spPr>
        <p:txBody>
          <a:bodyPr/>
          <a:lstStyle/>
          <a:p>
            <a:r>
              <a:rPr lang="en-US" dirty="0"/>
              <a:t>Po</a:t>
            </a:r>
            <a:r>
              <a:rPr lang="cs-CZ" dirty="0"/>
              <a:t>čet nově pozitivních klientů v sociálních službách</a:t>
            </a:r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60173AA5-760E-4890-90E2-16710D92A897}"/>
              </a:ext>
            </a:extLst>
          </p:cNvPr>
          <p:cNvGraphicFramePr/>
          <p:nvPr/>
        </p:nvGraphicFramePr>
        <p:xfrm>
          <a:off x="352338" y="934057"/>
          <a:ext cx="11232858" cy="5612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CBDB047-9B6A-4800-8865-B2F14B9CE230}"/>
              </a:ext>
            </a:extLst>
          </p:cNvPr>
          <p:cNvSpPr txBox="1"/>
          <p:nvPr/>
        </p:nvSpPr>
        <p:spPr>
          <a:xfrm rot="16200000">
            <a:off x="-1182697" y="3135089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Denní počet nových případů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FB1B2-5954-4917-86E8-05CAC9208F90}"/>
              </a:ext>
            </a:extLst>
          </p:cNvPr>
          <p:cNvSpPr txBox="1"/>
          <p:nvPr/>
        </p:nvSpPr>
        <p:spPr>
          <a:xfrm>
            <a:off x="0" y="597841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 dat: ISIN a ISIN – modul sociálních služeb</a:t>
            </a: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30006DBE-A660-415B-AEC3-B17DAF8F0BB4}"/>
              </a:ext>
            </a:extLst>
          </p:cNvPr>
          <p:cNvCxnSpPr/>
          <p:nvPr/>
        </p:nvCxnSpPr>
        <p:spPr>
          <a:xfrm>
            <a:off x="8554802" y="1295549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5">
            <a:extLst>
              <a:ext uri="{FF2B5EF4-FFF2-40B4-BE49-F238E27FC236}">
                <a16:creationId xmlns:a16="http://schemas.microsoft.com/office/drawing/2014/main" id="{FE1C6E9E-768E-466F-BF16-2898D9FD2D57}"/>
              </a:ext>
            </a:extLst>
          </p:cNvPr>
          <p:cNvSpPr txBox="1"/>
          <p:nvPr/>
        </p:nvSpPr>
        <p:spPr>
          <a:xfrm>
            <a:off x="8917060" y="1126275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7 denní klouzavý průměr</a:t>
            </a:r>
          </a:p>
        </p:txBody>
      </p:sp>
    </p:spTree>
    <p:extLst>
      <p:ext uri="{BB962C8B-B14F-4D97-AF65-F5344CB8AC3E}">
        <p14:creationId xmlns:p14="http://schemas.microsoft.com/office/powerpoint/2010/main" val="306264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e2" id="{2F500C3B-2BAF-4CA5-849A-B1EC376A25DB}" vid="{C99570C5-ACCF-4382-8246-136F83C28052}"/>
    </a:ext>
  </a:extLst>
</a:theme>
</file>

<file path=ppt/theme/theme2.xml><?xml version="1.0" encoding="utf-8"?>
<a:theme xmlns:a="http://schemas.openxmlformats.org/drawingml/2006/main" name="1_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7769</TotalTime>
  <Words>2547</Words>
  <Application>Microsoft Office PowerPoint</Application>
  <PresentationFormat>Širokoúhlá obrazovka</PresentationFormat>
  <Paragraphs>484</Paragraphs>
  <Slides>17</Slides>
  <Notes>10</Notes>
  <HiddenSlides>3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17</vt:i4>
      </vt:variant>
    </vt:vector>
  </HeadingPairs>
  <TitlesOfParts>
    <vt:vector size="21" baseType="lpstr">
      <vt:lpstr>Arial</vt:lpstr>
      <vt:lpstr>Calibri</vt:lpstr>
      <vt:lpstr>Motiv Office</vt:lpstr>
      <vt:lpstr>1_Motiv Office</vt:lpstr>
      <vt:lpstr>Prezentace aplikace PowerPoint</vt:lpstr>
      <vt:lpstr>Očkování zdravotnických pracovníků </vt:lpstr>
      <vt:lpstr>Počty pracovníků ve zdravotnictví s nákazou COVID-19</vt:lpstr>
      <vt:lpstr>Očkovaní zdravotničtí pracovníci celkem</vt:lpstr>
      <vt:lpstr>Očkovaní aktivní zdravotničtí pracovníci</vt:lpstr>
      <vt:lpstr>Očkovaní zdravotníci v nemocnicích akutní lůžkové péče a ZZS</vt:lpstr>
      <vt:lpstr>Prezentace aplikace PowerPoint</vt:lpstr>
      <vt:lpstr>Zařízení sociálních služeb jako ohniska nákazy COVID-19</vt:lpstr>
      <vt:lpstr>Počet nově pozitivních klientů v sociálních službách</vt:lpstr>
      <vt:lpstr>Klienti a pracovníci v sociálních službách vyžadující hospitalizaci z důvodu COVID-19</vt:lpstr>
      <vt:lpstr>Klienti a pracovníci v sociálních službách s těžkým průběhem nemoci</vt:lpstr>
      <vt:lpstr>Prezentace aplikace PowerPoint</vt:lpstr>
      <vt:lpstr>Očkování zdravotnických pracovníků </vt:lpstr>
      <vt:lpstr>Zdravotničtí pracovníci COVID-19 pozitivní po zahájení  vakcinace v období od 27.12. do současnosti</vt:lpstr>
      <vt:lpstr>COVID-19 pozitivita po zahájení vakcinace</vt:lpstr>
      <vt:lpstr>COVID-19 pozitivita u očkovaných osob</vt:lpstr>
      <vt:lpstr>COVID-19 pozitivita po zahájení vakcinace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Protiepidemický systém ČR PES</dc:title>
  <dc:creator>Martin Komenda</dc:creator>
  <cp:lastModifiedBy>Ladislav Dušek</cp:lastModifiedBy>
  <cp:revision>511</cp:revision>
  <dcterms:created xsi:type="dcterms:W3CDTF">2020-11-11T17:36:28Z</dcterms:created>
  <dcterms:modified xsi:type="dcterms:W3CDTF">2021-03-18T21:10:43Z</dcterms:modified>
</cp:coreProperties>
</file>