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1277" r:id="rId3"/>
    <p:sldId id="1293" r:id="rId4"/>
    <p:sldId id="1294" r:id="rId5"/>
    <p:sldId id="1295" r:id="rId6"/>
    <p:sldId id="1296" r:id="rId7"/>
    <p:sldId id="1297" r:id="rId8"/>
    <p:sldId id="1291" r:id="rId9"/>
    <p:sldId id="1298" r:id="rId10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  <p14:sldId id="1296"/>
            <p14:sldId id="1297"/>
            <p14:sldId id="1291"/>
            <p14:sldId id="1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25061" autoAdjust="0"/>
  </p:normalViewPr>
  <p:slideViewPr>
    <p:cSldViewPr snapToGrid="0">
      <p:cViewPr varScale="1">
        <p:scale>
          <a:sx n="115" d="100"/>
          <a:sy n="115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31.03.2021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31.03.2021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31. </a:t>
            </a:r>
            <a:r>
              <a:rPr lang="cs-CZ" b="1" dirty="0" smtClean="0"/>
              <a:t>března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1119" y="258701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30.3.2021 0:15</a:t>
            </a:r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1 606</a:t>
            </a:r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67432"/>
              </p:ext>
            </p:extLst>
          </p:nvPr>
        </p:nvGraphicFramePr>
        <p:xfrm>
          <a:off x="332818" y="1014155"/>
          <a:ext cx="8869372" cy="5370029"/>
        </p:xfrm>
        <a:graphic>
          <a:graphicData uri="http://schemas.openxmlformats.org/drawingml/2006/table">
            <a:tbl>
              <a:tblPr/>
              <a:tblGrid>
                <a:gridCol w="1938733">
                  <a:extLst>
                    <a:ext uri="{9D8B030D-6E8A-4147-A177-3AD203B41FA5}">
                      <a16:colId xmlns:a16="http://schemas.microsoft.com/office/drawing/2014/main" val="2977585095"/>
                    </a:ext>
                  </a:extLst>
                </a:gridCol>
                <a:gridCol w="1186979">
                  <a:extLst>
                    <a:ext uri="{9D8B030D-6E8A-4147-A177-3AD203B41FA5}">
                      <a16:colId xmlns:a16="http://schemas.microsoft.com/office/drawing/2014/main" val="1643362873"/>
                    </a:ext>
                  </a:extLst>
                </a:gridCol>
                <a:gridCol w="1097956">
                  <a:extLst>
                    <a:ext uri="{9D8B030D-6E8A-4147-A177-3AD203B41FA5}">
                      <a16:colId xmlns:a16="http://schemas.microsoft.com/office/drawing/2014/main" val="3211271936"/>
                    </a:ext>
                  </a:extLst>
                </a:gridCol>
                <a:gridCol w="1094657">
                  <a:extLst>
                    <a:ext uri="{9D8B030D-6E8A-4147-A177-3AD203B41FA5}">
                      <a16:colId xmlns:a16="http://schemas.microsoft.com/office/drawing/2014/main" val="3042228513"/>
                    </a:ext>
                  </a:extLst>
                </a:gridCol>
                <a:gridCol w="1134224">
                  <a:extLst>
                    <a:ext uri="{9D8B030D-6E8A-4147-A177-3AD203B41FA5}">
                      <a16:colId xmlns:a16="http://schemas.microsoft.com/office/drawing/2014/main" val="4092234014"/>
                    </a:ext>
                  </a:extLst>
                </a:gridCol>
                <a:gridCol w="1137523">
                  <a:extLst>
                    <a:ext uri="{9D8B030D-6E8A-4147-A177-3AD203B41FA5}">
                      <a16:colId xmlns:a16="http://schemas.microsoft.com/office/drawing/2014/main" val="4277771110"/>
                    </a:ext>
                  </a:extLst>
                </a:gridCol>
                <a:gridCol w="1279300">
                  <a:extLst>
                    <a:ext uri="{9D8B030D-6E8A-4147-A177-3AD203B41FA5}">
                      <a16:colId xmlns:a16="http://schemas.microsoft.com/office/drawing/2014/main" val="315480385"/>
                    </a:ext>
                  </a:extLst>
                </a:gridCol>
              </a:tblGrid>
              <a:tr h="20571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31.3. 2021, 6:00 h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779308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57786"/>
                  </a:ext>
                </a:extLst>
              </a:tr>
              <a:tr h="205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2932"/>
                  </a:ext>
                </a:extLst>
              </a:tr>
              <a:tr h="59059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338601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47033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160651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126270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45135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919077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01971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079493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750892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90365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377319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631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34333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524999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81152"/>
                  </a:ext>
                </a:extLst>
              </a:tr>
              <a:tr h="2114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4 139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76026"/>
                  </a:ext>
                </a:extLst>
              </a:tr>
              <a:tr h="24790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UZIS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050391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20749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757042"/>
                  </a:ext>
                </a:extLst>
              </a:tr>
              <a:tr h="205718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231117"/>
                  </a:ext>
                </a:extLst>
              </a:tr>
              <a:tr h="205718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36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767488" y="2578513"/>
            <a:ext cx="3186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30.3.2021 0:15</a:t>
            </a:r>
            <a:endParaRPr lang="cs-CZ" sz="2000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6118</a:t>
            </a:r>
            <a:endParaRPr lang="cs-CZ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5014"/>
              </p:ext>
            </p:extLst>
          </p:nvPr>
        </p:nvGraphicFramePr>
        <p:xfrm>
          <a:off x="341131" y="879867"/>
          <a:ext cx="8888359" cy="5511160"/>
        </p:xfrm>
        <a:graphic>
          <a:graphicData uri="http://schemas.openxmlformats.org/drawingml/2006/table">
            <a:tbl>
              <a:tblPr/>
              <a:tblGrid>
                <a:gridCol w="2084847">
                  <a:extLst>
                    <a:ext uri="{9D8B030D-6E8A-4147-A177-3AD203B41FA5}">
                      <a16:colId xmlns:a16="http://schemas.microsoft.com/office/drawing/2014/main" val="3198048258"/>
                    </a:ext>
                  </a:extLst>
                </a:gridCol>
                <a:gridCol w="1175039">
                  <a:extLst>
                    <a:ext uri="{9D8B030D-6E8A-4147-A177-3AD203B41FA5}">
                      <a16:colId xmlns:a16="http://schemas.microsoft.com/office/drawing/2014/main" val="2777228866"/>
                    </a:ext>
                  </a:extLst>
                </a:gridCol>
                <a:gridCol w="1165789">
                  <a:extLst>
                    <a:ext uri="{9D8B030D-6E8A-4147-A177-3AD203B41FA5}">
                      <a16:colId xmlns:a16="http://schemas.microsoft.com/office/drawing/2014/main" val="756216454"/>
                    </a:ext>
                  </a:extLst>
                </a:gridCol>
                <a:gridCol w="1147283">
                  <a:extLst>
                    <a:ext uri="{9D8B030D-6E8A-4147-A177-3AD203B41FA5}">
                      <a16:colId xmlns:a16="http://schemas.microsoft.com/office/drawing/2014/main" val="2898686641"/>
                    </a:ext>
                  </a:extLst>
                </a:gridCol>
                <a:gridCol w="1008499">
                  <a:extLst>
                    <a:ext uri="{9D8B030D-6E8A-4147-A177-3AD203B41FA5}">
                      <a16:colId xmlns:a16="http://schemas.microsoft.com/office/drawing/2014/main" val="2029919364"/>
                    </a:ext>
                  </a:extLst>
                </a:gridCol>
                <a:gridCol w="1073265">
                  <a:extLst>
                    <a:ext uri="{9D8B030D-6E8A-4147-A177-3AD203B41FA5}">
                      <a16:colId xmlns:a16="http://schemas.microsoft.com/office/drawing/2014/main" val="605878976"/>
                    </a:ext>
                  </a:extLst>
                </a:gridCol>
                <a:gridCol w="1233637">
                  <a:extLst>
                    <a:ext uri="{9D8B030D-6E8A-4147-A177-3AD203B41FA5}">
                      <a16:colId xmlns:a16="http://schemas.microsoft.com/office/drawing/2014/main" val="4043557129"/>
                    </a:ext>
                  </a:extLst>
                </a:gridCol>
              </a:tblGrid>
              <a:tr h="373939">
                <a:tc gridSpan="5"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31.3. 2021, 6:00 h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81332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353352"/>
                  </a:ext>
                </a:extLst>
              </a:tr>
              <a:tr h="202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29339"/>
                  </a:ext>
                </a:extLst>
              </a:tr>
              <a:tr h="59461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127804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1 322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610787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2 031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72256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1 785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568845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37202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2 995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670332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28636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1 576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95483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1 592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117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2 249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56493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1 468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744776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1 756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07296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35765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2 742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424896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605054"/>
                  </a:ext>
                </a:extLst>
              </a:tr>
              <a:tr h="20480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22 286</a:t>
                      </a:r>
                    </a:p>
                  </a:txBody>
                  <a:tcPr marL="6454" marR="6454" marT="64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5584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1 885</a:t>
                      </a:r>
                    </a:p>
                  </a:txBody>
                  <a:tcPr marL="6454" marR="6454" marT="64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796630"/>
                  </a:ext>
                </a:extLst>
              </a:tr>
              <a:tr h="240120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UZIS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860236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181726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454" marR="6454" marT="64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684524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937269"/>
                  </a:ext>
                </a:extLst>
              </a:tr>
              <a:tr h="202463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4" marR="6454" marT="64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94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2000" b="1" i="1" dirty="0" smtClean="0"/>
          </a:p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29.3.2021</a:t>
            </a:r>
          </a:p>
          <a:p>
            <a:pPr marL="0" indent="0">
              <a:buNone/>
            </a:pPr>
            <a:r>
              <a:rPr lang="cs-CZ" sz="2000" b="1" i="1" dirty="0" smtClean="0"/>
              <a:t>(ULK) 1x pac. IP, UPV, C+, z ARO </a:t>
            </a:r>
            <a:r>
              <a:rPr lang="cs-CZ" sz="2000" b="1" i="1" dirty="0" err="1" smtClean="0"/>
              <a:t>nem</a:t>
            </a:r>
            <a:r>
              <a:rPr lang="cs-CZ" sz="2000" b="1" i="1" dirty="0" smtClean="0"/>
              <a:t>. Chomutov na ARO </a:t>
            </a:r>
            <a:r>
              <a:rPr lang="cs-CZ" sz="2000" b="1" i="1" dirty="0" err="1" smtClean="0"/>
              <a:t>nem</a:t>
            </a:r>
            <a:r>
              <a:rPr lang="cs-CZ" sz="2000" b="1" i="1" dirty="0" smtClean="0"/>
              <a:t>. Karlovy Vary. (KVK)</a:t>
            </a:r>
          </a:p>
          <a:p>
            <a:pPr marL="0" indent="0">
              <a:buNone/>
            </a:pPr>
            <a:r>
              <a:rPr lang="cs-CZ" sz="2000" b="1" i="1" dirty="0" smtClean="0"/>
              <a:t>(PAK) 1x pac. IP, UPV, C+, z ARO Litomyšl na ARO </a:t>
            </a:r>
            <a:r>
              <a:rPr lang="cs-CZ" sz="2000" b="1" i="1" dirty="0" err="1" smtClean="0"/>
              <a:t>nem</a:t>
            </a:r>
            <a:r>
              <a:rPr lang="cs-CZ" sz="2000" b="1" i="1" dirty="0" smtClean="0"/>
              <a:t>. FN Hradec Králové – </a:t>
            </a:r>
            <a:r>
              <a:rPr lang="cs-CZ" sz="2000" b="1" i="1" dirty="0" err="1" smtClean="0">
                <a:solidFill>
                  <a:srgbClr val="FF0000"/>
                </a:solidFill>
              </a:rPr>
              <a:t>Inf</a:t>
            </a:r>
            <a:r>
              <a:rPr lang="cs-CZ" sz="2000" b="1" i="1" dirty="0" smtClean="0">
                <a:solidFill>
                  <a:srgbClr val="FF0000"/>
                </a:solidFill>
              </a:rPr>
              <a:t>. Tok.</a:t>
            </a:r>
          </a:p>
          <a:p>
            <a:pPr marL="0" indent="0">
              <a:buNone/>
            </a:pPr>
            <a:endParaRPr lang="cs-CZ" sz="2000" b="1" i="1" dirty="0"/>
          </a:p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30.3.2021</a:t>
            </a:r>
          </a:p>
          <a:p>
            <a:pPr marL="0" indent="0">
              <a:buNone/>
            </a:pPr>
            <a:r>
              <a:rPr lang="cs-CZ" sz="2000" b="1" i="1" dirty="0" smtClean="0"/>
              <a:t>(ZLK) 1x pac. IP, UPV, C+, z ARO Valašské Meziříčí na ARO Přerov (OLK) – </a:t>
            </a:r>
            <a:r>
              <a:rPr lang="cs-CZ" sz="2000" b="1" i="1" dirty="0" err="1" smtClean="0">
                <a:solidFill>
                  <a:srgbClr val="FF0000"/>
                </a:solidFill>
              </a:rPr>
              <a:t>inf</a:t>
            </a:r>
            <a:r>
              <a:rPr lang="cs-CZ" sz="2000" b="1" i="1" dirty="0" smtClean="0">
                <a:solidFill>
                  <a:srgbClr val="FF0000"/>
                </a:solidFill>
              </a:rPr>
              <a:t>. Tok.</a:t>
            </a:r>
          </a:p>
          <a:p>
            <a:pPr marL="0" indent="0">
              <a:buNone/>
            </a:pPr>
            <a:endParaRPr lang="cs-CZ" sz="2000" b="1" i="1" dirty="0"/>
          </a:p>
          <a:p>
            <a:pPr marL="0" indent="0">
              <a:buNone/>
            </a:pPr>
            <a:endParaRPr lang="cs-CZ" sz="2000" b="1" i="1" dirty="0"/>
          </a:p>
          <a:p>
            <a:pPr marL="0" indent="0">
              <a:buNone/>
            </a:pPr>
            <a:endParaRPr lang="cs-CZ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Letecké </a:t>
            </a:r>
            <a:r>
              <a:rPr lang="cs-CZ" sz="2000" dirty="0"/>
              <a:t>překlady 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1777" y="1212020"/>
            <a:ext cx="11487705" cy="440989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cs-CZ" sz="2000" b="1" i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29.3.2021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sz="2000" b="1" i="1" dirty="0" smtClean="0"/>
              <a:t>(ULK) 1x pac. IP, UPV, C+, z ARO </a:t>
            </a:r>
            <a:r>
              <a:rPr lang="cs-CZ" sz="2000" b="1" i="1" dirty="0" err="1" smtClean="0"/>
              <a:t>nem</a:t>
            </a:r>
            <a:r>
              <a:rPr lang="cs-CZ" sz="2000" b="1" i="1" dirty="0" smtClean="0"/>
              <a:t>. Chomutov na ARO </a:t>
            </a:r>
            <a:r>
              <a:rPr lang="cs-CZ" sz="2000" b="1" i="1" dirty="0" err="1" smtClean="0"/>
              <a:t>nem</a:t>
            </a:r>
            <a:r>
              <a:rPr lang="cs-CZ" sz="2000" b="1" i="1" dirty="0" smtClean="0"/>
              <a:t>. Rychnov n. Kněžnou (KHK)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30.3.2021</a:t>
            </a:r>
            <a:endParaRPr lang="cs-CZ" sz="2000" b="1" i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000" b="1" i="1" dirty="0" smtClean="0"/>
              <a:t>(PAK) 1x pac. IP, UPV, C+, z ARO </a:t>
            </a:r>
            <a:r>
              <a:rPr lang="cs-CZ" sz="2000" b="1" i="1" dirty="0" err="1" smtClean="0"/>
              <a:t>nem</a:t>
            </a:r>
            <a:r>
              <a:rPr lang="cs-CZ" sz="2000" b="1" i="1" dirty="0" smtClean="0"/>
              <a:t>. Litomyšl na ARO FN Olomouc ECMO (OLK)</a:t>
            </a:r>
            <a:endParaRPr lang="cs-CZ" sz="2000" b="1" i="1" dirty="0"/>
          </a:p>
          <a:p>
            <a:pPr marL="0" indent="0">
              <a:lnSpc>
                <a:spcPct val="150000"/>
              </a:lnSpc>
              <a:buNone/>
            </a:pPr>
            <a:endParaRPr lang="cs-CZ" sz="2000" b="1" i="1" dirty="0"/>
          </a:p>
          <a:p>
            <a:pPr marL="0" indent="0">
              <a:lnSpc>
                <a:spcPct val="150000"/>
              </a:lnSpc>
              <a:buNone/>
            </a:pPr>
            <a:endParaRPr lang="cs-CZ" sz="1800" b="1" i="1" dirty="0" smtClean="0"/>
          </a:p>
          <a:p>
            <a:pPr marL="0" indent="0">
              <a:lnSpc>
                <a:spcPct val="150000"/>
              </a:lnSpc>
              <a:buNone/>
            </a:pPr>
            <a:endParaRPr lang="cs-CZ" sz="1800" b="1" i="1" dirty="0" smtClean="0"/>
          </a:p>
          <a:p>
            <a:pPr marL="0" indent="0">
              <a:lnSpc>
                <a:spcPct val="150000"/>
              </a:lnSpc>
              <a:buNone/>
            </a:pPr>
            <a:endParaRPr lang="cs-CZ" sz="1800" b="1" i="1" dirty="0"/>
          </a:p>
          <a:p>
            <a:pPr marL="0" indent="0">
              <a:lnSpc>
                <a:spcPct val="150000"/>
              </a:lnSpc>
              <a:buNone/>
            </a:pP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cs-CZ" sz="1800" b="1" i="1" dirty="0"/>
          </a:p>
          <a:p>
            <a:pPr marL="0" lvl="0" indent="0">
              <a:buNone/>
            </a:pPr>
            <a:endParaRPr lang="cs-CZ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cs-CZ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7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91460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r>
                        <a:rPr lang="cs-CZ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3 pacient</a:t>
                      </a:r>
                      <a:endParaRPr lang="cs-CZ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389894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2 pacient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byli </a:t>
            </a:r>
            <a:r>
              <a:rPr lang="cs-CZ" sz="2400" b="1" dirty="0">
                <a:solidFill>
                  <a:srgbClr val="FF0000"/>
                </a:solidFill>
              </a:rPr>
              <a:t>cestou NDLP </a:t>
            </a:r>
            <a:r>
              <a:rPr lang="cs-CZ" sz="2400" b="1" dirty="0" smtClean="0">
                <a:solidFill>
                  <a:srgbClr val="FF0000"/>
                </a:solidFill>
              </a:rPr>
              <a:t>přeloženi </a:t>
            </a:r>
            <a:r>
              <a:rPr lang="cs-CZ" sz="2400" b="1" dirty="0">
                <a:solidFill>
                  <a:srgbClr val="FF0000"/>
                </a:solidFill>
              </a:rPr>
              <a:t>5</a:t>
            </a:r>
            <a:r>
              <a:rPr lang="cs-CZ" sz="2400" b="1" dirty="0" smtClean="0">
                <a:solidFill>
                  <a:srgbClr val="FF0000"/>
                </a:solidFill>
              </a:rPr>
              <a:t> pacienti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Stavová tabulka krajů a zdravotnických zařízení pro překlady COVID + pacientů ze dne 30.3.2021 k 17:00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" y="1583749"/>
            <a:ext cx="12060961" cy="47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6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Nová verze databáze DIP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smtClean="0"/>
              <a:t>Dne 25.3.2021 mezi 18:00 - 18:30 byla spuštěna nová verze databáze DIP</a:t>
            </a:r>
          </a:p>
          <a:p>
            <a:r>
              <a:rPr lang="cs-CZ" dirty="0" smtClean="0"/>
              <a:t>Stav vyplněnosti dat k 26.3.2021, 6:30</a:t>
            </a:r>
          </a:p>
          <a:p>
            <a:pPr lvl="3"/>
            <a:r>
              <a:rPr lang="cs-CZ" dirty="0" smtClean="0"/>
              <a:t>21 zařízení z 9 krajů zadalo úplná/neúplná nová data</a:t>
            </a:r>
          </a:p>
          <a:p>
            <a:pPr lvl="3"/>
            <a:r>
              <a:rPr lang="cs-CZ" dirty="0" smtClean="0"/>
              <a:t>Během dne očekáváme postupné aktualizace i od ostatních zařízení</a:t>
            </a:r>
          </a:p>
          <a:p>
            <a:r>
              <a:rPr lang="cs-CZ" dirty="0" smtClean="0"/>
              <a:t>Stav vyplněnosti dat k 26.3.2021, 17:00</a:t>
            </a:r>
          </a:p>
          <a:p>
            <a:pPr lvl="3"/>
            <a:r>
              <a:rPr lang="cs-CZ" dirty="0" smtClean="0"/>
              <a:t>104 zařízení ze 14 krajů zadalo nová data</a:t>
            </a:r>
          </a:p>
          <a:p>
            <a:pPr lvl="3"/>
            <a:r>
              <a:rPr lang="cs-CZ" dirty="0" smtClean="0"/>
              <a:t>V následujících dnech očekáváme postupné aktualizace od ostatních zařízení</a:t>
            </a:r>
          </a:p>
          <a:p>
            <a:r>
              <a:rPr lang="cs-CZ" dirty="0" smtClean="0"/>
              <a:t>Stav vyplněnosti dat k 27.3.2021, 17:00</a:t>
            </a:r>
          </a:p>
          <a:p>
            <a:pPr lvl="3"/>
            <a:r>
              <a:rPr lang="cs-CZ" dirty="0" smtClean="0"/>
              <a:t>116 zařízení ze 14 krajů zadala nová data</a:t>
            </a:r>
          </a:p>
          <a:p>
            <a:r>
              <a:rPr lang="cs-CZ" dirty="0"/>
              <a:t>Stav vyplněnosti dat k </a:t>
            </a:r>
            <a:r>
              <a:rPr lang="cs-CZ" dirty="0" smtClean="0"/>
              <a:t>29.3.2021</a:t>
            </a:r>
            <a:r>
              <a:rPr lang="cs-CZ" dirty="0"/>
              <a:t>, </a:t>
            </a:r>
            <a:r>
              <a:rPr lang="cs-CZ" dirty="0" smtClean="0"/>
              <a:t>17:00</a:t>
            </a:r>
          </a:p>
          <a:p>
            <a:pPr lvl="3"/>
            <a:r>
              <a:rPr lang="cs-CZ" dirty="0" smtClean="0"/>
              <a:t>Upozorněna nemocnice Jilemnice, kvůli zapsaní údajů do </a:t>
            </a:r>
            <a:r>
              <a:rPr lang="cs-CZ" dirty="0" smtClean="0"/>
              <a:t>DIP</a:t>
            </a:r>
          </a:p>
          <a:p>
            <a:pPr lvl="3"/>
            <a:endParaRPr lang="cs-CZ" dirty="0" smtClean="0"/>
          </a:p>
          <a:p>
            <a:pPr marL="1371600" lvl="3" indent="0">
              <a:buNone/>
            </a:pPr>
            <a:endParaRPr lang="cs-CZ" dirty="0" smtClean="0"/>
          </a:p>
          <a:p>
            <a:r>
              <a:rPr lang="cs-CZ" dirty="0" smtClean="0"/>
              <a:t>Nutnost nadále upozorňovat KKIP krajů na potřebu aktualizace dat jednotlivými zařízeními</a:t>
            </a:r>
          </a:p>
        </p:txBody>
      </p:sp>
    </p:spTree>
    <p:extLst>
      <p:ext uri="{BB962C8B-B14F-4D97-AF65-F5344CB8AC3E}">
        <p14:creationId xmlns:p14="http://schemas.microsoft.com/office/powerpoint/2010/main" val="208106489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16588</TotalTime>
  <Words>793</Words>
  <Application>Microsoft Office PowerPoint</Application>
  <PresentationFormat>Širokoúhlá obrazovka</PresentationFormat>
  <Paragraphs>313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  <vt:lpstr>NDLP – Letecké překlady pacientů mezi kraji za posledních 24 hodin.</vt:lpstr>
      <vt:lpstr>NDLP – Překlady pacientů mezi kraji za posledních 24 hodin.</vt:lpstr>
      <vt:lpstr>Stavová tabulka krajů a zdravotnických zařízení pro překlady COVID + pacientů ze dne 30.3.2021 k 17:00</vt:lpstr>
      <vt:lpstr>Nová verze databáze DIP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1117</cp:revision>
  <cp:lastPrinted>2020-10-20T04:21:56Z</cp:lastPrinted>
  <dcterms:created xsi:type="dcterms:W3CDTF">2020-07-15T10:33:32Z</dcterms:created>
  <dcterms:modified xsi:type="dcterms:W3CDTF">2021-03-31T04:19:50Z</dcterms:modified>
</cp:coreProperties>
</file>