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72" r:id="rId7"/>
    <p:sldId id="1371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2"/>
            <p14:sldId id="1371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20.12.2021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20.12.2021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20</a:t>
            </a:r>
            <a:r>
              <a:rPr lang="cs-CZ" b="1" dirty="0" smtClean="0"/>
              <a:t>. </a:t>
            </a:r>
            <a:r>
              <a:rPr lang="cs-CZ" b="1" dirty="0" smtClean="0"/>
              <a:t>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81111"/>
              </p:ext>
            </p:extLst>
          </p:nvPr>
        </p:nvGraphicFramePr>
        <p:xfrm>
          <a:off x="350228" y="708347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94973"/>
              </p:ext>
            </p:extLst>
          </p:nvPr>
        </p:nvGraphicFramePr>
        <p:xfrm>
          <a:off x="372867" y="838718"/>
          <a:ext cx="11435203" cy="521244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počtu C19 hospitalizovaných na standardních odděleních i v intenzivní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Péči se daří zajistit za cenu omezení elektivní péče i výpomoci AČR/HZS.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zastavená.</a:t>
                      </a:r>
                    </a:p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20</a:t>
            </a:r>
            <a:r>
              <a:rPr lang="cs-CZ" b="1" dirty="0" smtClean="0"/>
              <a:t>.12.2021 </a:t>
            </a:r>
            <a:r>
              <a:rPr lang="cs-CZ" b="1" dirty="0" smtClean="0"/>
              <a:t>00:25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789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96760"/>
              </p:ext>
            </p:extLst>
          </p:nvPr>
        </p:nvGraphicFramePr>
        <p:xfrm>
          <a:off x="332819" y="1025238"/>
          <a:ext cx="8335702" cy="5179297"/>
        </p:xfrm>
        <a:graphic>
          <a:graphicData uri="http://schemas.openxmlformats.org/drawingml/2006/table">
            <a:tbl>
              <a:tblPr/>
              <a:tblGrid>
                <a:gridCol w="2220697">
                  <a:extLst>
                    <a:ext uri="{9D8B030D-6E8A-4147-A177-3AD203B41FA5}">
                      <a16:colId xmlns:a16="http://schemas.microsoft.com/office/drawing/2014/main" val="2090169037"/>
                    </a:ext>
                  </a:extLst>
                </a:gridCol>
                <a:gridCol w="1264769">
                  <a:extLst>
                    <a:ext uri="{9D8B030D-6E8A-4147-A177-3AD203B41FA5}">
                      <a16:colId xmlns:a16="http://schemas.microsoft.com/office/drawing/2014/main" val="1723865565"/>
                    </a:ext>
                  </a:extLst>
                </a:gridCol>
                <a:gridCol w="1250061">
                  <a:extLst>
                    <a:ext uri="{9D8B030D-6E8A-4147-A177-3AD203B41FA5}">
                      <a16:colId xmlns:a16="http://schemas.microsoft.com/office/drawing/2014/main" val="3562158567"/>
                    </a:ext>
                  </a:extLst>
                </a:gridCol>
                <a:gridCol w="1250061">
                  <a:extLst>
                    <a:ext uri="{9D8B030D-6E8A-4147-A177-3AD203B41FA5}">
                      <a16:colId xmlns:a16="http://schemas.microsoft.com/office/drawing/2014/main" val="1171906836"/>
                    </a:ext>
                  </a:extLst>
                </a:gridCol>
                <a:gridCol w="1308887">
                  <a:extLst>
                    <a:ext uri="{9D8B030D-6E8A-4147-A177-3AD203B41FA5}">
                      <a16:colId xmlns:a16="http://schemas.microsoft.com/office/drawing/2014/main" val="3039042706"/>
                    </a:ext>
                  </a:extLst>
                </a:gridCol>
                <a:gridCol w="1041227">
                  <a:extLst>
                    <a:ext uri="{9D8B030D-6E8A-4147-A177-3AD203B41FA5}">
                      <a16:colId xmlns:a16="http://schemas.microsoft.com/office/drawing/2014/main" val="746115581"/>
                    </a:ext>
                  </a:extLst>
                </a:gridCol>
              </a:tblGrid>
              <a:tr h="21801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435282"/>
                  </a:ext>
                </a:extLst>
              </a:tr>
              <a:tr h="21801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11:30 h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3091"/>
                  </a:ext>
                </a:extLst>
              </a:tr>
              <a:tr h="186427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371371"/>
                  </a:ext>
                </a:extLst>
              </a:tr>
              <a:tr h="1930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77953"/>
                  </a:ext>
                </a:extLst>
              </a:tr>
              <a:tr h="75369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07930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77890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029270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09224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06329"/>
                  </a:ext>
                </a:extLst>
              </a:tr>
              <a:tr h="1946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76803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10354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93976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37012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11015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76167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22949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17434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14489"/>
                  </a:ext>
                </a:extLst>
              </a:tr>
              <a:tr h="2102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46942"/>
                  </a:ext>
                </a:extLst>
              </a:tr>
              <a:tr h="1930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108835"/>
                  </a:ext>
                </a:extLst>
              </a:tr>
              <a:tr h="186866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84141"/>
                  </a:ext>
                </a:extLst>
              </a:tr>
              <a:tr h="186427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70025"/>
                  </a:ext>
                </a:extLst>
              </a:tr>
              <a:tr h="18686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07513"/>
                  </a:ext>
                </a:extLst>
              </a:tr>
              <a:tr h="18686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39729"/>
              </p:ext>
            </p:extLst>
          </p:nvPr>
        </p:nvGraphicFramePr>
        <p:xfrm>
          <a:off x="332818" y="997525"/>
          <a:ext cx="10104272" cy="5188368"/>
        </p:xfrm>
        <a:graphic>
          <a:graphicData uri="http://schemas.openxmlformats.org/drawingml/2006/table">
            <a:tbl>
              <a:tblPr/>
              <a:tblGrid>
                <a:gridCol w="2218299">
                  <a:extLst>
                    <a:ext uri="{9D8B030D-6E8A-4147-A177-3AD203B41FA5}">
                      <a16:colId xmlns:a16="http://schemas.microsoft.com/office/drawing/2014/main" val="197581062"/>
                    </a:ext>
                  </a:extLst>
                </a:gridCol>
                <a:gridCol w="1263401">
                  <a:extLst>
                    <a:ext uri="{9D8B030D-6E8A-4147-A177-3AD203B41FA5}">
                      <a16:colId xmlns:a16="http://schemas.microsoft.com/office/drawing/2014/main" val="3978482270"/>
                    </a:ext>
                  </a:extLst>
                </a:gridCol>
                <a:gridCol w="1248711">
                  <a:extLst>
                    <a:ext uri="{9D8B030D-6E8A-4147-A177-3AD203B41FA5}">
                      <a16:colId xmlns:a16="http://schemas.microsoft.com/office/drawing/2014/main" val="1126975870"/>
                    </a:ext>
                  </a:extLst>
                </a:gridCol>
                <a:gridCol w="1248711">
                  <a:extLst>
                    <a:ext uri="{9D8B030D-6E8A-4147-A177-3AD203B41FA5}">
                      <a16:colId xmlns:a16="http://schemas.microsoft.com/office/drawing/2014/main" val="795900385"/>
                    </a:ext>
                  </a:extLst>
                </a:gridCol>
                <a:gridCol w="1307472">
                  <a:extLst>
                    <a:ext uri="{9D8B030D-6E8A-4147-A177-3AD203B41FA5}">
                      <a16:colId xmlns:a16="http://schemas.microsoft.com/office/drawing/2014/main" val="3604207284"/>
                    </a:ext>
                  </a:extLst>
                </a:gridCol>
                <a:gridCol w="1040102">
                  <a:extLst>
                    <a:ext uri="{9D8B030D-6E8A-4147-A177-3AD203B41FA5}">
                      <a16:colId xmlns:a16="http://schemas.microsoft.com/office/drawing/2014/main" val="518153087"/>
                    </a:ext>
                  </a:extLst>
                </a:gridCol>
                <a:gridCol w="1777576">
                  <a:extLst>
                    <a:ext uri="{9D8B030D-6E8A-4147-A177-3AD203B41FA5}">
                      <a16:colId xmlns:a16="http://schemas.microsoft.com/office/drawing/2014/main" val="2103747286"/>
                    </a:ext>
                  </a:extLst>
                </a:gridCol>
              </a:tblGrid>
              <a:tr h="20731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478694"/>
                  </a:ext>
                </a:extLst>
              </a:tr>
              <a:tr h="2198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11:30 h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36118"/>
                  </a:ext>
                </a:extLst>
              </a:tr>
              <a:tr h="187370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972482"/>
                  </a:ext>
                </a:extLst>
              </a:tr>
              <a:tr h="1947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47559"/>
                  </a:ext>
                </a:extLst>
              </a:tr>
              <a:tr h="76017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85316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944567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58399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922253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940336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77760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071191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733215"/>
                  </a:ext>
                </a:extLst>
              </a:tr>
              <a:tr h="1963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00236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772983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842615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756127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66887"/>
                  </a:ext>
                </a:extLst>
              </a:tr>
              <a:tr h="188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057925"/>
                  </a:ext>
                </a:extLst>
              </a:tr>
              <a:tr h="1947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37086"/>
                  </a:ext>
                </a:extLst>
              </a:tr>
              <a:tr h="21203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227677"/>
                  </a:ext>
                </a:extLst>
              </a:tr>
              <a:tr h="18847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875649"/>
                  </a:ext>
                </a:extLst>
              </a:tr>
              <a:tr h="187370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498005"/>
                  </a:ext>
                </a:extLst>
              </a:tr>
              <a:tr h="18737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79989"/>
                  </a:ext>
                </a:extLst>
              </a:tr>
              <a:tr h="18847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4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20</a:t>
            </a:r>
            <a:r>
              <a:rPr lang="cs-CZ" b="1" dirty="0" smtClean="0"/>
              <a:t>.12.2021 </a:t>
            </a:r>
            <a:r>
              <a:rPr lang="cs-CZ" b="1" dirty="0" smtClean="0"/>
              <a:t>00:25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</a:t>
            </a:r>
            <a:r>
              <a:rPr lang="cs-CZ" sz="2000" b="1" dirty="0"/>
              <a:t> </a:t>
            </a:r>
            <a:r>
              <a:rPr lang="cs-CZ" sz="2000" b="1" dirty="0" smtClean="0"/>
              <a:t>546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58157"/>
              </p:ext>
            </p:extLst>
          </p:nvPr>
        </p:nvGraphicFramePr>
        <p:xfrm>
          <a:off x="332817" y="1016006"/>
          <a:ext cx="8867830" cy="5366320"/>
        </p:xfrm>
        <a:graphic>
          <a:graphicData uri="http://schemas.openxmlformats.org/drawingml/2006/table">
            <a:tbl>
              <a:tblPr/>
              <a:tblGrid>
                <a:gridCol w="1876460">
                  <a:extLst>
                    <a:ext uri="{9D8B030D-6E8A-4147-A177-3AD203B41FA5}">
                      <a16:colId xmlns:a16="http://schemas.microsoft.com/office/drawing/2014/main" val="1547149936"/>
                    </a:ext>
                  </a:extLst>
                </a:gridCol>
                <a:gridCol w="1068712">
                  <a:extLst>
                    <a:ext uri="{9D8B030D-6E8A-4147-A177-3AD203B41FA5}">
                      <a16:colId xmlns:a16="http://schemas.microsoft.com/office/drawing/2014/main" val="2126787700"/>
                    </a:ext>
                  </a:extLst>
                </a:gridCol>
                <a:gridCol w="1056286">
                  <a:extLst>
                    <a:ext uri="{9D8B030D-6E8A-4147-A177-3AD203B41FA5}">
                      <a16:colId xmlns:a16="http://schemas.microsoft.com/office/drawing/2014/main" val="4201564821"/>
                    </a:ext>
                  </a:extLst>
                </a:gridCol>
                <a:gridCol w="1056286">
                  <a:extLst>
                    <a:ext uri="{9D8B030D-6E8A-4147-A177-3AD203B41FA5}">
                      <a16:colId xmlns:a16="http://schemas.microsoft.com/office/drawing/2014/main" val="3779247312"/>
                    </a:ext>
                  </a:extLst>
                </a:gridCol>
                <a:gridCol w="1105994">
                  <a:extLst>
                    <a:ext uri="{9D8B030D-6E8A-4147-A177-3AD203B41FA5}">
                      <a16:colId xmlns:a16="http://schemas.microsoft.com/office/drawing/2014/main" val="4080907897"/>
                    </a:ext>
                  </a:extLst>
                </a:gridCol>
                <a:gridCol w="1503654">
                  <a:extLst>
                    <a:ext uri="{9D8B030D-6E8A-4147-A177-3AD203B41FA5}">
                      <a16:colId xmlns:a16="http://schemas.microsoft.com/office/drawing/2014/main" val="1215005146"/>
                    </a:ext>
                  </a:extLst>
                </a:gridCol>
                <a:gridCol w="1200438">
                  <a:extLst>
                    <a:ext uri="{9D8B030D-6E8A-4147-A177-3AD203B41FA5}">
                      <a16:colId xmlns:a16="http://schemas.microsoft.com/office/drawing/2014/main" val="2072205481"/>
                    </a:ext>
                  </a:extLst>
                </a:gridCol>
              </a:tblGrid>
              <a:tr h="22556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39518"/>
                  </a:ext>
                </a:extLst>
              </a:tr>
              <a:tr h="22556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11:30 h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16927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08827"/>
                  </a:ext>
                </a:extLst>
              </a:tr>
              <a:tr h="225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9778"/>
                  </a:ext>
                </a:extLst>
              </a:tr>
              <a:tr h="58646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99224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07842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45713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905784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17548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7700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894756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98525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681046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80953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43643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78376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64832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447500"/>
                  </a:ext>
                </a:extLst>
              </a:tr>
              <a:tr h="1997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6328"/>
                  </a:ext>
                </a:extLst>
              </a:tr>
              <a:tr h="2175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22 696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301195"/>
                  </a:ext>
                </a:extLst>
              </a:tr>
              <a:tr h="194509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72126"/>
                  </a:ext>
                </a:extLst>
              </a:tr>
              <a:tr h="19450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870437"/>
                  </a:ext>
                </a:extLst>
              </a:tr>
              <a:tr h="37921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386106"/>
                  </a:ext>
                </a:extLst>
              </a:tr>
              <a:tr h="19450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00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všechna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9589"/>
              </p:ext>
            </p:extLst>
          </p:nvPr>
        </p:nvGraphicFramePr>
        <p:xfrm>
          <a:off x="1315360" y="2032535"/>
          <a:ext cx="5972946" cy="1720210"/>
        </p:xfrm>
        <a:graphic>
          <a:graphicData uri="http://schemas.openxmlformats.org/drawingml/2006/table">
            <a:tbl>
              <a:tblPr/>
              <a:tblGrid>
                <a:gridCol w="3727065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20131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25750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Slaný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 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Kutná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Hora 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 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České Budějovice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17.12.2021 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Stodská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17.12.2021 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69656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20.12.2021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00:25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4 568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1926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51,0%)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789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120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3,2%)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541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68,6%)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1443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38,2%)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3779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363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(6,7%)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1926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51,0%)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39917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cs-CZ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637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30,1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87313" y="3263615"/>
            <a:ext cx="1056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Za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19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.12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. bylo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154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nově přijatých pac. a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77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propuštěných.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), ale dochází k mírnému zlepšení.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Volné kapacity JIP v tomto týdnu začaly stoupat a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pac. Lůžka jsou, ale stále obsazena post COVID pacienty.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05541"/>
              </p:ext>
            </p:extLst>
          </p:nvPr>
        </p:nvGraphicFramePr>
        <p:xfrm>
          <a:off x="332646" y="832094"/>
          <a:ext cx="11405086" cy="4634831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a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kapacitní problémy na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je nadále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ale pozvolna zlepšuje, alespoň z pohledu standardních oddělení, maximalizovány kapacity standardní i intenzivní péče,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Riziková je nadále intenzivní péče.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62845"/>
              </p:ext>
            </p:extLst>
          </p:nvPr>
        </p:nvGraphicFramePr>
        <p:xfrm>
          <a:off x="279292" y="841021"/>
          <a:ext cx="11587543" cy="5025388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 ve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péči vzhledem k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</a:t>
                      </a: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23372</TotalTime>
  <Words>2009</Words>
  <Application>Microsoft Office PowerPoint</Application>
  <PresentationFormat>Širokoúhlá obrazovka</PresentationFormat>
  <Paragraphs>556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1757</cp:revision>
  <cp:lastPrinted>2020-10-20T04:21:56Z</cp:lastPrinted>
  <dcterms:created xsi:type="dcterms:W3CDTF">2020-07-15T10:33:32Z</dcterms:created>
  <dcterms:modified xsi:type="dcterms:W3CDTF">2021-12-20T11:39:38Z</dcterms:modified>
</cp:coreProperties>
</file>