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</p:sldMasterIdLst>
  <p:notesMasterIdLst>
    <p:notesMasterId r:id="rId9"/>
  </p:notesMasterIdLst>
  <p:sldIdLst>
    <p:sldId id="2404" r:id="rId4"/>
    <p:sldId id="4519" r:id="rId5"/>
    <p:sldId id="4518" r:id="rId6"/>
    <p:sldId id="4517" r:id="rId7"/>
    <p:sldId id="4903" r:id="rId8"/>
  </p:sldIdLst>
  <p:sldSz cx="12192000" cy="6858000"/>
  <p:notesSz cx="6858000" cy="9144000"/>
  <p:custDataLst>
    <p:tags r:id="rId1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FF"/>
    <a:srgbClr val="0000FF"/>
    <a:srgbClr val="FF6600"/>
    <a:srgbClr val="305983"/>
    <a:srgbClr val="92D050"/>
    <a:srgbClr val="FFCCFF"/>
    <a:srgbClr val="F7E7E9"/>
    <a:srgbClr val="D31145"/>
    <a:srgbClr val="E7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6229" autoAdjust="0"/>
  </p:normalViewPr>
  <p:slideViewPr>
    <p:cSldViewPr snapToGrid="0">
      <p:cViewPr varScale="1">
        <p:scale>
          <a:sx n="62" d="100"/>
          <a:sy n="62" d="100"/>
        </p:scale>
        <p:origin x="1278" y="66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53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54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82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106838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28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03.06.2022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03.06.2022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9523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Tabulka 1.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Vybrané ukazatele virové </a:t>
            </a:r>
            <a:r>
              <a:rPr lang="cs-CZ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zátěže populace ČR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celou dobu epidemie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ulka 1">
            <a:extLst>
              <a:ext uri="{FF2B5EF4-FFF2-40B4-BE49-F238E27FC236}">
                <a16:creationId xmlns:a16="http://schemas.microsoft.com/office/drawing/2014/main" id="{FF524BA1-B375-455D-B9A1-15D38424CE8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1328600"/>
              </p:ext>
            </p:extLst>
          </p:nvPr>
        </p:nvGraphicFramePr>
        <p:xfrm>
          <a:off x="285783" y="441495"/>
          <a:ext cx="10829892" cy="3140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488">
                  <a:extLst>
                    <a:ext uri="{9D8B030D-6E8A-4147-A177-3AD203B41FA5}">
                      <a16:colId xmlns:a16="http://schemas.microsoft.com/office/drawing/2014/main" val="1104746273"/>
                    </a:ext>
                  </a:extLst>
                </a:gridCol>
                <a:gridCol w="1766807">
                  <a:extLst>
                    <a:ext uri="{9D8B030D-6E8A-4147-A177-3AD203B41FA5}">
                      <a16:colId xmlns:a16="http://schemas.microsoft.com/office/drawing/2014/main" val="3946672843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881403994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879916102"/>
                    </a:ext>
                  </a:extLst>
                </a:gridCol>
                <a:gridCol w="1844298">
                  <a:extLst>
                    <a:ext uri="{9D8B030D-6E8A-4147-A177-3AD203B41FA5}">
                      <a16:colId xmlns:a16="http://schemas.microsoft.com/office/drawing/2014/main" val="2227094756"/>
                    </a:ext>
                  </a:extLst>
                </a:gridCol>
                <a:gridCol w="1956177">
                  <a:extLst>
                    <a:ext uri="{9D8B030D-6E8A-4147-A177-3AD203B41FA5}">
                      <a16:colId xmlns:a16="http://schemas.microsoft.com/office/drawing/2014/main" val="2343414911"/>
                    </a:ext>
                  </a:extLst>
                </a:gridCol>
              </a:tblGrid>
              <a:tr h="127229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Název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Celkový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ě potvrzených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případů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nákazy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očet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ě potvrzených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případů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nákazy u osob ve věku 65+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Celkový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všech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nových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hospitalizací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Celkový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nových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hospitalizací na JIP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Celkový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nových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hospitalizací na UPV/ECMO</a:t>
                      </a:r>
                      <a:endParaRPr lang="cs-CZ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2025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Březen – srpen 2020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67304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Září – prosinec 2020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09433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Leden – srpen 2021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951 134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9811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Září – prosinec 2021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1709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Leden – květen 2022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1 434 866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86177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Celkem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3 919 658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478 313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39 829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8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66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Tabulka 2.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Vybrané ukazatele virové zátěže v regionech ČR, stav k 5.2. 2022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ulka 1">
            <a:extLst>
              <a:ext uri="{FF2B5EF4-FFF2-40B4-BE49-F238E27FC236}">
                <a16:creationId xmlns:a16="http://schemas.microsoft.com/office/drawing/2014/main" id="{FF524BA1-B375-455D-B9A1-15D38424CE8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535542"/>
              </p:ext>
            </p:extLst>
          </p:nvPr>
        </p:nvGraphicFramePr>
        <p:xfrm>
          <a:off x="285783" y="441495"/>
          <a:ext cx="11533757" cy="5787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45">
                  <a:extLst>
                    <a:ext uri="{9D8B030D-6E8A-4147-A177-3AD203B41FA5}">
                      <a16:colId xmlns:a16="http://schemas.microsoft.com/office/drawing/2014/main" val="1104746273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3946672843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1024993225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4158341924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881403994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2879916102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2227094756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2343414911"/>
                    </a:ext>
                  </a:extLst>
                </a:gridCol>
              </a:tblGrid>
              <a:tr h="106667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Název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kraje</a:t>
                      </a:r>
                      <a:endParaRPr lang="cs-C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nových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případů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 tis.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obyv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Odhad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7denních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časových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úseků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relativní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pozitivita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indikovaných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(Dg/Epi)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testů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 % *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7denní absolutní  počet nových příjmů do nemocnic celkem</a:t>
                      </a: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 denní absolutní počet nových příjmů na JIP </a:t>
                      </a: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Počet hospitalizovaných na JIP k danému datu</a:t>
                      </a:r>
                    </a:p>
                    <a:p>
                      <a:pPr marL="0" algn="ctr" defTabSz="914400" rtl="0" eaLnBrk="1" latinLnBrk="0" hangingPunct="1"/>
                      <a:endParaRPr lang="cs-CZ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Počet léčených na UPV/ECMO k danému datu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endParaRPr lang="cs-CZ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2025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Královéhradecký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41.6 % / 24.7 %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67304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Plzeňský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39.9 % / 24.3 %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09433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Jihomoravský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41.8 % / 20.9 %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9811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Zlínský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45.5 % / 27.9 %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1709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Pardubický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40.1 % / 17.0 %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86177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Středočeský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41.2 % / 26.0 %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626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Liberecký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37.7 % / 25.0 %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1512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Moravskoslezský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44.0 % / 25.8 %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06672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Hlavní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město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Praha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42.8 % / 25.8 %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352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Olomoucký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46.1 % / 25.1 %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84813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Ústecký kraj</a:t>
                      </a:r>
                      <a:endParaRPr lang="cs-CZ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43.2 % / 23.7 %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0455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Vysočina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41.5 % / 26.2 %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71685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Jihočeský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41.4 % / 26.2 %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44618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Karlovarský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45.0 % / 23.6 %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90744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ČR</a:t>
                      </a:r>
                      <a:endParaRPr lang="cs-C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41.5 % / 23.3 %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80044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34FC6CE0-C1B9-450B-BC63-2D948B3FA1AD}"/>
              </a:ext>
            </a:extLst>
          </p:cNvPr>
          <p:cNvSpPr txBox="1"/>
          <p:nvPr/>
        </p:nvSpPr>
        <p:spPr>
          <a:xfrm>
            <a:off x="205115" y="6298355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cs-CZ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esty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diagnostické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klinické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indikace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Dg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cs-CZ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z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epidemiologických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indikací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246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217" y="178301"/>
            <a:ext cx="11614422" cy="720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Tabulka 3. </a:t>
            </a: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Vybrané klíčové ukazatele zdravotního dopadu virové nákazy, srovnání neočkované a očkované populace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(stav k 5.2. 2022)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ED4E82F-4261-4134-A121-E16D06926362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2390459"/>
              </p:ext>
            </p:extLst>
          </p:nvPr>
        </p:nvGraphicFramePr>
        <p:xfrm>
          <a:off x="4133727" y="1528787"/>
          <a:ext cx="3914242" cy="3156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5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805682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BEZ POSILUJÍCÍ DÁVKY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D427D2F6-1A27-480F-B771-D8615B76545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99837560"/>
              </p:ext>
            </p:extLst>
          </p:nvPr>
        </p:nvGraphicFramePr>
        <p:xfrm>
          <a:off x="75217" y="1533689"/>
          <a:ext cx="3914242" cy="3156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5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805682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)* testů u osob ve věku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</a:tbl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F4CCE924-6C64-4C00-A3B0-FD6FB29DB74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36235504"/>
              </p:ext>
            </p:extLst>
          </p:nvPr>
        </p:nvGraphicFramePr>
        <p:xfrm>
          <a:off x="8182509" y="1532016"/>
          <a:ext cx="3914241" cy="3156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559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805682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S POSILUJÍCÍ DÁVKOU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B5F20BA0-1788-4958-BD65-BC291209762D}"/>
              </a:ext>
            </a:extLst>
          </p:cNvPr>
          <p:cNvSpPr txBox="1"/>
          <p:nvPr/>
        </p:nvSpPr>
        <p:spPr>
          <a:xfrm>
            <a:off x="0" y="482601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cs-CZ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esty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diagnostické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klinické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indikace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Dg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cs-CZ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z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epidemiologických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indikací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9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238323"/>
            <a:ext cx="11614422" cy="722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Tabulka 4. </a:t>
            </a: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Ochranný </a:t>
            </a:r>
            <a:r>
              <a:rPr lang="cs-CZ" sz="1800" dirty="0"/>
              <a:t>efekt plně dokončeného očkování: redukce rizika těžkého průběhu nemoci u populace ve věku 65+ (stav k 5.2. 2022)</a:t>
            </a:r>
            <a:endParaRPr kumimoji="0" lang="cs-CZ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B38B72BD-4332-496B-ADC5-5F2BC97B6093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6929470"/>
              </p:ext>
            </p:extLst>
          </p:nvPr>
        </p:nvGraphicFramePr>
        <p:xfrm>
          <a:off x="234572" y="1661004"/>
          <a:ext cx="5043025" cy="2596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751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835511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47567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POPULACE 65+</a:t>
                      </a:r>
                      <a:endParaRPr lang="cs-CZ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OCHRANNÝ EFEKT (OE) DOKONČENÉHO OČKOVÁNÍ BEZ POSILUJÍCÍ DÁVKY *</a:t>
                      </a:r>
                      <a:endParaRPr lang="cs-CZ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Ochranný efekt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79.5%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16" name="TextovéPole 15">
            <a:extLst>
              <a:ext uri="{FF2B5EF4-FFF2-40B4-BE49-F238E27FC236}">
                <a16:creationId xmlns:a16="http://schemas.microsoft.com/office/drawing/2014/main" id="{999882CA-4A73-4594-81CB-D47709484E6C}"/>
              </a:ext>
            </a:extLst>
          </p:cNvPr>
          <p:cNvSpPr txBox="1"/>
          <p:nvPr/>
        </p:nvSpPr>
        <p:spPr>
          <a:xfrm>
            <a:off x="205115" y="4396511"/>
            <a:ext cx="1071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* Kalkulováno ze 7denních kumulativních počtů případů onemocnění; vždy ve srovnání dané populace s neočkovanou populací</a:t>
            </a:r>
            <a:endParaRPr lang="en-US" sz="1600" dirty="0"/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1DE779C9-D7A1-4B6E-9500-BCC80627A33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91030511"/>
              </p:ext>
            </p:extLst>
          </p:nvPr>
        </p:nvGraphicFramePr>
        <p:xfrm>
          <a:off x="5865963" y="1661004"/>
          <a:ext cx="5054475" cy="2596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896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835511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POPULACE 65+</a:t>
                      </a:r>
                      <a:endParaRPr lang="cs-CZ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OCHRANNÝ EFEKT (OE) DOKONČENÉHO OČKOVÁNÍ S POSILUJÍCÍ DÁVKOU *</a:t>
                      </a:r>
                      <a:endParaRPr lang="cs-CZ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Ochranný efekt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93.8%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3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10845644" cy="576000"/>
          </a:xfrm>
        </p:spPr>
        <p:txBody>
          <a:bodyPr/>
          <a:lstStyle/>
          <a:p>
            <a:r>
              <a:rPr lang="cs-CZ" sz="1800" dirty="0">
                <a:solidFill>
                  <a:schemeClr val="tx1"/>
                </a:solidFill>
              </a:rPr>
              <a:t>Tabulka 5. </a:t>
            </a:r>
            <a:r>
              <a:rPr lang="cs-CZ" sz="1800" b="0" dirty="0">
                <a:solidFill>
                  <a:schemeClr val="tx1"/>
                </a:solidFill>
              </a:rPr>
              <a:t>Proočkovanost populace českých lékařů, stav k 1.5. 2022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241914" y="3407713"/>
            <a:ext cx="114541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Počet zdravotnických pracovníků nahlášených do NZIS (Národní registr zdravotnických pracovníků – NRZP) poskytovateli zdravotních služeb na dané pozici; jako aktuálně aktivní jsou hodnoceni pracovníci zaměstnaní v období od 1.9.2021 do současnosti.</a:t>
            </a:r>
          </a:p>
        </p:txBody>
      </p:sp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4DD8F72-4E44-4692-8AFF-C1E618AA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04220"/>
              </p:ext>
            </p:extLst>
          </p:nvPr>
        </p:nvGraphicFramePr>
        <p:xfrm>
          <a:off x="331021" y="723901"/>
          <a:ext cx="11726662" cy="256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9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445036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2853433740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1897229050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4290228433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1516975932"/>
                    </a:ext>
                  </a:extLst>
                </a:gridCol>
                <a:gridCol w="1332106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896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+mn-lt"/>
                        </a:rPr>
                        <a:t>Zdravotničtí pracovníci evidovaní </a:t>
                      </a:r>
                    </a:p>
                    <a:p>
                      <a:pPr algn="l" font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+mn-lt"/>
                        </a:rPr>
                        <a:t>v NZIS podle pracovních pozic*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 zdravotnických pracovníků 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Očkovaní celkem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posilující dávkou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Pouze se dvěma dávkami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Pouze s jednou dávkou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Pouze prodělali </a:t>
                      </a: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onemocnění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Ostatní</a:t>
                      </a:r>
                      <a:endParaRPr kumimoji="0" lang="cs-CZ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9202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Aktivní lékaři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(včetně zubních lékařů)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52 859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46 486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39 835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6 475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1 881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4 492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655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Aktivní </a:t>
                      </a:r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 + PLDD </a:t>
                      </a:r>
                      <a:endParaRPr kumimoji="0" lang="cs-CZ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6 383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5 741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624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244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7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12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1004</Words>
  <Application>Microsoft Office PowerPoint</Application>
  <PresentationFormat>Širokoúhlá obrazovka</PresentationFormat>
  <Paragraphs>274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Motiv Office</vt:lpstr>
      <vt:lpstr>1_Motiv systému Office</vt:lpstr>
      <vt:lpstr>1_Motiv Office</vt:lpstr>
      <vt:lpstr>Prezentace aplikace PowerPoint</vt:lpstr>
      <vt:lpstr>Prezentace aplikace PowerPoint</vt:lpstr>
      <vt:lpstr>Prezentace aplikace PowerPoint</vt:lpstr>
      <vt:lpstr>Prezentace aplikace PowerPoint</vt:lpstr>
      <vt:lpstr>Tabulka 5. Proočkovanost populace českých lékařů, stav k 1.5.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2812</cp:revision>
  <dcterms:created xsi:type="dcterms:W3CDTF">2020-03-16T10:06:11Z</dcterms:created>
  <dcterms:modified xsi:type="dcterms:W3CDTF">2022-06-03T15:53:07Z</dcterms:modified>
</cp:coreProperties>
</file>