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1277" r:id="rId3"/>
    <p:sldId id="1293" r:id="rId4"/>
    <p:sldId id="1294" r:id="rId5"/>
    <p:sldId id="1296" r:id="rId6"/>
    <p:sldId id="1383" r:id="rId7"/>
    <p:sldId id="1384" r:id="rId8"/>
    <p:sldId id="1373" r:id="rId9"/>
    <p:sldId id="1343" r:id="rId10"/>
    <p:sldId id="1344" r:id="rId11"/>
    <p:sldId id="1345" r:id="rId12"/>
    <p:sldId id="1346" r:id="rId13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83"/>
            <p14:sldId id="1384"/>
            <p14:sldId id="1373"/>
            <p14:sldId id="1343"/>
            <p14:sldId id="1344"/>
            <p14:sldId id="1345"/>
            <p14:sldId id="1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FFDB69"/>
    <a:srgbClr val="FD783D"/>
    <a:srgbClr val="FF572F"/>
    <a:srgbClr val="FF7453"/>
    <a:srgbClr val="FF5D37"/>
    <a:srgbClr val="F1592F"/>
    <a:srgbClr val="FF3300"/>
    <a:srgbClr val="FFD243"/>
    <a:srgbClr val="FF7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8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05.01.2022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05.01.2022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373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54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5. ledna 2022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451028"/>
              </p:ext>
            </p:extLst>
          </p:nvPr>
        </p:nvGraphicFramePr>
        <p:xfrm>
          <a:off x="323851" y="638008"/>
          <a:ext cx="11519385" cy="5517643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573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873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Zlepšení situace v nemocnici KV a Chebu Nicméně stále ponechána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reprofilizována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lůžka IP tak, aby mohla být výpomoc v rámci kraje.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12911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Celkové hodnocení situace – zatím bez potřeby přesunů pacientů mimo spádovou oblast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operativy je nerovnoměrné, někde pouze akutní operativa, jinde ještě omezení do 20%. Souhrnně mezi C/D.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12715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plné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Problémy nyní již celoplošně v JMK.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Kyjovská nemocnice vyhlásila HPO.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 Brno omezuje ambulantní péči</a:t>
                      </a:r>
                      <a:r>
                        <a:rPr lang="cs-CZ" sz="1300" b="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z důvodu </a:t>
                      </a: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nedostatek personálu.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Mírné zlepšení situace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bez potřeby mezikrajských překladů.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  <a:tr h="14237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 - vyčerpány lidské i materiální zdroje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přímo řízených nemocnicích kraje (Jihlava, Pelhřimov, Havlíčkův Brod, Třebíč, Nové Město n/M) obdobná situace.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Dnes plná nemocnice Nové Město n/M. hrozí překlady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JIPových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pacientů, zatím v rámci krajských nemocnic.</a:t>
                      </a:r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8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081846"/>
              </p:ext>
            </p:extLst>
          </p:nvPr>
        </p:nvGraphicFramePr>
        <p:xfrm>
          <a:off x="372867" y="838718"/>
          <a:ext cx="11435203" cy="4954759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24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1267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31.12.21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Postupný pokles C19 hospitalizací, na JIP méně vyjádřený.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JIP dále zatěžují pacienti post-COVID mimo evidenci ISIN.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Situace zvládnutelná v rámci ULK. 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chybí lůžka, personál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dostatečn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pokles denního lineární nárůstu o cca 5-7 pacientů denně na standardních odd.,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Zatím méně na JIP, ty jsou plné především v menších nemocnicích (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ValMez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Vsetín, U.H.).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 personálu je ve všech zařízeních – extrémní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U.Hradišti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(180 PN, z toho 48 pro COVID).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Mezinemocničními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transporty v rámci kraje.</a:t>
                      </a:r>
                    </a:p>
                    <a:p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akt. “stabilizovaná“ – snížil se počet nově přijímaných COVID pacientů. </a:t>
                      </a:r>
                    </a:p>
                    <a:p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IP nadále problém s velkým počtem post-COVID pacientů.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1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771770" y="2788977"/>
            <a:ext cx="2923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/>
              <a:t>5</a:t>
            </a:r>
            <a:r>
              <a:rPr lang="cs-CZ" b="1" dirty="0" smtClean="0"/>
              <a:t>.1.2022 00:33</a:t>
            </a:r>
            <a:endParaRPr lang="cs-CZ" b="1" dirty="0"/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538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081977"/>
              </p:ext>
            </p:extLst>
          </p:nvPr>
        </p:nvGraphicFramePr>
        <p:xfrm>
          <a:off x="332818" y="958039"/>
          <a:ext cx="9198045" cy="5414533"/>
        </p:xfrm>
        <a:graphic>
          <a:graphicData uri="http://schemas.openxmlformats.org/drawingml/2006/table">
            <a:tbl>
              <a:tblPr/>
              <a:tblGrid>
                <a:gridCol w="1952510">
                  <a:extLst>
                    <a:ext uri="{9D8B030D-6E8A-4147-A177-3AD203B41FA5}">
                      <a16:colId xmlns:a16="http://schemas.microsoft.com/office/drawing/2014/main" val="3909829008"/>
                    </a:ext>
                  </a:extLst>
                </a:gridCol>
                <a:gridCol w="1195414">
                  <a:extLst>
                    <a:ext uri="{9D8B030D-6E8A-4147-A177-3AD203B41FA5}">
                      <a16:colId xmlns:a16="http://schemas.microsoft.com/office/drawing/2014/main" val="2329614967"/>
                    </a:ext>
                  </a:extLst>
                </a:gridCol>
                <a:gridCol w="1105757">
                  <a:extLst>
                    <a:ext uri="{9D8B030D-6E8A-4147-A177-3AD203B41FA5}">
                      <a16:colId xmlns:a16="http://schemas.microsoft.com/office/drawing/2014/main" val="424736634"/>
                    </a:ext>
                  </a:extLst>
                </a:gridCol>
                <a:gridCol w="1102438">
                  <a:extLst>
                    <a:ext uri="{9D8B030D-6E8A-4147-A177-3AD203B41FA5}">
                      <a16:colId xmlns:a16="http://schemas.microsoft.com/office/drawing/2014/main" val="962933403"/>
                    </a:ext>
                  </a:extLst>
                </a:gridCol>
                <a:gridCol w="1142284">
                  <a:extLst>
                    <a:ext uri="{9D8B030D-6E8A-4147-A177-3AD203B41FA5}">
                      <a16:colId xmlns:a16="http://schemas.microsoft.com/office/drawing/2014/main" val="1205389387"/>
                    </a:ext>
                  </a:extLst>
                </a:gridCol>
                <a:gridCol w="1145605">
                  <a:extLst>
                    <a:ext uri="{9D8B030D-6E8A-4147-A177-3AD203B41FA5}">
                      <a16:colId xmlns:a16="http://schemas.microsoft.com/office/drawing/2014/main" val="3832380660"/>
                    </a:ext>
                  </a:extLst>
                </a:gridCol>
                <a:gridCol w="1554037">
                  <a:extLst>
                    <a:ext uri="{9D8B030D-6E8A-4147-A177-3AD203B41FA5}">
                      <a16:colId xmlns:a16="http://schemas.microsoft.com/office/drawing/2014/main" val="3780392748"/>
                    </a:ext>
                  </a:extLst>
                </a:gridCol>
              </a:tblGrid>
              <a:tr h="19082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420801"/>
                  </a:ext>
                </a:extLst>
              </a:tr>
              <a:tr h="190827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05.01. 2022, 11:00 h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126566"/>
                  </a:ext>
                </a:extLst>
              </a:tr>
              <a:tr h="190827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886007"/>
                  </a:ext>
                </a:extLst>
              </a:tr>
              <a:tr h="19082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471195"/>
                  </a:ext>
                </a:extLst>
              </a:tr>
              <a:tr h="710849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614846"/>
                  </a:ext>
                </a:extLst>
              </a:tr>
              <a:tr h="1908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3664"/>
                  </a:ext>
                </a:extLst>
              </a:tr>
              <a:tr h="1908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139039"/>
                  </a:ext>
                </a:extLst>
              </a:tr>
              <a:tr h="1908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912760"/>
                  </a:ext>
                </a:extLst>
              </a:tr>
              <a:tr h="1908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582148"/>
                  </a:ext>
                </a:extLst>
              </a:tr>
              <a:tr h="1908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308264"/>
                  </a:ext>
                </a:extLst>
              </a:tr>
              <a:tr h="1908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651644"/>
                  </a:ext>
                </a:extLst>
              </a:tr>
              <a:tr h="1908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394897"/>
                  </a:ext>
                </a:extLst>
              </a:tr>
              <a:tr h="1908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190877"/>
                  </a:ext>
                </a:extLst>
              </a:tr>
              <a:tr h="1908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854680"/>
                  </a:ext>
                </a:extLst>
              </a:tr>
              <a:tr h="1908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990552"/>
                  </a:ext>
                </a:extLst>
              </a:tr>
              <a:tr h="1908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308296"/>
                  </a:ext>
                </a:extLst>
              </a:tr>
              <a:tr h="1908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39386"/>
                  </a:ext>
                </a:extLst>
              </a:tr>
              <a:tr h="1908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798735"/>
                  </a:ext>
                </a:extLst>
              </a:tr>
              <a:tr h="1908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540048"/>
                  </a:ext>
                </a:extLst>
              </a:tr>
              <a:tr h="1908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3 620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317880"/>
                  </a:ext>
                </a:extLst>
              </a:tr>
              <a:tr h="190827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614324"/>
                  </a:ext>
                </a:extLst>
              </a:tr>
              <a:tr h="190827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816762"/>
                  </a:ext>
                </a:extLst>
              </a:tr>
              <a:tr h="190827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494627"/>
                  </a:ext>
                </a:extLst>
              </a:tr>
              <a:tr h="190827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13x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678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8888286" y="3247654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410025"/>
              </p:ext>
            </p:extLst>
          </p:nvPr>
        </p:nvGraphicFramePr>
        <p:xfrm>
          <a:off x="202282" y="971135"/>
          <a:ext cx="9258242" cy="5384033"/>
        </p:xfrm>
        <a:graphic>
          <a:graphicData uri="http://schemas.openxmlformats.org/drawingml/2006/table">
            <a:tbl>
              <a:tblPr/>
              <a:tblGrid>
                <a:gridCol w="1965288">
                  <a:extLst>
                    <a:ext uri="{9D8B030D-6E8A-4147-A177-3AD203B41FA5}">
                      <a16:colId xmlns:a16="http://schemas.microsoft.com/office/drawing/2014/main" val="1688646674"/>
                    </a:ext>
                  </a:extLst>
                </a:gridCol>
                <a:gridCol w="1203238">
                  <a:extLst>
                    <a:ext uri="{9D8B030D-6E8A-4147-A177-3AD203B41FA5}">
                      <a16:colId xmlns:a16="http://schemas.microsoft.com/office/drawing/2014/main" val="516729214"/>
                    </a:ext>
                  </a:extLst>
                </a:gridCol>
                <a:gridCol w="1112994">
                  <a:extLst>
                    <a:ext uri="{9D8B030D-6E8A-4147-A177-3AD203B41FA5}">
                      <a16:colId xmlns:a16="http://schemas.microsoft.com/office/drawing/2014/main" val="2150102042"/>
                    </a:ext>
                  </a:extLst>
                </a:gridCol>
                <a:gridCol w="1109652">
                  <a:extLst>
                    <a:ext uri="{9D8B030D-6E8A-4147-A177-3AD203B41FA5}">
                      <a16:colId xmlns:a16="http://schemas.microsoft.com/office/drawing/2014/main" val="2380208757"/>
                    </a:ext>
                  </a:extLst>
                </a:gridCol>
                <a:gridCol w="1149759">
                  <a:extLst>
                    <a:ext uri="{9D8B030D-6E8A-4147-A177-3AD203B41FA5}">
                      <a16:colId xmlns:a16="http://schemas.microsoft.com/office/drawing/2014/main" val="695420083"/>
                    </a:ext>
                  </a:extLst>
                </a:gridCol>
                <a:gridCol w="1153102">
                  <a:extLst>
                    <a:ext uri="{9D8B030D-6E8A-4147-A177-3AD203B41FA5}">
                      <a16:colId xmlns:a16="http://schemas.microsoft.com/office/drawing/2014/main" val="4039884175"/>
                    </a:ext>
                  </a:extLst>
                </a:gridCol>
                <a:gridCol w="1564209">
                  <a:extLst>
                    <a:ext uri="{9D8B030D-6E8A-4147-A177-3AD203B41FA5}">
                      <a16:colId xmlns:a16="http://schemas.microsoft.com/office/drawing/2014/main" val="3160540941"/>
                    </a:ext>
                  </a:extLst>
                </a:gridCol>
              </a:tblGrid>
              <a:tr h="18653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869548"/>
                  </a:ext>
                </a:extLst>
              </a:tr>
              <a:tr h="186534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05.01. 2022, 11:00 h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325837"/>
                  </a:ext>
                </a:extLst>
              </a:tr>
              <a:tr h="186534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717339"/>
                  </a:ext>
                </a:extLst>
              </a:tr>
              <a:tr h="1865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248557"/>
                  </a:ext>
                </a:extLst>
              </a:tr>
              <a:tr h="68005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538024"/>
                  </a:ext>
                </a:extLst>
              </a:tr>
              <a:tr h="1865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42826"/>
                  </a:ext>
                </a:extLst>
              </a:tr>
              <a:tr h="1865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990611"/>
                  </a:ext>
                </a:extLst>
              </a:tr>
              <a:tr h="1865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89530"/>
                  </a:ext>
                </a:extLst>
              </a:tr>
              <a:tr h="1865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63409"/>
                  </a:ext>
                </a:extLst>
              </a:tr>
              <a:tr h="1865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674516"/>
                  </a:ext>
                </a:extLst>
              </a:tr>
              <a:tr h="1865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816854"/>
                  </a:ext>
                </a:extLst>
              </a:tr>
              <a:tr h="1865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35634"/>
                  </a:ext>
                </a:extLst>
              </a:tr>
              <a:tr h="1865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328849"/>
                  </a:ext>
                </a:extLst>
              </a:tr>
              <a:tr h="1865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840934"/>
                  </a:ext>
                </a:extLst>
              </a:tr>
              <a:tr h="1865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445691"/>
                  </a:ext>
                </a:extLst>
              </a:tr>
              <a:tr h="1865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5250052"/>
                  </a:ext>
                </a:extLst>
              </a:tr>
              <a:tr h="1865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057146"/>
                  </a:ext>
                </a:extLst>
              </a:tr>
              <a:tr h="1865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414043"/>
                  </a:ext>
                </a:extLst>
              </a:tr>
              <a:tr h="1865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288713"/>
                  </a:ext>
                </a:extLst>
              </a:tr>
              <a:tr h="1865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328431"/>
                  </a:ext>
                </a:extLst>
              </a:tr>
              <a:tr h="186534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790134"/>
                  </a:ext>
                </a:extLst>
              </a:tr>
              <a:tr h="186534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177588"/>
                  </a:ext>
                </a:extLst>
              </a:tr>
              <a:tr h="186534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49671"/>
                  </a:ext>
                </a:extLst>
              </a:tr>
              <a:tr h="186534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13x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150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167693" y="2123615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/>
              <a:t>5</a:t>
            </a:r>
            <a:r>
              <a:rPr lang="cs-CZ" b="1" dirty="0" smtClean="0"/>
              <a:t>.1.2022 00:33</a:t>
            </a:r>
          </a:p>
          <a:p>
            <a:pPr algn="ctr"/>
            <a:endParaRPr lang="cs-CZ" b="1" dirty="0"/>
          </a:p>
          <a:p>
            <a:pPr algn="ctr"/>
            <a:r>
              <a:rPr lang="cs-CZ" sz="2000" b="1" dirty="0"/>
              <a:t>2</a:t>
            </a:r>
            <a:r>
              <a:rPr lang="cs-CZ" sz="2000" b="1" dirty="0" smtClean="0"/>
              <a:t> 316</a:t>
            </a:r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326849" y="4071853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147542"/>
              </p:ext>
            </p:extLst>
          </p:nvPr>
        </p:nvGraphicFramePr>
        <p:xfrm>
          <a:off x="395653" y="1028707"/>
          <a:ext cx="8490776" cy="5359063"/>
        </p:xfrm>
        <a:graphic>
          <a:graphicData uri="http://schemas.openxmlformats.org/drawingml/2006/table">
            <a:tbl>
              <a:tblPr/>
              <a:tblGrid>
                <a:gridCol w="1725744">
                  <a:extLst>
                    <a:ext uri="{9D8B030D-6E8A-4147-A177-3AD203B41FA5}">
                      <a16:colId xmlns:a16="http://schemas.microsoft.com/office/drawing/2014/main" val="2609778181"/>
                    </a:ext>
                  </a:extLst>
                </a:gridCol>
                <a:gridCol w="1056578">
                  <a:extLst>
                    <a:ext uri="{9D8B030D-6E8A-4147-A177-3AD203B41FA5}">
                      <a16:colId xmlns:a16="http://schemas.microsoft.com/office/drawing/2014/main" val="2859091875"/>
                    </a:ext>
                  </a:extLst>
                </a:gridCol>
                <a:gridCol w="977334">
                  <a:extLst>
                    <a:ext uri="{9D8B030D-6E8A-4147-A177-3AD203B41FA5}">
                      <a16:colId xmlns:a16="http://schemas.microsoft.com/office/drawing/2014/main" val="3777160148"/>
                    </a:ext>
                  </a:extLst>
                </a:gridCol>
                <a:gridCol w="974399">
                  <a:extLst>
                    <a:ext uri="{9D8B030D-6E8A-4147-A177-3AD203B41FA5}">
                      <a16:colId xmlns:a16="http://schemas.microsoft.com/office/drawing/2014/main" val="406662487"/>
                    </a:ext>
                  </a:extLst>
                </a:gridCol>
                <a:gridCol w="1009619">
                  <a:extLst>
                    <a:ext uri="{9D8B030D-6E8A-4147-A177-3AD203B41FA5}">
                      <a16:colId xmlns:a16="http://schemas.microsoft.com/office/drawing/2014/main" val="3984430510"/>
                    </a:ext>
                  </a:extLst>
                </a:gridCol>
                <a:gridCol w="1373551">
                  <a:extLst>
                    <a:ext uri="{9D8B030D-6E8A-4147-A177-3AD203B41FA5}">
                      <a16:colId xmlns:a16="http://schemas.microsoft.com/office/drawing/2014/main" val="2797664524"/>
                    </a:ext>
                  </a:extLst>
                </a:gridCol>
                <a:gridCol w="1373551">
                  <a:extLst>
                    <a:ext uri="{9D8B030D-6E8A-4147-A177-3AD203B41FA5}">
                      <a16:colId xmlns:a16="http://schemas.microsoft.com/office/drawing/2014/main" val="3682107686"/>
                    </a:ext>
                  </a:extLst>
                </a:gridCol>
              </a:tblGrid>
              <a:tr h="21900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a infekční oddělení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943629"/>
                  </a:ext>
                </a:extLst>
              </a:tr>
              <a:tr h="219006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05.01. 2022, 11:00 h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826584"/>
                  </a:ext>
                </a:extLst>
              </a:tr>
              <a:tr h="18813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422410"/>
                  </a:ext>
                </a:extLst>
              </a:tr>
              <a:tr h="21900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705052"/>
                  </a:ext>
                </a:extLst>
              </a:tr>
              <a:tr h="594445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483115"/>
                  </a:ext>
                </a:extLst>
              </a:tr>
              <a:tr h="19554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3 145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048468"/>
                  </a:ext>
                </a:extLst>
              </a:tr>
              <a:tr h="19554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1 886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46339"/>
                  </a:ext>
                </a:extLst>
              </a:tr>
              <a:tr h="19554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647613"/>
                  </a:ext>
                </a:extLst>
              </a:tr>
              <a:tr h="19554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1 643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750485"/>
                  </a:ext>
                </a:extLst>
              </a:tr>
              <a:tr h="19554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87439"/>
                  </a:ext>
                </a:extLst>
              </a:tr>
              <a:tr h="19554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1 519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749073"/>
                  </a:ext>
                </a:extLst>
              </a:tr>
              <a:tr h="19554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627516"/>
                  </a:ext>
                </a:extLst>
              </a:tr>
              <a:tr h="19554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1 402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155530"/>
                  </a:ext>
                </a:extLst>
              </a:tr>
              <a:tr h="19554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779836"/>
                  </a:ext>
                </a:extLst>
              </a:tr>
              <a:tr h="19554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06674"/>
                  </a:ext>
                </a:extLst>
              </a:tr>
              <a:tr h="19554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2 544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186787"/>
                  </a:ext>
                </a:extLst>
              </a:tr>
              <a:tr h="19554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1 475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315655"/>
                  </a:ext>
                </a:extLst>
              </a:tr>
              <a:tr h="19554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981223"/>
                  </a:ext>
                </a:extLst>
              </a:tr>
              <a:tr h="2033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882597"/>
                  </a:ext>
                </a:extLst>
              </a:tr>
              <a:tr h="21118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22 898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1 827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029045"/>
                  </a:ext>
                </a:extLst>
              </a:tr>
              <a:tr h="195541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58723"/>
                  </a:ext>
                </a:extLst>
              </a:tr>
              <a:tr h="188131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920830"/>
                  </a:ext>
                </a:extLst>
              </a:tr>
              <a:tr h="188131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290776"/>
                  </a:ext>
                </a:extLst>
              </a:tr>
              <a:tr h="195541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13x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15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Neaktualizovaná ZZ v DIP déle než 48 h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8902337" y="4360605"/>
            <a:ext cx="26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5.1.2022 11:00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95645"/>
              </p:ext>
            </p:extLst>
          </p:nvPr>
        </p:nvGraphicFramePr>
        <p:xfrm>
          <a:off x="1590116" y="1126073"/>
          <a:ext cx="6059191" cy="4851612"/>
        </p:xfrm>
        <a:graphic>
          <a:graphicData uri="http://schemas.openxmlformats.org/drawingml/2006/table">
            <a:tbl>
              <a:tblPr/>
              <a:tblGrid>
                <a:gridCol w="3780880">
                  <a:extLst>
                    <a:ext uri="{9D8B030D-6E8A-4147-A177-3AD203B41FA5}">
                      <a16:colId xmlns:a16="http://schemas.microsoft.com/office/drawing/2014/main" val="107433437"/>
                    </a:ext>
                  </a:extLst>
                </a:gridCol>
                <a:gridCol w="629085">
                  <a:extLst>
                    <a:ext uri="{9D8B030D-6E8A-4147-A177-3AD203B41FA5}">
                      <a16:colId xmlns:a16="http://schemas.microsoft.com/office/drawing/2014/main" val="4164856319"/>
                    </a:ext>
                  </a:extLst>
                </a:gridCol>
                <a:gridCol w="1649226">
                  <a:extLst>
                    <a:ext uri="{9D8B030D-6E8A-4147-A177-3AD203B41FA5}">
                      <a16:colId xmlns:a16="http://schemas.microsoft.com/office/drawing/2014/main" val="3820816568"/>
                    </a:ext>
                  </a:extLst>
                </a:gridCol>
              </a:tblGrid>
              <a:tr h="29485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Aktualizace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3414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EUC Klinika Zlín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28.12.2021 7:12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8944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Institut klinické a experimentální medicíny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PHA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30.12.2021 5:53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48318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Žatec, o.p.s.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30.12.2021 8:33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93974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Oblastní nemocnice Mladá Boleslav,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30.12.2021 10:49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89477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Nové Město na Moravě, </a:t>
                      </a:r>
                      <a:r>
                        <a:rPr lang="cs-CZ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p.o</a:t>
                      </a:r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VYS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30.12.2021 16:44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71968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SMN a.s., Nemocnice Šternberk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31.12.2021 8:00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88861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Strakonice,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01.01.2022 10:11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70442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Vsetínská nemocnice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03.01.2022 7:39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4772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Sdružené zdravot. zařízení Krnov, </a:t>
                      </a:r>
                      <a:r>
                        <a:rPr lang="cs-CZ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p.o</a:t>
                      </a:r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., Nemocnice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03.01.2022 7:40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484991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Nem. Pardubického kraje, a.s., Pardubická nem.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03.01.2022 9:06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28162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Říčany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03.01.2022 9:47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62399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PP Hospitals, s.r.o., Nemocnice Brandýs n/L.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03.01.2022 9:49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53861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Oblastní nemocnice Kolín,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03.01.2022 10:12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661796"/>
                  </a:ext>
                </a:extLst>
              </a:tr>
            </a:tbl>
          </a:graphicData>
        </a:graphic>
      </p:graphicFrame>
      <p:sp>
        <p:nvSpPr>
          <p:cNvPr id="7" name="TextovéPole 6"/>
          <p:cNvSpPr txBox="1"/>
          <p:nvPr/>
        </p:nvSpPr>
        <p:spPr>
          <a:xfrm>
            <a:off x="8851458" y="2351550"/>
            <a:ext cx="2733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Žádáme všechny ZZ o aktualizaci volných lůžkových kapacit každý den i během víkendů.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53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19809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– Stav očkování u hospitalizovaných pacientů</a:t>
            </a:r>
            <a:endParaRPr lang="cs-CZ" sz="2800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51513"/>
              </p:ext>
            </p:extLst>
          </p:nvPr>
        </p:nvGraphicFramePr>
        <p:xfrm>
          <a:off x="905440" y="1861611"/>
          <a:ext cx="8652072" cy="326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018">
                  <a:extLst>
                    <a:ext uri="{9D8B030D-6E8A-4147-A177-3AD203B41FA5}">
                      <a16:colId xmlns:a16="http://schemas.microsoft.com/office/drawing/2014/main" val="2672105997"/>
                    </a:ext>
                  </a:extLst>
                </a:gridCol>
                <a:gridCol w="149527">
                  <a:extLst>
                    <a:ext uri="{9D8B030D-6E8A-4147-A177-3AD203B41FA5}">
                      <a16:colId xmlns:a16="http://schemas.microsoft.com/office/drawing/2014/main" val="2565829457"/>
                    </a:ext>
                  </a:extLst>
                </a:gridCol>
                <a:gridCol w="2013491">
                  <a:extLst>
                    <a:ext uri="{9D8B030D-6E8A-4147-A177-3AD203B41FA5}">
                      <a16:colId xmlns:a16="http://schemas.microsoft.com/office/drawing/2014/main" val="4257011553"/>
                    </a:ext>
                  </a:extLst>
                </a:gridCol>
                <a:gridCol w="2329909">
                  <a:extLst>
                    <a:ext uri="{9D8B030D-6E8A-4147-A177-3AD203B41FA5}">
                      <a16:colId xmlns:a16="http://schemas.microsoft.com/office/drawing/2014/main" val="3540943450"/>
                    </a:ext>
                  </a:extLst>
                </a:gridCol>
                <a:gridCol w="729761">
                  <a:extLst>
                    <a:ext uri="{9D8B030D-6E8A-4147-A177-3AD203B41FA5}">
                      <a16:colId xmlns:a16="http://schemas.microsoft.com/office/drawing/2014/main" val="1484824574"/>
                    </a:ext>
                  </a:extLst>
                </a:gridCol>
                <a:gridCol w="1266366">
                  <a:extLst>
                    <a:ext uri="{9D8B030D-6E8A-4147-A177-3AD203B41FA5}">
                      <a16:colId xmlns:a16="http://schemas.microsoft.com/office/drawing/2014/main" val="15660643"/>
                    </a:ext>
                  </a:extLst>
                </a:gridCol>
              </a:tblGrid>
              <a:tr h="451806">
                <a:tc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3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Stav</a:t>
                      </a:r>
                      <a:r>
                        <a:rPr lang="cs-CZ" sz="1300" b="0" i="0" baseline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 k 5.1.2022 0:33 h</a:t>
                      </a:r>
                      <a:endParaRPr lang="cs-CZ" sz="13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cs-CZ" sz="120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3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Zdroj: ÚZIS</a:t>
                      </a:r>
                      <a:endParaRPr lang="cs-CZ" sz="13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070743"/>
                  </a:ext>
                </a:extLst>
              </a:tr>
              <a:tr h="557021">
                <a:tc gridSpan="6"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Celkem hospitalizovaných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PAC C+         </a:t>
                      </a:r>
                      <a:r>
                        <a:rPr lang="cs-CZ" sz="2400" b="1" baseline="0" dirty="0" smtClean="0">
                          <a:latin typeface="+mj-lt"/>
                          <a:cs typeface="Calibri" panose="020F0502020204030204" pitchFamily="34" charset="0"/>
                        </a:rPr>
                        <a:t>2 854</a:t>
                      </a:r>
                      <a:endParaRPr lang="cs-CZ" sz="2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92961"/>
                  </a:ext>
                </a:extLst>
              </a:tr>
              <a:tr h="451806">
                <a:tc gridSpan="3">
                  <a:txBody>
                    <a:bodyPr/>
                    <a:lstStyle/>
                    <a:p>
                      <a:pPr algn="ct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63122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Neočkovaní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1 708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(59,8 %)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JIP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538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675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Nedokončené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112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(3,9</a:t>
                      </a:r>
                      <a:r>
                        <a:rPr lang="cs-CZ" sz="1600" b="0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371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 (69 %)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55086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Dokončené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787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(27,6 %)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standart O2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2 316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84318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Posilovací dávka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247 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(8,7</a:t>
                      </a:r>
                      <a:r>
                        <a:rPr lang="cs-CZ" sz="1600" b="0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1 357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(58,6%)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60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1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</a:t>
            </a:r>
            <a:r>
              <a:rPr lang="cs-CZ" dirty="0"/>
              <a:t>-</a:t>
            </a:r>
            <a:r>
              <a:rPr lang="cs-CZ" dirty="0" smtClean="0"/>
              <a:t> Souhrn - aktualizace</a:t>
            </a:r>
            <a:endParaRPr lang="cs-CZ" sz="2800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328477"/>
              </p:ext>
            </p:extLst>
          </p:nvPr>
        </p:nvGraphicFramePr>
        <p:xfrm>
          <a:off x="803513" y="1619682"/>
          <a:ext cx="477709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2033899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Kapacity lůžkové péče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k 5.1.2022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62031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3 620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34,6 %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14,9 %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  <p:sp>
        <p:nvSpPr>
          <p:cNvPr id="4" name="TextovéPole 3"/>
          <p:cNvSpPr txBox="1"/>
          <p:nvPr/>
        </p:nvSpPr>
        <p:spPr>
          <a:xfrm>
            <a:off x="722482" y="3533958"/>
            <a:ext cx="109537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Další informace - aktualizace: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  <a:p>
            <a:pPr marL="342900" lvl="0" indent="-342900">
              <a:buFont typeface="+mj-lt"/>
              <a:buAutoNum type="arabicParenR"/>
              <a:defRPr/>
            </a:pPr>
            <a:r>
              <a:rPr lang="cs-CZ" dirty="0" smtClean="0">
                <a:solidFill>
                  <a:prstClr val="black"/>
                </a:solidFill>
                <a:latin typeface="Segoe UI"/>
              </a:rPr>
              <a:t>Dne 4.1. bylo 170 nově přijatých C+ pacientů a 266 propuštěných.</a:t>
            </a:r>
          </a:p>
          <a:p>
            <a:pPr marL="342900" lvl="0" indent="-342900">
              <a:buFont typeface="+mj-lt"/>
              <a:buAutoNum type="arabicParenR"/>
              <a:defRPr/>
            </a:pPr>
            <a:endParaRPr lang="cs-CZ" dirty="0">
              <a:solidFill>
                <a:prstClr val="black"/>
              </a:solidFill>
              <a:latin typeface="Segoe UI"/>
            </a:endParaRPr>
          </a:p>
          <a:p>
            <a:pPr marL="342900" lvl="0" indent="-342900">
              <a:buFont typeface="+mj-lt"/>
              <a:buAutoNum type="arabicParenR"/>
              <a:defRPr/>
            </a:pPr>
            <a:r>
              <a:rPr lang="cs-CZ" dirty="0" smtClean="0">
                <a:solidFill>
                  <a:prstClr val="black"/>
                </a:solidFill>
                <a:latin typeface="Segoe UI"/>
              </a:rPr>
              <a:t>KKIP – bez požadavků na mezikrajové překlady. V krajích je stále omezený personál a </a:t>
            </a:r>
            <a:r>
              <a:rPr lang="cs-CZ" dirty="0" err="1" smtClean="0">
                <a:solidFill>
                  <a:prstClr val="black"/>
                </a:solidFill>
                <a:latin typeface="Segoe UI"/>
              </a:rPr>
              <a:t>elektiva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, ale dochází k mírnému zlepšení situace. </a:t>
            </a:r>
            <a:r>
              <a:rPr lang="cs-CZ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Lůžka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 jsou</a:t>
            </a:r>
            <a:r>
              <a:rPr lang="cs-CZ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ale stále obsazena post-COVID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pac, kteří potřebují nadále UPV.</a:t>
            </a:r>
            <a:endParaRPr lang="cs-CZ" dirty="0" smtClean="0">
              <a:solidFill>
                <a:prstClr val="black"/>
              </a:solidFill>
              <a:latin typeface="Segoe UI"/>
            </a:endParaRPr>
          </a:p>
          <a:p>
            <a:pPr marL="342900" lvl="0" indent="-342900">
              <a:buFont typeface="+mj-lt"/>
              <a:buAutoNum type="arabicParenR"/>
              <a:defRPr/>
            </a:pPr>
            <a:endParaRPr lang="cs-CZ" dirty="0">
              <a:solidFill>
                <a:prstClr val="black"/>
              </a:solidFill>
              <a:latin typeface="Segoe U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5897634" y="1606585"/>
            <a:ext cx="5254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Hodnocení:</a:t>
            </a:r>
          </a:p>
          <a:p>
            <a:pPr lvl="0"/>
            <a:r>
              <a:rPr lang="cs-CZ" dirty="0" smtClean="0">
                <a:latin typeface="Segoe UI" panose="020B0502040204020203" pitchFamily="34" charset="0"/>
                <a:cs typeface="Segoe UI" panose="020B0502040204020203" pitchFamily="34" charset="0"/>
              </a:rPr>
              <a:t>Volná kapacita JIP již třetí týden stoupá a zároveň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klesá </a:t>
            </a:r>
            <a:r>
              <a:rPr lang="cs-CZ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podíl C+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pacientů.</a:t>
            </a:r>
            <a:endParaRPr lang="cs-CZ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354406"/>
              </p:ext>
            </p:extLst>
          </p:nvPr>
        </p:nvGraphicFramePr>
        <p:xfrm>
          <a:off x="332646" y="832094"/>
          <a:ext cx="11405086" cy="5206041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2170199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420126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1959490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455378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7403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9773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chybí lůžka, personál dostatečný</a:t>
                      </a:r>
                      <a:endParaRPr lang="cs-CZ" sz="13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</a:t>
                      </a:r>
                      <a:r>
                        <a:rPr lang="pt-BR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 stabilizuje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ZZS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BR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HMP nemá problém se závozy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  <a:endParaRPr lang="cs-CZ" sz="1300" b="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7923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Elektivní provoz nadále do začátku ledna zastaven, onkologická aj. neodkladná operativa bez omezení.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se pozvolna zlepšuje, standardní lůžka s dostatečnou kapacitou, více riziková stran kapacit je intenzivní péče, kde zůstává dlouhodobě mnoho „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 pacientů s omezením akutní kapacity.</a:t>
                      </a:r>
                      <a:endParaRPr lang="cs-CZ" sz="13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8190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Je méně pacientů na HFNO, ale 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plní se JIP + ARO s pacienty na UPV</a:t>
                      </a:r>
                      <a:endParaRPr lang="cs-CZ" sz="13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929223"/>
                  </a:ext>
                </a:extLst>
              </a:tr>
              <a:tr h="877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Postupný pokles zátěže, kapacity t.č. mírně redukovány, do příštího týdne navýšení elektivní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činnnosti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00902"/>
              </p:ext>
            </p:extLst>
          </p:nvPr>
        </p:nvGraphicFramePr>
        <p:xfrm>
          <a:off x="279292" y="797060"/>
          <a:ext cx="11587543" cy="5711740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6464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138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lokálně, výrazně omezená kapacita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pacienty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pacienty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int.péči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., ale i ve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stand.péči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vzhledem k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reprofilizaci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lůžkové kapacity.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Omezená možnost překladů již neinfekčních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pacientů.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Pokles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pacientů ve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stand.péči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ale setrvale zatížená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int.péče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pacienty</a:t>
                      </a:r>
                      <a:endParaRPr lang="cs-CZ" sz="1300" b="0" i="0" kern="1200" baseline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2951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relativně stabilní, snižuje se počet pac. na standardních odd., v IP postupně taktéž v porovnání s předchozím týdnem.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omezená nyní víc než 50%, akutní/neodkladný provoz zajištěn, personální stabilizace i snížená operativa částečně daná vánočními svátky.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15114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Aktuálně pokles počtu hospitalizovaných ve standardní péči.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rámci Intenzivní péče dochází ke kumulaci pacientů s potřebou ventilační podpory i </a:t>
                      </a:r>
                      <a:r>
                        <a:rPr lang="cs-CZ" sz="13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(vypadávají z oficiálních statistik, ale stále blokují lůžka vyšší IP!!).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Přetrvává omezení operativy na akutní a nutnou onkologickou.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24086</TotalTime>
  <Words>2117</Words>
  <Application>Microsoft Office PowerPoint</Application>
  <PresentationFormat>Širokoúhlá obrazovka</PresentationFormat>
  <Paragraphs>580</Paragraphs>
  <Slides>11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Neaktualizovaná ZZ v DIP déle než 48 h</vt:lpstr>
      <vt:lpstr>NDLP – Stav očkování u hospitalizovaných pacientů</vt:lpstr>
      <vt:lpstr>NDLP - Souhrn - aktualizace</vt:lpstr>
      <vt:lpstr>Hodnocení situace v krajích od KKIP</vt:lpstr>
      <vt:lpstr>Hodnocení situace v krajích od KKIP</vt:lpstr>
      <vt:lpstr>Hodnocení situace v krajích od KKIP</vt:lpstr>
      <vt:lpstr>Hodnocení situace v krajích od KKIP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Ondřej Růžička</cp:lastModifiedBy>
  <cp:revision>1814</cp:revision>
  <cp:lastPrinted>2020-10-20T04:21:56Z</cp:lastPrinted>
  <dcterms:created xsi:type="dcterms:W3CDTF">2020-07-15T10:33:32Z</dcterms:created>
  <dcterms:modified xsi:type="dcterms:W3CDTF">2022-01-05T10:12:36Z</dcterms:modified>
</cp:coreProperties>
</file>