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72" r:id="rId7"/>
    <p:sldId id="1371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2"/>
            <p14:sldId id="1371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16.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1662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0000"/>
              </p:ext>
            </p:extLst>
          </p:nvPr>
        </p:nvGraphicFramePr>
        <p:xfrm>
          <a:off x="372867" y="838718"/>
          <a:ext cx="11435203" cy="521244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C19 pacientů na standardních odděleních posledních 10 dnů osciluje nebo mírně klesá, narůstá počet pacientů na C19 JIP, včetně potřeby UPV. 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zastavená.</a:t>
                      </a:r>
                    </a:p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16.12.2021 00:31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935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3560"/>
              </p:ext>
            </p:extLst>
          </p:nvPr>
        </p:nvGraphicFramePr>
        <p:xfrm>
          <a:off x="332815" y="963977"/>
          <a:ext cx="9118916" cy="5436843"/>
        </p:xfrm>
        <a:graphic>
          <a:graphicData uri="http://schemas.openxmlformats.org/drawingml/2006/table">
            <a:tbl>
              <a:tblPr/>
              <a:tblGrid>
                <a:gridCol w="1935712">
                  <a:extLst>
                    <a:ext uri="{9D8B030D-6E8A-4147-A177-3AD203B41FA5}">
                      <a16:colId xmlns:a16="http://schemas.microsoft.com/office/drawing/2014/main" val="3816310707"/>
                    </a:ext>
                  </a:extLst>
                </a:gridCol>
                <a:gridCol w="1185131">
                  <a:extLst>
                    <a:ext uri="{9D8B030D-6E8A-4147-A177-3AD203B41FA5}">
                      <a16:colId xmlns:a16="http://schemas.microsoft.com/office/drawing/2014/main" val="1777736256"/>
                    </a:ext>
                  </a:extLst>
                </a:gridCol>
                <a:gridCol w="1096244">
                  <a:extLst>
                    <a:ext uri="{9D8B030D-6E8A-4147-A177-3AD203B41FA5}">
                      <a16:colId xmlns:a16="http://schemas.microsoft.com/office/drawing/2014/main" val="1415892222"/>
                    </a:ext>
                  </a:extLst>
                </a:gridCol>
                <a:gridCol w="1092955">
                  <a:extLst>
                    <a:ext uri="{9D8B030D-6E8A-4147-A177-3AD203B41FA5}">
                      <a16:colId xmlns:a16="http://schemas.microsoft.com/office/drawing/2014/main" val="3220542029"/>
                    </a:ext>
                  </a:extLst>
                </a:gridCol>
                <a:gridCol w="1132456">
                  <a:extLst>
                    <a:ext uri="{9D8B030D-6E8A-4147-A177-3AD203B41FA5}">
                      <a16:colId xmlns:a16="http://schemas.microsoft.com/office/drawing/2014/main" val="3233376855"/>
                    </a:ext>
                  </a:extLst>
                </a:gridCol>
                <a:gridCol w="1135749">
                  <a:extLst>
                    <a:ext uri="{9D8B030D-6E8A-4147-A177-3AD203B41FA5}">
                      <a16:colId xmlns:a16="http://schemas.microsoft.com/office/drawing/2014/main" val="2571767996"/>
                    </a:ext>
                  </a:extLst>
                </a:gridCol>
                <a:gridCol w="1540669">
                  <a:extLst>
                    <a:ext uri="{9D8B030D-6E8A-4147-A177-3AD203B41FA5}">
                      <a16:colId xmlns:a16="http://schemas.microsoft.com/office/drawing/2014/main" val="660122134"/>
                    </a:ext>
                  </a:extLst>
                </a:gridCol>
              </a:tblGrid>
              <a:tr h="1972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815629"/>
                  </a:ext>
                </a:extLst>
              </a:tr>
              <a:tr h="19722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16.12. 2021, 11:30 h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852650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872096"/>
                  </a:ext>
                </a:extLst>
              </a:tr>
              <a:tr h="197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5548"/>
                  </a:ext>
                </a:extLst>
              </a:tr>
              <a:tr h="73350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15020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217817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97342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2861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82608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46519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230684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342005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85626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02946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580364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365448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46144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956038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682811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3 632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60251"/>
                  </a:ext>
                </a:extLst>
              </a:tr>
              <a:tr h="19722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151694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44607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3118"/>
                  </a:ext>
                </a:extLst>
              </a:tr>
              <a:tr h="19722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92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23726"/>
              </p:ext>
            </p:extLst>
          </p:nvPr>
        </p:nvGraphicFramePr>
        <p:xfrm>
          <a:off x="332819" y="987914"/>
          <a:ext cx="9136497" cy="5350475"/>
        </p:xfrm>
        <a:graphic>
          <a:graphicData uri="http://schemas.openxmlformats.org/drawingml/2006/table">
            <a:tbl>
              <a:tblPr/>
              <a:tblGrid>
                <a:gridCol w="1939444">
                  <a:extLst>
                    <a:ext uri="{9D8B030D-6E8A-4147-A177-3AD203B41FA5}">
                      <a16:colId xmlns:a16="http://schemas.microsoft.com/office/drawing/2014/main" val="1530921587"/>
                    </a:ext>
                  </a:extLst>
                </a:gridCol>
                <a:gridCol w="1187416">
                  <a:extLst>
                    <a:ext uri="{9D8B030D-6E8A-4147-A177-3AD203B41FA5}">
                      <a16:colId xmlns:a16="http://schemas.microsoft.com/office/drawing/2014/main" val="3420205622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3815419729"/>
                    </a:ext>
                  </a:extLst>
                </a:gridCol>
                <a:gridCol w="1095060">
                  <a:extLst>
                    <a:ext uri="{9D8B030D-6E8A-4147-A177-3AD203B41FA5}">
                      <a16:colId xmlns:a16="http://schemas.microsoft.com/office/drawing/2014/main" val="2951606357"/>
                    </a:ext>
                  </a:extLst>
                </a:gridCol>
                <a:gridCol w="1134639">
                  <a:extLst>
                    <a:ext uri="{9D8B030D-6E8A-4147-A177-3AD203B41FA5}">
                      <a16:colId xmlns:a16="http://schemas.microsoft.com/office/drawing/2014/main" val="523869494"/>
                    </a:ext>
                  </a:extLst>
                </a:gridCol>
                <a:gridCol w="1137939">
                  <a:extLst>
                    <a:ext uri="{9D8B030D-6E8A-4147-A177-3AD203B41FA5}">
                      <a16:colId xmlns:a16="http://schemas.microsoft.com/office/drawing/2014/main" val="4177909044"/>
                    </a:ext>
                  </a:extLst>
                </a:gridCol>
                <a:gridCol w="1543639">
                  <a:extLst>
                    <a:ext uri="{9D8B030D-6E8A-4147-A177-3AD203B41FA5}">
                      <a16:colId xmlns:a16="http://schemas.microsoft.com/office/drawing/2014/main" val="3365176528"/>
                    </a:ext>
                  </a:extLst>
                </a:gridCol>
              </a:tblGrid>
              <a:tr h="1702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26642"/>
                  </a:ext>
                </a:extLst>
              </a:tr>
              <a:tr h="1792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16.12. 2021, 11:30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97150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71802"/>
                  </a:ext>
                </a:extLst>
              </a:tr>
              <a:tr h="1664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534113"/>
                  </a:ext>
                </a:extLst>
              </a:tr>
              <a:tr h="6464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24522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2542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2923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002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29444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7773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84928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269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33445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9070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1839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69956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95706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18903"/>
                  </a:ext>
                </a:extLst>
              </a:tr>
              <a:tr h="166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15767"/>
                  </a:ext>
                </a:extLst>
              </a:tr>
              <a:tr h="172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687734"/>
                  </a:ext>
                </a:extLst>
              </a:tr>
              <a:tr h="16002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18255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792585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223657"/>
                  </a:ext>
                </a:extLst>
              </a:tr>
              <a:tr h="16002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0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16.12.2021 00:31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</a:t>
            </a:r>
            <a:r>
              <a:rPr lang="cs-CZ" sz="2000" b="1" dirty="0"/>
              <a:t> </a:t>
            </a:r>
            <a:r>
              <a:rPr lang="cs-CZ" sz="2000" b="1" dirty="0" smtClean="0"/>
              <a:t>711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54321"/>
              </p:ext>
            </p:extLst>
          </p:nvPr>
        </p:nvGraphicFramePr>
        <p:xfrm>
          <a:off x="332819" y="1038374"/>
          <a:ext cx="8521037" cy="5309784"/>
        </p:xfrm>
        <a:graphic>
          <a:graphicData uri="http://schemas.openxmlformats.org/drawingml/2006/table">
            <a:tbl>
              <a:tblPr/>
              <a:tblGrid>
                <a:gridCol w="1731894">
                  <a:extLst>
                    <a:ext uri="{9D8B030D-6E8A-4147-A177-3AD203B41FA5}">
                      <a16:colId xmlns:a16="http://schemas.microsoft.com/office/drawing/2014/main" val="1546863877"/>
                    </a:ext>
                  </a:extLst>
                </a:gridCol>
                <a:gridCol w="1060344">
                  <a:extLst>
                    <a:ext uri="{9D8B030D-6E8A-4147-A177-3AD203B41FA5}">
                      <a16:colId xmlns:a16="http://schemas.microsoft.com/office/drawing/2014/main" val="437820448"/>
                    </a:ext>
                  </a:extLst>
                </a:gridCol>
                <a:gridCol w="980817">
                  <a:extLst>
                    <a:ext uri="{9D8B030D-6E8A-4147-A177-3AD203B41FA5}">
                      <a16:colId xmlns:a16="http://schemas.microsoft.com/office/drawing/2014/main" val="1152004062"/>
                    </a:ext>
                  </a:extLst>
                </a:gridCol>
                <a:gridCol w="977871">
                  <a:extLst>
                    <a:ext uri="{9D8B030D-6E8A-4147-A177-3AD203B41FA5}">
                      <a16:colId xmlns:a16="http://schemas.microsoft.com/office/drawing/2014/main" val="157237204"/>
                    </a:ext>
                  </a:extLst>
                </a:gridCol>
                <a:gridCol w="1013217">
                  <a:extLst>
                    <a:ext uri="{9D8B030D-6E8A-4147-A177-3AD203B41FA5}">
                      <a16:colId xmlns:a16="http://schemas.microsoft.com/office/drawing/2014/main" val="377570959"/>
                    </a:ext>
                  </a:extLst>
                </a:gridCol>
                <a:gridCol w="1378447">
                  <a:extLst>
                    <a:ext uri="{9D8B030D-6E8A-4147-A177-3AD203B41FA5}">
                      <a16:colId xmlns:a16="http://schemas.microsoft.com/office/drawing/2014/main" val="705865871"/>
                    </a:ext>
                  </a:extLst>
                </a:gridCol>
                <a:gridCol w="1378447">
                  <a:extLst>
                    <a:ext uri="{9D8B030D-6E8A-4147-A177-3AD203B41FA5}">
                      <a16:colId xmlns:a16="http://schemas.microsoft.com/office/drawing/2014/main" val="1601155029"/>
                    </a:ext>
                  </a:extLst>
                </a:gridCol>
              </a:tblGrid>
              <a:tr h="1851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13910"/>
                  </a:ext>
                </a:extLst>
              </a:tr>
              <a:tr h="185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16.12. 2021, 11:30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55571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42818"/>
                  </a:ext>
                </a:extLst>
              </a:tr>
              <a:tr h="185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9574"/>
                  </a:ext>
                </a:extLst>
              </a:tr>
              <a:tr h="5024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69132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5140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44383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8211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1121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4479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1610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6671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90616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1599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7940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930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2128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38123"/>
                  </a:ext>
                </a:extLst>
              </a:tr>
              <a:tr h="1718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057030"/>
                  </a:ext>
                </a:extLst>
              </a:tr>
              <a:tr h="178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22 716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04713"/>
                  </a:ext>
                </a:extLst>
              </a:tr>
              <a:tr h="16527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64057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99039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717161"/>
                  </a:ext>
                </a:extLst>
              </a:tr>
              <a:tr h="16527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18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15.12.2021 11:30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všechna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38662"/>
              </p:ext>
            </p:extLst>
          </p:nvPr>
        </p:nvGraphicFramePr>
        <p:xfrm>
          <a:off x="1315360" y="2032535"/>
          <a:ext cx="5972946" cy="2146930"/>
        </p:xfrm>
        <a:graphic>
          <a:graphicData uri="http://schemas.openxmlformats.org/drawingml/2006/table">
            <a:tbl>
              <a:tblPr/>
              <a:tblGrid>
                <a:gridCol w="3727065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20131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25750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09.12.2021 14:50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Šumperk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11.12.2021 6:50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13.12.2021 13:19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14.12.2021 11:22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Kroměřížská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14.12.2021 11:32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2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39211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16.12.2021 0:31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5 646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973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(52,7%)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935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181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(3,2%)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644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(68,9%)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2 146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(38%)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711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346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(6,1%)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380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(50,5%)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46365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16.12.2021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29,1 %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78521" y="3577107"/>
            <a:ext cx="1056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15.12. bylo 313 nově přijatých pac. a 432 propuštěných.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LBK – omezení elektivní péče o 50%, VYS - elektivní péče téměř zastavena.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36088" y="1751633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Volné kapacity JIP v posledním týdnu začaly mírně stoupat a m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írně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53288"/>
              </p:ext>
            </p:extLst>
          </p:nvPr>
        </p:nvGraphicFramePr>
        <p:xfrm>
          <a:off x="332646" y="832094"/>
          <a:ext cx="11405086" cy="484679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na úrovni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plateau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“, maximalizovány kapacity standardní i intenzivní péče, menší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Další navýšení kapacit by ale již bylo velmi problematické. Krizovou situaci nelze nadále vyloučit.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62845"/>
              </p:ext>
            </p:extLst>
          </p:nvPr>
        </p:nvGraphicFramePr>
        <p:xfrm>
          <a:off x="279292" y="841021"/>
          <a:ext cx="11587543" cy="5025388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 ve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péči vzhledem k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</a:t>
                      </a: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23298</TotalTime>
  <Words>1989</Words>
  <Application>Microsoft Office PowerPoint</Application>
  <PresentationFormat>Širokoúhlá obrazovka</PresentationFormat>
  <Paragraphs>560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1741</cp:revision>
  <cp:lastPrinted>2020-10-20T04:21:56Z</cp:lastPrinted>
  <dcterms:created xsi:type="dcterms:W3CDTF">2020-07-15T10:33:32Z</dcterms:created>
  <dcterms:modified xsi:type="dcterms:W3CDTF">2021-12-16T14:55:56Z</dcterms:modified>
</cp:coreProperties>
</file>