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4" r:id="rId2"/>
  </p:sldMasterIdLst>
  <p:notesMasterIdLst>
    <p:notesMasterId r:id="rId14"/>
  </p:notesMasterIdLst>
  <p:handoutMasterIdLst>
    <p:handoutMasterId r:id="rId15"/>
  </p:handoutMasterIdLst>
  <p:sldIdLst>
    <p:sldId id="1277" r:id="rId3"/>
    <p:sldId id="1293" r:id="rId4"/>
    <p:sldId id="1294" r:id="rId5"/>
    <p:sldId id="1296" r:id="rId6"/>
    <p:sldId id="1300" r:id="rId7"/>
    <p:sldId id="1317" r:id="rId8"/>
    <p:sldId id="1318" r:id="rId9"/>
    <p:sldId id="1319" r:id="rId10"/>
    <p:sldId id="1320" r:id="rId11"/>
    <p:sldId id="1308" r:id="rId12"/>
    <p:sldId id="1313" r:id="rId13"/>
  </p:sldIdLst>
  <p:sldSz cx="12192000" cy="6858000"/>
  <p:notesSz cx="6950075" cy="9236075"/>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ýchozí oddíl" id="{FEEC50D9-8969-43BB-8724-35975469CB2C}">
          <p14:sldIdLst>
            <p14:sldId id="1277"/>
            <p14:sldId id="1293"/>
            <p14:sldId id="1294"/>
            <p14:sldId id="1296"/>
            <p14:sldId id="1300"/>
            <p14:sldId id="1317"/>
            <p14:sldId id="1318"/>
            <p14:sldId id="1319"/>
            <p14:sldId id="1320"/>
            <p14:sldId id="1308"/>
            <p14:sldId id="131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yselý Zdeněk Mgr." initials="KZM" lastIdx="1" clrIdx="0">
    <p:extLst>
      <p:ext uri="{19B8F6BF-5375-455C-9EA6-DF929625EA0E}">
        <p15:presenceInfo xmlns:p15="http://schemas.microsoft.com/office/powerpoint/2012/main" userId="S::kyselyz@mzcr.cz::e6a1abba-87fa-4d0d-8be7-ec655e9b70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A5B"/>
    <a:srgbClr val="FF3300"/>
    <a:srgbClr val="FFDB69"/>
    <a:srgbClr val="FFD243"/>
    <a:srgbClr val="F5C28F"/>
    <a:srgbClr val="F1CA7B"/>
    <a:srgbClr val="F5AC83"/>
    <a:srgbClr val="FDE3EA"/>
    <a:srgbClr val="F1592F"/>
    <a:srgbClr val="B4F3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Bez stylu, mřížka tabulky">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Střední sty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Světlý sty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8603FDC-E32A-4AB5-989C-0864C3EAD2B8}" styleName="Styl s motivem 2 – zvýraznění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5BE263C-DBD7-4A20-BB59-AAB30ACAA65A}" styleName="Střední styl 3 – zvýraznění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Střední styl 3 – zvýraznění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B301B821-A1FF-4177-AEE7-76D212191A09}" styleName="Střední styl 1 – zvýraznění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Světlý styl 2 – zvýraznění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6" autoAdjust="0"/>
    <p:restoredTop sz="94548" autoAdjust="0"/>
  </p:normalViewPr>
  <p:slideViewPr>
    <p:cSldViewPr snapToGrid="0">
      <p:cViewPr varScale="1">
        <p:scale>
          <a:sx n="109" d="100"/>
          <a:sy n="109" d="100"/>
        </p:scale>
        <p:origin x="894" y="10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278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List_aplikace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List_aplikace_Microsoft_Excel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List_aplikace_Microsoft_Excel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rgbClr val="C00000"/>
            </a:solidFill>
            <a:ln>
              <a:noFill/>
            </a:ln>
            <a:effectLst/>
          </c:spPr>
          <c:invertIfNegative val="0"/>
          <c:dPt>
            <c:idx val="6"/>
            <c:invertIfNegative val="0"/>
            <c:bubble3D val="0"/>
            <c:spPr>
              <a:solidFill>
                <a:srgbClr val="C00000"/>
              </a:solidFill>
              <a:ln>
                <a:noFill/>
              </a:ln>
              <a:effectLst/>
            </c:spPr>
            <c:extLst>
              <c:ext xmlns:c16="http://schemas.microsoft.com/office/drawing/2014/chart" uri="{C3380CC4-5D6E-409C-BE32-E72D297353CC}">
                <c16:uniqueId val="{00000004-3070-4B09-A3F5-349C6A83B97A}"/>
              </c:ext>
            </c:extLst>
          </c:dPt>
          <c:dPt>
            <c:idx val="8"/>
            <c:invertIfNegative val="0"/>
            <c:bubble3D val="0"/>
            <c:spPr>
              <a:solidFill>
                <a:srgbClr val="C00000"/>
              </a:solidFill>
              <a:ln>
                <a:noFill/>
              </a:ln>
              <a:effectLst/>
            </c:spPr>
            <c:extLst>
              <c:ext xmlns:c16="http://schemas.microsoft.com/office/drawing/2014/chart" uri="{C3380CC4-5D6E-409C-BE32-E72D297353CC}">
                <c16:uniqueId val="{00000000-5B73-42C7-B0A5-249A45A05BDF}"/>
              </c:ext>
            </c:extLst>
          </c:dPt>
          <c:dPt>
            <c:idx val="9"/>
            <c:invertIfNegative val="0"/>
            <c:bubble3D val="0"/>
            <c:spPr>
              <a:solidFill>
                <a:srgbClr val="0070C0"/>
              </a:solidFill>
              <a:ln>
                <a:noFill/>
              </a:ln>
              <a:effectLst/>
            </c:spPr>
            <c:extLst>
              <c:ext xmlns:c16="http://schemas.microsoft.com/office/drawing/2014/chart" uri="{C3380CC4-5D6E-409C-BE32-E72D297353CC}">
                <c16:uniqueId val="{00000005-D629-4550-921A-24A9592EF6BB}"/>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Kraj Vysočina</c:v>
                </c:pt>
                <c:pt idx="1">
                  <c:v>Liberecký kraj</c:v>
                </c:pt>
                <c:pt idx="2">
                  <c:v>Pardubický kraj</c:v>
                </c:pt>
                <c:pt idx="3">
                  <c:v>Jihočeský kraj</c:v>
                </c:pt>
                <c:pt idx="4">
                  <c:v>Olomoucký kraj</c:v>
                </c:pt>
                <c:pt idx="5">
                  <c:v>Ústecký kraj</c:v>
                </c:pt>
                <c:pt idx="6">
                  <c:v>Plzeňský kraj</c:v>
                </c:pt>
                <c:pt idx="7">
                  <c:v>Jihomoravský kraj</c:v>
                </c:pt>
                <c:pt idx="8">
                  <c:v>Zlínský kraj</c:v>
                </c:pt>
                <c:pt idx="9">
                  <c:v>ČR</c:v>
                </c:pt>
                <c:pt idx="10">
                  <c:v>Moravskoslezský kraj</c:v>
                </c:pt>
                <c:pt idx="11">
                  <c:v>Středočeský kraj</c:v>
                </c:pt>
                <c:pt idx="12">
                  <c:v>Hlavní město Praha</c:v>
                </c:pt>
                <c:pt idx="13">
                  <c:v>Karlovarský kraj</c:v>
                </c:pt>
                <c:pt idx="14">
                  <c:v>Královéhradecký kraj</c:v>
                </c:pt>
              </c:strCache>
            </c:strRef>
          </c:cat>
          <c:val>
            <c:numRef>
              <c:f>Sheet1!$B$2:$B$16</c:f>
              <c:numCache>
                <c:formatCode>0.0%</c:formatCode>
                <c:ptCount val="15"/>
                <c:pt idx="0">
                  <c:v>0.40102389078400003</c:v>
                </c:pt>
                <c:pt idx="1">
                  <c:v>0.34735576923</c:v>
                </c:pt>
                <c:pt idx="2">
                  <c:v>0.34333333333299998</c:v>
                </c:pt>
                <c:pt idx="3">
                  <c:v>0.33720930232500002</c:v>
                </c:pt>
                <c:pt idx="4">
                  <c:v>0.32432432432399999</c:v>
                </c:pt>
                <c:pt idx="5">
                  <c:v>0.31093007467700001</c:v>
                </c:pt>
                <c:pt idx="6">
                  <c:v>0.30434782608599997</c:v>
                </c:pt>
                <c:pt idx="7">
                  <c:v>0.284046692607</c:v>
                </c:pt>
                <c:pt idx="8">
                  <c:v>0.269743589743</c:v>
                </c:pt>
                <c:pt idx="9">
                  <c:v>0.26197441383199999</c:v>
                </c:pt>
                <c:pt idx="10">
                  <c:v>0.20963172804499999</c:v>
                </c:pt>
                <c:pt idx="11">
                  <c:v>0.17778993435400001</c:v>
                </c:pt>
                <c:pt idx="12">
                  <c:v>0.17140181080200001</c:v>
                </c:pt>
                <c:pt idx="13">
                  <c:v>0.16985645932999999</c:v>
                </c:pt>
                <c:pt idx="14">
                  <c:v>0.12931667891199999</c:v>
                </c:pt>
              </c:numCache>
            </c:numRef>
          </c:val>
          <c:extLst>
            <c:ext xmlns:c16="http://schemas.microsoft.com/office/drawing/2014/chart" uri="{C3380CC4-5D6E-409C-BE32-E72D297353CC}">
              <c16:uniqueId val="{00000000-3070-4B09-A3F5-349C6A83B97A}"/>
            </c:ext>
          </c:extLst>
        </c:ser>
        <c:dLbls>
          <c:showLegendKey val="0"/>
          <c:showVal val="0"/>
          <c:showCatName val="0"/>
          <c:showSerName val="0"/>
          <c:showPercent val="0"/>
          <c:showBubbleSize val="0"/>
        </c:dLbls>
        <c:gapWidth val="50"/>
        <c:axId val="1289766016"/>
        <c:axId val="1491627712"/>
      </c:barChart>
      <c:catAx>
        <c:axId val="1289766016"/>
        <c:scaling>
          <c:orientation val="maxMin"/>
        </c:scaling>
        <c:delete val="0"/>
        <c:axPos val="l"/>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491627712"/>
        <c:crosses val="autoZero"/>
        <c:auto val="1"/>
        <c:lblAlgn val="ctr"/>
        <c:lblOffset val="100"/>
        <c:noMultiLvlLbl val="0"/>
      </c:catAx>
      <c:valAx>
        <c:axId val="1491627712"/>
        <c:scaling>
          <c:orientation val="minMax"/>
        </c:scaling>
        <c:delete val="0"/>
        <c:axPos val="t"/>
        <c:numFmt formatCode="0.0%"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2897660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rgbClr val="C00000"/>
            </a:solidFill>
            <a:ln>
              <a:noFill/>
            </a:ln>
            <a:effectLst/>
          </c:spPr>
          <c:invertIfNegative val="0"/>
          <c:dPt>
            <c:idx val="6"/>
            <c:invertIfNegative val="0"/>
            <c:bubble3D val="0"/>
            <c:spPr>
              <a:solidFill>
                <a:srgbClr val="C00000"/>
              </a:solidFill>
              <a:ln>
                <a:noFill/>
              </a:ln>
              <a:effectLst/>
            </c:spPr>
            <c:extLst>
              <c:ext xmlns:c16="http://schemas.microsoft.com/office/drawing/2014/chart" uri="{C3380CC4-5D6E-409C-BE32-E72D297353CC}">
                <c16:uniqueId val="{00000004-3070-4B09-A3F5-349C6A83B97A}"/>
              </c:ext>
            </c:extLst>
          </c:dPt>
          <c:dPt>
            <c:idx val="9"/>
            <c:invertIfNegative val="0"/>
            <c:bubble3D val="0"/>
            <c:spPr>
              <a:solidFill>
                <a:srgbClr val="0070C0"/>
              </a:solidFill>
              <a:ln>
                <a:noFill/>
              </a:ln>
              <a:effectLst/>
            </c:spPr>
            <c:extLst>
              <c:ext xmlns:c16="http://schemas.microsoft.com/office/drawing/2014/chart" uri="{C3380CC4-5D6E-409C-BE32-E72D297353CC}">
                <c16:uniqueId val="{00000003-B85D-4210-8188-95336DAD99AB}"/>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Kraj Vysočina</c:v>
                </c:pt>
                <c:pt idx="1">
                  <c:v>Jihočeský kraj</c:v>
                </c:pt>
                <c:pt idx="2">
                  <c:v>Středočeský kraj</c:v>
                </c:pt>
                <c:pt idx="3">
                  <c:v>Pardubický kraj</c:v>
                </c:pt>
                <c:pt idx="4">
                  <c:v>Plzeňský kraj</c:v>
                </c:pt>
                <c:pt idx="5">
                  <c:v>Jihomoravský kraj</c:v>
                </c:pt>
                <c:pt idx="6">
                  <c:v>Královéhradecký kraj</c:v>
                </c:pt>
                <c:pt idx="7">
                  <c:v>Moravskoslezský kraj</c:v>
                </c:pt>
                <c:pt idx="8">
                  <c:v>Zlínský kraj</c:v>
                </c:pt>
                <c:pt idx="9">
                  <c:v>ČR</c:v>
                </c:pt>
                <c:pt idx="10">
                  <c:v>Ústecký kraj</c:v>
                </c:pt>
                <c:pt idx="11">
                  <c:v>Olomoucký kraj</c:v>
                </c:pt>
                <c:pt idx="12">
                  <c:v>Liberecký kraj</c:v>
                </c:pt>
                <c:pt idx="13">
                  <c:v>Karlovarský kraj</c:v>
                </c:pt>
                <c:pt idx="14">
                  <c:v>Hlavní město Praha</c:v>
                </c:pt>
              </c:strCache>
            </c:strRef>
          </c:cat>
          <c:val>
            <c:numRef>
              <c:f>Sheet1!$B$2:$B$16</c:f>
              <c:numCache>
                <c:formatCode>0.0%</c:formatCode>
                <c:ptCount val="15"/>
                <c:pt idx="0">
                  <c:v>0.54545454545399996</c:v>
                </c:pt>
                <c:pt idx="1">
                  <c:v>0.48979591836699998</c:v>
                </c:pt>
                <c:pt idx="2">
                  <c:v>0.44017094017000002</c:v>
                </c:pt>
                <c:pt idx="3">
                  <c:v>0.40769230769199999</c:v>
                </c:pt>
                <c:pt idx="4">
                  <c:v>0.40625</c:v>
                </c:pt>
                <c:pt idx="5">
                  <c:v>0.39746835443</c:v>
                </c:pt>
                <c:pt idx="6">
                  <c:v>0.33043478260800002</c:v>
                </c:pt>
                <c:pt idx="7">
                  <c:v>0.32335329341300001</c:v>
                </c:pt>
                <c:pt idx="8">
                  <c:v>0.322981366459</c:v>
                </c:pt>
                <c:pt idx="9">
                  <c:v>0.31913092550700001</c:v>
                </c:pt>
                <c:pt idx="10">
                  <c:v>0.30620155038699998</c:v>
                </c:pt>
                <c:pt idx="11">
                  <c:v>0.29949238578600001</c:v>
                </c:pt>
                <c:pt idx="12">
                  <c:v>0.28000000000000003</c:v>
                </c:pt>
                <c:pt idx="13">
                  <c:v>0.20481927710799999</c:v>
                </c:pt>
                <c:pt idx="14">
                  <c:v>0.16305732483999999</c:v>
                </c:pt>
              </c:numCache>
            </c:numRef>
          </c:val>
          <c:extLst>
            <c:ext xmlns:c16="http://schemas.microsoft.com/office/drawing/2014/chart" uri="{C3380CC4-5D6E-409C-BE32-E72D297353CC}">
              <c16:uniqueId val="{00000000-3070-4B09-A3F5-349C6A83B97A}"/>
            </c:ext>
          </c:extLst>
        </c:ser>
        <c:dLbls>
          <c:showLegendKey val="0"/>
          <c:showVal val="0"/>
          <c:showCatName val="0"/>
          <c:showSerName val="0"/>
          <c:showPercent val="0"/>
          <c:showBubbleSize val="0"/>
        </c:dLbls>
        <c:gapWidth val="50"/>
        <c:axId val="1289766016"/>
        <c:axId val="1491627712"/>
      </c:barChart>
      <c:catAx>
        <c:axId val="1289766016"/>
        <c:scaling>
          <c:orientation val="maxMin"/>
        </c:scaling>
        <c:delete val="0"/>
        <c:axPos val="l"/>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491627712"/>
        <c:crosses val="autoZero"/>
        <c:auto val="1"/>
        <c:lblAlgn val="ctr"/>
        <c:lblOffset val="100"/>
        <c:noMultiLvlLbl val="0"/>
      </c:catAx>
      <c:valAx>
        <c:axId val="1491627712"/>
        <c:scaling>
          <c:orientation val="minMax"/>
        </c:scaling>
        <c:delete val="0"/>
        <c:axPos val="t"/>
        <c:numFmt formatCode="0.0%"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2897660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rgbClr val="C00000"/>
            </a:solidFill>
            <a:ln>
              <a:noFill/>
            </a:ln>
            <a:effectLst/>
          </c:spPr>
          <c:invertIfNegative val="0"/>
          <c:dPt>
            <c:idx val="6"/>
            <c:invertIfNegative val="0"/>
            <c:bubble3D val="0"/>
            <c:spPr>
              <a:solidFill>
                <a:srgbClr val="C00000"/>
              </a:solidFill>
              <a:ln>
                <a:noFill/>
              </a:ln>
              <a:effectLst/>
            </c:spPr>
            <c:extLst>
              <c:ext xmlns:c16="http://schemas.microsoft.com/office/drawing/2014/chart" uri="{C3380CC4-5D6E-409C-BE32-E72D297353CC}">
                <c16:uniqueId val="{00000004-3070-4B09-A3F5-349C6A83B97A}"/>
              </c:ext>
            </c:extLst>
          </c:dPt>
          <c:dPt>
            <c:idx val="9"/>
            <c:invertIfNegative val="0"/>
            <c:bubble3D val="0"/>
            <c:spPr>
              <a:solidFill>
                <a:srgbClr val="0070C0"/>
              </a:solidFill>
              <a:ln>
                <a:noFill/>
              </a:ln>
              <a:effectLst/>
            </c:spPr>
            <c:extLst>
              <c:ext xmlns:c16="http://schemas.microsoft.com/office/drawing/2014/chart" uri="{C3380CC4-5D6E-409C-BE32-E72D297353CC}">
                <c16:uniqueId val="{00000000-187C-4B26-A62C-8D83AD58094A}"/>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Kraj Vysočina</c:v>
                </c:pt>
                <c:pt idx="1">
                  <c:v>Jihočeský kraj</c:v>
                </c:pt>
                <c:pt idx="2">
                  <c:v>Jihomoravský kraj</c:v>
                </c:pt>
                <c:pt idx="3">
                  <c:v>Ústecký kraj</c:v>
                </c:pt>
                <c:pt idx="4">
                  <c:v>Zlínský kraj</c:v>
                </c:pt>
                <c:pt idx="5">
                  <c:v>Pardubický kraj</c:v>
                </c:pt>
                <c:pt idx="6">
                  <c:v>Olomoucký kraj</c:v>
                </c:pt>
                <c:pt idx="7">
                  <c:v>Plzeňský kraj</c:v>
                </c:pt>
                <c:pt idx="8">
                  <c:v>Středočeský kraj</c:v>
                </c:pt>
                <c:pt idx="9">
                  <c:v>ČR</c:v>
                </c:pt>
                <c:pt idx="10">
                  <c:v>Královéhradecký kraj</c:v>
                </c:pt>
                <c:pt idx="11">
                  <c:v>Moravskoslezský kraj</c:v>
                </c:pt>
                <c:pt idx="12">
                  <c:v>Karlovarský kraj</c:v>
                </c:pt>
                <c:pt idx="13">
                  <c:v>Liberecký kraj</c:v>
                </c:pt>
                <c:pt idx="14">
                  <c:v>Hlavní město Praha</c:v>
                </c:pt>
              </c:strCache>
            </c:strRef>
          </c:cat>
          <c:val>
            <c:numRef>
              <c:f>Sheet1!$B$2:$B$16</c:f>
              <c:numCache>
                <c:formatCode>0.0%</c:formatCode>
                <c:ptCount val="15"/>
                <c:pt idx="0">
                  <c:v>0.38709677419299998</c:v>
                </c:pt>
                <c:pt idx="1">
                  <c:v>0.359375</c:v>
                </c:pt>
                <c:pt idx="2">
                  <c:v>0.32843137254900001</c:v>
                </c:pt>
                <c:pt idx="3">
                  <c:v>0.31932773109200002</c:v>
                </c:pt>
                <c:pt idx="4">
                  <c:v>0.318181818181</c:v>
                </c:pt>
                <c:pt idx="5">
                  <c:v>0.30645161290299999</c:v>
                </c:pt>
                <c:pt idx="6">
                  <c:v>0.28947368421000003</c:v>
                </c:pt>
                <c:pt idx="7">
                  <c:v>0.28787878787799998</c:v>
                </c:pt>
                <c:pt idx="8">
                  <c:v>0.24347826086900001</c:v>
                </c:pt>
                <c:pt idx="9">
                  <c:v>0.23285643808500001</c:v>
                </c:pt>
                <c:pt idx="10">
                  <c:v>0.23200000000000001</c:v>
                </c:pt>
                <c:pt idx="11">
                  <c:v>0.220064724919</c:v>
                </c:pt>
                <c:pt idx="12">
                  <c:v>0.20930232558100001</c:v>
                </c:pt>
                <c:pt idx="13">
                  <c:v>0.15189873417700001</c:v>
                </c:pt>
                <c:pt idx="14">
                  <c:v>9.5137420717999993E-2</c:v>
                </c:pt>
              </c:numCache>
            </c:numRef>
          </c:val>
          <c:extLst>
            <c:ext xmlns:c16="http://schemas.microsoft.com/office/drawing/2014/chart" uri="{C3380CC4-5D6E-409C-BE32-E72D297353CC}">
              <c16:uniqueId val="{00000000-3070-4B09-A3F5-349C6A83B97A}"/>
            </c:ext>
          </c:extLst>
        </c:ser>
        <c:dLbls>
          <c:showLegendKey val="0"/>
          <c:showVal val="0"/>
          <c:showCatName val="0"/>
          <c:showSerName val="0"/>
          <c:showPercent val="0"/>
          <c:showBubbleSize val="0"/>
        </c:dLbls>
        <c:gapWidth val="50"/>
        <c:axId val="1289766016"/>
        <c:axId val="1491627712"/>
      </c:barChart>
      <c:catAx>
        <c:axId val="1289766016"/>
        <c:scaling>
          <c:orientation val="maxMin"/>
        </c:scaling>
        <c:delete val="0"/>
        <c:axPos val="l"/>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491627712"/>
        <c:crosses val="autoZero"/>
        <c:auto val="1"/>
        <c:lblAlgn val="ctr"/>
        <c:lblOffset val="100"/>
        <c:noMultiLvlLbl val="0"/>
      </c:catAx>
      <c:valAx>
        <c:axId val="1491627712"/>
        <c:scaling>
          <c:orientation val="minMax"/>
        </c:scaling>
        <c:delete val="0"/>
        <c:axPos val="t"/>
        <c:numFmt formatCode="0.0%"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2897660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1" y="0"/>
            <a:ext cx="3012300" cy="463661"/>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sz="quarter" idx="1"/>
          </p:nvPr>
        </p:nvSpPr>
        <p:spPr>
          <a:xfrm>
            <a:off x="3936137" y="0"/>
            <a:ext cx="3012299" cy="463661"/>
          </a:xfrm>
          <a:prstGeom prst="rect">
            <a:avLst/>
          </a:prstGeom>
        </p:spPr>
        <p:txBody>
          <a:bodyPr vert="horz" lIns="91440" tIns="45720" rIns="91440" bIns="45720" rtlCol="0"/>
          <a:lstStyle>
            <a:lvl1pPr algn="r">
              <a:defRPr sz="1200"/>
            </a:lvl1pPr>
          </a:lstStyle>
          <a:p>
            <a:fld id="{9BE88527-8C78-4670-A74D-468E88FB2658}" type="datetimeFigureOut">
              <a:rPr lang="cs-CZ" smtClean="0"/>
              <a:t>16.11.2021</a:t>
            </a:fld>
            <a:endParaRPr lang="cs-CZ"/>
          </a:p>
        </p:txBody>
      </p:sp>
      <p:sp>
        <p:nvSpPr>
          <p:cNvPr id="4" name="Zástupný symbol pro zápatí 3"/>
          <p:cNvSpPr>
            <a:spLocks noGrp="1"/>
          </p:cNvSpPr>
          <p:nvPr>
            <p:ph type="ftr" sz="quarter" idx="2"/>
          </p:nvPr>
        </p:nvSpPr>
        <p:spPr>
          <a:xfrm>
            <a:off x="1" y="8772414"/>
            <a:ext cx="3012300" cy="463661"/>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p:cNvSpPr>
            <a:spLocks noGrp="1"/>
          </p:cNvSpPr>
          <p:nvPr>
            <p:ph type="sldNum" sz="quarter" idx="3"/>
          </p:nvPr>
        </p:nvSpPr>
        <p:spPr>
          <a:xfrm>
            <a:off x="3936137" y="8772414"/>
            <a:ext cx="3012299" cy="463661"/>
          </a:xfrm>
          <a:prstGeom prst="rect">
            <a:avLst/>
          </a:prstGeom>
        </p:spPr>
        <p:txBody>
          <a:bodyPr vert="horz" lIns="91440" tIns="45720" rIns="91440" bIns="45720" rtlCol="0" anchor="b"/>
          <a:lstStyle>
            <a:lvl1pPr algn="r">
              <a:defRPr sz="1200"/>
            </a:lvl1pPr>
          </a:lstStyle>
          <a:p>
            <a:fld id="{7D5D0693-75AC-4F46-BBF1-1CD96A6AD73A}" type="slidenum">
              <a:rPr lang="cs-CZ" smtClean="0"/>
              <a:t>‹#›</a:t>
            </a:fld>
            <a:endParaRPr lang="cs-CZ"/>
          </a:p>
        </p:txBody>
      </p:sp>
    </p:spTree>
    <p:extLst>
      <p:ext uri="{BB962C8B-B14F-4D97-AF65-F5344CB8AC3E}">
        <p14:creationId xmlns:p14="http://schemas.microsoft.com/office/powerpoint/2010/main" val="1200464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3011700" cy="46340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936767" y="0"/>
            <a:ext cx="3011700" cy="463408"/>
          </a:xfrm>
          <a:prstGeom prst="rect">
            <a:avLst/>
          </a:prstGeom>
        </p:spPr>
        <p:txBody>
          <a:bodyPr vert="horz" lIns="91440" tIns="45720" rIns="91440" bIns="45720" rtlCol="0"/>
          <a:lstStyle>
            <a:lvl1pPr algn="r">
              <a:defRPr sz="1200"/>
            </a:lvl1pPr>
          </a:lstStyle>
          <a:p>
            <a:fld id="{9F8F9534-E31E-47A6-B3B5-39567348889D}" type="datetimeFigureOut">
              <a:rPr lang="cs-CZ" smtClean="0"/>
              <a:t>16.11.2021</a:t>
            </a:fld>
            <a:endParaRPr lang="cs-CZ"/>
          </a:p>
        </p:txBody>
      </p:sp>
      <p:sp>
        <p:nvSpPr>
          <p:cNvPr id="4" name="Zástupný symbol pro obrázek snímku 3"/>
          <p:cNvSpPr>
            <a:spLocks noGrp="1" noRot="1" noChangeAspect="1"/>
          </p:cNvSpPr>
          <p:nvPr>
            <p:ph type="sldImg" idx="2"/>
          </p:nvPr>
        </p:nvSpPr>
        <p:spPr>
          <a:xfrm>
            <a:off x="704850" y="1154113"/>
            <a:ext cx="5540375" cy="3116262"/>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95008" y="4444861"/>
            <a:ext cx="5560060" cy="3636705"/>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772669"/>
            <a:ext cx="3011700" cy="46340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936767" y="8772669"/>
            <a:ext cx="3011700" cy="463407"/>
          </a:xfrm>
          <a:prstGeom prst="rect">
            <a:avLst/>
          </a:prstGeom>
        </p:spPr>
        <p:txBody>
          <a:bodyPr vert="horz" lIns="91440" tIns="45720" rIns="91440" bIns="45720" rtlCol="0" anchor="b"/>
          <a:lstStyle>
            <a:lvl1pPr algn="r">
              <a:defRPr sz="1200"/>
            </a:lvl1pPr>
          </a:lstStyle>
          <a:p>
            <a:fld id="{913B4F48-45DA-4A93-94D7-4559DBB1A6C9}" type="slidenum">
              <a:rPr lang="cs-CZ" smtClean="0"/>
              <a:t>‹#›</a:t>
            </a:fld>
            <a:endParaRPr lang="cs-CZ"/>
          </a:p>
        </p:txBody>
      </p:sp>
    </p:spTree>
    <p:extLst>
      <p:ext uri="{BB962C8B-B14F-4D97-AF65-F5344CB8AC3E}">
        <p14:creationId xmlns:p14="http://schemas.microsoft.com/office/powerpoint/2010/main" val="6127701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BFCB68-01F3-4028-943D-0453D67E25ED}" type="slidenum">
              <a:rPr kumimoji="0" lang="cs-C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cs-CZ"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741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13B4F48-45DA-4A93-94D7-4559DBB1A6C9}" type="slidenum">
              <a:rPr lang="cs-CZ" smtClean="0"/>
              <a:t>3</a:t>
            </a:fld>
            <a:endParaRPr lang="cs-CZ"/>
          </a:p>
        </p:txBody>
      </p:sp>
    </p:spTree>
    <p:extLst>
      <p:ext uri="{BB962C8B-B14F-4D97-AF65-F5344CB8AC3E}">
        <p14:creationId xmlns:p14="http://schemas.microsoft.com/office/powerpoint/2010/main" val="427750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13B4F48-45DA-4A93-94D7-4559DBB1A6C9}" type="slidenum">
              <a:rPr lang="cs-CZ" smtClean="0"/>
              <a:t>5</a:t>
            </a:fld>
            <a:endParaRPr lang="cs-CZ"/>
          </a:p>
        </p:txBody>
      </p:sp>
    </p:spTree>
    <p:extLst>
      <p:ext uri="{BB962C8B-B14F-4D97-AF65-F5344CB8AC3E}">
        <p14:creationId xmlns:p14="http://schemas.microsoft.com/office/powerpoint/2010/main" val="23568128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mínek">
    <p:spTree>
      <p:nvGrpSpPr>
        <p:cNvPr id="1" name=""/>
        <p:cNvGrpSpPr/>
        <p:nvPr/>
      </p:nvGrpSpPr>
      <p:grpSpPr>
        <a:xfrm>
          <a:off x="0" y="0"/>
          <a:ext cx="0" cy="0"/>
          <a:chOff x="0" y="0"/>
          <a:chExt cx="0" cy="0"/>
        </a:xfrm>
      </p:grpSpPr>
      <p:sp>
        <p:nvSpPr>
          <p:cNvPr id="3" name="Obdélník 2">
            <a:extLst>
              <a:ext uri="{FF2B5EF4-FFF2-40B4-BE49-F238E27FC236}">
                <a16:creationId xmlns:a16="http://schemas.microsoft.com/office/drawing/2014/main" id="{4EC56048-479B-4CB1-B677-16A8618B9DB7}"/>
              </a:ext>
            </a:extLst>
          </p:cNvPr>
          <p:cNvSpPr/>
          <p:nvPr userDrawn="1"/>
        </p:nvSpPr>
        <p:spPr>
          <a:xfrm>
            <a:off x="-2154" y="5761783"/>
            <a:ext cx="12192000" cy="1096217"/>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19" name="Nadpis 1">
            <a:extLst>
              <a:ext uri="{FF2B5EF4-FFF2-40B4-BE49-F238E27FC236}">
                <a16:creationId xmlns:a16="http://schemas.microsoft.com/office/drawing/2014/main" id="{52EB2EA6-5A78-4E85-AE4C-221CA83B8187}"/>
              </a:ext>
            </a:extLst>
          </p:cNvPr>
          <p:cNvSpPr>
            <a:spLocks noGrp="1"/>
          </p:cNvSpPr>
          <p:nvPr>
            <p:ph type="ctrTitle" hasCustomPrompt="1"/>
          </p:nvPr>
        </p:nvSpPr>
        <p:spPr>
          <a:xfrm>
            <a:off x="1524000" y="2824755"/>
            <a:ext cx="9144000" cy="1071549"/>
          </a:xfrm>
        </p:spPr>
        <p:txBody>
          <a:bodyPr anchor="b">
            <a:noAutofit/>
          </a:bodyPr>
          <a:lstStyle>
            <a:lvl1pPr algn="ctr">
              <a:defRPr sz="4500" b="1">
                <a:solidFill>
                  <a:srgbClr val="D31145"/>
                </a:solidFill>
                <a:latin typeface="Arial" panose="020B0604020202020204" pitchFamily="34" charset="0"/>
                <a:cs typeface="Arial" panose="020B0604020202020204" pitchFamily="34" charset="0"/>
              </a:defRPr>
            </a:lvl1pPr>
          </a:lstStyle>
          <a:p>
            <a:r>
              <a:rPr lang="cs-CZ" dirty="0"/>
              <a:t>Hlavní nadpis prezentace</a:t>
            </a:r>
          </a:p>
        </p:txBody>
      </p:sp>
      <p:sp>
        <p:nvSpPr>
          <p:cNvPr id="20" name="Podnadpis 2">
            <a:extLst>
              <a:ext uri="{FF2B5EF4-FFF2-40B4-BE49-F238E27FC236}">
                <a16:creationId xmlns:a16="http://schemas.microsoft.com/office/drawing/2014/main" id="{070F9525-D336-4269-AB65-F312FD83E289}"/>
              </a:ext>
            </a:extLst>
          </p:cNvPr>
          <p:cNvSpPr>
            <a:spLocks noGrp="1"/>
          </p:cNvSpPr>
          <p:nvPr>
            <p:ph type="subTitle" idx="1" hasCustomPrompt="1"/>
          </p:nvPr>
        </p:nvSpPr>
        <p:spPr>
          <a:xfrm>
            <a:off x="1524000" y="4051604"/>
            <a:ext cx="9144000" cy="1071549"/>
          </a:xfrm>
        </p:spPr>
        <p:txBody>
          <a:bodyPr anchor="ctr"/>
          <a:lstStyle>
            <a:lvl1pPr marL="0" indent="0" algn="ctr">
              <a:buNone/>
              <a:defRPr sz="2400">
                <a:solidFill>
                  <a:srgbClr val="D31145"/>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Podnadpis prezentace</a:t>
            </a:r>
          </a:p>
        </p:txBody>
      </p:sp>
      <p:cxnSp>
        <p:nvCxnSpPr>
          <p:cNvPr id="9" name="Přímá spojnice 8">
            <a:extLst>
              <a:ext uri="{FF2B5EF4-FFF2-40B4-BE49-F238E27FC236}">
                <a16:creationId xmlns:a16="http://schemas.microsoft.com/office/drawing/2014/main" id="{9C6DB8DB-B4CE-44F2-A1F7-0115BA3B53A2}"/>
              </a:ext>
            </a:extLst>
          </p:cNvPr>
          <p:cNvCxnSpPr/>
          <p:nvPr userDrawn="1"/>
        </p:nvCxnSpPr>
        <p:spPr>
          <a:xfrm>
            <a:off x="20409" y="1324413"/>
            <a:ext cx="4910366" cy="0"/>
          </a:xfrm>
          <a:prstGeom prst="line">
            <a:avLst/>
          </a:prstGeom>
          <a:ln w="38100" cap="sq">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0" name="Přímá spojnice 9">
            <a:extLst>
              <a:ext uri="{FF2B5EF4-FFF2-40B4-BE49-F238E27FC236}">
                <a16:creationId xmlns:a16="http://schemas.microsoft.com/office/drawing/2014/main" id="{A3FF7D14-88C2-4766-B102-07A71872BC84}"/>
              </a:ext>
            </a:extLst>
          </p:cNvPr>
          <p:cNvCxnSpPr/>
          <p:nvPr userDrawn="1"/>
        </p:nvCxnSpPr>
        <p:spPr>
          <a:xfrm>
            <a:off x="7264966" y="1324413"/>
            <a:ext cx="4910366" cy="0"/>
          </a:xfrm>
          <a:prstGeom prst="line">
            <a:avLst/>
          </a:prstGeom>
          <a:ln w="38100" cap="sq">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11" name="Obrázek 10">
            <a:extLst>
              <a:ext uri="{FF2B5EF4-FFF2-40B4-BE49-F238E27FC236}">
                <a16:creationId xmlns:a16="http://schemas.microsoft.com/office/drawing/2014/main" id="{17C1E084-43DA-4F32-BC38-0A779DDC36A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03653" y="332066"/>
            <a:ext cx="1984694" cy="1984694"/>
          </a:xfrm>
          <a:prstGeom prst="rect">
            <a:avLst/>
          </a:prstGeom>
          <a:effectLst>
            <a:outerShdw blurRad="177800" dist="63500" dir="2700000" algn="tl" rotWithShape="0">
              <a:prstClr val="black">
                <a:alpha val="40000"/>
              </a:prstClr>
            </a:outerShdw>
          </a:effectLst>
        </p:spPr>
      </p:pic>
      <p:pic>
        <p:nvPicPr>
          <p:cNvPr id="16" name="Grafický objekt 15">
            <a:extLst>
              <a:ext uri="{FF2B5EF4-FFF2-40B4-BE49-F238E27FC236}">
                <a16:creationId xmlns:a16="http://schemas.microsoft.com/office/drawing/2014/main" id="{2E38FE36-8704-4B15-B3ED-B5C034568E6B}"/>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026056" y="6170912"/>
            <a:ext cx="4642915" cy="394742"/>
          </a:xfrm>
          <a:prstGeom prst="rect">
            <a:avLst/>
          </a:prstGeom>
        </p:spPr>
      </p:pic>
      <p:pic>
        <p:nvPicPr>
          <p:cNvPr id="4" name="Grafický objekt 3">
            <a:extLst>
              <a:ext uri="{FF2B5EF4-FFF2-40B4-BE49-F238E27FC236}">
                <a16:creationId xmlns:a16="http://schemas.microsoft.com/office/drawing/2014/main" id="{48260FB5-167E-9443-AE69-16DC60C7836A}"/>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44381" y="5820174"/>
            <a:ext cx="1619635" cy="1096217"/>
          </a:xfrm>
          <a:prstGeom prst="rect">
            <a:avLst/>
          </a:prstGeom>
        </p:spPr>
      </p:pic>
    </p:spTree>
    <p:extLst>
      <p:ext uri="{BB962C8B-B14F-4D97-AF65-F5344CB8AC3E}">
        <p14:creationId xmlns:p14="http://schemas.microsoft.com/office/powerpoint/2010/main" val="2175388025"/>
      </p:ext>
    </p:extLst>
  </p:cSld>
  <p:clrMapOvr>
    <a:masterClrMapping/>
  </p:clrMapOvr>
  <p:extLst>
    <p:ext uri="{DCECCB84-F9BA-43D5-87BE-67443E8EF086}">
      <p15:sldGuideLst xmlns:p15="http://schemas.microsoft.com/office/powerpoint/2012/main">
        <p15:guide id="1" orient="horz" pos="4201"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adpis a Obsah 2">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838200" y="1538340"/>
            <a:ext cx="10375900" cy="4568394"/>
          </a:xfrm>
        </p:spPr>
        <p:txBody>
          <a:body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9" name="Obdélník 8"/>
          <p:cNvSpPr/>
          <p:nvPr userDrawn="1"/>
        </p:nvSpPr>
        <p:spPr>
          <a:xfrm>
            <a:off x="11760000" y="6426000"/>
            <a:ext cx="432000" cy="432000"/>
          </a:xfrm>
          <a:prstGeom prst="rect">
            <a:avLst/>
          </a:prstGeom>
          <a:gradFill flip="none" rotWithShape="1">
            <a:gsLst>
              <a:gs pos="0">
                <a:srgbClr val="BA2C1C">
                  <a:shade val="30000"/>
                  <a:satMod val="115000"/>
                </a:srgbClr>
              </a:gs>
              <a:gs pos="50000">
                <a:srgbClr val="BA2C1C">
                  <a:shade val="67500"/>
                  <a:satMod val="115000"/>
                </a:srgbClr>
              </a:gs>
              <a:gs pos="100000">
                <a:srgbClr val="BA2C1C">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6" name="Zástupný symbol pro číslo snímku 5"/>
          <p:cNvSpPr>
            <a:spLocks noGrp="1"/>
          </p:cNvSpPr>
          <p:nvPr>
            <p:ph type="sldNum" sz="quarter" idx="12"/>
          </p:nvPr>
        </p:nvSpPr>
        <p:spPr>
          <a:xfrm>
            <a:off x="11760000" y="6424418"/>
            <a:ext cx="432000" cy="433582"/>
          </a:xfrm>
        </p:spPr>
        <p:txBody>
          <a:bodyPr/>
          <a:lstStyle>
            <a:lvl1pPr algn="ct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2" name="Nadpis 1"/>
          <p:cNvSpPr>
            <a:spLocks noGrp="1"/>
          </p:cNvSpPr>
          <p:nvPr>
            <p:ph type="title"/>
          </p:nvPr>
        </p:nvSpPr>
        <p:spPr>
          <a:xfrm>
            <a:off x="838201" y="165100"/>
            <a:ext cx="8001000" cy="908050"/>
          </a:xfrm>
        </p:spPr>
        <p:txBody>
          <a:bodyPr>
            <a:normAutofit/>
          </a:bodyPr>
          <a:lstStyle>
            <a:lvl1pPr>
              <a:defRPr sz="3200">
                <a:latin typeface="Arial Black" panose="020B0A04020102020204" pitchFamily="34" charset="0"/>
                <a:cs typeface="Arial" panose="020B0604020202020204" pitchFamily="34" charset="0"/>
              </a:defRPr>
            </a:lvl1pPr>
          </a:lstStyle>
          <a:p>
            <a:r>
              <a:rPr lang="cs-CZ" dirty="0"/>
              <a:t>Kliknutím lze upravit styl.</a:t>
            </a:r>
          </a:p>
        </p:txBody>
      </p:sp>
      <p:cxnSp>
        <p:nvCxnSpPr>
          <p:cNvPr id="13" name="Přímá spojnice 12"/>
          <p:cNvCxnSpPr/>
          <p:nvPr userDrawn="1"/>
        </p:nvCxnSpPr>
        <p:spPr>
          <a:xfrm flipV="1">
            <a:off x="0" y="1085179"/>
            <a:ext cx="12192000" cy="1"/>
          </a:xfrm>
          <a:prstGeom prst="line">
            <a:avLst/>
          </a:prstGeom>
          <a:ln w="38100" cap="rnd">
            <a:solidFill>
              <a:srgbClr val="BA2C1C"/>
            </a:solidFill>
            <a:round/>
          </a:ln>
        </p:spPr>
        <p:style>
          <a:lnRef idx="1">
            <a:schemeClr val="accent1"/>
          </a:lnRef>
          <a:fillRef idx="0">
            <a:schemeClr val="accent1"/>
          </a:fillRef>
          <a:effectRef idx="0">
            <a:schemeClr val="accent1"/>
          </a:effectRef>
          <a:fontRef idx="minor">
            <a:schemeClr val="tx1"/>
          </a:fontRef>
        </p:style>
      </p:cxnSp>
      <p:sp>
        <p:nvSpPr>
          <p:cNvPr id="8" name="Obdélník 7"/>
          <p:cNvSpPr/>
          <p:nvPr userDrawn="1"/>
        </p:nvSpPr>
        <p:spPr>
          <a:xfrm>
            <a:off x="1104900" y="6426000"/>
            <a:ext cx="10655100" cy="432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1" name="Obráze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6424417"/>
            <a:ext cx="1257300" cy="433583"/>
          </a:xfrm>
          <a:prstGeom prst="rect">
            <a:avLst/>
          </a:prstGeom>
        </p:spPr>
      </p:pic>
      <p:pic>
        <p:nvPicPr>
          <p:cNvPr id="2" name="Obrázek 1"/>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9530052" y="97662"/>
            <a:ext cx="2661948" cy="911863"/>
          </a:xfrm>
          <a:prstGeom prst="rect">
            <a:avLst/>
          </a:prstGeom>
        </p:spPr>
      </p:pic>
    </p:spTree>
    <p:extLst>
      <p:ext uri="{BB962C8B-B14F-4D97-AF65-F5344CB8AC3E}">
        <p14:creationId xmlns:p14="http://schemas.microsoft.com/office/powerpoint/2010/main" val="103573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7" name="Obdélník 6"/>
          <p:cNvSpPr/>
          <p:nvPr userDrawn="1"/>
        </p:nvSpPr>
        <p:spPr>
          <a:xfrm>
            <a:off x="8127997" y="0"/>
            <a:ext cx="4064000" cy="6858000"/>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2" name="Obdélník 11"/>
          <p:cNvSpPr/>
          <p:nvPr userDrawn="1"/>
        </p:nvSpPr>
        <p:spPr>
          <a:xfrm>
            <a:off x="8127997" y="4673599"/>
            <a:ext cx="4064003" cy="21844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 name="Nadpis 1"/>
          <p:cNvSpPr>
            <a:spLocks noGrp="1"/>
          </p:cNvSpPr>
          <p:nvPr>
            <p:ph type="title"/>
          </p:nvPr>
        </p:nvSpPr>
        <p:spPr>
          <a:xfrm>
            <a:off x="8539003" y="1135062"/>
            <a:ext cx="3241991" cy="1757362"/>
          </a:xfrm>
        </p:spPr>
        <p:txBody>
          <a:bodyPr vert="horz" lIns="91440" tIns="45720" rIns="91440" bIns="45720" rtlCol="0" anchor="ctr">
            <a:normAutofit/>
          </a:bodyPr>
          <a:lstStyle>
            <a:lvl1pPr algn="l">
              <a:defRPr lang="cs-CZ" sz="3200">
                <a:solidFill>
                  <a:srgbClr val="BA2C1C"/>
                </a:solidFill>
                <a:latin typeface="Arial Black" panose="020B0A04020102020204" pitchFamily="34" charset="0"/>
              </a:defRPr>
            </a:lvl1pPr>
          </a:lstStyle>
          <a:p>
            <a:pPr lvl="0" algn="ctr"/>
            <a:r>
              <a:rPr lang="cs-CZ" dirty="0"/>
              <a:t>Kliknutím lze upravit styl.</a:t>
            </a:r>
          </a:p>
        </p:txBody>
      </p:sp>
      <p:sp>
        <p:nvSpPr>
          <p:cNvPr id="3" name="Zástupný symbol pro text 2"/>
          <p:cNvSpPr>
            <a:spLocks noGrp="1"/>
          </p:cNvSpPr>
          <p:nvPr>
            <p:ph type="body" idx="1"/>
          </p:nvPr>
        </p:nvSpPr>
        <p:spPr>
          <a:xfrm>
            <a:off x="721921" y="644672"/>
            <a:ext cx="6483982" cy="5654528"/>
          </a:xfrm>
        </p:spPr>
        <p:txBody>
          <a:bodyPr vert="horz" lIns="91440" tIns="45720" rIns="91440" bIns="45720" rtlCol="0" anchor="ctr">
            <a:normAutofit/>
          </a:bodyPr>
          <a:lstStyle>
            <a:lvl1pPr algn="l">
              <a:defRPr lang="cs-CZ" sz="2400" dirty="0" smtClean="0"/>
            </a:lvl1pPr>
          </a:lstStyle>
          <a:p>
            <a:pPr marL="0" lvl="0" indent="0" algn="ctr">
              <a:buNone/>
            </a:pPr>
            <a:r>
              <a:rPr lang="cs-CZ" dirty="0"/>
              <a:t>Kliknutím lze upravit styly předlohy textu.</a:t>
            </a:r>
          </a:p>
        </p:txBody>
      </p:sp>
      <p:pic>
        <p:nvPicPr>
          <p:cNvPr id="11" name="Obráze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8210369" y="5986922"/>
            <a:ext cx="2430126" cy="852293"/>
          </a:xfrm>
          <a:prstGeom prst="rect">
            <a:avLst/>
          </a:prstGeom>
        </p:spPr>
      </p:pic>
      <p:sp>
        <p:nvSpPr>
          <p:cNvPr id="6" name="Zástupný symbol pro číslo snímku 5"/>
          <p:cNvSpPr>
            <a:spLocks noGrp="1"/>
          </p:cNvSpPr>
          <p:nvPr>
            <p:ph type="sldNum" sz="quarter" idx="12"/>
          </p:nvPr>
        </p:nvSpPr>
        <p:spPr>
          <a:xfrm>
            <a:off x="11760000" y="6426000"/>
            <a:ext cx="432000" cy="432000"/>
          </a:xfrm>
        </p:spPr>
        <p:txBody>
          <a:bodyPr/>
          <a:lstStyle>
            <a:lvl1pPr algn="ct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9" name="Přímá spojnice 8"/>
          <p:cNvCxnSpPr/>
          <p:nvPr userDrawn="1"/>
        </p:nvCxnSpPr>
        <p:spPr>
          <a:xfrm flipV="1">
            <a:off x="8128000" y="0"/>
            <a:ext cx="0" cy="6858000"/>
          </a:xfrm>
          <a:prstGeom prst="line">
            <a:avLst/>
          </a:prstGeom>
          <a:ln w="38100" cap="rnd">
            <a:solidFill>
              <a:srgbClr val="BA2C1C"/>
            </a:solidFill>
            <a:round/>
          </a:ln>
        </p:spPr>
        <p:style>
          <a:lnRef idx="1">
            <a:schemeClr val="accent1"/>
          </a:lnRef>
          <a:fillRef idx="0">
            <a:schemeClr val="accent1"/>
          </a:fillRef>
          <a:effectRef idx="0">
            <a:schemeClr val="accent1"/>
          </a:effectRef>
          <a:fontRef idx="minor">
            <a:schemeClr val="tx1"/>
          </a:fontRef>
        </p:style>
      </p:cxnSp>
      <p:grpSp>
        <p:nvGrpSpPr>
          <p:cNvPr id="16" name="Skupina 15"/>
          <p:cNvGrpSpPr/>
          <p:nvPr userDrawn="1"/>
        </p:nvGrpSpPr>
        <p:grpSpPr>
          <a:xfrm>
            <a:off x="9167650" y="3681252"/>
            <a:ext cx="1984694" cy="1984694"/>
            <a:chOff x="-4198256" y="-1833664"/>
            <a:chExt cx="6858000" cy="6858000"/>
          </a:xfrm>
        </p:grpSpPr>
        <p:sp>
          <p:nvSpPr>
            <p:cNvPr id="17" name="Ovál 16"/>
            <p:cNvSpPr/>
            <p:nvPr/>
          </p:nvSpPr>
          <p:spPr>
            <a:xfrm>
              <a:off x="-3308310" y="-943718"/>
              <a:ext cx="5049080" cy="50490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8" name="Obrázek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8256" y="-1833664"/>
              <a:ext cx="6858000" cy="6858000"/>
            </a:xfrm>
            <a:prstGeom prst="rect">
              <a:avLst/>
            </a:prstGeom>
          </p:spPr>
        </p:pic>
      </p:grpSp>
    </p:spTree>
    <p:extLst>
      <p:ext uri="{BB962C8B-B14F-4D97-AF65-F5344CB8AC3E}">
        <p14:creationId xmlns:p14="http://schemas.microsoft.com/office/powerpoint/2010/main" val="1614455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lastní rozložení">
    <p:spTree>
      <p:nvGrpSpPr>
        <p:cNvPr id="1" name=""/>
        <p:cNvGrpSpPr/>
        <p:nvPr/>
      </p:nvGrpSpPr>
      <p:grpSpPr>
        <a:xfrm>
          <a:off x="0" y="0"/>
          <a:ext cx="0" cy="0"/>
          <a:chOff x="0" y="0"/>
          <a:chExt cx="0" cy="0"/>
        </a:xfrm>
      </p:grpSpPr>
      <p:pic>
        <p:nvPicPr>
          <p:cNvPr id="6" name="Obrázek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Obdélník 6"/>
          <p:cNvSpPr/>
          <p:nvPr userDrawn="1"/>
        </p:nvSpPr>
        <p:spPr>
          <a:xfrm>
            <a:off x="0" y="0"/>
            <a:ext cx="12192000"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 name="Obdélník 1"/>
          <p:cNvSpPr/>
          <p:nvPr userDrawn="1"/>
        </p:nvSpPr>
        <p:spPr>
          <a:xfrm>
            <a:off x="1511300" y="6244853"/>
            <a:ext cx="10680700" cy="61314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5" name="Obrázek 4"/>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0" y="6244853"/>
            <a:ext cx="1778000" cy="613147"/>
          </a:xfrm>
          <a:prstGeom prst="rect">
            <a:avLst/>
          </a:prstGeom>
        </p:spPr>
      </p:pic>
      <p:grpSp>
        <p:nvGrpSpPr>
          <p:cNvPr id="3" name="Skupina 2"/>
          <p:cNvGrpSpPr/>
          <p:nvPr userDrawn="1"/>
        </p:nvGrpSpPr>
        <p:grpSpPr>
          <a:xfrm>
            <a:off x="11023600" y="5681975"/>
            <a:ext cx="1041400" cy="1074956"/>
            <a:chOff x="10733618" y="5437836"/>
            <a:chExt cx="1375832" cy="1420164"/>
          </a:xfrm>
        </p:grpSpPr>
        <p:sp>
          <p:nvSpPr>
            <p:cNvPr id="8" name="Ovál 7"/>
            <p:cNvSpPr/>
            <p:nvPr userDrawn="1"/>
          </p:nvSpPr>
          <p:spPr>
            <a:xfrm>
              <a:off x="10974122" y="5757656"/>
              <a:ext cx="894824" cy="894824"/>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0" name="Obrázek 9"/>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10733618" y="5437836"/>
              <a:ext cx="1375832" cy="1420164"/>
            </a:xfrm>
            <a:prstGeom prst="rect">
              <a:avLst/>
            </a:prstGeom>
          </p:spPr>
        </p:pic>
      </p:grpSp>
    </p:spTree>
    <p:extLst>
      <p:ext uri="{BB962C8B-B14F-4D97-AF65-F5344CB8AC3E}">
        <p14:creationId xmlns:p14="http://schemas.microsoft.com/office/powerpoint/2010/main" val="1958265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ázdný">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datum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4" name="Zástupný symbol pro zápatí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5" name="Zástupný symbol pro číslo snímku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1762052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Vlastní rozložení">
    <p:spTree>
      <p:nvGrpSpPr>
        <p:cNvPr id="1" name=""/>
        <p:cNvGrpSpPr/>
        <p:nvPr/>
      </p:nvGrpSpPr>
      <p:grpSpPr>
        <a:xfrm>
          <a:off x="0" y="0"/>
          <a:ext cx="0" cy="0"/>
          <a:chOff x="0" y="0"/>
          <a:chExt cx="0" cy="0"/>
        </a:xfrm>
      </p:grpSpPr>
      <p:sp>
        <p:nvSpPr>
          <p:cNvPr id="5" name="Obdélník 4"/>
          <p:cNvSpPr/>
          <p:nvPr userDrawn="1"/>
        </p:nvSpPr>
        <p:spPr>
          <a:xfrm rot="10800000">
            <a:off x="0" y="-1"/>
            <a:ext cx="12192000" cy="6858000"/>
          </a:xfrm>
          <a:prstGeom prst="rect">
            <a:avLst/>
          </a:prstGeom>
          <a:gradFill flip="none" rotWithShape="1">
            <a:gsLst>
              <a:gs pos="6000">
                <a:schemeClr val="tx1">
                  <a:lumMod val="65000"/>
                  <a:lumOff val="35000"/>
                </a:schemeClr>
              </a:gs>
              <a:gs pos="27000">
                <a:schemeClr val="tx1">
                  <a:lumMod val="85000"/>
                  <a:lumOff val="15000"/>
                </a:schemeClr>
              </a:gs>
              <a:gs pos="63000">
                <a:srgbClr val="000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8" name="Obrázek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6194424"/>
            <a:ext cx="2654300" cy="663576"/>
          </a:xfrm>
          <a:prstGeom prst="rect">
            <a:avLst/>
          </a:prstGeom>
        </p:spPr>
      </p:pic>
      <p:pic>
        <p:nvPicPr>
          <p:cNvPr id="10" name="Obrázek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27600" y="2249716"/>
            <a:ext cx="2336800" cy="2336800"/>
          </a:xfrm>
          <a:prstGeom prst="rect">
            <a:avLst/>
          </a:prstGeom>
          <a:effectLst>
            <a:outerShdw blurRad="177800" dist="63500" dir="2700000" algn="tl" rotWithShape="0">
              <a:prstClr val="black">
                <a:alpha val="40000"/>
              </a:prstClr>
            </a:outerShdw>
          </a:effectLst>
        </p:spPr>
      </p:pic>
      <p:sp>
        <p:nvSpPr>
          <p:cNvPr id="2" name="Obdélník 1"/>
          <p:cNvSpPr/>
          <p:nvPr userDrawn="1"/>
        </p:nvSpPr>
        <p:spPr>
          <a:xfrm>
            <a:off x="4221769" y="4683938"/>
            <a:ext cx="3748462" cy="523220"/>
          </a:xfrm>
          <a:prstGeom prst="rect">
            <a:avLst/>
          </a:prstGeom>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800" b="0" i="0" u="none" strike="noStrike" kern="1200" cap="none" spc="300" normalizeH="0" baseline="0" noProof="0" dirty="0">
                <a:ln>
                  <a:noFill/>
                </a:ln>
                <a:solidFill>
                  <a:prstClr val="white"/>
                </a:solidFill>
                <a:effectLst/>
                <a:uLnTx/>
                <a:uFillTx/>
                <a:latin typeface="Segoe UI"/>
                <a:ea typeface="+mn-ea"/>
                <a:cs typeface="+mn-cs"/>
              </a:rPr>
              <a:t>#</a:t>
            </a:r>
            <a:r>
              <a:rPr kumimoji="0" lang="cs-CZ" sz="2800" b="0" i="0" u="none" strike="noStrike" kern="1200" cap="none" spc="300" normalizeH="0" baseline="0" noProof="0" dirty="0" err="1">
                <a:ln>
                  <a:noFill/>
                </a:ln>
                <a:solidFill>
                  <a:prstClr val="white"/>
                </a:solidFill>
                <a:effectLst/>
                <a:uLnTx/>
                <a:uFillTx/>
                <a:latin typeface="Segoe UI"/>
                <a:ea typeface="+mn-ea"/>
                <a:cs typeface="+mn-cs"/>
              </a:rPr>
              <a:t>covidneversleeps</a:t>
            </a:r>
            <a:endParaRPr kumimoji="0" lang="cs-CZ" sz="2800" b="0" i="0" u="none" strike="noStrike" kern="1200" cap="none" spc="30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1485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7" name="Nadpis 1">
            <a:extLst>
              <a:ext uri="{FF2B5EF4-FFF2-40B4-BE49-F238E27FC236}">
                <a16:creationId xmlns:a16="http://schemas.microsoft.com/office/drawing/2014/main" id="{74A8D0C3-8828-4945-AE3F-F718697470B4}"/>
              </a:ext>
            </a:extLst>
          </p:cNvPr>
          <p:cNvSpPr>
            <a:spLocks noGrp="1"/>
          </p:cNvSpPr>
          <p:nvPr>
            <p:ph type="title" hasCustomPrompt="1"/>
          </p:nvPr>
        </p:nvSpPr>
        <p:spPr>
          <a:xfrm>
            <a:off x="332819" y="1"/>
            <a:ext cx="9885238" cy="896492"/>
          </a:xfrm>
        </p:spPr>
        <p:txBody>
          <a:bodyPr>
            <a:noAutofit/>
          </a:bodyPr>
          <a:lstStyle>
            <a:lvl1pPr>
              <a:defRPr sz="2400" b="1">
                <a:solidFill>
                  <a:srgbClr val="C00000"/>
                </a:solidFill>
                <a:latin typeface="Arial" panose="020B0604020202020204" pitchFamily="34" charset="0"/>
                <a:cs typeface="Arial" panose="020B0604020202020204" pitchFamily="34" charset="0"/>
              </a:defRPr>
            </a:lvl1pPr>
          </a:lstStyle>
          <a:p>
            <a:r>
              <a:rPr lang="cs-CZ" dirty="0"/>
              <a:t>Nadpis</a:t>
            </a:r>
          </a:p>
        </p:txBody>
      </p:sp>
      <p:sp>
        <p:nvSpPr>
          <p:cNvPr id="11" name="Zástupný obsah 2">
            <a:extLst>
              <a:ext uri="{FF2B5EF4-FFF2-40B4-BE49-F238E27FC236}">
                <a16:creationId xmlns:a16="http://schemas.microsoft.com/office/drawing/2014/main" id="{CC8B3D67-369B-4F24-8897-F0919A3E54BD}"/>
              </a:ext>
            </a:extLst>
          </p:cNvPr>
          <p:cNvSpPr>
            <a:spLocks noGrp="1"/>
          </p:cNvSpPr>
          <p:nvPr>
            <p:ph idx="1"/>
          </p:nvPr>
        </p:nvSpPr>
        <p:spPr>
          <a:xfrm>
            <a:off x="352147" y="1652595"/>
            <a:ext cx="11487705" cy="4409893"/>
          </a:xfrm>
        </p:spPr>
        <p:txBody>
          <a:bodyPr/>
          <a:lstStyle>
            <a:lvl1pPr marL="2286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1pPr>
            <a:lvl2pPr marL="6858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2pPr>
            <a:lvl3pPr marL="11430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3pPr>
            <a:lvl4pPr marL="16002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4pPr>
            <a:lvl5pPr marL="20574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cs-CZ" dirty="0"/>
          </a:p>
        </p:txBody>
      </p:sp>
      <p:cxnSp>
        <p:nvCxnSpPr>
          <p:cNvPr id="12" name="Přímá spojnice 11">
            <a:extLst>
              <a:ext uri="{FF2B5EF4-FFF2-40B4-BE49-F238E27FC236}">
                <a16:creationId xmlns:a16="http://schemas.microsoft.com/office/drawing/2014/main" id="{569EDE3C-273C-4A62-8AE9-D7C37796420F}"/>
              </a:ext>
            </a:extLst>
          </p:cNvPr>
          <p:cNvCxnSpPr/>
          <p:nvPr userDrawn="1"/>
        </p:nvCxnSpPr>
        <p:spPr>
          <a:xfrm flipV="1">
            <a:off x="0" y="896493"/>
            <a:ext cx="10218057" cy="1"/>
          </a:xfrm>
          <a:prstGeom prst="line">
            <a:avLst/>
          </a:prstGeom>
          <a:ln w="381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Přímá spojnice 12">
            <a:extLst>
              <a:ext uri="{FF2B5EF4-FFF2-40B4-BE49-F238E27FC236}">
                <a16:creationId xmlns:a16="http://schemas.microsoft.com/office/drawing/2014/main" id="{DD8FE222-C5DA-489E-A8D2-33FE8FCEBFB9}"/>
              </a:ext>
            </a:extLst>
          </p:cNvPr>
          <p:cNvCxnSpPr/>
          <p:nvPr userDrawn="1"/>
        </p:nvCxnSpPr>
        <p:spPr>
          <a:xfrm>
            <a:off x="11826903" y="896492"/>
            <a:ext cx="365097" cy="0"/>
          </a:xfrm>
          <a:prstGeom prst="line">
            <a:avLst/>
          </a:prstGeom>
          <a:ln w="3810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14" name="Obrázek 13">
            <a:extLst>
              <a:ext uri="{FF2B5EF4-FFF2-40B4-BE49-F238E27FC236}">
                <a16:creationId xmlns:a16="http://schemas.microsoft.com/office/drawing/2014/main" id="{89115CFD-E318-44F9-9C3F-F0D1DFB0851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8781" y="226273"/>
            <a:ext cx="1340438" cy="1340438"/>
          </a:xfrm>
          <a:prstGeom prst="rect">
            <a:avLst/>
          </a:prstGeom>
          <a:effectLst>
            <a:outerShdw blurRad="177800" dist="63500" dir="2700000" algn="tl" rotWithShape="0">
              <a:prstClr val="black">
                <a:alpha val="40000"/>
              </a:prstClr>
            </a:outerShdw>
          </a:effectLst>
        </p:spPr>
      </p:pic>
      <p:sp>
        <p:nvSpPr>
          <p:cNvPr id="15" name="Obdélník 14">
            <a:extLst>
              <a:ext uri="{FF2B5EF4-FFF2-40B4-BE49-F238E27FC236}">
                <a16:creationId xmlns:a16="http://schemas.microsoft.com/office/drawing/2014/main" id="{C76277FD-5BED-487E-A934-D1523A7642AC}"/>
              </a:ext>
            </a:extLst>
          </p:cNvPr>
          <p:cNvSpPr/>
          <p:nvPr userDrawn="1"/>
        </p:nvSpPr>
        <p:spPr>
          <a:xfrm>
            <a:off x="0" y="6407192"/>
            <a:ext cx="12192000" cy="450808"/>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grpSp>
        <p:nvGrpSpPr>
          <p:cNvPr id="3" name="Skupina 2">
            <a:extLst>
              <a:ext uri="{FF2B5EF4-FFF2-40B4-BE49-F238E27FC236}">
                <a16:creationId xmlns:a16="http://schemas.microsoft.com/office/drawing/2014/main" id="{447D9C5A-7FE9-3A4D-8ADB-213088003C1A}"/>
              </a:ext>
            </a:extLst>
          </p:cNvPr>
          <p:cNvGrpSpPr/>
          <p:nvPr userDrawn="1"/>
        </p:nvGrpSpPr>
        <p:grpSpPr>
          <a:xfrm>
            <a:off x="7979502" y="6403341"/>
            <a:ext cx="3607259" cy="503999"/>
            <a:chOff x="7979502" y="6403341"/>
            <a:chExt cx="3607259" cy="503999"/>
          </a:xfrm>
        </p:grpSpPr>
        <p:pic>
          <p:nvPicPr>
            <p:cNvPr id="17" name="Grafický objekt 16">
              <a:extLst>
                <a:ext uri="{FF2B5EF4-FFF2-40B4-BE49-F238E27FC236}">
                  <a16:creationId xmlns:a16="http://schemas.microsoft.com/office/drawing/2014/main" id="{CC8969BD-C246-CA42-B13C-EE47BC3DCA3C}"/>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0842115" y="6403341"/>
              <a:ext cx="744646" cy="503999"/>
            </a:xfrm>
            <a:prstGeom prst="rect">
              <a:avLst/>
            </a:prstGeom>
          </p:spPr>
        </p:pic>
        <p:pic>
          <p:nvPicPr>
            <p:cNvPr id="20" name="Grafický objekt 19">
              <a:extLst>
                <a:ext uri="{FF2B5EF4-FFF2-40B4-BE49-F238E27FC236}">
                  <a16:creationId xmlns:a16="http://schemas.microsoft.com/office/drawing/2014/main" id="{E0BADCCC-4F74-4F0A-A7EF-44B904712FC5}"/>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79502" y="6515641"/>
              <a:ext cx="2758663" cy="234543"/>
            </a:xfrm>
            <a:prstGeom prst="rect">
              <a:avLst/>
            </a:prstGeom>
          </p:spPr>
        </p:pic>
      </p:grpSp>
    </p:spTree>
    <p:extLst>
      <p:ext uri="{BB962C8B-B14F-4D97-AF65-F5344CB8AC3E}">
        <p14:creationId xmlns:p14="http://schemas.microsoft.com/office/powerpoint/2010/main" val="115676201"/>
      </p:ext>
    </p:extLst>
  </p:cSld>
  <p:clrMapOvr>
    <a:masterClrMapping/>
  </p:clrMapOvr>
  <p:extLst>
    <p:ext uri="{DCECCB84-F9BA-43D5-87BE-67443E8EF086}">
      <p15:sldGuideLst xmlns:p15="http://schemas.microsoft.com/office/powerpoint/2012/main">
        <p15:guide id="1" orient="horz" pos="346" userDrawn="1">
          <p15:clr>
            <a:srgbClr val="FBAE40"/>
          </p15:clr>
        </p15:guide>
        <p15:guide id="2" pos="758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uze nadpis">
    <p:spTree>
      <p:nvGrpSpPr>
        <p:cNvPr id="1" name=""/>
        <p:cNvGrpSpPr/>
        <p:nvPr/>
      </p:nvGrpSpPr>
      <p:grpSpPr>
        <a:xfrm>
          <a:off x="0" y="0"/>
          <a:ext cx="0" cy="0"/>
          <a:chOff x="0" y="0"/>
          <a:chExt cx="0" cy="0"/>
        </a:xfrm>
      </p:grpSpPr>
      <p:sp>
        <p:nvSpPr>
          <p:cNvPr id="9" name="Nadpis 1">
            <a:extLst>
              <a:ext uri="{FF2B5EF4-FFF2-40B4-BE49-F238E27FC236}">
                <a16:creationId xmlns:a16="http://schemas.microsoft.com/office/drawing/2014/main" id="{6BECE3A1-9B13-4F1D-A61E-AF2067EC3CE8}"/>
              </a:ext>
            </a:extLst>
          </p:cNvPr>
          <p:cNvSpPr>
            <a:spLocks noGrp="1"/>
          </p:cNvSpPr>
          <p:nvPr>
            <p:ph type="title" hasCustomPrompt="1"/>
          </p:nvPr>
        </p:nvSpPr>
        <p:spPr>
          <a:xfrm>
            <a:off x="332819" y="1"/>
            <a:ext cx="9885238" cy="896492"/>
          </a:xfrm>
        </p:spPr>
        <p:txBody>
          <a:bodyPr>
            <a:noAutofit/>
          </a:bodyPr>
          <a:lstStyle>
            <a:lvl1pPr>
              <a:defRPr sz="2400" b="1">
                <a:solidFill>
                  <a:srgbClr val="C00000"/>
                </a:solidFill>
                <a:latin typeface="Arial" panose="020B0604020202020204" pitchFamily="34" charset="0"/>
                <a:cs typeface="Arial" panose="020B0604020202020204" pitchFamily="34" charset="0"/>
              </a:defRPr>
            </a:lvl1pPr>
          </a:lstStyle>
          <a:p>
            <a:r>
              <a:rPr lang="cs-CZ" dirty="0"/>
              <a:t>Nadpis</a:t>
            </a:r>
          </a:p>
        </p:txBody>
      </p:sp>
      <p:cxnSp>
        <p:nvCxnSpPr>
          <p:cNvPr id="11" name="Přímá spojnice 10">
            <a:extLst>
              <a:ext uri="{FF2B5EF4-FFF2-40B4-BE49-F238E27FC236}">
                <a16:creationId xmlns:a16="http://schemas.microsoft.com/office/drawing/2014/main" id="{49F50076-713F-4EFA-BEB6-E92A7CA2E9D8}"/>
              </a:ext>
            </a:extLst>
          </p:cNvPr>
          <p:cNvCxnSpPr/>
          <p:nvPr userDrawn="1"/>
        </p:nvCxnSpPr>
        <p:spPr>
          <a:xfrm flipV="1">
            <a:off x="0" y="896493"/>
            <a:ext cx="10218057" cy="1"/>
          </a:xfrm>
          <a:prstGeom prst="line">
            <a:avLst/>
          </a:prstGeom>
          <a:ln w="381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2" name="Přímá spojnice 11">
            <a:extLst>
              <a:ext uri="{FF2B5EF4-FFF2-40B4-BE49-F238E27FC236}">
                <a16:creationId xmlns:a16="http://schemas.microsoft.com/office/drawing/2014/main" id="{91C1F1F5-9E1B-45D1-B8A7-385438BD57F0}"/>
              </a:ext>
            </a:extLst>
          </p:cNvPr>
          <p:cNvCxnSpPr/>
          <p:nvPr userDrawn="1"/>
        </p:nvCxnSpPr>
        <p:spPr>
          <a:xfrm>
            <a:off x="11826903" y="896492"/>
            <a:ext cx="365097" cy="0"/>
          </a:xfrm>
          <a:prstGeom prst="line">
            <a:avLst/>
          </a:prstGeom>
          <a:ln w="3810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13" name="Obrázek 12">
            <a:extLst>
              <a:ext uri="{FF2B5EF4-FFF2-40B4-BE49-F238E27FC236}">
                <a16:creationId xmlns:a16="http://schemas.microsoft.com/office/drawing/2014/main" id="{5110A526-5ED1-4270-B431-200E8EA05C0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8781" y="226273"/>
            <a:ext cx="1340438" cy="1340438"/>
          </a:xfrm>
          <a:prstGeom prst="rect">
            <a:avLst/>
          </a:prstGeom>
          <a:effectLst>
            <a:outerShdw blurRad="177800" dist="63500" dir="2700000" algn="tl" rotWithShape="0">
              <a:prstClr val="black">
                <a:alpha val="40000"/>
              </a:prstClr>
            </a:outerShdw>
          </a:effectLst>
        </p:spPr>
      </p:pic>
      <p:sp>
        <p:nvSpPr>
          <p:cNvPr id="14" name="Obdélník 13">
            <a:extLst>
              <a:ext uri="{FF2B5EF4-FFF2-40B4-BE49-F238E27FC236}">
                <a16:creationId xmlns:a16="http://schemas.microsoft.com/office/drawing/2014/main" id="{E07EC997-097D-4BDE-970B-3BD77460A79F}"/>
              </a:ext>
            </a:extLst>
          </p:cNvPr>
          <p:cNvSpPr/>
          <p:nvPr userDrawn="1"/>
        </p:nvSpPr>
        <p:spPr>
          <a:xfrm>
            <a:off x="0" y="6407192"/>
            <a:ext cx="12192000" cy="450808"/>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grpSp>
        <p:nvGrpSpPr>
          <p:cNvPr id="20" name="Skupina 19">
            <a:extLst>
              <a:ext uri="{FF2B5EF4-FFF2-40B4-BE49-F238E27FC236}">
                <a16:creationId xmlns:a16="http://schemas.microsoft.com/office/drawing/2014/main" id="{20E63B92-56D5-F945-8613-CB3F227EB275}"/>
              </a:ext>
            </a:extLst>
          </p:cNvPr>
          <p:cNvGrpSpPr/>
          <p:nvPr userDrawn="1"/>
        </p:nvGrpSpPr>
        <p:grpSpPr>
          <a:xfrm>
            <a:off x="7979502" y="6403341"/>
            <a:ext cx="3607259" cy="503999"/>
            <a:chOff x="7979502" y="6403341"/>
            <a:chExt cx="3607259" cy="503999"/>
          </a:xfrm>
        </p:grpSpPr>
        <p:pic>
          <p:nvPicPr>
            <p:cNvPr id="21" name="Grafický objekt 20">
              <a:extLst>
                <a:ext uri="{FF2B5EF4-FFF2-40B4-BE49-F238E27FC236}">
                  <a16:creationId xmlns:a16="http://schemas.microsoft.com/office/drawing/2014/main" id="{8251C239-9A82-3C4F-8A6F-8FDEBACFEFD5}"/>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0842115" y="6403341"/>
              <a:ext cx="744646" cy="503999"/>
            </a:xfrm>
            <a:prstGeom prst="rect">
              <a:avLst/>
            </a:prstGeom>
          </p:spPr>
        </p:pic>
        <p:pic>
          <p:nvPicPr>
            <p:cNvPr id="22" name="Grafický objekt 21">
              <a:extLst>
                <a:ext uri="{FF2B5EF4-FFF2-40B4-BE49-F238E27FC236}">
                  <a16:creationId xmlns:a16="http://schemas.microsoft.com/office/drawing/2014/main" id="{D9D13083-7433-7A41-9812-10A926FB1B64}"/>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79502" y="6515641"/>
              <a:ext cx="2758663" cy="234543"/>
            </a:xfrm>
            <a:prstGeom prst="rect">
              <a:avLst/>
            </a:prstGeom>
          </p:spPr>
        </p:pic>
      </p:grpSp>
    </p:spTree>
    <p:extLst>
      <p:ext uri="{BB962C8B-B14F-4D97-AF65-F5344CB8AC3E}">
        <p14:creationId xmlns:p14="http://schemas.microsoft.com/office/powerpoint/2010/main" val="168413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ázdn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7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ředělovací smínek">
    <p:spTree>
      <p:nvGrpSpPr>
        <p:cNvPr id="1" name=""/>
        <p:cNvGrpSpPr/>
        <p:nvPr/>
      </p:nvGrpSpPr>
      <p:grpSpPr>
        <a:xfrm>
          <a:off x="0" y="0"/>
          <a:ext cx="0" cy="0"/>
          <a:chOff x="0" y="0"/>
          <a:chExt cx="0" cy="0"/>
        </a:xfrm>
      </p:grpSpPr>
      <p:sp>
        <p:nvSpPr>
          <p:cNvPr id="6" name="Obdélník 5">
            <a:extLst>
              <a:ext uri="{FF2B5EF4-FFF2-40B4-BE49-F238E27FC236}">
                <a16:creationId xmlns:a16="http://schemas.microsoft.com/office/drawing/2014/main" id="{B6EE3335-4CFA-4F78-ACC9-DCDA0C61E0E3}"/>
              </a:ext>
            </a:extLst>
          </p:cNvPr>
          <p:cNvSpPr/>
          <p:nvPr userDrawn="1"/>
        </p:nvSpPr>
        <p:spPr>
          <a:xfrm>
            <a:off x="0" y="2503486"/>
            <a:ext cx="12192000" cy="4354514"/>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7" name="Nadpis 1">
            <a:extLst>
              <a:ext uri="{FF2B5EF4-FFF2-40B4-BE49-F238E27FC236}">
                <a16:creationId xmlns:a16="http://schemas.microsoft.com/office/drawing/2014/main" id="{B4AA1ACA-170D-42E8-8323-B664F9958C46}"/>
              </a:ext>
            </a:extLst>
          </p:cNvPr>
          <p:cNvSpPr>
            <a:spLocks noGrp="1"/>
          </p:cNvSpPr>
          <p:nvPr>
            <p:ph type="ctrTitle" hasCustomPrompt="1"/>
          </p:nvPr>
        </p:nvSpPr>
        <p:spPr>
          <a:xfrm>
            <a:off x="1524000" y="2503487"/>
            <a:ext cx="9144000" cy="1189622"/>
          </a:xfrm>
        </p:spPr>
        <p:txBody>
          <a:bodyPr anchor="b">
            <a:noAutofit/>
          </a:bodyPr>
          <a:lstStyle>
            <a:lvl1pPr algn="ctr">
              <a:defRPr sz="4500" b="1">
                <a:solidFill>
                  <a:schemeClr val="bg1"/>
                </a:solidFill>
                <a:latin typeface="Arial" panose="020B0604020202020204" pitchFamily="34" charset="0"/>
                <a:cs typeface="Arial" panose="020B0604020202020204" pitchFamily="34" charset="0"/>
              </a:defRPr>
            </a:lvl1pPr>
          </a:lstStyle>
          <a:p>
            <a:r>
              <a:rPr lang="cs-CZ" dirty="0"/>
              <a:t>Nadpis</a:t>
            </a:r>
          </a:p>
        </p:txBody>
      </p:sp>
      <p:sp>
        <p:nvSpPr>
          <p:cNvPr id="8" name="Podnadpis 2">
            <a:extLst>
              <a:ext uri="{FF2B5EF4-FFF2-40B4-BE49-F238E27FC236}">
                <a16:creationId xmlns:a16="http://schemas.microsoft.com/office/drawing/2014/main" id="{3E1FB666-EF45-45A1-80A5-B759B741F878}"/>
              </a:ext>
            </a:extLst>
          </p:cNvPr>
          <p:cNvSpPr>
            <a:spLocks noGrp="1"/>
          </p:cNvSpPr>
          <p:nvPr>
            <p:ph type="subTitle" idx="1" hasCustomPrompt="1"/>
          </p:nvPr>
        </p:nvSpPr>
        <p:spPr>
          <a:xfrm>
            <a:off x="1524000" y="3693110"/>
            <a:ext cx="9144000" cy="1564690"/>
          </a:xfrm>
        </p:spPr>
        <p:txBody>
          <a:bodyPr anchor="ctr"/>
          <a:lstStyle>
            <a:lvl1pPr marL="0" indent="0" algn="ctr">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Podnadpis</a:t>
            </a:r>
          </a:p>
        </p:txBody>
      </p:sp>
      <p:pic>
        <p:nvPicPr>
          <p:cNvPr id="5" name="Obrázek 4">
            <a:extLst>
              <a:ext uri="{FF2B5EF4-FFF2-40B4-BE49-F238E27FC236}">
                <a16:creationId xmlns:a16="http://schemas.microsoft.com/office/drawing/2014/main" id="{0206028A-BD57-470C-9B71-297203A5788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03653" y="283579"/>
            <a:ext cx="1984694" cy="1984694"/>
          </a:xfrm>
          <a:prstGeom prst="rect">
            <a:avLst/>
          </a:prstGeom>
          <a:effectLst>
            <a:outerShdw blurRad="177800" dist="63500" dir="2700000" algn="tl" rotWithShape="0">
              <a:prstClr val="black">
                <a:alpha val="40000"/>
              </a:prstClr>
            </a:outerShdw>
          </a:effectLst>
        </p:spPr>
      </p:pic>
      <p:pic>
        <p:nvPicPr>
          <p:cNvPr id="11" name="Grafický objekt 10">
            <a:extLst>
              <a:ext uri="{FF2B5EF4-FFF2-40B4-BE49-F238E27FC236}">
                <a16:creationId xmlns:a16="http://schemas.microsoft.com/office/drawing/2014/main" id="{9500876C-494A-AE40-BB68-202F9D2E4334}"/>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026056" y="6170912"/>
            <a:ext cx="4642915" cy="394742"/>
          </a:xfrm>
          <a:prstGeom prst="rect">
            <a:avLst/>
          </a:prstGeom>
        </p:spPr>
      </p:pic>
      <p:pic>
        <p:nvPicPr>
          <p:cNvPr id="12" name="Grafický objekt 11">
            <a:extLst>
              <a:ext uri="{FF2B5EF4-FFF2-40B4-BE49-F238E27FC236}">
                <a16:creationId xmlns:a16="http://schemas.microsoft.com/office/drawing/2014/main" id="{17B44333-A92B-1F45-947C-508903C71A16}"/>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44381" y="5820174"/>
            <a:ext cx="1619635" cy="1096217"/>
          </a:xfrm>
          <a:prstGeom prst="rect">
            <a:avLst/>
          </a:prstGeom>
        </p:spPr>
      </p:pic>
    </p:spTree>
    <p:extLst>
      <p:ext uri="{BB962C8B-B14F-4D97-AF65-F5344CB8AC3E}">
        <p14:creationId xmlns:p14="http://schemas.microsoft.com/office/powerpoint/2010/main" val="1244581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ředělovací smínek">
    <p:spTree>
      <p:nvGrpSpPr>
        <p:cNvPr id="1" name=""/>
        <p:cNvGrpSpPr/>
        <p:nvPr/>
      </p:nvGrpSpPr>
      <p:grpSpPr>
        <a:xfrm>
          <a:off x="0" y="0"/>
          <a:ext cx="0" cy="0"/>
          <a:chOff x="0" y="0"/>
          <a:chExt cx="0" cy="0"/>
        </a:xfrm>
      </p:grpSpPr>
      <p:sp>
        <p:nvSpPr>
          <p:cNvPr id="14" name="Obdélník 13">
            <a:extLst>
              <a:ext uri="{FF2B5EF4-FFF2-40B4-BE49-F238E27FC236}">
                <a16:creationId xmlns:a16="http://schemas.microsoft.com/office/drawing/2014/main" id="{E4590B06-0543-4571-8850-63C8D7437710}"/>
              </a:ext>
            </a:extLst>
          </p:cNvPr>
          <p:cNvSpPr/>
          <p:nvPr userDrawn="1"/>
        </p:nvSpPr>
        <p:spPr>
          <a:xfrm>
            <a:off x="0" y="2503486"/>
            <a:ext cx="12192000" cy="4354514"/>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3" name="Obdélník 2">
            <a:extLst>
              <a:ext uri="{FF2B5EF4-FFF2-40B4-BE49-F238E27FC236}">
                <a16:creationId xmlns:a16="http://schemas.microsoft.com/office/drawing/2014/main" id="{D939BFE6-5AA9-48F7-9C79-C28DD31BA5CC}"/>
              </a:ext>
            </a:extLst>
          </p:cNvPr>
          <p:cNvSpPr/>
          <p:nvPr userDrawn="1"/>
        </p:nvSpPr>
        <p:spPr>
          <a:xfrm>
            <a:off x="4221769" y="4075589"/>
            <a:ext cx="3748462" cy="523220"/>
          </a:xfrm>
          <a:prstGeom prst="rect">
            <a:avLst/>
          </a:prstGeom>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800" b="0" i="0" u="none" strike="noStrike" kern="1200" cap="none" spc="300" normalizeH="0" baseline="0" noProof="0" dirty="0">
                <a:ln>
                  <a:noFill/>
                </a:ln>
                <a:solidFill>
                  <a:prstClr val="white"/>
                </a:solidFill>
                <a:effectLst/>
                <a:uLnTx/>
                <a:uFillTx/>
                <a:latin typeface="+mn-lt"/>
                <a:ea typeface="+mn-ea"/>
                <a:cs typeface="+mn-cs"/>
              </a:rPr>
              <a:t>#</a:t>
            </a:r>
            <a:r>
              <a:rPr kumimoji="0" lang="cs-CZ" sz="2800" b="0" i="0" u="none" strike="noStrike" kern="1200" cap="none" spc="300" normalizeH="0" baseline="0" noProof="0" dirty="0" err="1">
                <a:ln>
                  <a:noFill/>
                </a:ln>
                <a:solidFill>
                  <a:prstClr val="white"/>
                </a:solidFill>
                <a:effectLst/>
                <a:uLnTx/>
                <a:uFillTx/>
                <a:latin typeface="+mn-lt"/>
                <a:ea typeface="+mn-ea"/>
                <a:cs typeface="+mn-cs"/>
              </a:rPr>
              <a:t>covidneversleeps</a:t>
            </a:r>
            <a:endParaRPr kumimoji="0" lang="cs-CZ" sz="2800" b="0" i="0" u="none" strike="noStrike" kern="1200" cap="none" spc="300" normalizeH="0" baseline="0" noProof="0" dirty="0">
              <a:ln>
                <a:noFill/>
              </a:ln>
              <a:solidFill>
                <a:prstClr val="white"/>
              </a:solidFill>
              <a:effectLst/>
              <a:uLnTx/>
              <a:uFillTx/>
              <a:latin typeface="Segoe UI"/>
              <a:ea typeface="+mn-ea"/>
              <a:cs typeface="+mn-cs"/>
            </a:endParaRPr>
          </a:p>
        </p:txBody>
      </p:sp>
      <p:pic>
        <p:nvPicPr>
          <p:cNvPr id="10" name="Obrázek 9">
            <a:extLst>
              <a:ext uri="{FF2B5EF4-FFF2-40B4-BE49-F238E27FC236}">
                <a16:creationId xmlns:a16="http://schemas.microsoft.com/office/drawing/2014/main" id="{6E93BC90-CA18-4B4A-BD99-CD309B767FB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03653" y="283579"/>
            <a:ext cx="1984694" cy="1984694"/>
          </a:xfrm>
          <a:prstGeom prst="rect">
            <a:avLst/>
          </a:prstGeom>
          <a:effectLst>
            <a:outerShdw blurRad="177800" dist="63500" dir="2700000" algn="tl" rotWithShape="0">
              <a:prstClr val="black">
                <a:alpha val="40000"/>
              </a:prstClr>
            </a:outerShdw>
          </a:effectLst>
        </p:spPr>
      </p:pic>
      <p:pic>
        <p:nvPicPr>
          <p:cNvPr id="9" name="Grafický objekt 8">
            <a:extLst>
              <a:ext uri="{FF2B5EF4-FFF2-40B4-BE49-F238E27FC236}">
                <a16:creationId xmlns:a16="http://schemas.microsoft.com/office/drawing/2014/main" id="{A9EE4D8D-F381-054C-B05F-C0F073A786D0}"/>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026056" y="6170912"/>
            <a:ext cx="4642915" cy="394742"/>
          </a:xfrm>
          <a:prstGeom prst="rect">
            <a:avLst/>
          </a:prstGeom>
        </p:spPr>
      </p:pic>
      <p:pic>
        <p:nvPicPr>
          <p:cNvPr id="11" name="Grafický objekt 10">
            <a:extLst>
              <a:ext uri="{FF2B5EF4-FFF2-40B4-BE49-F238E27FC236}">
                <a16:creationId xmlns:a16="http://schemas.microsoft.com/office/drawing/2014/main" id="{4E187FAC-8385-4A41-BD8D-043AE215E17A}"/>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44381" y="5820174"/>
            <a:ext cx="1619635" cy="1096217"/>
          </a:xfrm>
          <a:prstGeom prst="rect">
            <a:avLst/>
          </a:prstGeom>
        </p:spPr>
      </p:pic>
    </p:spTree>
    <p:extLst>
      <p:ext uri="{BB962C8B-B14F-4D97-AF65-F5344CB8AC3E}">
        <p14:creationId xmlns:p14="http://schemas.microsoft.com/office/powerpoint/2010/main" val="74883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ouze nadpis minimální">
    <p:spTree>
      <p:nvGrpSpPr>
        <p:cNvPr id="1" name=""/>
        <p:cNvGrpSpPr/>
        <p:nvPr/>
      </p:nvGrpSpPr>
      <p:grpSpPr>
        <a:xfrm>
          <a:off x="0" y="0"/>
          <a:ext cx="0" cy="0"/>
          <a:chOff x="0" y="0"/>
          <a:chExt cx="0" cy="0"/>
        </a:xfrm>
      </p:grpSpPr>
      <p:sp>
        <p:nvSpPr>
          <p:cNvPr id="9" name="Obdélník 8">
            <a:extLst>
              <a:ext uri="{FF2B5EF4-FFF2-40B4-BE49-F238E27FC236}">
                <a16:creationId xmlns:a16="http://schemas.microsoft.com/office/drawing/2014/main" id="{4F31B8D1-4DDF-4FB2-AC58-4A1374AC35A4}"/>
              </a:ext>
            </a:extLst>
          </p:cNvPr>
          <p:cNvSpPr/>
          <p:nvPr userDrawn="1"/>
        </p:nvSpPr>
        <p:spPr>
          <a:xfrm>
            <a:off x="1" y="1"/>
            <a:ext cx="12192000" cy="576000"/>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sp>
        <p:nvSpPr>
          <p:cNvPr id="10" name="Nadpis 1">
            <a:extLst>
              <a:ext uri="{FF2B5EF4-FFF2-40B4-BE49-F238E27FC236}">
                <a16:creationId xmlns:a16="http://schemas.microsoft.com/office/drawing/2014/main" id="{4DAA469B-B863-447B-ABF4-3B7AFDB736F9}"/>
              </a:ext>
            </a:extLst>
          </p:cNvPr>
          <p:cNvSpPr>
            <a:spLocks noGrp="1"/>
          </p:cNvSpPr>
          <p:nvPr>
            <p:ph type="title" hasCustomPrompt="1"/>
          </p:nvPr>
        </p:nvSpPr>
        <p:spPr>
          <a:xfrm>
            <a:off x="381740" y="2"/>
            <a:ext cx="5396696" cy="576000"/>
          </a:xfrm>
        </p:spPr>
        <p:txBody>
          <a:bodyPr>
            <a:noAutofit/>
          </a:bodyPr>
          <a:lstStyle>
            <a:lvl1pPr>
              <a:defRPr sz="2000" b="1">
                <a:solidFill>
                  <a:schemeClr val="bg1"/>
                </a:solidFill>
                <a:latin typeface="Arial" panose="020B0604020202020204" pitchFamily="34" charset="0"/>
                <a:cs typeface="Arial" panose="020B0604020202020204" pitchFamily="34" charset="0"/>
              </a:defRPr>
            </a:lvl1pPr>
          </a:lstStyle>
          <a:p>
            <a:r>
              <a:rPr lang="cs-CZ" dirty="0"/>
              <a:t>Nadpis</a:t>
            </a:r>
          </a:p>
        </p:txBody>
      </p:sp>
    </p:spTree>
    <p:extLst>
      <p:ext uri="{BB962C8B-B14F-4D97-AF65-F5344CB8AC3E}">
        <p14:creationId xmlns:p14="http://schemas.microsoft.com/office/powerpoint/2010/main" val="3435719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pic>
        <p:nvPicPr>
          <p:cNvPr id="36" name="Obrázek 3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Obdélník 24"/>
          <p:cNvSpPr/>
          <p:nvPr userDrawn="1"/>
        </p:nvSpPr>
        <p:spPr>
          <a:xfrm>
            <a:off x="0" y="0"/>
            <a:ext cx="12192000" cy="6858000"/>
          </a:xfrm>
          <a:prstGeom prst="rect">
            <a:avLst/>
          </a:prstGeom>
          <a:gradFill flip="none" rotWithShape="1">
            <a:gsLst>
              <a:gs pos="0">
                <a:schemeClr val="accent3">
                  <a:lumMod val="5000"/>
                  <a:lumOff val="95000"/>
                </a:schemeClr>
              </a:gs>
              <a:gs pos="74000">
                <a:schemeClr val="accent3">
                  <a:lumMod val="45000"/>
                  <a:lumOff val="55000"/>
                  <a:alpha val="90000"/>
                </a:schemeClr>
              </a:gs>
              <a:gs pos="83000">
                <a:schemeClr val="accent3">
                  <a:lumMod val="45000"/>
                  <a:lumOff val="55000"/>
                  <a:alpha val="90000"/>
                </a:schemeClr>
              </a:gs>
              <a:gs pos="100000">
                <a:schemeClr val="accent3">
                  <a:lumMod val="30000"/>
                  <a:lumOff val="70000"/>
                  <a:alpha val="9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 name="Nadpis 1"/>
          <p:cNvSpPr>
            <a:spLocks noGrp="1"/>
          </p:cNvSpPr>
          <p:nvPr>
            <p:ph type="ctrTitle"/>
          </p:nvPr>
        </p:nvSpPr>
        <p:spPr>
          <a:xfrm>
            <a:off x="1364343" y="3700284"/>
            <a:ext cx="9144000" cy="1315225"/>
          </a:xfrm>
        </p:spPr>
        <p:txBody>
          <a:bodyPr anchor="b">
            <a:normAutofit/>
          </a:bodyPr>
          <a:lstStyle>
            <a:lvl1pPr algn="ctr">
              <a:defRPr sz="4400">
                <a:solidFill>
                  <a:srgbClr val="BA2C1C"/>
                </a:solidFill>
                <a:latin typeface="Arial Black" panose="020B0A04020102020204" pitchFamily="34" charset="0"/>
              </a:defRPr>
            </a:lvl1pPr>
          </a:lstStyle>
          <a:p>
            <a:r>
              <a:rPr lang="cs-CZ" dirty="0"/>
              <a:t>Kliknutím lze upravit styl.</a:t>
            </a:r>
          </a:p>
        </p:txBody>
      </p:sp>
      <p:sp>
        <p:nvSpPr>
          <p:cNvPr id="3" name="Podnadpis 2"/>
          <p:cNvSpPr>
            <a:spLocks noGrp="1"/>
          </p:cNvSpPr>
          <p:nvPr>
            <p:ph type="subTitle" idx="1"/>
          </p:nvPr>
        </p:nvSpPr>
        <p:spPr>
          <a:xfrm>
            <a:off x="1364341" y="5107060"/>
            <a:ext cx="9144000" cy="99882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lze upravit styl předlohy.</a:t>
            </a:r>
          </a:p>
        </p:txBody>
      </p:sp>
      <p:cxnSp>
        <p:nvCxnSpPr>
          <p:cNvPr id="7" name="Přímá spojnice 6"/>
          <p:cNvCxnSpPr/>
          <p:nvPr userDrawn="1"/>
        </p:nvCxnSpPr>
        <p:spPr>
          <a:xfrm>
            <a:off x="20409" y="2311382"/>
            <a:ext cx="4910366" cy="0"/>
          </a:xfrm>
          <a:prstGeom prst="line">
            <a:avLst/>
          </a:prstGeom>
          <a:ln w="38100" cap="sq">
            <a:solidFill>
              <a:srgbClr val="BA2C1C"/>
            </a:solidFill>
            <a:round/>
          </a:ln>
        </p:spPr>
        <p:style>
          <a:lnRef idx="1">
            <a:schemeClr val="accent1"/>
          </a:lnRef>
          <a:fillRef idx="0">
            <a:schemeClr val="accent1"/>
          </a:fillRef>
          <a:effectRef idx="0">
            <a:schemeClr val="accent1"/>
          </a:effectRef>
          <a:fontRef idx="minor">
            <a:schemeClr val="tx1"/>
          </a:fontRef>
        </p:style>
      </p:cxnSp>
      <p:sp>
        <p:nvSpPr>
          <p:cNvPr id="4" name="Zástupný symbol pro datum 3"/>
          <p:cNvSpPr>
            <a:spLocks noGrp="1"/>
          </p:cNvSpPr>
          <p:nvPr>
            <p:ph type="dt" sz="half" idx="10"/>
          </p:nvPr>
        </p:nvSpPr>
        <p:spPr>
          <a:xfrm>
            <a:off x="10220324" y="0"/>
            <a:ext cx="1971675" cy="365125"/>
          </a:xfrm>
          <a:noFill/>
        </p:spPr>
        <p:txBody>
          <a:bodyPr/>
          <a:lstStyle>
            <a:lvl1pPr algn="r">
              <a:defRPr>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solidFill>
              <a:effectLst/>
              <a:uLnTx/>
              <a:uFillTx/>
              <a:latin typeface="Segoe UI"/>
              <a:ea typeface="+mn-ea"/>
              <a:cs typeface="+mn-cs"/>
            </a:endParaRPr>
          </a:p>
        </p:txBody>
      </p:sp>
      <p:cxnSp>
        <p:nvCxnSpPr>
          <p:cNvPr id="22" name="Přímá spojnice 21"/>
          <p:cNvCxnSpPr/>
          <p:nvPr userDrawn="1"/>
        </p:nvCxnSpPr>
        <p:spPr>
          <a:xfrm>
            <a:off x="7264966" y="2311382"/>
            <a:ext cx="4910366" cy="0"/>
          </a:xfrm>
          <a:prstGeom prst="line">
            <a:avLst/>
          </a:prstGeom>
          <a:ln w="38100" cap="sq">
            <a:solidFill>
              <a:srgbClr val="BA2C1C"/>
            </a:solidFill>
            <a:round/>
          </a:ln>
        </p:spPr>
        <p:style>
          <a:lnRef idx="1">
            <a:schemeClr val="accent1"/>
          </a:lnRef>
          <a:fillRef idx="0">
            <a:schemeClr val="accent1"/>
          </a:fillRef>
          <a:effectRef idx="0">
            <a:schemeClr val="accent1"/>
          </a:effectRef>
          <a:fontRef idx="minor">
            <a:schemeClr val="tx1"/>
          </a:fontRef>
        </p:style>
      </p:cxnSp>
      <p:pic>
        <p:nvPicPr>
          <p:cNvPr id="40" name="Obrázek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3653" y="1319035"/>
            <a:ext cx="1984694" cy="1984694"/>
          </a:xfrm>
          <a:prstGeom prst="rect">
            <a:avLst/>
          </a:prstGeom>
        </p:spPr>
      </p:pic>
      <p:sp>
        <p:nvSpPr>
          <p:cNvPr id="6" name="Kosoúhelník 5"/>
          <p:cNvSpPr/>
          <p:nvPr userDrawn="1"/>
        </p:nvSpPr>
        <p:spPr>
          <a:xfrm rot="10800000">
            <a:off x="1503900" y="-12894"/>
            <a:ext cx="2438400" cy="900000"/>
          </a:xfrm>
          <a:prstGeom prst="parallelogram">
            <a:avLst>
              <a:gd name="adj" fmla="val 86251"/>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1" name="Obrázek 10"/>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16667" y="-12894"/>
            <a:ext cx="2801962" cy="900000"/>
          </a:xfrm>
          <a:prstGeom prst="rect">
            <a:avLst/>
          </a:prstGeom>
        </p:spPr>
      </p:pic>
    </p:spTree>
    <p:extLst>
      <p:ext uri="{BB962C8B-B14F-4D97-AF65-F5344CB8AC3E}">
        <p14:creationId xmlns:p14="http://schemas.microsoft.com/office/powerpoint/2010/main" val="636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a:xfrm>
            <a:off x="838200" y="165100"/>
            <a:ext cx="9379857" cy="908050"/>
          </a:xfrm>
        </p:spPr>
        <p:txBody>
          <a:bodyPr>
            <a:normAutofit/>
          </a:bodyPr>
          <a:lstStyle>
            <a:lvl1pPr>
              <a:defRPr sz="3200">
                <a:latin typeface="Arial Black" panose="020B0A04020102020204" pitchFamily="34" charset="0"/>
                <a:cs typeface="Arial" panose="020B0604020202020204" pitchFamily="34" charset="0"/>
              </a:defRPr>
            </a:lvl1pPr>
          </a:lstStyle>
          <a:p>
            <a:r>
              <a:rPr lang="cs-CZ" dirty="0"/>
              <a:t>Kliknutím lze upravit styl.</a:t>
            </a:r>
          </a:p>
        </p:txBody>
      </p:sp>
      <p:sp>
        <p:nvSpPr>
          <p:cNvPr id="3" name="Zástupný symbol pro obsah 2"/>
          <p:cNvSpPr>
            <a:spLocks noGrp="1"/>
          </p:cNvSpPr>
          <p:nvPr>
            <p:ph idx="1"/>
          </p:nvPr>
        </p:nvSpPr>
        <p:spPr>
          <a:xfrm>
            <a:off x="838200" y="1755396"/>
            <a:ext cx="10375900" cy="4351338"/>
          </a:xfrm>
        </p:spPr>
        <p:txBody>
          <a:body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cxnSp>
        <p:nvCxnSpPr>
          <p:cNvPr id="8" name="Přímá spojnice 7"/>
          <p:cNvCxnSpPr/>
          <p:nvPr userDrawn="1"/>
        </p:nvCxnSpPr>
        <p:spPr>
          <a:xfrm flipV="1">
            <a:off x="0" y="1085178"/>
            <a:ext cx="10218057" cy="1"/>
          </a:xfrm>
          <a:prstGeom prst="line">
            <a:avLst/>
          </a:prstGeom>
          <a:ln w="38100" cap="rnd">
            <a:solidFill>
              <a:srgbClr val="BA2C1C"/>
            </a:solidFill>
            <a:round/>
          </a:ln>
        </p:spPr>
        <p:style>
          <a:lnRef idx="1">
            <a:schemeClr val="accent1"/>
          </a:lnRef>
          <a:fillRef idx="0">
            <a:schemeClr val="accent1"/>
          </a:fillRef>
          <a:effectRef idx="0">
            <a:schemeClr val="accent1"/>
          </a:effectRef>
          <a:fontRef idx="minor">
            <a:schemeClr val="tx1"/>
          </a:fontRef>
        </p:style>
      </p:cxnSp>
      <p:sp>
        <p:nvSpPr>
          <p:cNvPr id="9" name="Obdélník 8"/>
          <p:cNvSpPr/>
          <p:nvPr userDrawn="1"/>
        </p:nvSpPr>
        <p:spPr>
          <a:xfrm>
            <a:off x="11760000" y="6426000"/>
            <a:ext cx="432000" cy="432000"/>
          </a:xfrm>
          <a:prstGeom prst="rect">
            <a:avLst/>
          </a:prstGeom>
          <a:gradFill flip="none" rotWithShape="1">
            <a:gsLst>
              <a:gs pos="0">
                <a:srgbClr val="BA2C1C">
                  <a:shade val="30000"/>
                  <a:satMod val="115000"/>
                </a:srgbClr>
              </a:gs>
              <a:gs pos="50000">
                <a:srgbClr val="BA2C1C">
                  <a:shade val="67500"/>
                  <a:satMod val="115000"/>
                </a:srgbClr>
              </a:gs>
              <a:gs pos="100000">
                <a:srgbClr val="BA2C1C">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6" name="Zástupný symbol pro číslo snímku 5"/>
          <p:cNvSpPr>
            <a:spLocks noGrp="1"/>
          </p:cNvSpPr>
          <p:nvPr>
            <p:ph type="sldNum" sz="quarter" idx="12"/>
          </p:nvPr>
        </p:nvSpPr>
        <p:spPr>
          <a:xfrm>
            <a:off x="11760000" y="6426000"/>
            <a:ext cx="432000" cy="432000"/>
          </a:xfrm>
        </p:spPr>
        <p:txBody>
          <a:bodyPr/>
          <a:lstStyle>
            <a:lvl1pPr algn="ct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12" name="Přímá spojnice 11"/>
          <p:cNvCxnSpPr/>
          <p:nvPr userDrawn="1"/>
        </p:nvCxnSpPr>
        <p:spPr>
          <a:xfrm>
            <a:off x="11826903" y="1085177"/>
            <a:ext cx="365097" cy="0"/>
          </a:xfrm>
          <a:prstGeom prst="line">
            <a:avLst/>
          </a:prstGeom>
          <a:ln w="38100" cap="rnd">
            <a:solidFill>
              <a:srgbClr val="BA2C1C"/>
            </a:solidFill>
            <a:round/>
          </a:ln>
        </p:spPr>
        <p:style>
          <a:lnRef idx="1">
            <a:schemeClr val="accent1"/>
          </a:lnRef>
          <a:fillRef idx="0">
            <a:schemeClr val="accent1"/>
          </a:fillRef>
          <a:effectRef idx="0">
            <a:schemeClr val="accent1"/>
          </a:effectRef>
          <a:fontRef idx="minor">
            <a:schemeClr val="tx1"/>
          </a:fontRef>
        </p:style>
      </p:cxnSp>
      <p:sp>
        <p:nvSpPr>
          <p:cNvPr id="10" name="Obdélník 9"/>
          <p:cNvSpPr/>
          <p:nvPr userDrawn="1"/>
        </p:nvSpPr>
        <p:spPr>
          <a:xfrm>
            <a:off x="1104900" y="6426000"/>
            <a:ext cx="10655100" cy="432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1" name="Obráze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6424417"/>
            <a:ext cx="1257300" cy="433583"/>
          </a:xfrm>
          <a:prstGeom prst="rect">
            <a:avLst/>
          </a:prstGeom>
        </p:spPr>
      </p:pic>
      <p:pic>
        <p:nvPicPr>
          <p:cNvPr id="15" name="Obráze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8781" y="414958"/>
            <a:ext cx="1340438" cy="1340438"/>
          </a:xfrm>
          <a:prstGeom prst="rect">
            <a:avLst/>
          </a:prstGeom>
        </p:spPr>
      </p:pic>
    </p:spTree>
    <p:extLst>
      <p:ext uri="{BB962C8B-B14F-4D97-AF65-F5344CB8AC3E}">
        <p14:creationId xmlns:p14="http://schemas.microsoft.com/office/powerpoint/2010/main" val="131670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9E29F1E6-ED0B-46BA-8E34-71ED3EB59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dirty="0"/>
              <a:t>Kliknutím lze upravit styl.</a:t>
            </a:r>
          </a:p>
        </p:txBody>
      </p:sp>
      <p:sp>
        <p:nvSpPr>
          <p:cNvPr id="3" name="Zástupný text 2">
            <a:extLst>
              <a:ext uri="{FF2B5EF4-FFF2-40B4-BE49-F238E27FC236}">
                <a16:creationId xmlns:a16="http://schemas.microsoft.com/office/drawing/2014/main" id="{7438496F-B824-41C1-AA93-D9881432A5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Tree>
    <p:extLst>
      <p:ext uri="{BB962C8B-B14F-4D97-AF65-F5344CB8AC3E}">
        <p14:creationId xmlns:p14="http://schemas.microsoft.com/office/powerpoint/2010/main" val="364256536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61" r:id="rId4"/>
    <p:sldLayoutId id="2147483658" r:id="rId5"/>
    <p:sldLayoutId id="2147483662" r:id="rId6"/>
    <p:sldLayoutId id="2147483672" r:id="rId7"/>
  </p:sldLayoutIdLst>
  <p:hf sldNum="0" hdr="0" ftr="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symbol pro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5" name="Zástupný symbol pro zápatí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6" name="Zástupný symbol pro číslo snímk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266232036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chart" Target="../charts/chart1.xml"/><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chart" Target="../charts/chart2.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chart" Target="../charts/chart3.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symbol pro číslo snímku 3"/>
          <p:cNvSpPr>
            <a:spLocks noGrp="1"/>
          </p:cNvSpPr>
          <p:nvPr>
            <p:ph type="sldNum" sz="quarter" idx="4294967295"/>
          </p:nvPr>
        </p:nvSpPr>
        <p:spPr>
          <a:xfrm>
            <a:off x="11771313" y="6443663"/>
            <a:ext cx="420687"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cs-CZ"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8" name="Nadpis 1"/>
          <p:cNvSpPr>
            <a:spLocks noGrp="1"/>
          </p:cNvSpPr>
          <p:nvPr>
            <p:ph type="ctrTitle"/>
          </p:nvPr>
        </p:nvSpPr>
        <p:spPr>
          <a:xfrm>
            <a:off x="1368547" y="3690851"/>
            <a:ext cx="9842263" cy="1829090"/>
          </a:xfrm>
        </p:spPr>
        <p:txBody>
          <a:bodyPr>
            <a:normAutofit fontScale="90000"/>
          </a:bodyPr>
          <a:lstStyle/>
          <a:p>
            <a:r>
              <a:rPr lang="cs-CZ" b="1" dirty="0" smtClean="0">
                <a:latin typeface="Arial" panose="020B0604020202020204" pitchFamily="34" charset="0"/>
                <a:ea typeface="Times New Roman" panose="02020603050405020304" pitchFamily="18" charset="0"/>
                <a:cs typeface="Times New Roman" panose="02020603050405020304" pitchFamily="18" charset="0"/>
              </a:rPr>
              <a:t>Operační briefing ICŘT </a:t>
            </a:r>
            <a:br>
              <a:rPr lang="cs-CZ" b="1" dirty="0" smtClean="0">
                <a:latin typeface="Arial" panose="020B0604020202020204" pitchFamily="34" charset="0"/>
                <a:ea typeface="Times New Roman" panose="02020603050405020304" pitchFamily="18" charset="0"/>
                <a:cs typeface="Times New Roman" panose="02020603050405020304" pitchFamily="18" charset="0"/>
              </a:rPr>
            </a:br>
            <a:r>
              <a:rPr lang="cs-CZ" b="1" dirty="0" smtClean="0">
                <a:latin typeface="Arial" panose="020B0604020202020204" pitchFamily="34" charset="0"/>
                <a:ea typeface="Times New Roman" panose="02020603050405020304" pitchFamily="18" charset="0"/>
                <a:cs typeface="Times New Roman" panose="02020603050405020304" pitchFamily="18" charset="0"/>
              </a:rPr>
              <a:t/>
            </a:r>
            <a:br>
              <a:rPr lang="cs-CZ" b="1" dirty="0" smtClean="0">
                <a:latin typeface="Arial" panose="020B0604020202020204" pitchFamily="34" charset="0"/>
                <a:ea typeface="Times New Roman" panose="02020603050405020304" pitchFamily="18" charset="0"/>
                <a:cs typeface="Times New Roman" panose="02020603050405020304" pitchFamily="18" charset="0"/>
              </a:rPr>
            </a:br>
            <a:r>
              <a:rPr lang="cs-CZ" b="1" i="1" dirty="0" smtClean="0">
                <a:latin typeface="Arial" panose="020B0604020202020204" pitchFamily="34" charset="0"/>
                <a:ea typeface="Times New Roman" panose="02020603050405020304" pitchFamily="18" charset="0"/>
                <a:cs typeface="Times New Roman" panose="02020603050405020304" pitchFamily="18" charset="0"/>
              </a:rPr>
              <a:t>Národní dispečink lůžkové péče</a:t>
            </a:r>
            <a:r>
              <a:rPr lang="cs-CZ" b="1" dirty="0" smtClean="0">
                <a:latin typeface="Arial" panose="020B0604020202020204" pitchFamily="34" charset="0"/>
                <a:ea typeface="Times New Roman" panose="02020603050405020304" pitchFamily="18" charset="0"/>
                <a:cs typeface="Times New Roman" panose="02020603050405020304" pitchFamily="18" charset="0"/>
              </a:rPr>
              <a:t> </a:t>
            </a:r>
            <a:endParaRPr lang="cs-CZ" b="1" i="1"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9" name="Podnadpis 2"/>
          <p:cNvSpPr>
            <a:spLocks noGrp="1"/>
          </p:cNvSpPr>
          <p:nvPr>
            <p:ph type="subTitle" idx="1"/>
          </p:nvPr>
        </p:nvSpPr>
        <p:spPr>
          <a:xfrm>
            <a:off x="1659489" y="6344687"/>
            <a:ext cx="9144000" cy="513313"/>
          </a:xfrm>
        </p:spPr>
        <p:txBody>
          <a:bodyPr>
            <a:normAutofit/>
          </a:bodyPr>
          <a:lstStyle/>
          <a:p>
            <a:r>
              <a:rPr lang="cs-CZ" b="1" dirty="0" smtClean="0"/>
              <a:t>16. listopadu 2021</a:t>
            </a:r>
            <a:endParaRPr lang="cs-CZ" b="1" dirty="0"/>
          </a:p>
        </p:txBody>
      </p:sp>
    </p:spTree>
    <p:extLst>
      <p:ext uri="{BB962C8B-B14F-4D97-AF65-F5344CB8AC3E}">
        <p14:creationId xmlns:p14="http://schemas.microsoft.com/office/powerpoint/2010/main" val="138472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92141" y="92597"/>
            <a:ext cx="9885238" cy="896492"/>
          </a:xfrm>
        </p:spPr>
        <p:txBody>
          <a:bodyPr/>
          <a:lstStyle/>
          <a:p>
            <a:r>
              <a:rPr lang="cs-CZ" sz="2800" dirty="0" smtClean="0"/>
              <a:t>Trend zátěže nemocnic </a:t>
            </a:r>
            <a:endParaRPr lang="cs-CZ" sz="2800" dirty="0"/>
          </a:p>
        </p:txBody>
      </p:sp>
      <p:sp>
        <p:nvSpPr>
          <p:cNvPr id="5" name="TextovéPole 4"/>
          <p:cNvSpPr txBox="1"/>
          <p:nvPr/>
        </p:nvSpPr>
        <p:spPr>
          <a:xfrm>
            <a:off x="729760" y="1433145"/>
            <a:ext cx="9715500" cy="4278094"/>
          </a:xfrm>
          <a:prstGeom prst="rect">
            <a:avLst/>
          </a:prstGeom>
          <a:noFill/>
        </p:spPr>
        <p:txBody>
          <a:bodyPr wrap="square" rtlCol="0">
            <a:spAutoFit/>
          </a:bodyPr>
          <a:lstStyle/>
          <a:p>
            <a:pPr marL="342900" indent="-342900" algn="just">
              <a:buFont typeface="Arial" panose="020B0604020202020204" pitchFamily="34" charset="0"/>
              <a:buChar char="•"/>
            </a:pPr>
            <a:r>
              <a:rPr lang="cs-CZ" sz="2000" b="1" dirty="0" smtClean="0"/>
              <a:t>Momentálně jsme na stejném počtu hospitalizovaných jako minulý rok koncem října</a:t>
            </a:r>
            <a:r>
              <a:rPr lang="cs-CZ" sz="2000" dirty="0" smtClean="0"/>
              <a:t>, kdy začala situace pozvolna eskalovat, ale záhy se počet hospitalizovaných začal zvyšoval rapidním tempem. Nyní očekáváme stejný průběh podle vysoce rizikového scénáře.</a:t>
            </a:r>
          </a:p>
          <a:p>
            <a:pPr algn="just"/>
            <a:endParaRPr lang="cs-CZ" sz="2000" dirty="0" smtClean="0"/>
          </a:p>
          <a:p>
            <a:pPr marL="342900" indent="-342900" algn="just">
              <a:buFont typeface="Arial" panose="020B0604020202020204" pitchFamily="34" charset="0"/>
              <a:buChar char="•"/>
            </a:pPr>
            <a:r>
              <a:rPr lang="cs-CZ" sz="2000" dirty="0"/>
              <a:t>Vývoj zátěže bohužel postupuje dle nastavených predikcí na nejvyšší úrovni rizika. </a:t>
            </a:r>
            <a:r>
              <a:rPr lang="cs-CZ" sz="2000" b="1" dirty="0" smtClean="0"/>
              <a:t>Zátěž </a:t>
            </a:r>
            <a:r>
              <a:rPr lang="cs-CZ" sz="2000" b="1" dirty="0"/>
              <a:t>nemocnic v dalších dnech silně </a:t>
            </a:r>
            <a:r>
              <a:rPr lang="cs-CZ" sz="2000" b="1" dirty="0" smtClean="0"/>
              <a:t>poroste</a:t>
            </a:r>
            <a:r>
              <a:rPr lang="cs-CZ" sz="2000" dirty="0" smtClean="0"/>
              <a:t>. </a:t>
            </a:r>
            <a:r>
              <a:rPr lang="cs-CZ" sz="2000" dirty="0"/>
              <a:t>Významný růst je patrný u vysoce intenzivní péče (UPV/ECMO), kde se </a:t>
            </a:r>
            <a:r>
              <a:rPr lang="cs-CZ" sz="2000" b="1" dirty="0"/>
              <a:t>počty aktuálně léčených zvyšují denně v desítkách</a:t>
            </a:r>
            <a:r>
              <a:rPr lang="cs-CZ" sz="2000" dirty="0"/>
              <a:t>.  </a:t>
            </a:r>
          </a:p>
          <a:p>
            <a:pPr algn="just"/>
            <a:endParaRPr lang="cs-CZ" sz="2000" dirty="0" smtClean="0"/>
          </a:p>
          <a:p>
            <a:pPr marL="342900" indent="-342900" algn="just">
              <a:buFont typeface="Arial" panose="020B0604020202020204" pitchFamily="34" charset="0"/>
              <a:buChar char="•"/>
            </a:pPr>
            <a:r>
              <a:rPr lang="cs-CZ" b="1" dirty="0"/>
              <a:t>Po </a:t>
            </a:r>
            <a:r>
              <a:rPr lang="cs-CZ" b="1" dirty="0" smtClean="0"/>
              <a:t>víkendových </a:t>
            </a:r>
            <a:r>
              <a:rPr lang="cs-CZ" b="1" dirty="0"/>
              <a:t>dnech došlo k očekávanému navýšení počtu příjmů do nemocnic</a:t>
            </a:r>
            <a:r>
              <a:rPr lang="cs-CZ" dirty="0"/>
              <a:t>. Rizikově rostou i příjmy na JIP a také počty de novo přijímaných </a:t>
            </a:r>
            <a:r>
              <a:rPr lang="cs-CZ" b="1" dirty="0"/>
              <a:t>pacientů v těžkém stavu</a:t>
            </a:r>
            <a:r>
              <a:rPr lang="cs-CZ" dirty="0"/>
              <a:t>. Tento vývoj odráží rizikovou strukturu prevalence aktuálně nakažených a s vysokou pravděpodobností bude v následujícím týdnu pokračovat.</a:t>
            </a:r>
            <a:endParaRPr lang="cs-CZ" sz="2000" dirty="0"/>
          </a:p>
        </p:txBody>
      </p:sp>
    </p:spTree>
    <p:extLst>
      <p:ext uri="{BB962C8B-B14F-4D97-AF65-F5344CB8AC3E}">
        <p14:creationId xmlns:p14="http://schemas.microsoft.com/office/powerpoint/2010/main" val="1787671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9F6DB03-4533-485B-9C72-CA2C202F0D92}"/>
              </a:ext>
            </a:extLst>
          </p:cNvPr>
          <p:cNvSpPr>
            <a:spLocks noGrp="1"/>
          </p:cNvSpPr>
          <p:nvPr>
            <p:ph type="title"/>
            <p:custDataLst>
              <p:tags r:id="rId1"/>
            </p:custDataLst>
          </p:nvPr>
        </p:nvSpPr>
        <p:spPr>
          <a:xfrm>
            <a:off x="200760" y="-5332"/>
            <a:ext cx="7440022" cy="576000"/>
          </a:xfrm>
        </p:spPr>
        <p:txBody>
          <a:bodyPr/>
          <a:lstStyle/>
          <a:p>
            <a:r>
              <a:rPr lang="cs-CZ" sz="1800" dirty="0" smtClean="0"/>
              <a:t>Hodnocení situace v krajích</a:t>
            </a:r>
            <a:endParaRPr lang="cs-CZ" sz="1800" dirty="0">
              <a:solidFill>
                <a:srgbClr val="00FF00"/>
              </a:solidFill>
            </a:endParaRPr>
          </a:p>
        </p:txBody>
      </p:sp>
      <p:sp>
        <p:nvSpPr>
          <p:cNvPr id="4" name="TextovéPole 3"/>
          <p:cNvSpPr txBox="1"/>
          <p:nvPr/>
        </p:nvSpPr>
        <p:spPr>
          <a:xfrm>
            <a:off x="-259765" y="659686"/>
            <a:ext cx="4752633" cy="369332"/>
          </a:xfrm>
          <a:prstGeom prst="rect">
            <a:avLst/>
          </a:prstGeom>
          <a:noFill/>
        </p:spPr>
        <p:txBody>
          <a:bodyPr wrap="square" rtlCol="0">
            <a:spAutoFit/>
          </a:bodyPr>
          <a:lstStyle/>
          <a:p>
            <a:pPr algn="ctr"/>
            <a:r>
              <a:rPr lang="cs-CZ" dirty="0" smtClean="0">
                <a:solidFill>
                  <a:srgbClr val="FF0000"/>
                </a:solidFill>
              </a:rPr>
              <a:t>Údaje jsou aktuální k 15.11.2021</a:t>
            </a:r>
            <a:endParaRPr lang="cs-CZ" dirty="0">
              <a:solidFill>
                <a:srgbClr val="FF0000"/>
              </a:solidFill>
            </a:endParaRPr>
          </a:p>
        </p:txBody>
      </p:sp>
      <p:graphicFrame>
        <p:nvGraphicFramePr>
          <p:cNvPr id="5" name="Tabulka 4"/>
          <p:cNvGraphicFramePr>
            <a:graphicFrameLocks noGrp="1"/>
          </p:cNvGraphicFramePr>
          <p:nvPr>
            <p:extLst>
              <p:ext uri="{D42A27DB-BD31-4B8C-83A1-F6EECF244321}">
                <p14:modId xmlns:p14="http://schemas.microsoft.com/office/powerpoint/2010/main" val="3522094720"/>
              </p:ext>
            </p:extLst>
          </p:nvPr>
        </p:nvGraphicFramePr>
        <p:xfrm>
          <a:off x="415530" y="1482725"/>
          <a:ext cx="11076016" cy="4094414"/>
        </p:xfrm>
        <a:graphic>
          <a:graphicData uri="http://schemas.openxmlformats.org/drawingml/2006/table">
            <a:tbl>
              <a:tblPr firstRow="1" firstCol="1" bandRow="1"/>
              <a:tblGrid>
                <a:gridCol w="1539077">
                  <a:extLst>
                    <a:ext uri="{9D8B030D-6E8A-4147-A177-3AD203B41FA5}">
                      <a16:colId xmlns:a16="http://schemas.microsoft.com/office/drawing/2014/main" val="3346639368"/>
                    </a:ext>
                  </a:extLst>
                </a:gridCol>
                <a:gridCol w="1935371">
                  <a:extLst>
                    <a:ext uri="{9D8B030D-6E8A-4147-A177-3AD203B41FA5}">
                      <a16:colId xmlns:a16="http://schemas.microsoft.com/office/drawing/2014/main" val="3293644116"/>
                    </a:ext>
                  </a:extLst>
                </a:gridCol>
                <a:gridCol w="2347840">
                  <a:extLst>
                    <a:ext uri="{9D8B030D-6E8A-4147-A177-3AD203B41FA5}">
                      <a16:colId xmlns:a16="http://schemas.microsoft.com/office/drawing/2014/main" val="275471839"/>
                    </a:ext>
                  </a:extLst>
                </a:gridCol>
                <a:gridCol w="2016248">
                  <a:extLst>
                    <a:ext uri="{9D8B030D-6E8A-4147-A177-3AD203B41FA5}">
                      <a16:colId xmlns:a16="http://schemas.microsoft.com/office/drawing/2014/main" val="4196661961"/>
                    </a:ext>
                  </a:extLst>
                </a:gridCol>
                <a:gridCol w="3237480">
                  <a:extLst>
                    <a:ext uri="{9D8B030D-6E8A-4147-A177-3AD203B41FA5}">
                      <a16:colId xmlns:a16="http://schemas.microsoft.com/office/drawing/2014/main" val="3994899162"/>
                    </a:ext>
                  </a:extLst>
                </a:gridCol>
              </a:tblGrid>
              <a:tr h="565930">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KRAJ</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dirty="0">
                          <a:effectLst/>
                          <a:latin typeface="Calibri" panose="020F0502020204030204" pitchFamily="34" charset="0"/>
                          <a:ea typeface="Calibri" panose="020F0502020204030204" pitchFamily="34" charset="0"/>
                          <a:cs typeface="Calibri" panose="020F0502020204030204" pitchFamily="34" charset="0"/>
                        </a:rPr>
                        <a:t>CELKOVÉ HODNOCENÍ SITUACE</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LOKÁLNÍ HODNOCENÍ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PERSONÁLNÍ A MATERIÁLNÍ VYBAVENÍ</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DALŠÍ POPIS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extLst>
                  <a:ext uri="{0D108BD9-81ED-4DB2-BD59-A6C34878D82A}">
                    <a16:rowId xmlns:a16="http://schemas.microsoft.com/office/drawing/2014/main" val="2358604607"/>
                  </a:ext>
                </a:extLst>
              </a:tr>
              <a:tr h="984691">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Hl. m. Praha</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C - zásadně zhoršená, zvládnutelná lokálně</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B - dochází k restrukturalizaci provozů, bez omezení jejich normální funkce</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A - bez omezení</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 </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718504"/>
                  </a:ext>
                </a:extLst>
              </a:tr>
              <a:tr h="1362807">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Pardubický</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C - zásadně zhoršená, zvládnutelná lokálně</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C - dochází k omezení fungování oddělení ve prospěch kovidových jednotek, omezení elektivy do 20%</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D - chybí personál, při jeho navýšení je možné provozovat další lůžka</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DB69"/>
                    </a:solidFill>
                  </a:tcPr>
                </a:tc>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Zatím snaha zachovat co nejvyšší elektivní provoz. Situace se ale lineárně zhoršuje. Zatím je větší zátěž na úrovni standardních oddělení, kde nutno dále navyšovat kapacity. Přesah do IP, která zatím jen s menším kapacitním navýšením, prakticky pouze u neočkované populace.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4451929"/>
                  </a:ext>
                </a:extLst>
              </a:tr>
              <a:tr h="1180986">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Královéhradecký</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B - mírně zhoršená</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C - dochází k omezení fungování oddělení ve prospěch kovidových jednotek, omezení elektivy do 20%</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D - chybí personál, při jeho navýšení je možné provozovat další lůžka</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DB69"/>
                    </a:solidFill>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 </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0346529"/>
                  </a:ext>
                </a:extLst>
              </a:tr>
            </a:tbl>
          </a:graphicData>
        </a:graphic>
      </p:graphicFrame>
    </p:spTree>
    <p:extLst>
      <p:ext uri="{BB962C8B-B14F-4D97-AF65-F5344CB8AC3E}">
        <p14:creationId xmlns:p14="http://schemas.microsoft.com/office/powerpoint/2010/main" val="2541833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32818" y="1"/>
            <a:ext cx="11038993" cy="896492"/>
          </a:xfrm>
        </p:spPr>
        <p:txBody>
          <a:bodyPr/>
          <a:lstStyle/>
          <a:p>
            <a:r>
              <a:rPr lang="cs-CZ" sz="2800" dirty="0"/>
              <a:t>Národní dispečink lůžkové péče</a:t>
            </a:r>
          </a:p>
        </p:txBody>
      </p:sp>
      <p:sp>
        <p:nvSpPr>
          <p:cNvPr id="7" name="TextovéPole 6"/>
          <p:cNvSpPr txBox="1"/>
          <p:nvPr/>
        </p:nvSpPr>
        <p:spPr>
          <a:xfrm>
            <a:off x="8966003" y="2798855"/>
            <a:ext cx="2923309" cy="1785104"/>
          </a:xfrm>
          <a:prstGeom prst="rect">
            <a:avLst/>
          </a:prstGeom>
          <a:noFill/>
        </p:spPr>
        <p:txBody>
          <a:bodyPr wrap="square" rtlCol="0">
            <a:spAutoFit/>
          </a:bodyPr>
          <a:lstStyle/>
          <a:p>
            <a:pPr algn="ctr"/>
            <a:r>
              <a:rPr lang="cs-CZ" b="1" dirty="0" smtClean="0"/>
              <a:t>Obsazená akutní lůžka C+ pacienty k </a:t>
            </a:r>
          </a:p>
          <a:p>
            <a:pPr algn="ctr"/>
            <a:r>
              <a:rPr lang="cs-CZ" b="1" dirty="0" smtClean="0"/>
              <a:t>16.11.2021 00:20</a:t>
            </a:r>
          </a:p>
          <a:p>
            <a:pPr algn="ctr"/>
            <a:endParaRPr lang="cs-CZ" b="1" dirty="0"/>
          </a:p>
          <a:p>
            <a:pPr algn="ctr"/>
            <a:r>
              <a:rPr lang="cs-CZ" b="1" dirty="0" smtClean="0"/>
              <a:t>611</a:t>
            </a:r>
          </a:p>
          <a:p>
            <a:pPr algn="ctr"/>
            <a:endParaRPr lang="cs-CZ" sz="2000" b="1" dirty="0"/>
          </a:p>
        </p:txBody>
      </p:sp>
      <p:graphicFrame>
        <p:nvGraphicFramePr>
          <p:cNvPr id="4" name="Tabulka 3"/>
          <p:cNvGraphicFramePr>
            <a:graphicFrameLocks noGrp="1"/>
          </p:cNvGraphicFramePr>
          <p:nvPr>
            <p:extLst>
              <p:ext uri="{D42A27DB-BD31-4B8C-83A1-F6EECF244321}">
                <p14:modId xmlns:p14="http://schemas.microsoft.com/office/powerpoint/2010/main" val="1791517198"/>
              </p:ext>
            </p:extLst>
          </p:nvPr>
        </p:nvGraphicFramePr>
        <p:xfrm>
          <a:off x="332818" y="1032746"/>
          <a:ext cx="9775806" cy="5317321"/>
        </p:xfrm>
        <a:graphic>
          <a:graphicData uri="http://schemas.openxmlformats.org/drawingml/2006/table">
            <a:tbl>
              <a:tblPr/>
              <a:tblGrid>
                <a:gridCol w="2169121">
                  <a:extLst>
                    <a:ext uri="{9D8B030D-6E8A-4147-A177-3AD203B41FA5}">
                      <a16:colId xmlns:a16="http://schemas.microsoft.com/office/drawing/2014/main" val="3441935396"/>
                    </a:ext>
                  </a:extLst>
                </a:gridCol>
                <a:gridCol w="1328034">
                  <a:extLst>
                    <a:ext uri="{9D8B030D-6E8A-4147-A177-3AD203B41FA5}">
                      <a16:colId xmlns:a16="http://schemas.microsoft.com/office/drawing/2014/main" val="2770887789"/>
                    </a:ext>
                  </a:extLst>
                </a:gridCol>
                <a:gridCol w="1228432">
                  <a:extLst>
                    <a:ext uri="{9D8B030D-6E8A-4147-A177-3AD203B41FA5}">
                      <a16:colId xmlns:a16="http://schemas.microsoft.com/office/drawing/2014/main" val="1965698107"/>
                    </a:ext>
                  </a:extLst>
                </a:gridCol>
                <a:gridCol w="1224743">
                  <a:extLst>
                    <a:ext uri="{9D8B030D-6E8A-4147-A177-3AD203B41FA5}">
                      <a16:colId xmlns:a16="http://schemas.microsoft.com/office/drawing/2014/main" val="1972848543"/>
                    </a:ext>
                  </a:extLst>
                </a:gridCol>
                <a:gridCol w="1269011">
                  <a:extLst>
                    <a:ext uri="{9D8B030D-6E8A-4147-A177-3AD203B41FA5}">
                      <a16:colId xmlns:a16="http://schemas.microsoft.com/office/drawing/2014/main" val="795351542"/>
                    </a:ext>
                  </a:extLst>
                </a:gridCol>
                <a:gridCol w="1272700">
                  <a:extLst>
                    <a:ext uri="{9D8B030D-6E8A-4147-A177-3AD203B41FA5}">
                      <a16:colId xmlns:a16="http://schemas.microsoft.com/office/drawing/2014/main" val="4162207407"/>
                    </a:ext>
                  </a:extLst>
                </a:gridCol>
                <a:gridCol w="1283765">
                  <a:extLst>
                    <a:ext uri="{9D8B030D-6E8A-4147-A177-3AD203B41FA5}">
                      <a16:colId xmlns:a16="http://schemas.microsoft.com/office/drawing/2014/main" val="929768186"/>
                    </a:ext>
                  </a:extLst>
                </a:gridCol>
              </a:tblGrid>
              <a:tr h="170976">
                <a:tc gridSpan="6">
                  <a:txBody>
                    <a:bodyPr/>
                    <a:lstStyle/>
                    <a:p>
                      <a:pPr algn="ctr" fontAlgn="ctr"/>
                      <a:r>
                        <a:rPr lang="cs-CZ" sz="1300" b="1" i="0" u="none" strike="noStrike">
                          <a:solidFill>
                            <a:srgbClr val="000000"/>
                          </a:solidFill>
                          <a:effectLst/>
                          <a:latin typeface="Calibri" panose="020F0502020204030204" pitchFamily="34" charset="0"/>
                        </a:rPr>
                        <a:t>Neinfekční oddělení</a:t>
                      </a:r>
                    </a:p>
                  </a:txBody>
                  <a:tcPr marL="6106" marR="6106" marT="6106" marB="0" anchor="ctr">
                    <a:lnL>
                      <a:noFill/>
                    </a:lnL>
                    <a:lnR>
                      <a:noFill/>
                    </a:lnR>
                    <a:lnT>
                      <a:noFill/>
                    </a:lnT>
                    <a:lnB>
                      <a:noFill/>
                    </a:lnB>
                    <a:solidFill>
                      <a:srgbClr val="BDD7EE"/>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extLst>
                  <a:ext uri="{0D108BD9-81ED-4DB2-BD59-A6C34878D82A}">
                    <a16:rowId xmlns:a16="http://schemas.microsoft.com/office/drawing/2014/main" val="1630548011"/>
                  </a:ext>
                </a:extLst>
              </a:tr>
              <a:tr h="170976">
                <a:tc gridSpan="6">
                  <a:txBody>
                    <a:bodyPr/>
                    <a:lstStyle/>
                    <a:p>
                      <a:pPr algn="l" fontAlgn="ctr"/>
                      <a:r>
                        <a:rPr lang="cs-CZ" sz="1300" b="1" i="0" u="none" strike="noStrike">
                          <a:solidFill>
                            <a:srgbClr val="000000"/>
                          </a:solidFill>
                          <a:effectLst/>
                          <a:latin typeface="Calibri" panose="020F0502020204030204" pitchFamily="34" charset="0"/>
                        </a:rPr>
                        <a:t>Přehled kapacit lůžek IP (ARO + JIP) v ČR k 16.11. 2021, 11:00 h</a:t>
                      </a:r>
                    </a:p>
                  </a:txBody>
                  <a:tcPr marL="6106" marR="6106" marT="6106" marB="0" anchor="ctr">
                    <a:lnL>
                      <a:noFill/>
                    </a:lnL>
                    <a:lnR>
                      <a:noFill/>
                    </a:lnR>
                    <a:lnT>
                      <a:noFill/>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ctr" fontAlgn="ctr"/>
                      <a:endParaRPr lang="cs-CZ" sz="1300" b="1"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extLst>
                  <a:ext uri="{0D108BD9-81ED-4DB2-BD59-A6C34878D82A}">
                    <a16:rowId xmlns:a16="http://schemas.microsoft.com/office/drawing/2014/main" val="2727011657"/>
                  </a:ext>
                </a:extLst>
              </a:tr>
              <a:tr h="142887">
                <a:tc>
                  <a:txBody>
                    <a:bodyPr/>
                    <a:lstStyle/>
                    <a:p>
                      <a:pPr algn="l" fontAlgn="ctr"/>
                      <a:endParaRPr lang="cs-CZ" sz="1300" b="0" i="0" u="none" strike="noStrike" dirty="0">
                        <a:solidFill>
                          <a:srgbClr val="000000"/>
                        </a:solidFill>
                        <a:effectLst/>
                        <a:latin typeface="Calibri" panose="020F0502020204030204" pitchFamily="34" charset="0"/>
                      </a:endParaRPr>
                    </a:p>
                  </a:txBody>
                  <a:tcPr marL="6106" marR="6106" marT="610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extLst>
                  <a:ext uri="{0D108BD9-81ED-4DB2-BD59-A6C34878D82A}">
                    <a16:rowId xmlns:a16="http://schemas.microsoft.com/office/drawing/2014/main" val="2249785225"/>
                  </a:ext>
                </a:extLst>
              </a:tr>
              <a:tr h="158763">
                <a:tc rowSpan="2">
                  <a:txBody>
                    <a:bodyPr/>
                    <a:lstStyle/>
                    <a:p>
                      <a:pPr algn="ctr" fontAlgn="ctr"/>
                      <a:r>
                        <a:rPr lang="cs-CZ" sz="1300" b="1" i="0" u="none" strike="noStrike">
                          <a:solidFill>
                            <a:srgbClr val="000000"/>
                          </a:solidFill>
                          <a:effectLst/>
                          <a:latin typeface="Calibri" panose="020F0502020204030204" pitchFamily="34" charset="0"/>
                        </a:rPr>
                        <a:t>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gridSpan="5">
                  <a:txBody>
                    <a:bodyPr/>
                    <a:lstStyle/>
                    <a:p>
                      <a:pPr algn="ctr" fontAlgn="ctr"/>
                      <a:r>
                        <a:rPr lang="cs-CZ" sz="1300" b="1" i="0" u="none" strike="noStrike" dirty="0">
                          <a:solidFill>
                            <a:srgbClr val="000000"/>
                          </a:solidFill>
                          <a:effectLst/>
                          <a:latin typeface="Calibri" panose="020F0502020204030204" pitchFamily="34" charset="0"/>
                        </a:rPr>
                        <a:t> Lůžka IP</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230576952"/>
                  </a:ext>
                </a:extLst>
              </a:tr>
              <a:tr h="616735">
                <a:tc vMerge="1">
                  <a:txBody>
                    <a:bodyPr/>
                    <a:lstStyle/>
                    <a:p>
                      <a:endParaRPr lang="cs-CZ"/>
                    </a:p>
                  </a:txBody>
                  <a:tcPr/>
                </a:tc>
                <a:tc>
                  <a:txBody>
                    <a:bodyPr/>
                    <a:lstStyle/>
                    <a:p>
                      <a:pPr algn="ctr" fontAlgn="ctr"/>
                      <a:r>
                        <a:rPr lang="cs-CZ" sz="1300" b="1" i="0" u="none" strike="noStrike">
                          <a:solidFill>
                            <a:srgbClr val="000000"/>
                          </a:solidFill>
                          <a:effectLst/>
                          <a:latin typeface="Calibri" panose="020F0502020204030204" pitchFamily="34" charset="0"/>
                        </a:rPr>
                        <a:t>Celková kapacita IP lůžek</a:t>
                      </a:r>
                      <a:br>
                        <a:rPr lang="cs-CZ" sz="1300" b="1" i="0" u="none" strike="noStrike">
                          <a:solidFill>
                            <a:srgbClr val="000000"/>
                          </a:solidFill>
                          <a:effectLst/>
                          <a:latin typeface="Calibri" panose="020F0502020204030204" pitchFamily="34" charset="0"/>
                        </a:rPr>
                      </a:br>
                      <a:r>
                        <a:rPr lang="cs-CZ" sz="1300" b="1" i="0" u="none" strike="noStrike">
                          <a:solidFill>
                            <a:srgbClr val="000000"/>
                          </a:solidFill>
                          <a:effectLst/>
                          <a:latin typeface="Calibri" panose="020F0502020204030204" pitchFamily="34" charset="0"/>
                        </a:rPr>
                        <a:t>(HFNO+UPV)</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300" b="1" i="0" u="none" strike="noStrike" dirty="0">
                          <a:solidFill>
                            <a:srgbClr val="000000"/>
                          </a:solidFill>
                          <a:effectLst/>
                          <a:latin typeface="Calibri" panose="020F0502020204030204" pitchFamily="34" charset="0"/>
                        </a:rPr>
                        <a:t>Volná lůžka HFNO</a:t>
                      </a:r>
                      <a:br>
                        <a:rPr lang="cs-CZ" sz="1300" b="1" i="0" u="none" strike="noStrike" dirty="0">
                          <a:solidFill>
                            <a:srgbClr val="000000"/>
                          </a:solidFill>
                          <a:effectLst/>
                          <a:latin typeface="Calibri" panose="020F0502020204030204" pitchFamily="34" charset="0"/>
                        </a:rPr>
                      </a:br>
                      <a:r>
                        <a:rPr lang="cs-CZ" sz="1300" b="1" i="0" u="none" strike="noStrike" dirty="0">
                          <a:solidFill>
                            <a:srgbClr val="000000"/>
                          </a:solidFill>
                          <a:effectLst/>
                          <a:latin typeface="Calibri" panose="020F0502020204030204" pitchFamily="34" charset="0"/>
                        </a:rPr>
                        <a:t>(JIP)</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4BA"/>
                    </a:solidFill>
                  </a:tcPr>
                </a:tc>
                <a:tc>
                  <a:txBody>
                    <a:bodyPr/>
                    <a:lstStyle/>
                    <a:p>
                      <a:pPr algn="ctr" fontAlgn="ctr"/>
                      <a:r>
                        <a:rPr lang="cs-CZ" sz="1300" b="1" i="0" u="none" strike="noStrike">
                          <a:solidFill>
                            <a:srgbClr val="000000"/>
                          </a:solidFill>
                          <a:effectLst/>
                          <a:latin typeface="Calibri" panose="020F0502020204030204" pitchFamily="34" charset="0"/>
                        </a:rPr>
                        <a:t>HFNO pro Covid+</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300" b="1" i="0" u="none" strike="noStrike" dirty="0">
                          <a:solidFill>
                            <a:srgbClr val="000000"/>
                          </a:solidFill>
                          <a:effectLst/>
                          <a:latin typeface="Calibri" panose="020F0502020204030204" pitchFamily="34" charset="0"/>
                        </a:rPr>
                        <a:t>Volná lůžka UPV</a:t>
                      </a:r>
                      <a:br>
                        <a:rPr lang="cs-CZ" sz="1300" b="1" i="0" u="none" strike="noStrike" dirty="0">
                          <a:solidFill>
                            <a:srgbClr val="000000"/>
                          </a:solidFill>
                          <a:effectLst/>
                          <a:latin typeface="Calibri" panose="020F0502020204030204" pitchFamily="34" charset="0"/>
                        </a:rPr>
                      </a:br>
                      <a:r>
                        <a:rPr lang="cs-CZ" sz="1300" b="1" i="0" u="none" strike="noStrike" dirty="0">
                          <a:solidFill>
                            <a:srgbClr val="000000"/>
                          </a:solidFill>
                          <a:effectLst/>
                          <a:latin typeface="Calibri" panose="020F0502020204030204" pitchFamily="34" charset="0"/>
                        </a:rPr>
                        <a:t>(ARO)</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4BA"/>
                    </a:solidFill>
                  </a:tcPr>
                </a:tc>
                <a:tc>
                  <a:txBody>
                    <a:bodyPr/>
                    <a:lstStyle/>
                    <a:p>
                      <a:pPr algn="ctr" fontAlgn="ctr"/>
                      <a:r>
                        <a:rPr lang="cs-CZ" sz="1300" b="1" i="0" u="none" strike="noStrike">
                          <a:solidFill>
                            <a:srgbClr val="000000"/>
                          </a:solidFill>
                          <a:effectLst/>
                          <a:latin typeface="Calibri" panose="020F0502020204030204" pitchFamily="34" charset="0"/>
                        </a:rPr>
                        <a:t>UPV pro Covid+</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424309074"/>
                  </a:ext>
                </a:extLst>
              </a:tr>
              <a:tr h="152657">
                <a:tc>
                  <a:txBody>
                    <a:bodyPr/>
                    <a:lstStyle/>
                    <a:p>
                      <a:pPr algn="ctr" fontAlgn="ctr"/>
                      <a:r>
                        <a:rPr lang="cs-CZ" sz="1300" b="1" i="0" u="none" strike="noStrike">
                          <a:solidFill>
                            <a:srgbClr val="000000"/>
                          </a:solidFill>
                          <a:effectLst/>
                          <a:latin typeface="Calibri" panose="020F0502020204030204" pitchFamily="34" charset="0"/>
                        </a:rPr>
                        <a:t>Hl. m. Praha </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785</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79</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18</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49</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300" b="0" i="0" u="none" strike="noStrike">
                          <a:solidFill>
                            <a:srgbClr val="000000"/>
                          </a:solidFill>
                          <a:effectLst/>
                          <a:latin typeface="Calibri" panose="020F0502020204030204" pitchFamily="34" charset="0"/>
                        </a:rPr>
                        <a:t>9</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86433380"/>
                  </a:ext>
                </a:extLst>
              </a:tr>
              <a:tr h="152657">
                <a:tc>
                  <a:txBody>
                    <a:bodyPr/>
                    <a:lstStyle/>
                    <a:p>
                      <a:pPr algn="ctr" fontAlgn="ctr"/>
                      <a:r>
                        <a:rPr lang="cs-CZ" sz="1300" b="1" i="0" u="none" strike="noStrike">
                          <a:solidFill>
                            <a:srgbClr val="000000"/>
                          </a:solidFill>
                          <a:effectLst/>
                          <a:latin typeface="Calibri" panose="020F0502020204030204" pitchFamily="34" charset="0"/>
                        </a:rPr>
                        <a:t>Středočeský 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234</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76</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300" b="0" i="0" u="none" strike="noStrike">
                          <a:solidFill>
                            <a:srgbClr val="000000"/>
                          </a:solidFill>
                          <a:effectLst/>
                          <a:latin typeface="Calibri" panose="020F0502020204030204" pitchFamily="34" charset="0"/>
                        </a:rPr>
                        <a:t>40</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31</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14</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14715053"/>
                  </a:ext>
                </a:extLst>
              </a:tr>
              <a:tr h="152657">
                <a:tc>
                  <a:txBody>
                    <a:bodyPr/>
                    <a:lstStyle/>
                    <a:p>
                      <a:pPr algn="ctr" fontAlgn="ctr"/>
                      <a:r>
                        <a:rPr lang="cs-CZ" sz="1300" b="1" i="0" u="none" strike="noStrike">
                          <a:solidFill>
                            <a:srgbClr val="000000"/>
                          </a:solidFill>
                          <a:effectLst/>
                          <a:latin typeface="Calibri" panose="020F0502020204030204" pitchFamily="34" charset="0"/>
                        </a:rPr>
                        <a:t>Jihočeský 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147</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43</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300" b="0" i="0" u="none" strike="noStrike">
                          <a:solidFill>
                            <a:srgbClr val="000000"/>
                          </a:solidFill>
                          <a:effectLst/>
                          <a:latin typeface="Calibri" panose="020F0502020204030204" pitchFamily="34" charset="0"/>
                        </a:rPr>
                        <a:t>16</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23</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12</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78856382"/>
                  </a:ext>
                </a:extLst>
              </a:tr>
              <a:tr h="152657">
                <a:tc>
                  <a:txBody>
                    <a:bodyPr/>
                    <a:lstStyle/>
                    <a:p>
                      <a:pPr algn="ctr" fontAlgn="ctr"/>
                      <a:r>
                        <a:rPr lang="cs-CZ" sz="1300" b="1" i="0" u="none" strike="noStrike">
                          <a:solidFill>
                            <a:srgbClr val="000000"/>
                          </a:solidFill>
                          <a:effectLst/>
                          <a:latin typeface="Calibri" panose="020F0502020204030204" pitchFamily="34" charset="0"/>
                        </a:rPr>
                        <a:t>Plzeňský 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227</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50</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300" b="0" i="0" u="none" strike="noStrike">
                          <a:solidFill>
                            <a:srgbClr val="000000"/>
                          </a:solidFill>
                          <a:effectLst/>
                          <a:latin typeface="Calibri" panose="020F0502020204030204" pitchFamily="34" charset="0"/>
                        </a:rPr>
                        <a:t>36</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30</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8</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319336656"/>
                  </a:ext>
                </a:extLst>
              </a:tr>
              <a:tr h="152657">
                <a:tc>
                  <a:txBody>
                    <a:bodyPr/>
                    <a:lstStyle/>
                    <a:p>
                      <a:pPr algn="ctr" fontAlgn="ctr"/>
                      <a:r>
                        <a:rPr lang="cs-CZ" sz="1300" b="1" i="0" u="none" strike="noStrike">
                          <a:solidFill>
                            <a:srgbClr val="000000"/>
                          </a:solidFill>
                          <a:effectLst/>
                          <a:latin typeface="Calibri" panose="020F0502020204030204" pitchFamily="34" charset="0"/>
                        </a:rPr>
                        <a:t>Karlovarský 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83</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9</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8</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7</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300" b="0" i="0" u="none" strike="noStrike">
                          <a:solidFill>
                            <a:srgbClr val="000000"/>
                          </a:solidFill>
                          <a:effectLst/>
                          <a:latin typeface="Calibri" panose="020F0502020204030204" pitchFamily="34" charset="0"/>
                        </a:rPr>
                        <a:t>4</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243854750"/>
                  </a:ext>
                </a:extLst>
              </a:tr>
              <a:tr h="152657">
                <a:tc>
                  <a:txBody>
                    <a:bodyPr/>
                    <a:lstStyle/>
                    <a:p>
                      <a:pPr algn="ctr" fontAlgn="ctr"/>
                      <a:r>
                        <a:rPr lang="cs-CZ" sz="1300" b="1" i="0" u="none" strike="noStrike">
                          <a:solidFill>
                            <a:srgbClr val="000000"/>
                          </a:solidFill>
                          <a:effectLst/>
                          <a:latin typeface="Calibri" panose="020F0502020204030204" pitchFamily="34" charset="0"/>
                        </a:rPr>
                        <a:t>Ústecký 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258</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46</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12</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36</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11</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77855973"/>
                  </a:ext>
                </a:extLst>
              </a:tr>
              <a:tr h="152657">
                <a:tc>
                  <a:txBody>
                    <a:bodyPr/>
                    <a:lstStyle/>
                    <a:p>
                      <a:pPr algn="ctr" fontAlgn="ctr"/>
                      <a:r>
                        <a:rPr lang="cs-CZ" sz="1300" b="1" i="0" u="none" strike="noStrike">
                          <a:solidFill>
                            <a:srgbClr val="000000"/>
                          </a:solidFill>
                          <a:effectLst/>
                          <a:latin typeface="Calibri" panose="020F0502020204030204" pitchFamily="34" charset="0"/>
                        </a:rPr>
                        <a:t>Liberecký 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100</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11</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300" b="0" i="0" u="none" strike="noStrike">
                          <a:solidFill>
                            <a:srgbClr val="000000"/>
                          </a:solidFill>
                          <a:effectLst/>
                          <a:latin typeface="Calibri" panose="020F0502020204030204" pitchFamily="34" charset="0"/>
                        </a:rPr>
                        <a:t>1</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13</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300" b="0" i="0" u="none" strike="noStrike">
                          <a:solidFill>
                            <a:srgbClr val="000000"/>
                          </a:solidFill>
                          <a:effectLst/>
                          <a:latin typeface="Calibri" panose="020F0502020204030204" pitchFamily="34" charset="0"/>
                        </a:rPr>
                        <a:t>7</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745751413"/>
                  </a:ext>
                </a:extLst>
              </a:tr>
              <a:tr h="152657">
                <a:tc>
                  <a:txBody>
                    <a:bodyPr/>
                    <a:lstStyle/>
                    <a:p>
                      <a:pPr algn="ctr" fontAlgn="ctr"/>
                      <a:r>
                        <a:rPr lang="cs-CZ" sz="1300" b="1" i="0" u="none" strike="noStrike">
                          <a:solidFill>
                            <a:srgbClr val="000000"/>
                          </a:solidFill>
                          <a:effectLst/>
                          <a:latin typeface="Calibri" panose="020F0502020204030204" pitchFamily="34" charset="0"/>
                        </a:rPr>
                        <a:t>Královéhradecký 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230</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40</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16</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20</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300" b="0" i="0" u="none" strike="noStrike">
                          <a:solidFill>
                            <a:srgbClr val="000000"/>
                          </a:solidFill>
                          <a:effectLst/>
                          <a:latin typeface="Calibri" panose="020F0502020204030204" pitchFamily="34" charset="0"/>
                        </a:rPr>
                        <a:t>9</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67382359"/>
                  </a:ext>
                </a:extLst>
              </a:tr>
              <a:tr h="152657">
                <a:tc>
                  <a:txBody>
                    <a:bodyPr/>
                    <a:lstStyle/>
                    <a:p>
                      <a:pPr algn="ctr" fontAlgn="ctr"/>
                      <a:r>
                        <a:rPr lang="cs-CZ" sz="1300" b="1" i="0" u="none" strike="noStrike">
                          <a:solidFill>
                            <a:srgbClr val="000000"/>
                          </a:solidFill>
                          <a:effectLst/>
                          <a:latin typeface="Calibri" panose="020F0502020204030204" pitchFamily="34" charset="0"/>
                        </a:rPr>
                        <a:t>Pardubický 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130</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31</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19</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20</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8</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60345144"/>
                  </a:ext>
                </a:extLst>
              </a:tr>
              <a:tr h="152657">
                <a:tc>
                  <a:txBody>
                    <a:bodyPr/>
                    <a:lstStyle/>
                    <a:p>
                      <a:pPr algn="ctr" fontAlgn="ctr"/>
                      <a:r>
                        <a:rPr lang="cs-CZ" sz="1300" b="1" i="0" u="none" strike="noStrike">
                          <a:solidFill>
                            <a:srgbClr val="000000"/>
                          </a:solidFill>
                          <a:effectLst/>
                          <a:latin typeface="Calibri" panose="020F0502020204030204" pitchFamily="34" charset="0"/>
                        </a:rPr>
                        <a:t>Kraj Vysočina</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99</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25</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300" b="0" i="0" u="none" strike="noStrike">
                          <a:solidFill>
                            <a:srgbClr val="000000"/>
                          </a:solidFill>
                          <a:effectLst/>
                          <a:latin typeface="Calibri" panose="020F0502020204030204" pitchFamily="34" charset="0"/>
                        </a:rPr>
                        <a:t>9</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24</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7</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82824557"/>
                  </a:ext>
                </a:extLst>
              </a:tr>
              <a:tr h="152657">
                <a:tc>
                  <a:txBody>
                    <a:bodyPr/>
                    <a:lstStyle/>
                    <a:p>
                      <a:pPr algn="ctr" fontAlgn="ctr"/>
                      <a:r>
                        <a:rPr lang="cs-CZ" sz="1300" b="1" i="0" u="none" strike="noStrike">
                          <a:solidFill>
                            <a:srgbClr val="000000"/>
                          </a:solidFill>
                          <a:effectLst/>
                          <a:latin typeface="Calibri" panose="020F0502020204030204" pitchFamily="34" charset="0"/>
                        </a:rPr>
                        <a:t>Jihomoravský 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397</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87</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39</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58</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16</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959801935"/>
                  </a:ext>
                </a:extLst>
              </a:tr>
              <a:tr h="152657">
                <a:tc>
                  <a:txBody>
                    <a:bodyPr/>
                    <a:lstStyle/>
                    <a:p>
                      <a:pPr algn="ctr" fontAlgn="ctr"/>
                      <a:r>
                        <a:rPr lang="cs-CZ" sz="1300" b="1" i="0" u="none" strike="noStrike">
                          <a:solidFill>
                            <a:srgbClr val="000000"/>
                          </a:solidFill>
                          <a:effectLst/>
                          <a:latin typeface="Calibri" panose="020F0502020204030204" pitchFamily="34" charset="0"/>
                        </a:rPr>
                        <a:t>Olomoucký 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198</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20</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5</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41</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5</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530638850"/>
                  </a:ext>
                </a:extLst>
              </a:tr>
              <a:tr h="152657">
                <a:tc>
                  <a:txBody>
                    <a:bodyPr/>
                    <a:lstStyle/>
                    <a:p>
                      <a:pPr algn="ctr" fontAlgn="ctr"/>
                      <a:r>
                        <a:rPr lang="cs-CZ" sz="1300" b="1" i="0" u="none" strike="noStrike">
                          <a:solidFill>
                            <a:srgbClr val="000000"/>
                          </a:solidFill>
                          <a:effectLst/>
                          <a:latin typeface="Calibri" panose="020F0502020204030204" pitchFamily="34" charset="0"/>
                        </a:rPr>
                        <a:t>Zlínský 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168</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31</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22</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31</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11</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23151342"/>
                  </a:ext>
                </a:extLst>
              </a:tr>
              <a:tr h="164870">
                <a:tc>
                  <a:txBody>
                    <a:bodyPr/>
                    <a:lstStyle/>
                    <a:p>
                      <a:pPr algn="ctr" fontAlgn="ctr"/>
                      <a:r>
                        <a:rPr lang="cs-CZ" sz="1300" b="1" i="0" u="none" strike="noStrike">
                          <a:solidFill>
                            <a:srgbClr val="000000"/>
                          </a:solidFill>
                          <a:effectLst/>
                          <a:latin typeface="Calibri" panose="020F0502020204030204" pitchFamily="34" charset="0"/>
                        </a:rPr>
                        <a:t>Moravskoslezský 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501</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93</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55</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65</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21</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8691131"/>
                  </a:ext>
                </a:extLst>
              </a:tr>
              <a:tr h="158763">
                <a:tc>
                  <a:txBody>
                    <a:bodyPr/>
                    <a:lstStyle/>
                    <a:p>
                      <a:pPr algn="ctr" fontAlgn="ctr"/>
                      <a:r>
                        <a:rPr lang="cs-CZ" sz="1300" b="1" i="0" u="none" strike="noStrike">
                          <a:solidFill>
                            <a:srgbClr val="000000"/>
                          </a:solidFill>
                          <a:effectLst/>
                          <a:latin typeface="Calibri" panose="020F0502020204030204" pitchFamily="34" charset="0"/>
                        </a:rPr>
                        <a:t>Celkové kapacity ČR</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300" b="1" i="0" u="none" strike="noStrike">
                          <a:solidFill>
                            <a:srgbClr val="000000"/>
                          </a:solidFill>
                          <a:effectLst/>
                          <a:latin typeface="Calibri" panose="020F0502020204030204" pitchFamily="34" charset="0"/>
                        </a:rPr>
                        <a:t>3 557</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641</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1" i="0" u="none" strike="noStrike">
                          <a:solidFill>
                            <a:srgbClr val="000000"/>
                          </a:solidFill>
                          <a:effectLst/>
                          <a:latin typeface="Calibri" panose="020F0502020204030204" pitchFamily="34" charset="0"/>
                        </a:rPr>
                        <a:t>296</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448</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1" i="0" u="none" strike="noStrike">
                          <a:solidFill>
                            <a:srgbClr val="000000"/>
                          </a:solidFill>
                          <a:effectLst/>
                          <a:latin typeface="Calibri" panose="020F0502020204030204" pitchFamily="34" charset="0"/>
                        </a:rPr>
                        <a:t>142</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885631084"/>
                  </a:ext>
                </a:extLst>
              </a:tr>
              <a:tr h="207614">
                <a:tc gridSpan="6">
                  <a:txBody>
                    <a:bodyPr/>
                    <a:lstStyle/>
                    <a:p>
                      <a:pPr algn="r" fontAlgn="ctr"/>
                      <a:r>
                        <a:rPr lang="cs-CZ" sz="1300" b="1" i="0" u="none" strike="noStrike">
                          <a:solidFill>
                            <a:srgbClr val="000000"/>
                          </a:solidFill>
                          <a:effectLst/>
                          <a:latin typeface="Calibri" panose="020F0502020204030204" pitchFamily="34" charset="0"/>
                        </a:rPr>
                        <a:t>                  Zdroj: Online databáze NDLP ÚZIS </a:t>
                      </a:r>
                    </a:p>
                  </a:txBody>
                  <a:tcPr marL="6106" marR="6106" marT="6106"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r" fontAlgn="ctr"/>
                      <a:endParaRPr lang="cs-CZ" sz="1300" b="1"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extLst>
                  <a:ext uri="{0D108BD9-81ED-4DB2-BD59-A6C34878D82A}">
                    <a16:rowId xmlns:a16="http://schemas.microsoft.com/office/drawing/2014/main" val="4028019471"/>
                  </a:ext>
                </a:extLst>
              </a:tr>
              <a:tr h="142887">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extLst>
                  <a:ext uri="{0D108BD9-81ED-4DB2-BD59-A6C34878D82A}">
                    <a16:rowId xmlns:a16="http://schemas.microsoft.com/office/drawing/2014/main" val="130032906"/>
                  </a:ext>
                </a:extLst>
              </a:tr>
              <a:tr h="98346">
                <a:tc>
                  <a:txBody>
                    <a:bodyPr/>
                    <a:lstStyle/>
                    <a:p>
                      <a:pPr algn="r" fontAlgn="ctr"/>
                      <a:r>
                        <a:rPr lang="cs-CZ" sz="1300" b="1" i="0" u="none" strike="noStrike">
                          <a:solidFill>
                            <a:srgbClr val="000000"/>
                          </a:solidFill>
                          <a:effectLst/>
                          <a:latin typeface="Calibri" panose="020F0502020204030204" pitchFamily="34" charset="0"/>
                        </a:rPr>
                        <a:t>Legenda:  </a:t>
                      </a:r>
                    </a:p>
                  </a:txBody>
                  <a:tcPr marL="6106" marR="6106" marT="6106" marB="0" anchor="ctr">
                    <a:lnL>
                      <a:noFill/>
                    </a:lnL>
                    <a:lnR>
                      <a:noFill/>
                    </a:lnR>
                    <a:lnT>
                      <a:noFill/>
                    </a:lnT>
                    <a:lnB>
                      <a:noFill/>
                    </a:lnB>
                  </a:tcPr>
                </a:tc>
                <a:tc>
                  <a:txBody>
                    <a:bodyPr/>
                    <a:lstStyle/>
                    <a:p>
                      <a:pPr algn="ctr" fontAlgn="ctr"/>
                      <a:r>
                        <a:rPr lang="cs-CZ" sz="1300" b="1" i="0" u="none" strike="noStrike">
                          <a:solidFill>
                            <a:srgbClr val="000000"/>
                          </a:solidFill>
                          <a:effectLst/>
                          <a:latin typeface="Calibri" panose="020F0502020204030204" pitchFamily="34" charset="0"/>
                        </a:rPr>
                        <a:t>100 - 50,1 %</a:t>
                      </a:r>
                    </a:p>
                  </a:txBody>
                  <a:tcPr marL="6106" marR="6106" marT="6106" marB="0" anchor="ctr">
                    <a:lnL>
                      <a:noFill/>
                    </a:lnL>
                    <a:lnR>
                      <a:noFill/>
                    </a:lnR>
                    <a:lnT>
                      <a:noFill/>
                    </a:lnT>
                    <a:lnB>
                      <a:noFill/>
                    </a:lnB>
                    <a:solidFill>
                      <a:srgbClr val="00B050"/>
                    </a:solidFill>
                  </a:tcPr>
                </a:tc>
                <a:tc>
                  <a:txBody>
                    <a:bodyPr/>
                    <a:lstStyle/>
                    <a:p>
                      <a:pPr algn="ctr" fontAlgn="ctr"/>
                      <a:r>
                        <a:rPr lang="cs-CZ" sz="1300" b="1" i="0" u="none" strike="noStrike">
                          <a:solidFill>
                            <a:srgbClr val="000000"/>
                          </a:solidFill>
                          <a:effectLst/>
                          <a:latin typeface="Calibri" panose="020F0502020204030204" pitchFamily="34" charset="0"/>
                        </a:rPr>
                        <a:t>50 - 30,1 %</a:t>
                      </a:r>
                    </a:p>
                  </a:txBody>
                  <a:tcPr marL="6106" marR="6106" marT="6106" marB="0" anchor="ctr">
                    <a:lnL>
                      <a:noFill/>
                    </a:lnL>
                    <a:lnR>
                      <a:noFill/>
                    </a:lnR>
                    <a:lnT>
                      <a:noFill/>
                    </a:lnT>
                    <a:lnB>
                      <a:noFill/>
                    </a:lnB>
                    <a:solidFill>
                      <a:srgbClr val="A9D08E"/>
                    </a:solidFill>
                  </a:tcPr>
                </a:tc>
                <a:tc>
                  <a:txBody>
                    <a:bodyPr/>
                    <a:lstStyle/>
                    <a:p>
                      <a:pPr algn="ctr" fontAlgn="ctr"/>
                      <a:r>
                        <a:rPr lang="cs-CZ" sz="1300" b="1" i="0" u="none" strike="noStrike">
                          <a:solidFill>
                            <a:srgbClr val="000000"/>
                          </a:solidFill>
                          <a:effectLst/>
                          <a:latin typeface="Calibri" panose="020F0502020204030204" pitchFamily="34" charset="0"/>
                        </a:rPr>
                        <a:t>30 - 20,1 %</a:t>
                      </a:r>
                    </a:p>
                  </a:txBody>
                  <a:tcPr marL="6106" marR="6106" marT="6106" marB="0" anchor="ctr">
                    <a:lnL>
                      <a:noFill/>
                    </a:lnL>
                    <a:lnR>
                      <a:noFill/>
                    </a:lnR>
                    <a:lnT>
                      <a:noFill/>
                    </a:lnT>
                    <a:lnB>
                      <a:noFill/>
                    </a:lnB>
                    <a:solidFill>
                      <a:srgbClr val="FFD966"/>
                    </a:solidFill>
                  </a:tcPr>
                </a:tc>
                <a:tc>
                  <a:txBody>
                    <a:bodyPr/>
                    <a:lstStyle/>
                    <a:p>
                      <a:pPr algn="ctr" fontAlgn="ctr"/>
                      <a:r>
                        <a:rPr lang="cs-CZ" sz="1300" b="1" i="0" u="none" strike="noStrike">
                          <a:solidFill>
                            <a:srgbClr val="000000"/>
                          </a:solidFill>
                          <a:effectLst/>
                          <a:latin typeface="Calibri" panose="020F0502020204030204" pitchFamily="34" charset="0"/>
                        </a:rPr>
                        <a:t>20 - 10,1 %</a:t>
                      </a:r>
                    </a:p>
                  </a:txBody>
                  <a:tcPr marL="6106" marR="6106" marT="6106" marB="0" anchor="ctr">
                    <a:lnL>
                      <a:noFill/>
                    </a:lnL>
                    <a:lnR>
                      <a:noFill/>
                    </a:lnR>
                    <a:lnT>
                      <a:noFill/>
                    </a:lnT>
                    <a:lnB>
                      <a:noFill/>
                    </a:lnB>
                    <a:solidFill>
                      <a:srgbClr val="FA8976"/>
                    </a:solidFill>
                  </a:tcPr>
                </a:tc>
                <a:tc>
                  <a:txBody>
                    <a:bodyPr/>
                    <a:lstStyle/>
                    <a:p>
                      <a:pPr algn="ctr" fontAlgn="ctr"/>
                      <a:r>
                        <a:rPr lang="cs-CZ" sz="1300" b="1" i="0" u="none" strike="noStrike">
                          <a:solidFill>
                            <a:srgbClr val="000000"/>
                          </a:solidFill>
                          <a:effectLst/>
                          <a:latin typeface="Calibri" panose="020F0502020204030204" pitchFamily="34" charset="0"/>
                        </a:rPr>
                        <a:t>10 - 0 %</a:t>
                      </a:r>
                    </a:p>
                  </a:txBody>
                  <a:tcPr marL="6106" marR="6106" marT="6106" marB="0" anchor="ctr">
                    <a:lnL>
                      <a:noFill/>
                    </a:lnL>
                    <a:lnR>
                      <a:noFill/>
                    </a:lnR>
                    <a:lnT>
                      <a:noFill/>
                    </a:lnT>
                    <a:lnB>
                      <a:noFill/>
                    </a:lnB>
                    <a:solidFill>
                      <a:srgbClr val="FF0000"/>
                    </a:solidFill>
                  </a:tcPr>
                </a:tc>
                <a:tc>
                  <a:txBody>
                    <a:bodyPr/>
                    <a:lstStyle/>
                    <a:p>
                      <a:pPr algn="l" fontAlgn="ctr"/>
                      <a:r>
                        <a:rPr lang="cs-CZ" sz="1300" b="1" i="0" u="none" strike="noStrike">
                          <a:solidFill>
                            <a:srgbClr val="000000"/>
                          </a:solidFill>
                          <a:effectLst/>
                          <a:latin typeface="Calibri" panose="020F0502020204030204" pitchFamily="34" charset="0"/>
                        </a:rPr>
                        <a:t> celkových kapacit</a:t>
                      </a:r>
                    </a:p>
                  </a:txBody>
                  <a:tcPr marL="6106" marR="6106" marT="6106" marB="0" anchor="ctr">
                    <a:lnL>
                      <a:noFill/>
                    </a:lnL>
                    <a:lnR>
                      <a:noFill/>
                    </a:lnR>
                    <a:lnT>
                      <a:noFill/>
                    </a:lnT>
                    <a:lnB>
                      <a:noFill/>
                    </a:lnB>
                  </a:tcPr>
                </a:tc>
                <a:extLst>
                  <a:ext uri="{0D108BD9-81ED-4DB2-BD59-A6C34878D82A}">
                    <a16:rowId xmlns:a16="http://schemas.microsoft.com/office/drawing/2014/main" val="3380060095"/>
                  </a:ext>
                </a:extLst>
              </a:tr>
              <a:tr h="152657">
                <a:tc gridSpan="3">
                  <a:txBody>
                    <a:bodyPr/>
                    <a:lstStyle/>
                    <a:p>
                      <a:pPr algn="r" fontAlgn="ctr"/>
                      <a:r>
                        <a:rPr lang="pl-PL" sz="1300" b="1" i="0" u="none" strike="noStrike">
                          <a:solidFill>
                            <a:srgbClr val="000000"/>
                          </a:solidFill>
                          <a:effectLst/>
                          <a:latin typeface="Calibri" panose="020F0502020204030204" pitchFamily="34" charset="0"/>
                        </a:rPr>
                        <a:t> Nemocnice s aktualizací starší 48 hod.: </a:t>
                      </a:r>
                    </a:p>
                  </a:txBody>
                  <a:tcPr marL="6106" marR="6106" marT="6106" marB="0" anchor="ctr">
                    <a:lnL>
                      <a:noFill/>
                    </a:lnL>
                    <a:lnR>
                      <a:noFill/>
                    </a:lnR>
                    <a:lnT>
                      <a:noFill/>
                    </a:lnT>
                    <a:lnB>
                      <a:noFill/>
                    </a:lnB>
                  </a:tcPr>
                </a:tc>
                <a:tc hMerge="1">
                  <a:txBody>
                    <a:bodyPr/>
                    <a:lstStyle/>
                    <a:p>
                      <a:endParaRPr lang="cs-CZ"/>
                    </a:p>
                  </a:txBody>
                  <a:tcPr/>
                </a:tc>
                <a:tc hMerge="1">
                  <a:txBody>
                    <a:bodyPr/>
                    <a:lstStyle/>
                    <a:p>
                      <a:endParaRPr lang="cs-CZ"/>
                    </a:p>
                  </a:txBody>
                  <a:tcPr/>
                </a:tc>
                <a:tc>
                  <a:txBody>
                    <a:bodyPr/>
                    <a:lstStyle/>
                    <a:p>
                      <a:pPr algn="ctr" fontAlgn="ctr"/>
                      <a:r>
                        <a:rPr lang="cs-CZ" sz="1300" b="1" i="0" u="none" strike="noStrike">
                          <a:solidFill>
                            <a:srgbClr val="000000"/>
                          </a:solidFill>
                          <a:effectLst/>
                          <a:latin typeface="Calibri" panose="020F0502020204030204" pitchFamily="34" charset="0"/>
                        </a:rPr>
                        <a:t>5x</a:t>
                      </a:r>
                    </a:p>
                  </a:txBody>
                  <a:tcPr marL="6106" marR="6106" marT="6106"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tc>
                  <a:txBody>
                    <a:bodyPr/>
                    <a:lstStyle/>
                    <a:p>
                      <a:pPr algn="l" fontAlgn="ctr"/>
                      <a:endParaRPr lang="cs-CZ" sz="1300" b="0" i="0" u="none" strike="noStrike" dirty="0">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extLst>
                  <a:ext uri="{0D108BD9-81ED-4DB2-BD59-A6C34878D82A}">
                    <a16:rowId xmlns:a16="http://schemas.microsoft.com/office/drawing/2014/main" val="3812407079"/>
                  </a:ext>
                </a:extLst>
              </a:tr>
            </a:tbl>
          </a:graphicData>
        </a:graphic>
      </p:graphicFrame>
    </p:spTree>
    <p:extLst>
      <p:ext uri="{BB962C8B-B14F-4D97-AF65-F5344CB8AC3E}">
        <p14:creationId xmlns:p14="http://schemas.microsoft.com/office/powerpoint/2010/main" val="158571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z="2800" dirty="0" smtClean="0"/>
              <a:t>Národní dispečink lůžkové péče</a:t>
            </a:r>
            <a:endParaRPr lang="cs-CZ" sz="2800" dirty="0"/>
          </a:p>
        </p:txBody>
      </p:sp>
      <p:sp>
        <p:nvSpPr>
          <p:cNvPr id="5" name="TextovéPole 4"/>
          <p:cNvSpPr txBox="1"/>
          <p:nvPr/>
        </p:nvSpPr>
        <p:spPr>
          <a:xfrm>
            <a:off x="9001173" y="3130491"/>
            <a:ext cx="2923309" cy="830997"/>
          </a:xfrm>
          <a:prstGeom prst="rect">
            <a:avLst/>
          </a:prstGeom>
          <a:noFill/>
        </p:spPr>
        <p:txBody>
          <a:bodyPr wrap="square" rtlCol="0">
            <a:spAutoFit/>
          </a:bodyPr>
          <a:lstStyle/>
          <a:p>
            <a:pPr algn="ctr"/>
            <a:r>
              <a:rPr lang="cs-CZ" sz="1600" b="1" dirty="0"/>
              <a:t>* Izolační </a:t>
            </a:r>
            <a:r>
              <a:rPr lang="cs-CZ" sz="1600" b="1" dirty="0" smtClean="0"/>
              <a:t>lůžka </a:t>
            </a:r>
            <a:r>
              <a:rPr lang="cs-CZ" sz="1600" b="1" dirty="0"/>
              <a:t>IP jsou umístěna na neinfekčních odděleních IP.</a:t>
            </a:r>
          </a:p>
        </p:txBody>
      </p:sp>
      <p:graphicFrame>
        <p:nvGraphicFramePr>
          <p:cNvPr id="4" name="Tabulka 3"/>
          <p:cNvGraphicFramePr>
            <a:graphicFrameLocks noGrp="1"/>
          </p:cNvGraphicFramePr>
          <p:nvPr>
            <p:extLst>
              <p:ext uri="{D42A27DB-BD31-4B8C-83A1-F6EECF244321}">
                <p14:modId xmlns:p14="http://schemas.microsoft.com/office/powerpoint/2010/main" val="769142211"/>
              </p:ext>
            </p:extLst>
          </p:nvPr>
        </p:nvGraphicFramePr>
        <p:xfrm>
          <a:off x="332819" y="1016729"/>
          <a:ext cx="9699204" cy="5322322"/>
        </p:xfrm>
        <a:graphic>
          <a:graphicData uri="http://schemas.openxmlformats.org/drawingml/2006/table">
            <a:tbl>
              <a:tblPr/>
              <a:tblGrid>
                <a:gridCol w="2152124">
                  <a:extLst>
                    <a:ext uri="{9D8B030D-6E8A-4147-A177-3AD203B41FA5}">
                      <a16:colId xmlns:a16="http://schemas.microsoft.com/office/drawing/2014/main" val="1235562730"/>
                    </a:ext>
                  </a:extLst>
                </a:gridCol>
                <a:gridCol w="1317628">
                  <a:extLst>
                    <a:ext uri="{9D8B030D-6E8A-4147-A177-3AD203B41FA5}">
                      <a16:colId xmlns:a16="http://schemas.microsoft.com/office/drawing/2014/main" val="3862044041"/>
                    </a:ext>
                  </a:extLst>
                </a:gridCol>
                <a:gridCol w="1218806">
                  <a:extLst>
                    <a:ext uri="{9D8B030D-6E8A-4147-A177-3AD203B41FA5}">
                      <a16:colId xmlns:a16="http://schemas.microsoft.com/office/drawing/2014/main" val="660084542"/>
                    </a:ext>
                  </a:extLst>
                </a:gridCol>
                <a:gridCol w="1215147">
                  <a:extLst>
                    <a:ext uri="{9D8B030D-6E8A-4147-A177-3AD203B41FA5}">
                      <a16:colId xmlns:a16="http://schemas.microsoft.com/office/drawing/2014/main" val="1368885882"/>
                    </a:ext>
                  </a:extLst>
                </a:gridCol>
                <a:gridCol w="1259067">
                  <a:extLst>
                    <a:ext uri="{9D8B030D-6E8A-4147-A177-3AD203B41FA5}">
                      <a16:colId xmlns:a16="http://schemas.microsoft.com/office/drawing/2014/main" val="796874538"/>
                    </a:ext>
                  </a:extLst>
                </a:gridCol>
                <a:gridCol w="1262726">
                  <a:extLst>
                    <a:ext uri="{9D8B030D-6E8A-4147-A177-3AD203B41FA5}">
                      <a16:colId xmlns:a16="http://schemas.microsoft.com/office/drawing/2014/main" val="174142621"/>
                    </a:ext>
                  </a:extLst>
                </a:gridCol>
                <a:gridCol w="1273706">
                  <a:extLst>
                    <a:ext uri="{9D8B030D-6E8A-4147-A177-3AD203B41FA5}">
                      <a16:colId xmlns:a16="http://schemas.microsoft.com/office/drawing/2014/main" val="763433341"/>
                    </a:ext>
                  </a:extLst>
                </a:gridCol>
              </a:tblGrid>
              <a:tr h="164225">
                <a:tc gridSpan="6">
                  <a:txBody>
                    <a:bodyPr/>
                    <a:lstStyle/>
                    <a:p>
                      <a:pPr algn="ctr" fontAlgn="ctr"/>
                      <a:r>
                        <a:rPr lang="cs-CZ" sz="1300" b="1" i="0" u="none" strike="noStrike">
                          <a:solidFill>
                            <a:srgbClr val="000000"/>
                          </a:solidFill>
                          <a:effectLst/>
                          <a:latin typeface="Calibri" panose="020F0502020204030204" pitchFamily="34" charset="0"/>
                        </a:rPr>
                        <a:t>Infekční oddělení</a:t>
                      </a:r>
                    </a:p>
                  </a:txBody>
                  <a:tcPr marL="6174" marR="6174" marT="6174" marB="0" anchor="ctr">
                    <a:lnL>
                      <a:noFill/>
                    </a:lnL>
                    <a:lnR>
                      <a:noFill/>
                    </a:lnR>
                    <a:lnT>
                      <a:noFill/>
                    </a:lnT>
                    <a:lnB>
                      <a:noFill/>
                    </a:lnB>
                    <a:solidFill>
                      <a:srgbClr val="FF7171"/>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extLst>
                  <a:ext uri="{0D108BD9-81ED-4DB2-BD59-A6C34878D82A}">
                    <a16:rowId xmlns:a16="http://schemas.microsoft.com/office/drawing/2014/main" val="886558348"/>
                  </a:ext>
                </a:extLst>
              </a:tr>
              <a:tr h="172868">
                <a:tc gridSpan="7">
                  <a:txBody>
                    <a:bodyPr/>
                    <a:lstStyle/>
                    <a:p>
                      <a:pPr algn="l" fontAlgn="ctr"/>
                      <a:r>
                        <a:rPr lang="cs-CZ" sz="1300" b="1" i="0" u="none" strike="noStrike">
                          <a:solidFill>
                            <a:srgbClr val="000000"/>
                          </a:solidFill>
                          <a:effectLst/>
                          <a:latin typeface="Calibri" panose="020F0502020204030204" pitchFamily="34" charset="0"/>
                        </a:rPr>
                        <a:t>Přehled kapacit lůžek IP na Infekčním oddělení (ARO + JIP) v ČR k 16.11. 2021, 11:00 h</a:t>
                      </a:r>
                    </a:p>
                  </a:txBody>
                  <a:tcPr marL="6174" marR="6174" marT="6174" marB="0" anchor="ctr">
                    <a:lnL>
                      <a:noFill/>
                    </a:lnL>
                    <a:lnR>
                      <a:noFill/>
                    </a:lnR>
                    <a:lnT>
                      <a:noFill/>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3438474888"/>
                  </a:ext>
                </a:extLst>
              </a:tr>
              <a:tr h="160520">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dirty="0">
                        <a:solidFill>
                          <a:srgbClr val="000000"/>
                        </a:solidFill>
                        <a:effectLst/>
                        <a:latin typeface="Calibri" panose="020F0502020204030204" pitchFamily="34" charset="0"/>
                      </a:endParaRPr>
                    </a:p>
                  </a:txBody>
                  <a:tcPr marL="6174" marR="6174" marT="617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extLst>
                  <a:ext uri="{0D108BD9-81ED-4DB2-BD59-A6C34878D82A}">
                    <a16:rowId xmlns:a16="http://schemas.microsoft.com/office/drawing/2014/main" val="1540317367"/>
                  </a:ext>
                </a:extLst>
              </a:tr>
              <a:tr h="160520">
                <a:tc rowSpan="2">
                  <a:txBody>
                    <a:bodyPr/>
                    <a:lstStyle/>
                    <a:p>
                      <a:pPr algn="ctr" fontAlgn="ctr"/>
                      <a:r>
                        <a:rPr lang="cs-CZ" sz="1300" b="1" i="0" u="none" strike="noStrike" dirty="0">
                          <a:solidFill>
                            <a:srgbClr val="000000"/>
                          </a:solidFill>
                          <a:effectLst/>
                          <a:latin typeface="Calibri" panose="020F0502020204030204" pitchFamily="34" charset="0"/>
                        </a:rPr>
                        <a:t>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gridSpan="5">
                  <a:txBody>
                    <a:bodyPr/>
                    <a:lstStyle/>
                    <a:p>
                      <a:pPr algn="ctr" fontAlgn="ctr"/>
                      <a:r>
                        <a:rPr lang="cs-CZ" sz="1300" b="1" i="0" u="none" strike="noStrike">
                          <a:solidFill>
                            <a:srgbClr val="000000"/>
                          </a:solidFill>
                          <a:effectLst/>
                          <a:latin typeface="Calibri" panose="020F0502020204030204" pitchFamily="34" charset="0"/>
                        </a:rPr>
                        <a:t>Lůžka IP na Infekčním oddělení</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859996"/>
                  </a:ext>
                </a:extLst>
              </a:tr>
              <a:tr h="623560">
                <a:tc vMerge="1">
                  <a:txBody>
                    <a:bodyPr/>
                    <a:lstStyle/>
                    <a:p>
                      <a:endParaRPr lang="cs-CZ"/>
                    </a:p>
                  </a:txBody>
                  <a:tcPr/>
                </a:tc>
                <a:tc>
                  <a:txBody>
                    <a:bodyPr/>
                    <a:lstStyle/>
                    <a:p>
                      <a:pPr algn="ctr" fontAlgn="ctr"/>
                      <a:r>
                        <a:rPr lang="cs-CZ" sz="1300" b="1" i="0" u="none" strike="noStrike">
                          <a:solidFill>
                            <a:srgbClr val="000000"/>
                          </a:solidFill>
                          <a:effectLst/>
                          <a:latin typeface="Calibri" panose="020F0502020204030204" pitchFamily="34" charset="0"/>
                        </a:rPr>
                        <a:t>Celková kapacita IP lůžek</a:t>
                      </a:r>
                      <a:br>
                        <a:rPr lang="cs-CZ" sz="1300" b="1" i="0" u="none" strike="noStrike">
                          <a:solidFill>
                            <a:srgbClr val="000000"/>
                          </a:solidFill>
                          <a:effectLst/>
                          <a:latin typeface="Calibri" panose="020F0502020204030204" pitchFamily="34" charset="0"/>
                        </a:rPr>
                      </a:br>
                      <a:r>
                        <a:rPr lang="cs-CZ" sz="1300" b="1" i="0" u="none" strike="noStrike">
                          <a:solidFill>
                            <a:srgbClr val="000000"/>
                          </a:solidFill>
                          <a:effectLst/>
                          <a:latin typeface="Calibri" panose="020F0502020204030204" pitchFamily="34" charset="0"/>
                        </a:rPr>
                        <a:t>(HFNO+UPV)</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300" b="1" i="0" u="none" strike="noStrike" dirty="0">
                          <a:solidFill>
                            <a:srgbClr val="000000"/>
                          </a:solidFill>
                          <a:effectLst/>
                          <a:latin typeface="Calibri" panose="020F0502020204030204" pitchFamily="34" charset="0"/>
                        </a:rPr>
                        <a:t>Volná lůžka HFNO</a:t>
                      </a:r>
                      <a:br>
                        <a:rPr lang="cs-CZ" sz="1300" b="1" i="0" u="none" strike="noStrike" dirty="0">
                          <a:solidFill>
                            <a:srgbClr val="000000"/>
                          </a:solidFill>
                          <a:effectLst/>
                          <a:latin typeface="Calibri" panose="020F0502020204030204" pitchFamily="34" charset="0"/>
                        </a:rPr>
                      </a:br>
                      <a:r>
                        <a:rPr lang="cs-CZ" sz="1300" b="1" i="0" u="none" strike="noStrike" dirty="0">
                          <a:solidFill>
                            <a:srgbClr val="000000"/>
                          </a:solidFill>
                          <a:effectLst/>
                          <a:latin typeface="Calibri" panose="020F0502020204030204" pitchFamily="34" charset="0"/>
                        </a:rPr>
                        <a:t>(JIP)</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B8B"/>
                    </a:solidFill>
                  </a:tcPr>
                </a:tc>
                <a:tc>
                  <a:txBody>
                    <a:bodyPr/>
                    <a:lstStyle/>
                    <a:p>
                      <a:pPr algn="ctr" fontAlgn="ctr"/>
                      <a:r>
                        <a:rPr lang="cs-CZ" sz="1300" b="1" i="0" u="none" strike="noStrike" dirty="0">
                          <a:solidFill>
                            <a:srgbClr val="000000"/>
                          </a:solidFill>
                          <a:effectLst/>
                          <a:latin typeface="Calibri" panose="020F0502020204030204" pitchFamily="34" charset="0"/>
                        </a:rPr>
                        <a:t>HFNO pro </a:t>
                      </a:r>
                      <a:r>
                        <a:rPr lang="cs-CZ" sz="1300" b="1" i="0" u="none" strike="noStrike" dirty="0" err="1">
                          <a:solidFill>
                            <a:srgbClr val="000000"/>
                          </a:solidFill>
                          <a:effectLst/>
                          <a:latin typeface="Calibri" panose="020F0502020204030204" pitchFamily="34" charset="0"/>
                        </a:rPr>
                        <a:t>Covid</a:t>
                      </a:r>
                      <a:r>
                        <a:rPr lang="cs-CZ" sz="1300" b="1" i="0" u="none" strike="noStrike" dirty="0">
                          <a:solidFill>
                            <a:srgbClr val="000000"/>
                          </a:solidFill>
                          <a:effectLst/>
                          <a:latin typeface="Calibri" panose="020F0502020204030204" pitchFamily="34" charset="0"/>
                        </a:rPr>
                        <a:t>+</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B8B"/>
                    </a:solidFill>
                  </a:tcPr>
                </a:tc>
                <a:tc>
                  <a:txBody>
                    <a:bodyPr/>
                    <a:lstStyle/>
                    <a:p>
                      <a:pPr algn="ctr" fontAlgn="ctr"/>
                      <a:r>
                        <a:rPr lang="cs-CZ" sz="1300" b="1" i="0" u="none" strike="noStrike">
                          <a:solidFill>
                            <a:srgbClr val="000000"/>
                          </a:solidFill>
                          <a:effectLst/>
                          <a:latin typeface="Calibri" panose="020F0502020204030204" pitchFamily="34" charset="0"/>
                        </a:rPr>
                        <a:t>Volná lůžka UPV</a:t>
                      </a:r>
                      <a:br>
                        <a:rPr lang="cs-CZ" sz="1300" b="1" i="0" u="none" strike="noStrike">
                          <a:solidFill>
                            <a:srgbClr val="000000"/>
                          </a:solidFill>
                          <a:effectLst/>
                          <a:latin typeface="Calibri" panose="020F0502020204030204" pitchFamily="34" charset="0"/>
                        </a:rPr>
                      </a:br>
                      <a:r>
                        <a:rPr lang="cs-CZ" sz="1300" b="1" i="0" u="none" strike="noStrike">
                          <a:solidFill>
                            <a:srgbClr val="000000"/>
                          </a:solidFill>
                          <a:effectLst/>
                          <a:latin typeface="Calibri" panose="020F0502020204030204" pitchFamily="34" charset="0"/>
                        </a:rPr>
                        <a:t>(ARO)</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300" b="1" i="0" u="none" strike="noStrike">
                          <a:solidFill>
                            <a:srgbClr val="000000"/>
                          </a:solidFill>
                          <a:effectLst/>
                          <a:latin typeface="Calibri" panose="020F0502020204030204" pitchFamily="34" charset="0"/>
                        </a:rPr>
                        <a:t>UPV pro Covid+</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276333589"/>
                  </a:ext>
                </a:extLst>
              </a:tr>
              <a:tr h="154347">
                <a:tc>
                  <a:txBody>
                    <a:bodyPr/>
                    <a:lstStyle/>
                    <a:p>
                      <a:pPr algn="ctr" fontAlgn="ctr"/>
                      <a:r>
                        <a:rPr lang="cs-CZ" sz="1300" b="1" i="0" u="none" strike="noStrike">
                          <a:solidFill>
                            <a:srgbClr val="000000"/>
                          </a:solidFill>
                          <a:effectLst/>
                          <a:latin typeface="Calibri" panose="020F0502020204030204" pitchFamily="34" charset="0"/>
                        </a:rPr>
                        <a:t>Hl. m. Praha </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75</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12</a:t>
                      </a:r>
                    </a:p>
                  </a:txBody>
                  <a:tcPr marL="6174" marR="6174" marT="61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300" b="0" i="0" u="none" strike="noStrike">
                          <a:solidFill>
                            <a:srgbClr val="000000"/>
                          </a:solidFill>
                          <a:effectLst/>
                          <a:latin typeface="Calibri" panose="020F0502020204030204" pitchFamily="34" charset="0"/>
                        </a:rPr>
                        <a:t>10</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0</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300" b="0" i="0" u="none" strike="noStrike">
                          <a:solidFill>
                            <a:srgbClr val="000000"/>
                          </a:solidFill>
                          <a:effectLst/>
                          <a:latin typeface="Calibri" panose="020F0502020204030204" pitchFamily="34" charset="0"/>
                        </a:rPr>
                        <a:t>0</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91675282"/>
                  </a:ext>
                </a:extLst>
              </a:tr>
              <a:tr h="154347">
                <a:tc>
                  <a:txBody>
                    <a:bodyPr/>
                    <a:lstStyle/>
                    <a:p>
                      <a:pPr algn="ctr" fontAlgn="ctr"/>
                      <a:r>
                        <a:rPr lang="cs-CZ" sz="1300" b="1" i="0" u="none" strike="noStrike">
                          <a:solidFill>
                            <a:srgbClr val="000000"/>
                          </a:solidFill>
                          <a:effectLst/>
                          <a:latin typeface="Calibri" panose="020F0502020204030204" pitchFamily="34" charset="0"/>
                        </a:rPr>
                        <a:t>Středočeský 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11</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1</a:t>
                      </a:r>
                    </a:p>
                  </a:txBody>
                  <a:tcPr marL="6174" marR="6174" marT="61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300" b="0" i="0" u="none" strike="noStrike">
                          <a:solidFill>
                            <a:srgbClr val="000000"/>
                          </a:solidFill>
                          <a:effectLst/>
                          <a:latin typeface="Calibri" panose="020F0502020204030204" pitchFamily="34" charset="0"/>
                        </a:rPr>
                        <a:t>1</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2</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300" b="0" i="0" u="none" strike="noStrike">
                          <a:solidFill>
                            <a:srgbClr val="000000"/>
                          </a:solidFill>
                          <a:effectLst/>
                          <a:latin typeface="Calibri" panose="020F0502020204030204" pitchFamily="34" charset="0"/>
                        </a:rPr>
                        <a:t>2</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31342685"/>
                  </a:ext>
                </a:extLst>
              </a:tr>
              <a:tr h="154347">
                <a:tc>
                  <a:txBody>
                    <a:bodyPr/>
                    <a:lstStyle/>
                    <a:p>
                      <a:pPr algn="ctr" fontAlgn="ctr"/>
                      <a:r>
                        <a:rPr lang="cs-CZ" sz="1300" b="1" i="0" u="none" strike="noStrike">
                          <a:solidFill>
                            <a:srgbClr val="000000"/>
                          </a:solidFill>
                          <a:effectLst/>
                          <a:latin typeface="Calibri" panose="020F0502020204030204" pitchFamily="34" charset="0"/>
                        </a:rPr>
                        <a:t>Jihočeský 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31</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10</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10</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67140282"/>
                  </a:ext>
                </a:extLst>
              </a:tr>
              <a:tr h="154347">
                <a:tc>
                  <a:txBody>
                    <a:bodyPr/>
                    <a:lstStyle/>
                    <a:p>
                      <a:pPr algn="ctr" fontAlgn="ctr"/>
                      <a:r>
                        <a:rPr lang="cs-CZ" sz="1300" b="1" i="0" u="none" strike="noStrike">
                          <a:solidFill>
                            <a:srgbClr val="000000"/>
                          </a:solidFill>
                          <a:effectLst/>
                          <a:latin typeface="Calibri" panose="020F0502020204030204" pitchFamily="34" charset="0"/>
                        </a:rPr>
                        <a:t>Plzeňský 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4</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0</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300" b="0" i="0" u="none" strike="noStrike">
                          <a:solidFill>
                            <a:srgbClr val="000000"/>
                          </a:solidFill>
                          <a:effectLst/>
                          <a:latin typeface="Calibri" panose="020F0502020204030204" pitchFamily="34" charset="0"/>
                        </a:rPr>
                        <a:t>0</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0</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300" b="0" i="0" u="none" strike="noStrike">
                          <a:solidFill>
                            <a:srgbClr val="000000"/>
                          </a:solidFill>
                          <a:effectLst/>
                          <a:latin typeface="Calibri" panose="020F0502020204030204" pitchFamily="34" charset="0"/>
                        </a:rPr>
                        <a:t>0</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66415960"/>
                  </a:ext>
                </a:extLst>
              </a:tr>
              <a:tr h="154347">
                <a:tc>
                  <a:txBody>
                    <a:bodyPr/>
                    <a:lstStyle/>
                    <a:p>
                      <a:pPr algn="ctr" fontAlgn="ctr"/>
                      <a:r>
                        <a:rPr lang="cs-CZ" sz="1300" b="1" i="0" u="none" strike="noStrike">
                          <a:solidFill>
                            <a:srgbClr val="000000"/>
                          </a:solidFill>
                          <a:effectLst/>
                          <a:latin typeface="Calibri" panose="020F0502020204030204" pitchFamily="34" charset="0"/>
                        </a:rPr>
                        <a:t>Karlovarský 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00890629"/>
                  </a:ext>
                </a:extLst>
              </a:tr>
              <a:tr h="154347">
                <a:tc>
                  <a:txBody>
                    <a:bodyPr/>
                    <a:lstStyle/>
                    <a:p>
                      <a:pPr algn="ctr" fontAlgn="ctr"/>
                      <a:r>
                        <a:rPr lang="cs-CZ" sz="1300" b="1" i="0" u="none" strike="noStrike">
                          <a:solidFill>
                            <a:srgbClr val="000000"/>
                          </a:solidFill>
                          <a:effectLst/>
                          <a:latin typeface="Calibri" panose="020F0502020204030204" pitchFamily="34" charset="0"/>
                        </a:rPr>
                        <a:t>Ústecký 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10</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174" marR="6174" marT="61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6</a:t>
                      </a:r>
                    </a:p>
                  </a:txBody>
                  <a:tcPr marL="6174" marR="6174" marT="617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300" b="0" i="0" u="none" strike="noStrike">
                          <a:solidFill>
                            <a:srgbClr val="000000"/>
                          </a:solidFill>
                          <a:effectLst/>
                          <a:latin typeface="Calibri" panose="020F0502020204030204" pitchFamily="34" charset="0"/>
                        </a:rPr>
                        <a:t>6</a:t>
                      </a:r>
                    </a:p>
                  </a:txBody>
                  <a:tcPr marL="6174" marR="6174" marT="6174"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98345411"/>
                  </a:ext>
                </a:extLst>
              </a:tr>
              <a:tr h="154347">
                <a:tc>
                  <a:txBody>
                    <a:bodyPr/>
                    <a:lstStyle/>
                    <a:p>
                      <a:pPr algn="ctr" fontAlgn="ctr"/>
                      <a:r>
                        <a:rPr lang="cs-CZ" sz="1300" b="1" i="0" u="none" strike="noStrike">
                          <a:solidFill>
                            <a:srgbClr val="000000"/>
                          </a:solidFill>
                          <a:effectLst/>
                          <a:latin typeface="Calibri" panose="020F0502020204030204" pitchFamily="34" charset="0"/>
                        </a:rPr>
                        <a:t>Liberecký 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27280809"/>
                  </a:ext>
                </a:extLst>
              </a:tr>
              <a:tr h="154347">
                <a:tc>
                  <a:txBody>
                    <a:bodyPr/>
                    <a:lstStyle/>
                    <a:p>
                      <a:pPr algn="ctr" fontAlgn="ctr"/>
                      <a:r>
                        <a:rPr lang="cs-CZ" sz="1300" b="1" i="0" u="none" strike="noStrike">
                          <a:solidFill>
                            <a:srgbClr val="000000"/>
                          </a:solidFill>
                          <a:effectLst/>
                          <a:latin typeface="Calibri" panose="020F0502020204030204" pitchFamily="34" charset="0"/>
                        </a:rPr>
                        <a:t>Královéhradecký 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15</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4</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4</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2</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2</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35242625"/>
                  </a:ext>
                </a:extLst>
              </a:tr>
              <a:tr h="154347">
                <a:tc>
                  <a:txBody>
                    <a:bodyPr/>
                    <a:lstStyle/>
                    <a:p>
                      <a:pPr algn="ctr" fontAlgn="ctr"/>
                      <a:r>
                        <a:rPr lang="cs-CZ" sz="1300" b="1" i="0" u="none" strike="noStrike">
                          <a:solidFill>
                            <a:srgbClr val="000000"/>
                          </a:solidFill>
                          <a:effectLst/>
                          <a:latin typeface="Calibri" panose="020F0502020204030204" pitchFamily="34" charset="0"/>
                        </a:rPr>
                        <a:t>Pardubický 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12</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9</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cs-CZ" sz="1300" b="0" i="0" u="none" strike="noStrike">
                          <a:solidFill>
                            <a:srgbClr val="000000"/>
                          </a:solidFill>
                          <a:effectLst/>
                          <a:latin typeface="Calibri" panose="020F0502020204030204" pitchFamily="34" charset="0"/>
                        </a:rPr>
                        <a:t>9</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33321294"/>
                  </a:ext>
                </a:extLst>
              </a:tr>
              <a:tr h="154347">
                <a:tc>
                  <a:txBody>
                    <a:bodyPr/>
                    <a:lstStyle/>
                    <a:p>
                      <a:pPr algn="ctr" fontAlgn="ctr"/>
                      <a:r>
                        <a:rPr lang="cs-CZ" sz="1300" b="1" i="0" u="none" strike="noStrike">
                          <a:solidFill>
                            <a:srgbClr val="000000"/>
                          </a:solidFill>
                          <a:effectLst/>
                          <a:latin typeface="Calibri" panose="020F0502020204030204" pitchFamily="34" charset="0"/>
                        </a:rPr>
                        <a:t>Kraj Vysočina</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4</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0</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300" b="0" i="0" u="none" strike="noStrike">
                          <a:solidFill>
                            <a:srgbClr val="000000"/>
                          </a:solidFill>
                          <a:effectLst/>
                          <a:latin typeface="Calibri" panose="020F0502020204030204" pitchFamily="34" charset="0"/>
                        </a:rPr>
                        <a:t>0</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0</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300" b="0" i="0" u="none" strike="noStrike">
                          <a:solidFill>
                            <a:srgbClr val="000000"/>
                          </a:solidFill>
                          <a:effectLst/>
                          <a:latin typeface="Calibri" panose="020F0502020204030204" pitchFamily="34" charset="0"/>
                        </a:rPr>
                        <a:t>0</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49834160"/>
                  </a:ext>
                </a:extLst>
              </a:tr>
              <a:tr h="154347">
                <a:tc>
                  <a:txBody>
                    <a:bodyPr/>
                    <a:lstStyle/>
                    <a:p>
                      <a:pPr algn="ctr" fontAlgn="ctr"/>
                      <a:r>
                        <a:rPr lang="cs-CZ" sz="1300" b="1" i="0" u="none" strike="noStrike">
                          <a:solidFill>
                            <a:srgbClr val="000000"/>
                          </a:solidFill>
                          <a:effectLst/>
                          <a:latin typeface="Calibri" panose="020F0502020204030204" pitchFamily="34" charset="0"/>
                        </a:rPr>
                        <a:t>Jihomoravský 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29</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12</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300" b="0" i="0" u="none" strike="noStrike">
                          <a:solidFill>
                            <a:srgbClr val="000000"/>
                          </a:solidFill>
                          <a:effectLst/>
                          <a:latin typeface="Calibri" panose="020F0502020204030204" pitchFamily="34" charset="0"/>
                        </a:rPr>
                        <a:t>12</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0</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300" b="0" i="0" u="none" strike="noStrike">
                          <a:solidFill>
                            <a:srgbClr val="000000"/>
                          </a:solidFill>
                          <a:effectLst/>
                          <a:latin typeface="Calibri" panose="020F0502020204030204" pitchFamily="34" charset="0"/>
                        </a:rPr>
                        <a:t>0</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20674928"/>
                  </a:ext>
                </a:extLst>
              </a:tr>
              <a:tr h="154347">
                <a:tc>
                  <a:txBody>
                    <a:bodyPr/>
                    <a:lstStyle/>
                    <a:p>
                      <a:pPr algn="ctr" fontAlgn="ctr"/>
                      <a:r>
                        <a:rPr lang="cs-CZ" sz="1300" b="1" i="0" u="none" strike="noStrike">
                          <a:solidFill>
                            <a:srgbClr val="000000"/>
                          </a:solidFill>
                          <a:effectLst/>
                          <a:latin typeface="Calibri" panose="020F0502020204030204" pitchFamily="34" charset="0"/>
                        </a:rPr>
                        <a:t>Olomoucký 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21</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3</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3</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6</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6</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76318465"/>
                  </a:ext>
                </a:extLst>
              </a:tr>
              <a:tr h="154347">
                <a:tc>
                  <a:txBody>
                    <a:bodyPr/>
                    <a:lstStyle/>
                    <a:p>
                      <a:pPr algn="ctr" fontAlgn="ctr"/>
                      <a:r>
                        <a:rPr lang="cs-CZ" sz="1300" b="1" i="0" u="none" strike="noStrike">
                          <a:solidFill>
                            <a:srgbClr val="000000"/>
                          </a:solidFill>
                          <a:effectLst/>
                          <a:latin typeface="Calibri" panose="020F0502020204030204" pitchFamily="34" charset="0"/>
                        </a:rPr>
                        <a:t>Zlínský 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62</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14</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14</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64062374"/>
                  </a:ext>
                </a:extLst>
              </a:tr>
              <a:tr h="160520">
                <a:tc>
                  <a:txBody>
                    <a:bodyPr/>
                    <a:lstStyle/>
                    <a:p>
                      <a:pPr algn="ctr" fontAlgn="ctr"/>
                      <a:r>
                        <a:rPr lang="cs-CZ" sz="1300" b="1" i="0" u="none" strike="noStrike">
                          <a:solidFill>
                            <a:srgbClr val="000000"/>
                          </a:solidFill>
                          <a:effectLst/>
                          <a:latin typeface="Calibri" panose="020F0502020204030204" pitchFamily="34" charset="0"/>
                        </a:rPr>
                        <a:t>Moravskoslezský 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300" b="0" i="0" u="none" strike="noStrike">
                          <a:solidFill>
                            <a:srgbClr val="000000"/>
                          </a:solidFill>
                          <a:effectLst/>
                          <a:latin typeface="Calibri" panose="020F0502020204030204" pitchFamily="34" charset="0"/>
                        </a:rPr>
                        <a:t>16</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5</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5</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1</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1</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88100315"/>
                  </a:ext>
                </a:extLst>
              </a:tr>
              <a:tr h="166694">
                <a:tc>
                  <a:txBody>
                    <a:bodyPr/>
                    <a:lstStyle/>
                    <a:p>
                      <a:pPr algn="ctr" fontAlgn="ctr"/>
                      <a:r>
                        <a:rPr lang="cs-CZ" sz="1300" b="1" i="0" u="none" strike="noStrike">
                          <a:solidFill>
                            <a:srgbClr val="000000"/>
                          </a:solidFill>
                          <a:effectLst/>
                          <a:latin typeface="Calibri" panose="020F0502020204030204" pitchFamily="34" charset="0"/>
                        </a:rPr>
                        <a:t>Celkové kapacity ČR</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300" b="1" i="0" u="none" strike="noStrike">
                          <a:solidFill>
                            <a:srgbClr val="000000"/>
                          </a:solidFill>
                          <a:effectLst/>
                          <a:latin typeface="Calibri" panose="020F0502020204030204" pitchFamily="34" charset="0"/>
                        </a:rPr>
                        <a:t>290</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70</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1" i="0" u="none" strike="noStrike">
                          <a:solidFill>
                            <a:srgbClr val="000000"/>
                          </a:solidFill>
                          <a:effectLst/>
                          <a:latin typeface="Calibri" panose="020F0502020204030204" pitchFamily="34" charset="0"/>
                        </a:rPr>
                        <a:t>68</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17</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1" i="0" u="none" strike="noStrike">
                          <a:solidFill>
                            <a:srgbClr val="000000"/>
                          </a:solidFill>
                          <a:effectLst/>
                          <a:latin typeface="Calibri" panose="020F0502020204030204" pitchFamily="34" charset="0"/>
                        </a:rPr>
                        <a:t>17</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922761802"/>
                  </a:ext>
                </a:extLst>
              </a:tr>
              <a:tr h="154347">
                <a:tc gridSpan="6">
                  <a:txBody>
                    <a:bodyPr/>
                    <a:lstStyle/>
                    <a:p>
                      <a:pPr algn="r" fontAlgn="ctr"/>
                      <a:r>
                        <a:rPr lang="cs-CZ" sz="1300" b="1" i="0" u="none" strike="noStrike">
                          <a:solidFill>
                            <a:srgbClr val="000000"/>
                          </a:solidFill>
                          <a:effectLst/>
                          <a:latin typeface="Calibri" panose="020F0502020204030204" pitchFamily="34" charset="0"/>
                        </a:rPr>
                        <a:t>                  Zdroj: Online databáze NDLP ÚZIS </a:t>
                      </a:r>
                    </a:p>
                  </a:txBody>
                  <a:tcPr marL="6174" marR="6174" marT="6174"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r" fontAlgn="ctr"/>
                      <a:endParaRPr lang="cs-CZ" sz="1300" b="1"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extLst>
                  <a:ext uri="{0D108BD9-81ED-4DB2-BD59-A6C34878D82A}">
                    <a16:rowId xmlns:a16="http://schemas.microsoft.com/office/drawing/2014/main" val="821633258"/>
                  </a:ext>
                </a:extLst>
              </a:tr>
              <a:tr h="144468">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extLst>
                  <a:ext uri="{0D108BD9-81ED-4DB2-BD59-A6C34878D82A}">
                    <a16:rowId xmlns:a16="http://schemas.microsoft.com/office/drawing/2014/main" val="4162977533"/>
                  </a:ext>
                </a:extLst>
              </a:tr>
              <a:tr h="109852">
                <a:tc>
                  <a:txBody>
                    <a:bodyPr/>
                    <a:lstStyle/>
                    <a:p>
                      <a:pPr algn="r" fontAlgn="ctr"/>
                      <a:r>
                        <a:rPr lang="cs-CZ" sz="1300" b="1" i="0" u="none" strike="noStrike">
                          <a:solidFill>
                            <a:srgbClr val="000000"/>
                          </a:solidFill>
                          <a:effectLst/>
                          <a:latin typeface="Calibri" panose="020F0502020204030204" pitchFamily="34" charset="0"/>
                        </a:rPr>
                        <a:t>Legenda:  </a:t>
                      </a:r>
                    </a:p>
                  </a:txBody>
                  <a:tcPr marL="6174" marR="6174" marT="6174" marB="0" anchor="ctr">
                    <a:lnL>
                      <a:noFill/>
                    </a:lnL>
                    <a:lnR>
                      <a:noFill/>
                    </a:lnR>
                    <a:lnT>
                      <a:noFill/>
                    </a:lnT>
                    <a:lnB>
                      <a:noFill/>
                    </a:lnB>
                  </a:tcPr>
                </a:tc>
                <a:tc>
                  <a:txBody>
                    <a:bodyPr/>
                    <a:lstStyle/>
                    <a:p>
                      <a:pPr algn="ctr" fontAlgn="ctr"/>
                      <a:r>
                        <a:rPr lang="cs-CZ" sz="1300" b="1" i="0" u="none" strike="noStrike">
                          <a:solidFill>
                            <a:srgbClr val="000000"/>
                          </a:solidFill>
                          <a:effectLst/>
                          <a:latin typeface="Calibri" panose="020F0502020204030204" pitchFamily="34" charset="0"/>
                        </a:rPr>
                        <a:t>100 - 50,1 %</a:t>
                      </a:r>
                    </a:p>
                  </a:txBody>
                  <a:tcPr marL="6174" marR="6174" marT="6174" marB="0" anchor="ctr">
                    <a:lnL>
                      <a:noFill/>
                    </a:lnL>
                    <a:lnR>
                      <a:noFill/>
                    </a:lnR>
                    <a:lnT>
                      <a:noFill/>
                    </a:lnT>
                    <a:lnB>
                      <a:noFill/>
                    </a:lnB>
                    <a:solidFill>
                      <a:srgbClr val="00B050"/>
                    </a:solidFill>
                  </a:tcPr>
                </a:tc>
                <a:tc>
                  <a:txBody>
                    <a:bodyPr/>
                    <a:lstStyle/>
                    <a:p>
                      <a:pPr algn="ctr" fontAlgn="ctr"/>
                      <a:r>
                        <a:rPr lang="cs-CZ" sz="1300" b="1" i="0" u="none" strike="noStrike">
                          <a:solidFill>
                            <a:srgbClr val="000000"/>
                          </a:solidFill>
                          <a:effectLst/>
                          <a:latin typeface="Calibri" panose="020F0502020204030204" pitchFamily="34" charset="0"/>
                        </a:rPr>
                        <a:t>50 - 30,1 %</a:t>
                      </a:r>
                    </a:p>
                  </a:txBody>
                  <a:tcPr marL="6174" marR="6174" marT="6174" marB="0" anchor="ctr">
                    <a:lnL>
                      <a:noFill/>
                    </a:lnL>
                    <a:lnR>
                      <a:noFill/>
                    </a:lnR>
                    <a:lnT>
                      <a:noFill/>
                    </a:lnT>
                    <a:lnB>
                      <a:noFill/>
                    </a:lnB>
                    <a:solidFill>
                      <a:srgbClr val="A9D08E"/>
                    </a:solidFill>
                  </a:tcPr>
                </a:tc>
                <a:tc>
                  <a:txBody>
                    <a:bodyPr/>
                    <a:lstStyle/>
                    <a:p>
                      <a:pPr algn="ctr" fontAlgn="ctr"/>
                      <a:r>
                        <a:rPr lang="cs-CZ" sz="1300" b="1" i="0" u="none" strike="noStrike">
                          <a:solidFill>
                            <a:srgbClr val="000000"/>
                          </a:solidFill>
                          <a:effectLst/>
                          <a:latin typeface="Calibri" panose="020F0502020204030204" pitchFamily="34" charset="0"/>
                        </a:rPr>
                        <a:t>30 - 20,1 %</a:t>
                      </a:r>
                    </a:p>
                  </a:txBody>
                  <a:tcPr marL="6174" marR="6174" marT="6174" marB="0" anchor="ctr">
                    <a:lnL>
                      <a:noFill/>
                    </a:lnL>
                    <a:lnR>
                      <a:noFill/>
                    </a:lnR>
                    <a:lnT>
                      <a:noFill/>
                    </a:lnT>
                    <a:lnB>
                      <a:noFill/>
                    </a:lnB>
                    <a:solidFill>
                      <a:srgbClr val="FFD966"/>
                    </a:solidFill>
                  </a:tcPr>
                </a:tc>
                <a:tc>
                  <a:txBody>
                    <a:bodyPr/>
                    <a:lstStyle/>
                    <a:p>
                      <a:pPr algn="ctr" fontAlgn="ctr"/>
                      <a:r>
                        <a:rPr lang="cs-CZ" sz="1300" b="1" i="0" u="none" strike="noStrike">
                          <a:solidFill>
                            <a:srgbClr val="000000"/>
                          </a:solidFill>
                          <a:effectLst/>
                          <a:latin typeface="Calibri" panose="020F0502020204030204" pitchFamily="34" charset="0"/>
                        </a:rPr>
                        <a:t>20 - 10,1 %</a:t>
                      </a:r>
                    </a:p>
                  </a:txBody>
                  <a:tcPr marL="6174" marR="6174" marT="6174" marB="0" anchor="ctr">
                    <a:lnL>
                      <a:noFill/>
                    </a:lnL>
                    <a:lnR>
                      <a:noFill/>
                    </a:lnR>
                    <a:lnT>
                      <a:noFill/>
                    </a:lnT>
                    <a:lnB>
                      <a:noFill/>
                    </a:lnB>
                    <a:solidFill>
                      <a:srgbClr val="FA8976"/>
                    </a:solidFill>
                  </a:tcPr>
                </a:tc>
                <a:tc>
                  <a:txBody>
                    <a:bodyPr/>
                    <a:lstStyle/>
                    <a:p>
                      <a:pPr algn="ctr" fontAlgn="ctr"/>
                      <a:r>
                        <a:rPr lang="cs-CZ" sz="1300" b="1" i="0" u="none" strike="noStrike">
                          <a:solidFill>
                            <a:srgbClr val="000000"/>
                          </a:solidFill>
                          <a:effectLst/>
                          <a:latin typeface="Calibri" panose="020F0502020204030204" pitchFamily="34" charset="0"/>
                        </a:rPr>
                        <a:t>10 - 0 %</a:t>
                      </a:r>
                    </a:p>
                  </a:txBody>
                  <a:tcPr marL="6174" marR="6174" marT="6174" marB="0" anchor="ctr">
                    <a:lnL>
                      <a:noFill/>
                    </a:lnL>
                    <a:lnR>
                      <a:noFill/>
                    </a:lnR>
                    <a:lnT>
                      <a:noFill/>
                    </a:lnT>
                    <a:lnB>
                      <a:noFill/>
                    </a:lnB>
                    <a:solidFill>
                      <a:srgbClr val="FF0000"/>
                    </a:solidFill>
                  </a:tcPr>
                </a:tc>
                <a:tc>
                  <a:txBody>
                    <a:bodyPr/>
                    <a:lstStyle/>
                    <a:p>
                      <a:pPr algn="l" fontAlgn="ctr"/>
                      <a:r>
                        <a:rPr lang="cs-CZ" sz="1300" b="1" i="0" u="none" strike="noStrike">
                          <a:solidFill>
                            <a:srgbClr val="000000"/>
                          </a:solidFill>
                          <a:effectLst/>
                          <a:latin typeface="Calibri" panose="020F0502020204030204" pitchFamily="34" charset="0"/>
                        </a:rPr>
                        <a:t> celkových kapacit</a:t>
                      </a:r>
                    </a:p>
                  </a:txBody>
                  <a:tcPr marL="6174" marR="6174" marT="6174" marB="0" anchor="ctr">
                    <a:lnL>
                      <a:noFill/>
                    </a:lnL>
                    <a:lnR>
                      <a:noFill/>
                    </a:lnR>
                    <a:lnT>
                      <a:noFill/>
                    </a:lnT>
                    <a:lnB>
                      <a:noFill/>
                    </a:lnB>
                  </a:tcPr>
                </a:tc>
                <a:extLst>
                  <a:ext uri="{0D108BD9-81ED-4DB2-BD59-A6C34878D82A}">
                    <a16:rowId xmlns:a16="http://schemas.microsoft.com/office/drawing/2014/main" val="3211048075"/>
                  </a:ext>
                </a:extLst>
              </a:tr>
              <a:tr h="154347">
                <a:tc gridSpan="3">
                  <a:txBody>
                    <a:bodyPr/>
                    <a:lstStyle/>
                    <a:p>
                      <a:pPr algn="r" fontAlgn="ctr"/>
                      <a:r>
                        <a:rPr lang="pl-PL" sz="1300" b="1" i="0" u="none" strike="noStrike">
                          <a:solidFill>
                            <a:srgbClr val="000000"/>
                          </a:solidFill>
                          <a:effectLst/>
                          <a:latin typeface="Calibri" panose="020F0502020204030204" pitchFamily="34" charset="0"/>
                        </a:rPr>
                        <a:t> Nemocnice s aktualizací starší 48 hod.: </a:t>
                      </a:r>
                    </a:p>
                  </a:txBody>
                  <a:tcPr marL="6174" marR="6174" marT="6174" marB="0" anchor="ctr">
                    <a:lnL>
                      <a:noFill/>
                    </a:lnL>
                    <a:lnR>
                      <a:noFill/>
                    </a:lnR>
                    <a:lnT>
                      <a:noFill/>
                    </a:lnT>
                    <a:lnB>
                      <a:noFill/>
                    </a:lnB>
                  </a:tcPr>
                </a:tc>
                <a:tc hMerge="1">
                  <a:txBody>
                    <a:bodyPr/>
                    <a:lstStyle/>
                    <a:p>
                      <a:endParaRPr lang="cs-CZ"/>
                    </a:p>
                  </a:txBody>
                  <a:tcPr/>
                </a:tc>
                <a:tc hMerge="1">
                  <a:txBody>
                    <a:bodyPr/>
                    <a:lstStyle/>
                    <a:p>
                      <a:endParaRPr lang="cs-CZ"/>
                    </a:p>
                  </a:txBody>
                  <a:tcPr/>
                </a:tc>
                <a:tc>
                  <a:txBody>
                    <a:bodyPr/>
                    <a:lstStyle/>
                    <a:p>
                      <a:pPr algn="ctr" fontAlgn="ctr"/>
                      <a:r>
                        <a:rPr lang="cs-CZ" sz="1300" b="1" i="0" u="none" strike="noStrike">
                          <a:solidFill>
                            <a:srgbClr val="000000"/>
                          </a:solidFill>
                          <a:effectLst/>
                          <a:latin typeface="Calibri" panose="020F0502020204030204" pitchFamily="34" charset="0"/>
                        </a:rPr>
                        <a:t>5x</a:t>
                      </a:r>
                    </a:p>
                  </a:txBody>
                  <a:tcPr marL="6174" marR="6174" marT="6174"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tc>
                  <a:txBody>
                    <a:bodyPr/>
                    <a:lstStyle/>
                    <a:p>
                      <a:pPr algn="l" fontAlgn="ctr"/>
                      <a:endParaRPr lang="cs-CZ" sz="1300" b="0" i="0" u="none" strike="noStrike" dirty="0">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extLst>
                  <a:ext uri="{0D108BD9-81ED-4DB2-BD59-A6C34878D82A}">
                    <a16:rowId xmlns:a16="http://schemas.microsoft.com/office/drawing/2014/main" val="2026773957"/>
                  </a:ext>
                </a:extLst>
              </a:tr>
            </a:tbl>
          </a:graphicData>
        </a:graphic>
      </p:graphicFrame>
    </p:spTree>
    <p:extLst>
      <p:ext uri="{BB962C8B-B14F-4D97-AF65-F5344CB8AC3E}">
        <p14:creationId xmlns:p14="http://schemas.microsoft.com/office/powerpoint/2010/main" val="2681235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32818" y="0"/>
            <a:ext cx="9885238" cy="896492"/>
          </a:xfrm>
        </p:spPr>
        <p:txBody>
          <a:bodyPr/>
          <a:lstStyle/>
          <a:p>
            <a:r>
              <a:rPr lang="cs-CZ" sz="2800" dirty="0"/>
              <a:t>Národní dispečink lůžkové péče</a:t>
            </a:r>
          </a:p>
        </p:txBody>
      </p:sp>
      <p:sp>
        <p:nvSpPr>
          <p:cNvPr id="8" name="TextovéPole 7"/>
          <p:cNvSpPr txBox="1"/>
          <p:nvPr/>
        </p:nvSpPr>
        <p:spPr>
          <a:xfrm>
            <a:off x="9486005" y="2147602"/>
            <a:ext cx="2786020" cy="1785104"/>
          </a:xfrm>
          <a:prstGeom prst="rect">
            <a:avLst/>
          </a:prstGeom>
          <a:noFill/>
        </p:spPr>
        <p:txBody>
          <a:bodyPr wrap="square" rtlCol="0">
            <a:spAutoFit/>
          </a:bodyPr>
          <a:lstStyle/>
          <a:p>
            <a:pPr algn="ctr"/>
            <a:r>
              <a:rPr lang="cs-CZ" b="1" dirty="0"/>
              <a:t>Obsazená standardní</a:t>
            </a:r>
          </a:p>
          <a:p>
            <a:pPr algn="ctr"/>
            <a:r>
              <a:rPr lang="cs-CZ" b="1" dirty="0"/>
              <a:t> lůžka C+ </a:t>
            </a:r>
            <a:r>
              <a:rPr lang="cs-CZ" b="1" dirty="0" smtClean="0"/>
              <a:t>pacienty k 16.11.2021 00:20</a:t>
            </a:r>
          </a:p>
          <a:p>
            <a:pPr algn="ctr"/>
            <a:endParaRPr lang="cs-CZ" b="1" dirty="0"/>
          </a:p>
          <a:p>
            <a:pPr algn="ctr"/>
            <a:r>
              <a:rPr lang="cs-CZ" b="1" dirty="0" smtClean="0"/>
              <a:t>3 685</a:t>
            </a:r>
            <a:endParaRPr lang="cs-CZ" b="1" dirty="0"/>
          </a:p>
          <a:p>
            <a:pPr algn="ctr"/>
            <a:endParaRPr lang="cs-CZ" sz="2000" b="1" dirty="0"/>
          </a:p>
        </p:txBody>
      </p:sp>
      <p:sp>
        <p:nvSpPr>
          <p:cNvPr id="3" name="TextovéPole 2"/>
          <p:cNvSpPr txBox="1"/>
          <p:nvPr/>
        </p:nvSpPr>
        <p:spPr>
          <a:xfrm>
            <a:off x="9645161" y="4001514"/>
            <a:ext cx="2467708" cy="1077218"/>
          </a:xfrm>
          <a:prstGeom prst="rect">
            <a:avLst/>
          </a:prstGeom>
          <a:noFill/>
        </p:spPr>
        <p:txBody>
          <a:bodyPr wrap="square" rtlCol="0">
            <a:spAutoFit/>
          </a:bodyPr>
          <a:lstStyle/>
          <a:p>
            <a:pPr algn="ctr"/>
            <a:r>
              <a:rPr lang="cs-CZ" sz="1600" b="1" dirty="0"/>
              <a:t>* Izolační </a:t>
            </a:r>
            <a:r>
              <a:rPr lang="cs-CZ" sz="1600" b="1" dirty="0" smtClean="0"/>
              <a:t>lůžka </a:t>
            </a:r>
            <a:r>
              <a:rPr lang="cs-CZ" sz="1600" b="1" dirty="0"/>
              <a:t>s kyslíkem jsou umístěna na standardních odděleních.</a:t>
            </a:r>
          </a:p>
        </p:txBody>
      </p:sp>
      <p:graphicFrame>
        <p:nvGraphicFramePr>
          <p:cNvPr id="5" name="Tabulka 4"/>
          <p:cNvGraphicFramePr>
            <a:graphicFrameLocks noGrp="1"/>
          </p:cNvGraphicFramePr>
          <p:nvPr>
            <p:extLst>
              <p:ext uri="{D42A27DB-BD31-4B8C-83A1-F6EECF244321}">
                <p14:modId xmlns:p14="http://schemas.microsoft.com/office/powerpoint/2010/main" val="585591056"/>
              </p:ext>
            </p:extLst>
          </p:nvPr>
        </p:nvGraphicFramePr>
        <p:xfrm>
          <a:off x="244896" y="1034320"/>
          <a:ext cx="9312341" cy="5303976"/>
        </p:xfrm>
        <a:graphic>
          <a:graphicData uri="http://schemas.openxmlformats.org/drawingml/2006/table">
            <a:tbl>
              <a:tblPr/>
              <a:tblGrid>
                <a:gridCol w="2063949">
                  <a:extLst>
                    <a:ext uri="{9D8B030D-6E8A-4147-A177-3AD203B41FA5}">
                      <a16:colId xmlns:a16="http://schemas.microsoft.com/office/drawing/2014/main" val="4263818952"/>
                    </a:ext>
                  </a:extLst>
                </a:gridCol>
                <a:gridCol w="1263641">
                  <a:extLst>
                    <a:ext uri="{9D8B030D-6E8A-4147-A177-3AD203B41FA5}">
                      <a16:colId xmlns:a16="http://schemas.microsoft.com/office/drawing/2014/main" val="3741058621"/>
                    </a:ext>
                  </a:extLst>
                </a:gridCol>
                <a:gridCol w="1168869">
                  <a:extLst>
                    <a:ext uri="{9D8B030D-6E8A-4147-A177-3AD203B41FA5}">
                      <a16:colId xmlns:a16="http://schemas.microsoft.com/office/drawing/2014/main" val="1474187852"/>
                    </a:ext>
                  </a:extLst>
                </a:gridCol>
                <a:gridCol w="1165358">
                  <a:extLst>
                    <a:ext uri="{9D8B030D-6E8A-4147-A177-3AD203B41FA5}">
                      <a16:colId xmlns:a16="http://schemas.microsoft.com/office/drawing/2014/main" val="2796653396"/>
                    </a:ext>
                  </a:extLst>
                </a:gridCol>
                <a:gridCol w="1207480">
                  <a:extLst>
                    <a:ext uri="{9D8B030D-6E8A-4147-A177-3AD203B41FA5}">
                      <a16:colId xmlns:a16="http://schemas.microsoft.com/office/drawing/2014/main" val="2295061466"/>
                    </a:ext>
                  </a:extLst>
                </a:gridCol>
                <a:gridCol w="1221522">
                  <a:extLst>
                    <a:ext uri="{9D8B030D-6E8A-4147-A177-3AD203B41FA5}">
                      <a16:colId xmlns:a16="http://schemas.microsoft.com/office/drawing/2014/main" val="3269553199"/>
                    </a:ext>
                  </a:extLst>
                </a:gridCol>
                <a:gridCol w="1221522">
                  <a:extLst>
                    <a:ext uri="{9D8B030D-6E8A-4147-A177-3AD203B41FA5}">
                      <a16:colId xmlns:a16="http://schemas.microsoft.com/office/drawing/2014/main" val="3353905504"/>
                    </a:ext>
                  </a:extLst>
                </a:gridCol>
              </a:tblGrid>
              <a:tr h="178334">
                <a:tc gridSpan="7">
                  <a:txBody>
                    <a:bodyPr/>
                    <a:lstStyle/>
                    <a:p>
                      <a:pPr algn="ctr" fontAlgn="ctr"/>
                      <a:r>
                        <a:rPr lang="cs-CZ" sz="1300" b="1" i="0" u="none" strike="noStrike">
                          <a:solidFill>
                            <a:srgbClr val="000000"/>
                          </a:solidFill>
                          <a:effectLst/>
                          <a:latin typeface="Calibri" panose="020F0502020204030204" pitchFamily="34" charset="0"/>
                        </a:rPr>
                        <a:t>Infekční a neinfekční oddělení</a:t>
                      </a:r>
                    </a:p>
                  </a:txBody>
                  <a:tcPr marL="6369" marR="6369" marT="6369" marB="0" anchor="ctr">
                    <a:lnL>
                      <a:noFill/>
                    </a:lnL>
                    <a:lnR>
                      <a:noFill/>
                    </a:lnR>
                    <a:lnT>
                      <a:noFill/>
                    </a:lnT>
                    <a:lnB>
                      <a:noFill/>
                    </a:lnB>
                    <a:solidFill>
                      <a:srgbClr val="FFE699"/>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3509870513"/>
                  </a:ext>
                </a:extLst>
              </a:tr>
              <a:tr h="178334">
                <a:tc gridSpan="6">
                  <a:txBody>
                    <a:bodyPr/>
                    <a:lstStyle/>
                    <a:p>
                      <a:pPr algn="l" fontAlgn="ctr"/>
                      <a:r>
                        <a:rPr lang="cs-CZ" sz="1300" b="1" i="0" u="none" strike="noStrike">
                          <a:solidFill>
                            <a:srgbClr val="000000"/>
                          </a:solidFill>
                          <a:effectLst/>
                          <a:latin typeface="Calibri" panose="020F0502020204030204" pitchFamily="34" charset="0"/>
                        </a:rPr>
                        <a:t>Přehled kapacit standardních lůžek s přívodem kyslíku v ČR k 16.11. 2021, 11:00 h</a:t>
                      </a:r>
                    </a:p>
                  </a:txBody>
                  <a:tcPr marL="6369" marR="6369" marT="6369" marB="0" anchor="ctr">
                    <a:lnL>
                      <a:noFill/>
                    </a:lnL>
                    <a:lnR>
                      <a:noFill/>
                    </a:lnR>
                    <a:lnT>
                      <a:noFill/>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ctr" fontAlgn="ctr"/>
                      <a:endParaRPr lang="cs-CZ" sz="1300" b="1"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a:noFill/>
                    </a:lnB>
                  </a:tcPr>
                </a:tc>
                <a:extLst>
                  <a:ext uri="{0D108BD9-81ED-4DB2-BD59-A6C34878D82A}">
                    <a16:rowId xmlns:a16="http://schemas.microsoft.com/office/drawing/2014/main" val="1406673457"/>
                  </a:ext>
                </a:extLst>
              </a:tr>
              <a:tr h="165595">
                <a:tc>
                  <a:txBody>
                    <a:bodyPr/>
                    <a:lstStyle/>
                    <a:p>
                      <a:pPr algn="l" fontAlgn="ctr"/>
                      <a:r>
                        <a:rPr lang="cs-CZ" sz="1300" b="0" i="0" u="none" strike="noStrike">
                          <a:solidFill>
                            <a:srgbClr val="000000"/>
                          </a:solidFill>
                          <a:effectLst/>
                          <a:latin typeface="Calibri" panose="020F0502020204030204" pitchFamily="34" charset="0"/>
                        </a:rPr>
                        <a:t> </a:t>
                      </a:r>
                    </a:p>
                  </a:txBody>
                  <a:tcPr marL="6369" marR="6369" marT="6369"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4412292"/>
                  </a:ext>
                </a:extLst>
              </a:tr>
              <a:tr h="178334">
                <a:tc rowSpan="2">
                  <a:txBody>
                    <a:bodyPr/>
                    <a:lstStyle/>
                    <a:p>
                      <a:pPr algn="ctr" fontAlgn="ctr"/>
                      <a:r>
                        <a:rPr lang="cs-CZ" sz="1300" b="1" i="0" u="none" strike="noStrike">
                          <a:solidFill>
                            <a:srgbClr val="000000"/>
                          </a:solidFill>
                          <a:effectLst/>
                          <a:latin typeface="Calibri" panose="020F0502020204030204" pitchFamily="34" charset="0"/>
                        </a:rPr>
                        <a:t>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gridSpan="3">
                  <a:txBody>
                    <a:bodyPr/>
                    <a:lstStyle/>
                    <a:p>
                      <a:pPr algn="ctr" fontAlgn="ctr"/>
                      <a:r>
                        <a:rPr lang="cs-CZ" sz="1300" b="1" i="0" u="none" strike="noStrike">
                          <a:solidFill>
                            <a:srgbClr val="000000"/>
                          </a:solidFill>
                          <a:effectLst/>
                          <a:latin typeface="Calibri" panose="020F0502020204030204" pitchFamily="34" charset="0"/>
                        </a:rPr>
                        <a:t>Standardní lůžka s O</a:t>
                      </a:r>
                      <a:r>
                        <a:rPr lang="cs-CZ" sz="1300" b="1" i="0" u="none" strike="noStrike" baseline="-25000">
                          <a:solidFill>
                            <a:srgbClr val="000000"/>
                          </a:solidFill>
                          <a:effectLst/>
                          <a:latin typeface="Calibri" panose="020F0502020204030204" pitchFamily="34" charset="0"/>
                        </a:rPr>
                        <a:t>2</a:t>
                      </a:r>
                      <a:endParaRPr lang="cs-CZ" sz="1300" b="1" i="0" u="none" strike="noStrike">
                        <a:solidFill>
                          <a:srgbClr val="000000"/>
                        </a:solidFill>
                        <a:effectLst/>
                        <a:latin typeface="Calibri" panose="020F0502020204030204" pitchFamily="34" charset="0"/>
                      </a:endParaRP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hMerge="1">
                  <a:txBody>
                    <a:bodyPr/>
                    <a:lstStyle/>
                    <a:p>
                      <a:endParaRPr lang="cs-CZ"/>
                    </a:p>
                  </a:txBody>
                  <a:tcPr/>
                </a:tc>
                <a:tc hMerge="1">
                  <a:txBody>
                    <a:bodyPr/>
                    <a:lstStyle/>
                    <a:p>
                      <a:endParaRPr lang="cs-CZ"/>
                    </a:p>
                  </a:txBody>
                  <a:tcPr/>
                </a:tc>
                <a:tc gridSpan="3">
                  <a:txBody>
                    <a:bodyPr/>
                    <a:lstStyle/>
                    <a:p>
                      <a:pPr algn="ctr" fontAlgn="ctr"/>
                      <a:r>
                        <a:rPr lang="cs-CZ" sz="1300" b="1" i="0" u="none" strike="noStrike">
                          <a:solidFill>
                            <a:srgbClr val="000000"/>
                          </a:solidFill>
                          <a:effectLst/>
                          <a:latin typeface="Calibri" panose="020F0502020204030204" pitchFamily="34" charset="0"/>
                        </a:rPr>
                        <a:t>Lůžka na Infekčním oddělení s O</a:t>
                      </a:r>
                      <a:r>
                        <a:rPr lang="cs-CZ" sz="1300" b="1" i="0" u="none" strike="noStrike" baseline="-25000">
                          <a:solidFill>
                            <a:srgbClr val="000000"/>
                          </a:solidFill>
                          <a:effectLst/>
                          <a:latin typeface="Calibri" panose="020F0502020204030204" pitchFamily="34" charset="0"/>
                        </a:rPr>
                        <a:t>2</a:t>
                      </a:r>
                      <a:endParaRPr lang="cs-CZ" sz="1300" b="1" i="0" u="none" strike="noStrike">
                        <a:solidFill>
                          <a:srgbClr val="000000"/>
                        </a:solidFill>
                        <a:effectLst/>
                        <a:latin typeface="Calibri" panose="020F0502020204030204" pitchFamily="34" charset="0"/>
                      </a:endParaRP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1798240618"/>
                  </a:ext>
                </a:extLst>
              </a:tr>
              <a:tr h="484048">
                <a:tc vMerge="1">
                  <a:txBody>
                    <a:bodyPr/>
                    <a:lstStyle/>
                    <a:p>
                      <a:endParaRPr lang="cs-CZ"/>
                    </a:p>
                  </a:txBody>
                  <a:tcPr/>
                </a:tc>
                <a:tc>
                  <a:txBody>
                    <a:bodyPr/>
                    <a:lstStyle/>
                    <a:p>
                      <a:pPr algn="ctr" fontAlgn="ctr"/>
                      <a:r>
                        <a:rPr lang="cs-CZ" sz="1300" b="1" i="0" u="none" strike="noStrike">
                          <a:solidFill>
                            <a:srgbClr val="000000"/>
                          </a:solidFill>
                          <a:effectLst/>
                          <a:latin typeface="Calibri" panose="020F0502020204030204" pitchFamily="34" charset="0"/>
                        </a:rPr>
                        <a:t>Celková kapacita lůžek</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300" b="1" i="0" u="none" strike="noStrike">
                          <a:solidFill>
                            <a:srgbClr val="000000"/>
                          </a:solidFill>
                          <a:effectLst/>
                          <a:latin typeface="Calibri" panose="020F0502020204030204" pitchFamily="34" charset="0"/>
                        </a:rPr>
                        <a:t>Volná standardní lůžka </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300" b="1" i="0" u="none" strike="noStrike">
                          <a:solidFill>
                            <a:srgbClr val="000000"/>
                          </a:solidFill>
                          <a:effectLst/>
                          <a:latin typeface="Calibri" panose="020F0502020204030204" pitchFamily="34" charset="0"/>
                        </a:rPr>
                        <a:t>Z toho pro Covid+</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300" b="1" i="0" u="none" strike="noStrike">
                          <a:solidFill>
                            <a:srgbClr val="000000"/>
                          </a:solidFill>
                          <a:effectLst/>
                          <a:latin typeface="Calibri" panose="020F0502020204030204" pitchFamily="34" charset="0"/>
                        </a:rPr>
                        <a:t>Celková kapacita lůžek</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300" b="1" i="0" u="none" strike="noStrike">
                          <a:solidFill>
                            <a:srgbClr val="000000"/>
                          </a:solidFill>
                          <a:effectLst/>
                          <a:latin typeface="Calibri" panose="020F0502020204030204" pitchFamily="34" charset="0"/>
                        </a:rPr>
                        <a:t>Volná lůžka na Infekčním oddělení</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300" b="1" i="0" u="none" strike="noStrike">
                          <a:solidFill>
                            <a:srgbClr val="000000"/>
                          </a:solidFill>
                          <a:effectLst/>
                          <a:latin typeface="Calibri" panose="020F0502020204030204" pitchFamily="34" charset="0"/>
                        </a:rPr>
                        <a:t>Z toho pro Covid+</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extLst>
                  <a:ext uri="{0D108BD9-81ED-4DB2-BD59-A6C34878D82A}">
                    <a16:rowId xmlns:a16="http://schemas.microsoft.com/office/drawing/2014/main" val="2551067573"/>
                  </a:ext>
                </a:extLst>
              </a:tr>
              <a:tr h="159226">
                <a:tc>
                  <a:txBody>
                    <a:bodyPr/>
                    <a:lstStyle/>
                    <a:p>
                      <a:pPr algn="ctr" fontAlgn="ctr"/>
                      <a:r>
                        <a:rPr lang="cs-CZ" sz="1300" b="1" i="0" u="none" strike="noStrike">
                          <a:solidFill>
                            <a:srgbClr val="000000"/>
                          </a:solidFill>
                          <a:effectLst/>
                          <a:latin typeface="Calibri" panose="020F0502020204030204" pitchFamily="34" charset="0"/>
                        </a:rPr>
                        <a:t>Hl. m. Praha </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3 139</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515</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300" b="0" i="0" u="none" strike="noStrike">
                          <a:solidFill>
                            <a:srgbClr val="000000"/>
                          </a:solidFill>
                          <a:effectLst/>
                          <a:latin typeface="Calibri" panose="020F0502020204030204" pitchFamily="34" charset="0"/>
                        </a:rPr>
                        <a:t>54</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135</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21</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300" b="0" i="0" u="none" strike="noStrike">
                          <a:solidFill>
                            <a:srgbClr val="000000"/>
                          </a:solidFill>
                          <a:effectLst/>
                          <a:latin typeface="Calibri" panose="020F0502020204030204" pitchFamily="34" charset="0"/>
                        </a:rPr>
                        <a:t>19</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229444910"/>
                  </a:ext>
                </a:extLst>
              </a:tr>
              <a:tr h="159226">
                <a:tc>
                  <a:txBody>
                    <a:bodyPr/>
                    <a:lstStyle/>
                    <a:p>
                      <a:pPr algn="ctr" fontAlgn="ctr"/>
                      <a:r>
                        <a:rPr lang="cs-CZ" sz="1300" b="1" i="0" u="none" strike="noStrike">
                          <a:solidFill>
                            <a:srgbClr val="000000"/>
                          </a:solidFill>
                          <a:effectLst/>
                          <a:latin typeface="Calibri" panose="020F0502020204030204" pitchFamily="34" charset="0"/>
                        </a:rPr>
                        <a:t>Středočeský 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1 828</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307</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300" b="0" i="0" u="none" strike="noStrike">
                          <a:solidFill>
                            <a:srgbClr val="000000"/>
                          </a:solidFill>
                          <a:effectLst/>
                          <a:latin typeface="Calibri" panose="020F0502020204030204" pitchFamily="34" charset="0"/>
                        </a:rPr>
                        <a:t>77</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23</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1</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300" b="0" i="0" u="none" strike="noStrike">
                          <a:solidFill>
                            <a:srgbClr val="000000"/>
                          </a:solidFill>
                          <a:effectLst/>
                          <a:latin typeface="Calibri" panose="020F0502020204030204" pitchFamily="34" charset="0"/>
                        </a:rPr>
                        <a:t>1</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36385712"/>
                  </a:ext>
                </a:extLst>
              </a:tr>
              <a:tr h="159226">
                <a:tc>
                  <a:txBody>
                    <a:bodyPr/>
                    <a:lstStyle/>
                    <a:p>
                      <a:pPr algn="ctr" fontAlgn="ctr"/>
                      <a:r>
                        <a:rPr lang="cs-CZ" sz="1300" b="1" i="0" u="none" strike="noStrike">
                          <a:solidFill>
                            <a:srgbClr val="000000"/>
                          </a:solidFill>
                          <a:effectLst/>
                          <a:latin typeface="Calibri" panose="020F0502020204030204" pitchFamily="34" charset="0"/>
                        </a:rPr>
                        <a:t>Jihočeský 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1 634</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532</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99</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90</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26</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26</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35805071"/>
                  </a:ext>
                </a:extLst>
              </a:tr>
              <a:tr h="159226">
                <a:tc>
                  <a:txBody>
                    <a:bodyPr/>
                    <a:lstStyle/>
                    <a:p>
                      <a:pPr algn="ctr" fontAlgn="ctr"/>
                      <a:r>
                        <a:rPr lang="cs-CZ" sz="1300" b="1" i="0" u="none" strike="noStrike">
                          <a:solidFill>
                            <a:srgbClr val="000000"/>
                          </a:solidFill>
                          <a:effectLst/>
                          <a:latin typeface="Calibri" panose="020F0502020204030204" pitchFamily="34" charset="0"/>
                        </a:rPr>
                        <a:t>Plzeňský 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1 659</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414</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63</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32</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7</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4</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89098094"/>
                  </a:ext>
                </a:extLst>
              </a:tr>
              <a:tr h="159226">
                <a:tc>
                  <a:txBody>
                    <a:bodyPr/>
                    <a:lstStyle/>
                    <a:p>
                      <a:pPr algn="ctr" fontAlgn="ctr"/>
                      <a:r>
                        <a:rPr lang="cs-CZ" sz="1300" b="1" i="0" u="none" strike="noStrike">
                          <a:solidFill>
                            <a:srgbClr val="000000"/>
                          </a:solidFill>
                          <a:effectLst/>
                          <a:latin typeface="Calibri" panose="020F0502020204030204" pitchFamily="34" charset="0"/>
                        </a:rPr>
                        <a:t>Karlovarský 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418</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58</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300" b="0" i="0" u="none" strike="noStrike">
                          <a:solidFill>
                            <a:srgbClr val="000000"/>
                          </a:solidFill>
                          <a:effectLst/>
                          <a:latin typeface="Calibri" panose="020F0502020204030204" pitchFamily="34" charset="0"/>
                        </a:rPr>
                        <a:t>28</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20</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4</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300" b="0" i="0" u="none" strike="noStrike">
                          <a:solidFill>
                            <a:srgbClr val="000000"/>
                          </a:solidFill>
                          <a:effectLst/>
                          <a:latin typeface="Calibri" panose="020F0502020204030204" pitchFamily="34" charset="0"/>
                        </a:rPr>
                        <a:t>4</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165735151"/>
                  </a:ext>
                </a:extLst>
              </a:tr>
              <a:tr h="159226">
                <a:tc>
                  <a:txBody>
                    <a:bodyPr/>
                    <a:lstStyle/>
                    <a:p>
                      <a:pPr algn="ctr" fontAlgn="ctr"/>
                      <a:r>
                        <a:rPr lang="cs-CZ" sz="1300" b="1" i="0" u="none" strike="noStrike">
                          <a:solidFill>
                            <a:srgbClr val="000000"/>
                          </a:solidFill>
                          <a:effectLst/>
                          <a:latin typeface="Calibri" panose="020F0502020204030204" pitchFamily="34" charset="0"/>
                        </a:rPr>
                        <a:t>Ústecký 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1 497</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402</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55</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59</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13</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1</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82323906"/>
                  </a:ext>
                </a:extLst>
              </a:tr>
              <a:tr h="159226">
                <a:tc>
                  <a:txBody>
                    <a:bodyPr/>
                    <a:lstStyle/>
                    <a:p>
                      <a:pPr algn="ctr" fontAlgn="ctr"/>
                      <a:r>
                        <a:rPr lang="cs-CZ" sz="1300" b="1" i="0" u="none" strike="noStrike">
                          <a:solidFill>
                            <a:srgbClr val="000000"/>
                          </a:solidFill>
                          <a:effectLst/>
                          <a:latin typeface="Calibri" panose="020F0502020204030204" pitchFamily="34" charset="0"/>
                        </a:rPr>
                        <a:t>Liberecký 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832</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201</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25</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221763296"/>
                  </a:ext>
                </a:extLst>
              </a:tr>
              <a:tr h="159226">
                <a:tc>
                  <a:txBody>
                    <a:bodyPr/>
                    <a:lstStyle/>
                    <a:p>
                      <a:pPr algn="ctr" fontAlgn="ctr"/>
                      <a:r>
                        <a:rPr lang="cs-CZ" sz="1300" b="1" i="0" u="none" strike="noStrike">
                          <a:solidFill>
                            <a:srgbClr val="000000"/>
                          </a:solidFill>
                          <a:effectLst/>
                          <a:latin typeface="Calibri" panose="020F0502020204030204" pitchFamily="34" charset="0"/>
                        </a:rPr>
                        <a:t>Královéhradecký 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1 344</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144</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300" b="0" i="0" u="none" strike="noStrike">
                          <a:solidFill>
                            <a:srgbClr val="000000"/>
                          </a:solidFill>
                          <a:effectLst/>
                          <a:latin typeface="Calibri" panose="020F0502020204030204" pitchFamily="34" charset="0"/>
                        </a:rPr>
                        <a:t>25</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32</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13</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13</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2285763"/>
                  </a:ext>
                </a:extLst>
              </a:tr>
              <a:tr h="159226">
                <a:tc>
                  <a:txBody>
                    <a:bodyPr/>
                    <a:lstStyle/>
                    <a:p>
                      <a:pPr algn="ctr" fontAlgn="ctr"/>
                      <a:r>
                        <a:rPr lang="cs-CZ" sz="1300" b="1" i="0" u="none" strike="noStrike">
                          <a:solidFill>
                            <a:srgbClr val="000000"/>
                          </a:solidFill>
                          <a:effectLst/>
                          <a:latin typeface="Calibri" panose="020F0502020204030204" pitchFamily="34" charset="0"/>
                        </a:rPr>
                        <a:t>Pardubický 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900</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244</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24</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64</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9</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300" b="0" i="0" u="none" strike="noStrike">
                          <a:solidFill>
                            <a:srgbClr val="000000"/>
                          </a:solidFill>
                          <a:effectLst/>
                          <a:latin typeface="Calibri" panose="020F0502020204030204" pitchFamily="34" charset="0"/>
                        </a:rPr>
                        <a:t>9</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177524251"/>
                  </a:ext>
                </a:extLst>
              </a:tr>
              <a:tr h="159226">
                <a:tc>
                  <a:txBody>
                    <a:bodyPr/>
                    <a:lstStyle/>
                    <a:p>
                      <a:pPr algn="ctr" fontAlgn="ctr"/>
                      <a:r>
                        <a:rPr lang="cs-CZ" sz="1300" b="1" i="0" u="none" strike="noStrike">
                          <a:solidFill>
                            <a:srgbClr val="000000"/>
                          </a:solidFill>
                          <a:effectLst/>
                          <a:latin typeface="Calibri" panose="020F0502020204030204" pitchFamily="34" charset="0"/>
                        </a:rPr>
                        <a:t>Kraj Vysočina</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1 755</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635</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55</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102</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10</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300" b="0" i="0" u="none" strike="noStrike">
                          <a:solidFill>
                            <a:srgbClr val="000000"/>
                          </a:solidFill>
                          <a:effectLst/>
                          <a:latin typeface="Calibri" panose="020F0502020204030204" pitchFamily="34" charset="0"/>
                        </a:rPr>
                        <a:t>10</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3046225"/>
                  </a:ext>
                </a:extLst>
              </a:tr>
              <a:tr h="159226">
                <a:tc>
                  <a:txBody>
                    <a:bodyPr/>
                    <a:lstStyle/>
                    <a:p>
                      <a:pPr algn="ctr" fontAlgn="ctr"/>
                      <a:r>
                        <a:rPr lang="cs-CZ" sz="1300" b="1" i="0" u="none" strike="noStrike">
                          <a:solidFill>
                            <a:srgbClr val="000000"/>
                          </a:solidFill>
                          <a:effectLst/>
                          <a:latin typeface="Calibri" panose="020F0502020204030204" pitchFamily="34" charset="0"/>
                        </a:rPr>
                        <a:t>Jihomoravský 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2 569</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661</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122</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149</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24</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171"/>
                    </a:solidFill>
                  </a:tcPr>
                </a:tc>
                <a:tc>
                  <a:txBody>
                    <a:bodyPr/>
                    <a:lstStyle/>
                    <a:p>
                      <a:pPr algn="ctr" fontAlgn="ctr"/>
                      <a:r>
                        <a:rPr lang="cs-CZ" sz="1300" b="0" i="0" u="none" strike="noStrike">
                          <a:solidFill>
                            <a:srgbClr val="000000"/>
                          </a:solidFill>
                          <a:effectLst/>
                          <a:latin typeface="Calibri" panose="020F0502020204030204" pitchFamily="34" charset="0"/>
                        </a:rPr>
                        <a:t>13</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266714477"/>
                  </a:ext>
                </a:extLst>
              </a:tr>
              <a:tr h="159226">
                <a:tc>
                  <a:txBody>
                    <a:bodyPr/>
                    <a:lstStyle/>
                    <a:p>
                      <a:pPr algn="ctr" fontAlgn="ctr"/>
                      <a:r>
                        <a:rPr lang="cs-CZ" sz="1300" b="1" i="0" u="none" strike="noStrike">
                          <a:solidFill>
                            <a:srgbClr val="000000"/>
                          </a:solidFill>
                          <a:effectLst/>
                          <a:latin typeface="Calibri" panose="020F0502020204030204" pitchFamily="34" charset="0"/>
                        </a:rPr>
                        <a:t>Olomoucký 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1 509</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447</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55</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94</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17</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300" b="0" i="0" u="none" strike="noStrike">
                          <a:solidFill>
                            <a:srgbClr val="000000"/>
                          </a:solidFill>
                          <a:effectLst/>
                          <a:latin typeface="Calibri" panose="020F0502020204030204" pitchFamily="34" charset="0"/>
                        </a:rPr>
                        <a:t>5</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40446255"/>
                  </a:ext>
                </a:extLst>
              </a:tr>
              <a:tr h="159226">
                <a:tc>
                  <a:txBody>
                    <a:bodyPr/>
                    <a:lstStyle/>
                    <a:p>
                      <a:pPr algn="ctr" fontAlgn="ctr"/>
                      <a:r>
                        <a:rPr lang="cs-CZ" sz="1300" b="1" i="0" u="none" strike="noStrike">
                          <a:solidFill>
                            <a:srgbClr val="000000"/>
                          </a:solidFill>
                          <a:effectLst/>
                          <a:latin typeface="Calibri" panose="020F0502020204030204" pitchFamily="34" charset="0"/>
                        </a:rPr>
                        <a:t>Zlínský 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975</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226</a:t>
                      </a:r>
                    </a:p>
                  </a:txBody>
                  <a:tcPr marL="6369" marR="6369" marT="63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36</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43</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6</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171"/>
                    </a:solidFill>
                  </a:tcPr>
                </a:tc>
                <a:tc>
                  <a:txBody>
                    <a:bodyPr/>
                    <a:lstStyle/>
                    <a:p>
                      <a:pPr algn="ctr" fontAlgn="ctr"/>
                      <a:r>
                        <a:rPr lang="cs-CZ" sz="1300" b="0" i="0" u="none" strike="noStrike">
                          <a:solidFill>
                            <a:srgbClr val="000000"/>
                          </a:solidFill>
                          <a:effectLst/>
                          <a:latin typeface="Calibri" panose="020F0502020204030204" pitchFamily="34" charset="0"/>
                        </a:rPr>
                        <a:t>6</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012137924"/>
                  </a:ext>
                </a:extLst>
              </a:tr>
              <a:tr h="165595">
                <a:tc>
                  <a:txBody>
                    <a:bodyPr/>
                    <a:lstStyle/>
                    <a:p>
                      <a:pPr algn="ctr" fontAlgn="ctr"/>
                      <a:r>
                        <a:rPr lang="cs-CZ" sz="1300" b="1" i="0" u="none" strike="noStrike">
                          <a:solidFill>
                            <a:srgbClr val="000000"/>
                          </a:solidFill>
                          <a:effectLst/>
                          <a:latin typeface="Calibri" panose="020F0502020204030204" pitchFamily="34" charset="0"/>
                        </a:rPr>
                        <a:t>Moravskoslezský 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2 824</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537</a:t>
                      </a:r>
                    </a:p>
                  </a:txBody>
                  <a:tcPr marL="6369" marR="6369" marT="63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171"/>
                    </a:solidFill>
                  </a:tcPr>
                </a:tc>
                <a:tc>
                  <a:txBody>
                    <a:bodyPr/>
                    <a:lstStyle/>
                    <a:p>
                      <a:pPr algn="ctr" fontAlgn="ctr"/>
                      <a:r>
                        <a:rPr lang="cs-CZ" sz="1300" b="0" i="0" u="none" strike="noStrike">
                          <a:solidFill>
                            <a:srgbClr val="000000"/>
                          </a:solidFill>
                          <a:effectLst/>
                          <a:latin typeface="Calibri" panose="020F0502020204030204" pitchFamily="34" charset="0"/>
                        </a:rPr>
                        <a:t>98</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140</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8</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300" b="0" i="0" u="none" strike="noStrike">
                          <a:solidFill>
                            <a:srgbClr val="000000"/>
                          </a:solidFill>
                          <a:effectLst/>
                          <a:latin typeface="Calibri" panose="020F0502020204030204" pitchFamily="34" charset="0"/>
                        </a:rPr>
                        <a:t>8</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91267483"/>
                  </a:ext>
                </a:extLst>
              </a:tr>
              <a:tr h="171964">
                <a:tc>
                  <a:txBody>
                    <a:bodyPr/>
                    <a:lstStyle/>
                    <a:p>
                      <a:pPr algn="ctr" fontAlgn="ctr"/>
                      <a:r>
                        <a:rPr lang="cs-CZ" sz="1300" b="1" i="0" u="none" strike="noStrike">
                          <a:solidFill>
                            <a:srgbClr val="000000"/>
                          </a:solidFill>
                          <a:effectLst/>
                          <a:latin typeface="Calibri" panose="020F0502020204030204" pitchFamily="34" charset="0"/>
                        </a:rPr>
                        <a:t>Celkové kapacity ČR</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300" b="1" i="0" u="none" strike="noStrike">
                          <a:solidFill>
                            <a:srgbClr val="000000"/>
                          </a:solidFill>
                          <a:effectLst/>
                          <a:latin typeface="Calibri" panose="020F0502020204030204" pitchFamily="34" charset="0"/>
                        </a:rPr>
                        <a:t>22 883</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5323</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1" i="0" u="none" strike="noStrike">
                          <a:solidFill>
                            <a:srgbClr val="000000"/>
                          </a:solidFill>
                          <a:effectLst/>
                          <a:latin typeface="Calibri" panose="020F0502020204030204" pitchFamily="34" charset="0"/>
                        </a:rPr>
                        <a:t>816</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983</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159</a:t>
                      </a:r>
                    </a:p>
                  </a:txBody>
                  <a:tcPr marL="6369" marR="6369" marT="63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300" b="1" i="0" u="none" strike="noStrike">
                          <a:solidFill>
                            <a:srgbClr val="000000"/>
                          </a:solidFill>
                          <a:effectLst/>
                          <a:latin typeface="Calibri" panose="020F0502020204030204" pitchFamily="34" charset="0"/>
                        </a:rPr>
                        <a:t>119</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90606866"/>
                  </a:ext>
                </a:extLst>
              </a:tr>
              <a:tr h="159226">
                <a:tc gridSpan="7">
                  <a:txBody>
                    <a:bodyPr/>
                    <a:lstStyle/>
                    <a:p>
                      <a:pPr algn="r" fontAlgn="ctr"/>
                      <a:r>
                        <a:rPr lang="cs-CZ" sz="1300" b="1" i="0" u="none" strike="noStrike">
                          <a:solidFill>
                            <a:srgbClr val="000000"/>
                          </a:solidFill>
                          <a:effectLst/>
                          <a:latin typeface="Calibri" panose="020F0502020204030204" pitchFamily="34" charset="0"/>
                        </a:rPr>
                        <a:t>                  Zdroj: Online databáze NDLP ÚZIS </a:t>
                      </a:r>
                    </a:p>
                  </a:txBody>
                  <a:tcPr marL="6369" marR="6369" marT="6369"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447950470"/>
                  </a:ext>
                </a:extLst>
              </a:tr>
              <a:tr h="149036">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a:noFill/>
                    </a:lnB>
                  </a:tcPr>
                </a:tc>
                <a:extLst>
                  <a:ext uri="{0D108BD9-81ED-4DB2-BD59-A6C34878D82A}">
                    <a16:rowId xmlns:a16="http://schemas.microsoft.com/office/drawing/2014/main" val="2365396727"/>
                  </a:ext>
                </a:extLst>
              </a:tr>
              <a:tr h="119789">
                <a:tc>
                  <a:txBody>
                    <a:bodyPr/>
                    <a:lstStyle/>
                    <a:p>
                      <a:pPr algn="r" fontAlgn="ctr"/>
                      <a:r>
                        <a:rPr lang="cs-CZ" sz="1300" b="1" i="0" u="none" strike="noStrike">
                          <a:solidFill>
                            <a:srgbClr val="000000"/>
                          </a:solidFill>
                          <a:effectLst/>
                          <a:latin typeface="Calibri" panose="020F0502020204030204" pitchFamily="34" charset="0"/>
                        </a:rPr>
                        <a:t>Legenda:  </a:t>
                      </a:r>
                    </a:p>
                  </a:txBody>
                  <a:tcPr marL="6369" marR="6369" marT="6369" marB="0" anchor="ctr">
                    <a:lnL>
                      <a:noFill/>
                    </a:lnL>
                    <a:lnR>
                      <a:noFill/>
                    </a:lnR>
                    <a:lnT>
                      <a:noFill/>
                    </a:lnT>
                    <a:lnB>
                      <a:noFill/>
                    </a:lnB>
                  </a:tcPr>
                </a:tc>
                <a:tc>
                  <a:txBody>
                    <a:bodyPr/>
                    <a:lstStyle/>
                    <a:p>
                      <a:pPr algn="ctr" fontAlgn="ctr"/>
                      <a:r>
                        <a:rPr lang="cs-CZ" sz="1300" b="1" i="0" u="none" strike="noStrike">
                          <a:solidFill>
                            <a:srgbClr val="000000"/>
                          </a:solidFill>
                          <a:effectLst/>
                          <a:latin typeface="Calibri" panose="020F0502020204030204" pitchFamily="34" charset="0"/>
                        </a:rPr>
                        <a:t>100 - 50,1 %</a:t>
                      </a:r>
                    </a:p>
                  </a:txBody>
                  <a:tcPr marL="6369" marR="6369" marT="6369" marB="0" anchor="ctr">
                    <a:lnL>
                      <a:noFill/>
                    </a:lnL>
                    <a:lnR>
                      <a:noFill/>
                    </a:lnR>
                    <a:lnT>
                      <a:noFill/>
                    </a:lnT>
                    <a:lnB>
                      <a:noFill/>
                    </a:lnB>
                    <a:solidFill>
                      <a:srgbClr val="00B050"/>
                    </a:solidFill>
                  </a:tcPr>
                </a:tc>
                <a:tc>
                  <a:txBody>
                    <a:bodyPr/>
                    <a:lstStyle/>
                    <a:p>
                      <a:pPr algn="ctr" fontAlgn="ctr"/>
                      <a:r>
                        <a:rPr lang="cs-CZ" sz="1300" b="1" i="0" u="none" strike="noStrike">
                          <a:solidFill>
                            <a:srgbClr val="000000"/>
                          </a:solidFill>
                          <a:effectLst/>
                          <a:latin typeface="Calibri" panose="020F0502020204030204" pitchFamily="34" charset="0"/>
                        </a:rPr>
                        <a:t>50 - 30,1 %</a:t>
                      </a:r>
                    </a:p>
                  </a:txBody>
                  <a:tcPr marL="6369" marR="6369" marT="6369" marB="0" anchor="ctr">
                    <a:lnL>
                      <a:noFill/>
                    </a:lnL>
                    <a:lnR>
                      <a:noFill/>
                    </a:lnR>
                    <a:lnT>
                      <a:noFill/>
                    </a:lnT>
                    <a:lnB>
                      <a:noFill/>
                    </a:lnB>
                    <a:solidFill>
                      <a:srgbClr val="A9D08E"/>
                    </a:solidFill>
                  </a:tcPr>
                </a:tc>
                <a:tc>
                  <a:txBody>
                    <a:bodyPr/>
                    <a:lstStyle/>
                    <a:p>
                      <a:pPr algn="ctr" fontAlgn="ctr"/>
                      <a:r>
                        <a:rPr lang="cs-CZ" sz="1300" b="1" i="0" u="none" strike="noStrike">
                          <a:solidFill>
                            <a:srgbClr val="000000"/>
                          </a:solidFill>
                          <a:effectLst/>
                          <a:latin typeface="Calibri" panose="020F0502020204030204" pitchFamily="34" charset="0"/>
                        </a:rPr>
                        <a:t>30 - 20,1 %</a:t>
                      </a:r>
                    </a:p>
                  </a:txBody>
                  <a:tcPr marL="6369" marR="6369" marT="6369" marB="0" anchor="ctr">
                    <a:lnL>
                      <a:noFill/>
                    </a:lnL>
                    <a:lnR>
                      <a:noFill/>
                    </a:lnR>
                    <a:lnT>
                      <a:noFill/>
                    </a:lnT>
                    <a:lnB>
                      <a:noFill/>
                    </a:lnB>
                    <a:solidFill>
                      <a:srgbClr val="FFD966"/>
                    </a:solidFill>
                  </a:tcPr>
                </a:tc>
                <a:tc>
                  <a:txBody>
                    <a:bodyPr/>
                    <a:lstStyle/>
                    <a:p>
                      <a:pPr algn="ctr" fontAlgn="ctr"/>
                      <a:r>
                        <a:rPr lang="cs-CZ" sz="1300" b="1" i="0" u="none" strike="noStrike">
                          <a:solidFill>
                            <a:srgbClr val="000000"/>
                          </a:solidFill>
                          <a:effectLst/>
                          <a:latin typeface="Calibri" panose="020F0502020204030204" pitchFamily="34" charset="0"/>
                        </a:rPr>
                        <a:t>20 - 10,1 %</a:t>
                      </a:r>
                    </a:p>
                  </a:txBody>
                  <a:tcPr marL="6369" marR="6369" marT="6369" marB="0" anchor="ctr">
                    <a:lnL>
                      <a:noFill/>
                    </a:lnL>
                    <a:lnR>
                      <a:noFill/>
                    </a:lnR>
                    <a:lnT>
                      <a:noFill/>
                    </a:lnT>
                    <a:lnB>
                      <a:noFill/>
                    </a:lnB>
                    <a:solidFill>
                      <a:srgbClr val="FA8976"/>
                    </a:solidFill>
                  </a:tcPr>
                </a:tc>
                <a:tc>
                  <a:txBody>
                    <a:bodyPr/>
                    <a:lstStyle/>
                    <a:p>
                      <a:pPr algn="ctr" fontAlgn="ctr"/>
                      <a:r>
                        <a:rPr lang="cs-CZ" sz="1300" b="1" i="0" u="none" strike="noStrike">
                          <a:solidFill>
                            <a:srgbClr val="000000"/>
                          </a:solidFill>
                          <a:effectLst/>
                          <a:latin typeface="Calibri" panose="020F0502020204030204" pitchFamily="34" charset="0"/>
                        </a:rPr>
                        <a:t>10 - 0 %</a:t>
                      </a:r>
                    </a:p>
                  </a:txBody>
                  <a:tcPr marL="6369" marR="6369" marT="6369" marB="0" anchor="ctr">
                    <a:lnL>
                      <a:noFill/>
                    </a:lnL>
                    <a:lnR>
                      <a:noFill/>
                    </a:lnR>
                    <a:lnT>
                      <a:noFill/>
                    </a:lnT>
                    <a:lnB>
                      <a:noFill/>
                    </a:lnB>
                    <a:solidFill>
                      <a:srgbClr val="FF0000"/>
                    </a:solidFill>
                  </a:tcPr>
                </a:tc>
                <a:tc>
                  <a:txBody>
                    <a:bodyPr/>
                    <a:lstStyle/>
                    <a:p>
                      <a:pPr algn="l" fontAlgn="ctr"/>
                      <a:r>
                        <a:rPr lang="cs-CZ" sz="1300" b="1" i="0" u="none" strike="noStrike">
                          <a:solidFill>
                            <a:srgbClr val="000000"/>
                          </a:solidFill>
                          <a:effectLst/>
                          <a:latin typeface="Calibri" panose="020F0502020204030204" pitchFamily="34" charset="0"/>
                        </a:rPr>
                        <a:t>celkových kapacit</a:t>
                      </a:r>
                    </a:p>
                  </a:txBody>
                  <a:tcPr marL="6369" marR="6369" marT="6369" marB="0" anchor="ctr">
                    <a:lnL>
                      <a:noFill/>
                    </a:lnL>
                    <a:lnR>
                      <a:noFill/>
                    </a:lnR>
                    <a:lnT>
                      <a:noFill/>
                    </a:lnT>
                    <a:lnB>
                      <a:noFill/>
                    </a:lnB>
                  </a:tcPr>
                </a:tc>
                <a:extLst>
                  <a:ext uri="{0D108BD9-81ED-4DB2-BD59-A6C34878D82A}">
                    <a16:rowId xmlns:a16="http://schemas.microsoft.com/office/drawing/2014/main" val="1355482688"/>
                  </a:ext>
                </a:extLst>
              </a:tr>
              <a:tr h="159226">
                <a:tc gridSpan="3">
                  <a:txBody>
                    <a:bodyPr/>
                    <a:lstStyle/>
                    <a:p>
                      <a:pPr algn="r" fontAlgn="ctr"/>
                      <a:r>
                        <a:rPr lang="pl-PL" sz="1300" b="1" i="0" u="none" strike="noStrike">
                          <a:solidFill>
                            <a:srgbClr val="000000"/>
                          </a:solidFill>
                          <a:effectLst/>
                          <a:latin typeface="Calibri" panose="020F0502020204030204" pitchFamily="34" charset="0"/>
                        </a:rPr>
                        <a:t>Nemocnice s aktualizací starší 48 hod.: </a:t>
                      </a:r>
                    </a:p>
                  </a:txBody>
                  <a:tcPr marL="6369" marR="6369" marT="6369" marB="0" anchor="ctr">
                    <a:lnL>
                      <a:noFill/>
                    </a:lnL>
                    <a:lnR>
                      <a:noFill/>
                    </a:lnR>
                    <a:lnT>
                      <a:noFill/>
                    </a:lnT>
                    <a:lnB>
                      <a:noFill/>
                    </a:lnB>
                  </a:tcPr>
                </a:tc>
                <a:tc hMerge="1">
                  <a:txBody>
                    <a:bodyPr/>
                    <a:lstStyle/>
                    <a:p>
                      <a:endParaRPr lang="cs-CZ"/>
                    </a:p>
                  </a:txBody>
                  <a:tcPr/>
                </a:tc>
                <a:tc hMerge="1">
                  <a:txBody>
                    <a:bodyPr/>
                    <a:lstStyle/>
                    <a:p>
                      <a:endParaRPr lang="cs-CZ"/>
                    </a:p>
                  </a:txBody>
                  <a:tcPr/>
                </a:tc>
                <a:tc>
                  <a:txBody>
                    <a:bodyPr/>
                    <a:lstStyle/>
                    <a:p>
                      <a:pPr algn="ctr" fontAlgn="ctr"/>
                      <a:r>
                        <a:rPr lang="cs-CZ" sz="1300" b="1" i="0" u="none" strike="noStrike">
                          <a:solidFill>
                            <a:srgbClr val="000000"/>
                          </a:solidFill>
                          <a:effectLst/>
                          <a:latin typeface="Calibri" panose="020F0502020204030204" pitchFamily="34" charset="0"/>
                        </a:rPr>
                        <a:t>5x</a:t>
                      </a:r>
                    </a:p>
                  </a:txBody>
                  <a:tcPr marL="6369" marR="6369" marT="6369"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a:noFill/>
                    </a:lnB>
                  </a:tcPr>
                </a:tc>
                <a:tc>
                  <a:txBody>
                    <a:bodyPr/>
                    <a:lstStyle/>
                    <a:p>
                      <a:pPr algn="l" fontAlgn="ctr"/>
                      <a:endParaRPr lang="cs-CZ" sz="1300" b="0" i="0" u="none" strike="noStrike" dirty="0">
                        <a:solidFill>
                          <a:srgbClr val="000000"/>
                        </a:solidFill>
                        <a:effectLst/>
                        <a:latin typeface="Calibri" panose="020F0502020204030204" pitchFamily="34" charset="0"/>
                      </a:endParaRPr>
                    </a:p>
                  </a:txBody>
                  <a:tcPr marL="6369" marR="6369" marT="6369" marB="0" anchor="ctr">
                    <a:lnL>
                      <a:noFill/>
                    </a:lnL>
                    <a:lnR>
                      <a:noFill/>
                    </a:lnR>
                    <a:lnT>
                      <a:noFill/>
                    </a:lnT>
                    <a:lnB>
                      <a:noFill/>
                    </a:lnB>
                  </a:tcPr>
                </a:tc>
                <a:extLst>
                  <a:ext uri="{0D108BD9-81ED-4DB2-BD59-A6C34878D82A}">
                    <a16:rowId xmlns:a16="http://schemas.microsoft.com/office/drawing/2014/main" val="300217677"/>
                  </a:ext>
                </a:extLst>
              </a:tr>
            </a:tbl>
          </a:graphicData>
        </a:graphic>
      </p:graphicFrame>
    </p:spTree>
    <p:extLst>
      <p:ext uri="{BB962C8B-B14F-4D97-AF65-F5344CB8AC3E}">
        <p14:creationId xmlns:p14="http://schemas.microsoft.com/office/powerpoint/2010/main" val="3594316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88857" y="237394"/>
            <a:ext cx="9885238" cy="896492"/>
          </a:xfrm>
        </p:spPr>
        <p:txBody>
          <a:bodyPr/>
          <a:lstStyle/>
          <a:p>
            <a:r>
              <a:rPr lang="cs-CZ" sz="2800" dirty="0" smtClean="0"/>
              <a:t>Seznam </a:t>
            </a:r>
            <a:r>
              <a:rPr lang="cs-CZ" sz="2800" dirty="0"/>
              <a:t>nemocnic neaktualizovaných déle než 48 h</a:t>
            </a:r>
            <a:r>
              <a:rPr lang="cs-CZ" sz="2800" b="0" dirty="0">
                <a:solidFill>
                  <a:srgbClr val="000000"/>
                </a:solidFill>
                <a:latin typeface="Calibri" panose="020F0502020204030204" pitchFamily="34" charset="0"/>
              </a:rPr>
              <a:t/>
            </a:r>
            <a:br>
              <a:rPr lang="cs-CZ" sz="2800" b="0" dirty="0">
                <a:solidFill>
                  <a:srgbClr val="000000"/>
                </a:solidFill>
                <a:latin typeface="Calibri" panose="020F0502020204030204" pitchFamily="34" charset="0"/>
              </a:rPr>
            </a:br>
            <a:endParaRPr lang="cs-CZ" sz="2800" dirty="0"/>
          </a:p>
        </p:txBody>
      </p:sp>
      <p:sp>
        <p:nvSpPr>
          <p:cNvPr id="3" name="TextovéPole 2"/>
          <p:cNvSpPr txBox="1"/>
          <p:nvPr/>
        </p:nvSpPr>
        <p:spPr>
          <a:xfrm>
            <a:off x="8497376" y="2680092"/>
            <a:ext cx="2329962" cy="646331"/>
          </a:xfrm>
          <a:prstGeom prst="rect">
            <a:avLst/>
          </a:prstGeom>
          <a:noFill/>
        </p:spPr>
        <p:txBody>
          <a:bodyPr wrap="square" rtlCol="0">
            <a:spAutoFit/>
          </a:bodyPr>
          <a:lstStyle/>
          <a:p>
            <a:pPr algn="ctr"/>
            <a:r>
              <a:rPr lang="cs-CZ" dirty="0" smtClean="0">
                <a:solidFill>
                  <a:srgbClr val="FF0000"/>
                </a:solidFill>
              </a:rPr>
              <a:t>Údaje jsou aktuální k 16.11.2021 11:30</a:t>
            </a:r>
            <a:endParaRPr lang="cs-CZ" dirty="0">
              <a:solidFill>
                <a:srgbClr val="FF0000"/>
              </a:solidFill>
            </a:endParaRPr>
          </a:p>
        </p:txBody>
      </p:sp>
      <p:graphicFrame>
        <p:nvGraphicFramePr>
          <p:cNvPr id="6" name="Tabulka 5"/>
          <p:cNvGraphicFramePr>
            <a:graphicFrameLocks noGrp="1"/>
          </p:cNvGraphicFramePr>
          <p:nvPr>
            <p:extLst>
              <p:ext uri="{D42A27DB-BD31-4B8C-83A1-F6EECF244321}">
                <p14:modId xmlns:p14="http://schemas.microsoft.com/office/powerpoint/2010/main" val="484155935"/>
              </p:ext>
            </p:extLst>
          </p:nvPr>
        </p:nvGraphicFramePr>
        <p:xfrm>
          <a:off x="1186471" y="1779185"/>
          <a:ext cx="5618774" cy="2164080"/>
        </p:xfrm>
        <a:graphic>
          <a:graphicData uri="http://schemas.openxmlformats.org/drawingml/2006/table">
            <a:tbl>
              <a:tblPr/>
              <a:tblGrid>
                <a:gridCol w="3281336">
                  <a:extLst>
                    <a:ext uri="{9D8B030D-6E8A-4147-A177-3AD203B41FA5}">
                      <a16:colId xmlns:a16="http://schemas.microsoft.com/office/drawing/2014/main" val="3426666017"/>
                    </a:ext>
                  </a:extLst>
                </a:gridCol>
                <a:gridCol w="659014">
                  <a:extLst>
                    <a:ext uri="{9D8B030D-6E8A-4147-A177-3AD203B41FA5}">
                      <a16:colId xmlns:a16="http://schemas.microsoft.com/office/drawing/2014/main" val="2497082261"/>
                    </a:ext>
                  </a:extLst>
                </a:gridCol>
                <a:gridCol w="1678424">
                  <a:extLst>
                    <a:ext uri="{9D8B030D-6E8A-4147-A177-3AD203B41FA5}">
                      <a16:colId xmlns:a16="http://schemas.microsoft.com/office/drawing/2014/main" val="1389098673"/>
                    </a:ext>
                  </a:extLst>
                </a:gridCol>
              </a:tblGrid>
              <a:tr h="350520">
                <a:tc>
                  <a:txBody>
                    <a:bodyPr/>
                    <a:lstStyle/>
                    <a:p>
                      <a:pPr algn="ctr" fontAlgn="ctr"/>
                      <a:r>
                        <a:rPr lang="cs-CZ" sz="1400" b="1" i="0" u="none" strike="noStrike" dirty="0">
                          <a:solidFill>
                            <a:srgbClr val="000000"/>
                          </a:solidFill>
                          <a:effectLst/>
                          <a:latin typeface="Calibri" panose="020F0502020204030204" pitchFamily="34" charset="0"/>
                          <a:cs typeface="Calibri" panose="020F0502020204030204" pitchFamily="34" charset="0"/>
                        </a:rPr>
                        <a:t>Zdravotnické zařízení</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cs-CZ" sz="1400" b="1" i="0" u="none" strike="noStrike">
                          <a:solidFill>
                            <a:srgbClr val="000000"/>
                          </a:solidFill>
                          <a:effectLst/>
                          <a:latin typeface="Calibri" panose="020F0502020204030204" pitchFamily="34" charset="0"/>
                          <a:cs typeface="Calibri" panose="020F0502020204030204" pitchFamily="34" charset="0"/>
                        </a:rPr>
                        <a:t>Kraj</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cs-CZ" sz="1400" b="1" i="0" u="none" strike="noStrike" dirty="0">
                          <a:solidFill>
                            <a:srgbClr val="000000"/>
                          </a:solidFill>
                          <a:effectLst/>
                          <a:latin typeface="Calibri" panose="020F0502020204030204" pitchFamily="34" charset="0"/>
                          <a:cs typeface="Calibri" panose="020F0502020204030204" pitchFamily="34" charset="0"/>
                        </a:rPr>
                        <a:t>Aktualizace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690488472"/>
                  </a:ext>
                </a:extLst>
              </a:tr>
              <a:tr h="350520">
                <a:tc>
                  <a:txBody>
                    <a:bodyPr/>
                    <a:lstStyle/>
                    <a:p>
                      <a:pPr algn="l" fontAlgn="b"/>
                      <a:r>
                        <a:rPr lang="pt-BR" sz="1400" b="0" i="0" u="none" strike="noStrike">
                          <a:solidFill>
                            <a:srgbClr val="000000"/>
                          </a:solidFill>
                          <a:effectLst/>
                          <a:latin typeface="Calibri" panose="020F0502020204030204" pitchFamily="34" charset="0"/>
                          <a:cs typeface="Calibri" panose="020F0502020204030204" pitchFamily="34" charset="0"/>
                        </a:rPr>
                        <a:t>Institut klinické a experimentální medicíny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A5B"/>
                    </a:solidFill>
                  </a:tcPr>
                </a:tc>
                <a:tc>
                  <a:txBody>
                    <a:bodyPr/>
                    <a:lstStyle/>
                    <a:p>
                      <a:pPr algn="ctr" fontAlgn="b"/>
                      <a:r>
                        <a:rPr lang="cs-CZ" sz="1400" b="0" i="0" u="none" strike="noStrike">
                          <a:solidFill>
                            <a:srgbClr val="000000"/>
                          </a:solidFill>
                          <a:effectLst/>
                          <a:latin typeface="Calibri" panose="020F0502020204030204" pitchFamily="34" charset="0"/>
                          <a:cs typeface="Calibri" panose="020F0502020204030204" pitchFamily="34" charset="0"/>
                        </a:rPr>
                        <a:t>PHA</a:t>
                      </a:r>
                    </a:p>
                  </a:txBody>
                  <a:tcPr marL="9525" marR="9525"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A5B"/>
                    </a:solidFill>
                  </a:tcPr>
                </a:tc>
                <a:tc>
                  <a:txBody>
                    <a:bodyPr/>
                    <a:lstStyle/>
                    <a:p>
                      <a:pPr algn="ctr" fontAlgn="ctr"/>
                      <a:r>
                        <a:rPr lang="cs-CZ" sz="1400" b="0" i="0" u="none" strike="noStrike" dirty="0">
                          <a:solidFill>
                            <a:srgbClr val="000000"/>
                          </a:solidFill>
                          <a:effectLst/>
                          <a:latin typeface="Calibri" panose="020F0502020204030204" pitchFamily="34" charset="0"/>
                          <a:cs typeface="Calibri" panose="020F0502020204030204" pitchFamily="34" charset="0"/>
                        </a:rPr>
                        <a:t>11.11.2021 5:41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A5B"/>
                    </a:solidFill>
                  </a:tcPr>
                </a:tc>
                <a:extLst>
                  <a:ext uri="{0D108BD9-81ED-4DB2-BD59-A6C34878D82A}">
                    <a16:rowId xmlns:a16="http://schemas.microsoft.com/office/drawing/2014/main" val="2987094912"/>
                  </a:ext>
                </a:extLst>
              </a:tr>
              <a:tr h="350520">
                <a:tc>
                  <a:txBody>
                    <a:bodyPr/>
                    <a:lstStyle/>
                    <a:p>
                      <a:pPr algn="l" fontAlgn="b"/>
                      <a:r>
                        <a:rPr lang="cs-CZ" sz="1400" b="0" i="0" u="none" strike="noStrike">
                          <a:solidFill>
                            <a:srgbClr val="000000"/>
                          </a:solidFill>
                          <a:effectLst/>
                          <a:latin typeface="Calibri" panose="020F0502020204030204" pitchFamily="34" charset="0"/>
                          <a:cs typeface="Calibri" panose="020F0502020204030204" pitchFamily="34" charset="0"/>
                        </a:rPr>
                        <a:t>Nemocnice Slaný</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A5B"/>
                    </a:solidFill>
                  </a:tcPr>
                </a:tc>
                <a:tc>
                  <a:txBody>
                    <a:bodyPr/>
                    <a:lstStyle/>
                    <a:p>
                      <a:pPr algn="ctr" fontAlgn="b"/>
                      <a:r>
                        <a:rPr lang="cs-CZ" sz="1400" b="0" i="0" u="none" strike="noStrike">
                          <a:solidFill>
                            <a:srgbClr val="000000"/>
                          </a:solidFill>
                          <a:effectLst/>
                          <a:latin typeface="Calibri" panose="020F0502020204030204" pitchFamily="34" charset="0"/>
                          <a:cs typeface="Calibri" panose="020F0502020204030204" pitchFamily="34" charset="0"/>
                        </a:rPr>
                        <a:t>STC</a:t>
                      </a:r>
                    </a:p>
                  </a:txBody>
                  <a:tcPr marL="9525" marR="9525"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A5B"/>
                    </a:solidFill>
                  </a:tcPr>
                </a:tc>
                <a:tc>
                  <a:txBody>
                    <a:bodyPr/>
                    <a:lstStyle/>
                    <a:p>
                      <a:pPr algn="ctr" fontAlgn="ctr"/>
                      <a:r>
                        <a:rPr lang="cs-CZ" sz="1400" b="0" i="0" u="none" strike="noStrike" dirty="0">
                          <a:solidFill>
                            <a:srgbClr val="000000"/>
                          </a:solidFill>
                          <a:effectLst/>
                          <a:latin typeface="Calibri" panose="020F0502020204030204" pitchFamily="34" charset="0"/>
                          <a:cs typeface="Calibri" panose="020F0502020204030204" pitchFamily="34" charset="0"/>
                        </a:rPr>
                        <a:t>12.11.2021 14:55</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A5B"/>
                    </a:solidFill>
                  </a:tcPr>
                </a:tc>
                <a:extLst>
                  <a:ext uri="{0D108BD9-81ED-4DB2-BD59-A6C34878D82A}">
                    <a16:rowId xmlns:a16="http://schemas.microsoft.com/office/drawing/2014/main" val="3137205845"/>
                  </a:ext>
                </a:extLst>
              </a:tr>
              <a:tr h="350520">
                <a:tc>
                  <a:txBody>
                    <a:bodyPr/>
                    <a:lstStyle/>
                    <a:p>
                      <a:pPr algn="l" fontAlgn="b"/>
                      <a:r>
                        <a:rPr lang="cs-CZ" sz="1400" b="0" i="0" u="none" strike="noStrike">
                          <a:solidFill>
                            <a:srgbClr val="000000"/>
                          </a:solidFill>
                          <a:effectLst/>
                          <a:latin typeface="Calibri" panose="020F0502020204030204" pitchFamily="34" charset="0"/>
                          <a:cs typeface="Calibri" panose="020F0502020204030204" pitchFamily="34" charset="0"/>
                        </a:rPr>
                        <a:t>Nemocnice Říčany a.s.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A5B"/>
                    </a:solidFill>
                  </a:tcPr>
                </a:tc>
                <a:tc>
                  <a:txBody>
                    <a:bodyPr/>
                    <a:lstStyle/>
                    <a:p>
                      <a:pPr algn="ctr" fontAlgn="b"/>
                      <a:r>
                        <a:rPr lang="cs-CZ" sz="1400" b="0" i="0" u="none" strike="noStrike">
                          <a:solidFill>
                            <a:srgbClr val="000000"/>
                          </a:solidFill>
                          <a:effectLst/>
                          <a:latin typeface="Calibri" panose="020F0502020204030204" pitchFamily="34" charset="0"/>
                          <a:cs typeface="Calibri" panose="020F0502020204030204" pitchFamily="34" charset="0"/>
                        </a:rPr>
                        <a:t>STC</a:t>
                      </a:r>
                    </a:p>
                  </a:txBody>
                  <a:tcPr marL="9525" marR="9525"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A5B"/>
                    </a:solidFill>
                  </a:tcPr>
                </a:tc>
                <a:tc>
                  <a:txBody>
                    <a:bodyPr/>
                    <a:lstStyle/>
                    <a:p>
                      <a:pPr algn="ctr" fontAlgn="ctr"/>
                      <a:r>
                        <a:rPr lang="cs-CZ" sz="1400" b="0" i="0" u="none" strike="noStrike" dirty="0">
                          <a:solidFill>
                            <a:srgbClr val="000000"/>
                          </a:solidFill>
                          <a:effectLst/>
                          <a:latin typeface="Calibri" panose="020F0502020204030204" pitchFamily="34" charset="0"/>
                          <a:cs typeface="Calibri" panose="020F0502020204030204" pitchFamily="34" charset="0"/>
                        </a:rPr>
                        <a:t>12.11.2021 15:07</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A5B"/>
                    </a:solidFill>
                  </a:tcPr>
                </a:tc>
                <a:extLst>
                  <a:ext uri="{0D108BD9-81ED-4DB2-BD59-A6C34878D82A}">
                    <a16:rowId xmlns:a16="http://schemas.microsoft.com/office/drawing/2014/main" val="1103999520"/>
                  </a:ext>
                </a:extLst>
              </a:tr>
              <a:tr h="350520">
                <a:tc>
                  <a:txBody>
                    <a:bodyPr/>
                    <a:lstStyle/>
                    <a:p>
                      <a:pPr algn="l" fontAlgn="b"/>
                      <a:r>
                        <a:rPr lang="pl-PL" sz="1400" b="0" i="0" u="none" strike="noStrike">
                          <a:solidFill>
                            <a:srgbClr val="000000"/>
                          </a:solidFill>
                          <a:effectLst/>
                          <a:latin typeface="Calibri" panose="020F0502020204030204" pitchFamily="34" charset="0"/>
                          <a:cs typeface="Calibri" panose="020F0502020204030204" pitchFamily="34" charset="0"/>
                        </a:rPr>
                        <a:t>Nemocnice Jablonec nad Nisou, p.o.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1400" b="0" i="0" u="none" strike="noStrike">
                          <a:solidFill>
                            <a:srgbClr val="000000"/>
                          </a:solidFill>
                          <a:effectLst/>
                          <a:latin typeface="Calibri" panose="020F0502020204030204" pitchFamily="34" charset="0"/>
                          <a:cs typeface="Calibri" panose="020F0502020204030204" pitchFamily="34" charset="0"/>
                        </a:rPr>
                        <a:t>LBK</a:t>
                      </a:r>
                    </a:p>
                  </a:txBody>
                  <a:tcPr marL="9525" marR="9525"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400" b="0" i="0" u="none" strike="noStrike">
                          <a:solidFill>
                            <a:srgbClr val="000000"/>
                          </a:solidFill>
                          <a:effectLst/>
                          <a:latin typeface="Calibri" panose="020F0502020204030204" pitchFamily="34" charset="0"/>
                          <a:cs typeface="Calibri" panose="020F0502020204030204" pitchFamily="34" charset="0"/>
                        </a:rPr>
                        <a:t>14.11.2021 10:12</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146081"/>
                  </a:ext>
                </a:extLst>
              </a:tr>
              <a:tr h="350520">
                <a:tc>
                  <a:txBody>
                    <a:bodyPr/>
                    <a:lstStyle/>
                    <a:p>
                      <a:pPr algn="l" fontAlgn="b"/>
                      <a:r>
                        <a:rPr lang="cs-CZ" sz="1400" b="0" i="0" u="none" strike="noStrike" dirty="0">
                          <a:solidFill>
                            <a:srgbClr val="000000"/>
                          </a:solidFill>
                          <a:effectLst/>
                          <a:latin typeface="Calibri" panose="020F0502020204030204" pitchFamily="34" charset="0"/>
                          <a:cs typeface="Calibri" panose="020F0502020204030204" pitchFamily="34" charset="0"/>
                        </a:rPr>
                        <a:t>Nemocnice Žatec, o.p.s.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cs-CZ" sz="1400" b="0" i="0" u="none" strike="noStrike" dirty="0">
                          <a:solidFill>
                            <a:srgbClr val="000000"/>
                          </a:solidFill>
                          <a:effectLst/>
                          <a:latin typeface="Calibri" panose="020F0502020204030204" pitchFamily="34" charset="0"/>
                          <a:cs typeface="Calibri" panose="020F0502020204030204" pitchFamily="34" charset="0"/>
                        </a:rPr>
                        <a:t>ULK</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400" b="0" i="0" u="none" strike="noStrike" dirty="0">
                          <a:solidFill>
                            <a:srgbClr val="000000"/>
                          </a:solidFill>
                          <a:effectLst/>
                          <a:latin typeface="Calibri" panose="020F0502020204030204" pitchFamily="34" charset="0"/>
                          <a:cs typeface="Calibri" panose="020F0502020204030204" pitchFamily="34" charset="0"/>
                        </a:rPr>
                        <a:t>14.11.2021 10:14</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8302273"/>
                  </a:ext>
                </a:extLst>
              </a:tr>
            </a:tbl>
          </a:graphicData>
        </a:graphic>
      </p:graphicFrame>
      <p:sp>
        <p:nvSpPr>
          <p:cNvPr id="8" name="Obdélník 7"/>
          <p:cNvSpPr/>
          <p:nvPr/>
        </p:nvSpPr>
        <p:spPr>
          <a:xfrm>
            <a:off x="845135" y="4806563"/>
            <a:ext cx="10439402" cy="830997"/>
          </a:xfrm>
          <a:prstGeom prst="rect">
            <a:avLst/>
          </a:prstGeom>
        </p:spPr>
        <p:txBody>
          <a:bodyPr wrap="square">
            <a:spAutoFit/>
          </a:bodyPr>
          <a:lstStyle/>
          <a:p>
            <a:r>
              <a:rPr lang="cs-CZ" sz="2400" b="1" dirty="0"/>
              <a:t>Od 14.11. do 16.11.21, nebyl požadován cestou NDLP žádný </a:t>
            </a:r>
            <a:r>
              <a:rPr lang="cs-CZ" sz="2400" dirty="0"/>
              <a:t>mezikrajový překlad pacientů.</a:t>
            </a:r>
          </a:p>
        </p:txBody>
      </p:sp>
    </p:spTree>
    <p:extLst>
      <p:ext uri="{BB962C8B-B14F-4D97-AF65-F5344CB8AC3E}">
        <p14:creationId xmlns:p14="http://schemas.microsoft.com/office/powerpoint/2010/main" val="102688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custDataLst>
              <p:tags r:id="rId1"/>
            </p:custDataLst>
          </p:nvPr>
        </p:nvSpPr>
        <p:spPr>
          <a:xfrm>
            <a:off x="381739" y="2"/>
            <a:ext cx="10565894" cy="576000"/>
          </a:xfrm>
        </p:spPr>
        <p:txBody>
          <a:bodyPr/>
          <a:lstStyle/>
          <a:p>
            <a:r>
              <a:rPr lang="en-US" dirty="0" err="1"/>
              <a:t>Podíl</a:t>
            </a:r>
            <a:r>
              <a:rPr lang="en-US" dirty="0"/>
              <a:t> (%) </a:t>
            </a:r>
            <a:r>
              <a:rPr lang="en-US" dirty="0" err="1"/>
              <a:t>volné</a:t>
            </a:r>
            <a:r>
              <a:rPr lang="en-US" dirty="0"/>
              <a:t> </a:t>
            </a:r>
            <a:r>
              <a:rPr lang="en-US" dirty="0" err="1"/>
              <a:t>aktuálně</a:t>
            </a:r>
            <a:r>
              <a:rPr lang="en-US" dirty="0"/>
              <a:t> </a:t>
            </a:r>
            <a:r>
              <a:rPr lang="en-US" dirty="0" err="1"/>
              <a:t>nahlášené</a:t>
            </a:r>
            <a:r>
              <a:rPr lang="en-US" dirty="0"/>
              <a:t> </a:t>
            </a:r>
            <a:r>
              <a:rPr lang="en-US" dirty="0" err="1"/>
              <a:t>kapacity</a:t>
            </a:r>
            <a:r>
              <a:rPr lang="en-US" dirty="0"/>
              <a:t> </a:t>
            </a:r>
            <a:r>
              <a:rPr lang="cs-CZ" dirty="0"/>
              <a:t>standartních lůžek s kyslíkem</a:t>
            </a:r>
          </a:p>
        </p:txBody>
      </p:sp>
      <p:graphicFrame>
        <p:nvGraphicFramePr>
          <p:cNvPr id="7" name="Chart 6">
            <a:extLst>
              <a:ext uri="{FF2B5EF4-FFF2-40B4-BE49-F238E27FC236}">
                <a16:creationId xmlns:a16="http://schemas.microsoft.com/office/drawing/2014/main" id="{EFD8EDC8-39AC-4878-B921-4F6635FE7621}"/>
              </a:ext>
            </a:extLst>
          </p:cNvPr>
          <p:cNvGraphicFramePr/>
          <p:nvPr>
            <p:custDataLst>
              <p:tags r:id="rId2"/>
            </p:custDataLst>
            <p:extLst>
              <p:ext uri="{D42A27DB-BD31-4B8C-83A1-F6EECF244321}">
                <p14:modId xmlns:p14="http://schemas.microsoft.com/office/powerpoint/2010/main" val="1687580972"/>
              </p:ext>
            </p:extLst>
          </p:nvPr>
        </p:nvGraphicFramePr>
        <p:xfrm>
          <a:off x="679061" y="1186197"/>
          <a:ext cx="8128000" cy="5418667"/>
        </p:xfrm>
        <a:graphic>
          <a:graphicData uri="http://schemas.openxmlformats.org/drawingml/2006/chart">
            <c:chart xmlns:c="http://schemas.openxmlformats.org/drawingml/2006/chart" xmlns:r="http://schemas.openxmlformats.org/officeDocument/2006/relationships" r:id="rId5"/>
          </a:graphicData>
        </a:graphic>
      </p:graphicFrame>
      <p:sp>
        <p:nvSpPr>
          <p:cNvPr id="8" name="Rectangle 7">
            <a:extLst>
              <a:ext uri="{FF2B5EF4-FFF2-40B4-BE49-F238E27FC236}">
                <a16:creationId xmlns:a16="http://schemas.microsoft.com/office/drawing/2014/main" id="{C6038F74-6802-471B-A77B-176FE0683DE0}"/>
              </a:ext>
            </a:extLst>
          </p:cNvPr>
          <p:cNvSpPr/>
          <p:nvPr>
            <p:custDataLst>
              <p:tags r:id="rId3"/>
            </p:custDataLst>
          </p:nvPr>
        </p:nvSpPr>
        <p:spPr>
          <a:xfrm>
            <a:off x="3040815" y="816865"/>
            <a:ext cx="5808641" cy="369332"/>
          </a:xfrm>
          <a:prstGeom prst="rect">
            <a:avLst/>
          </a:prstGeom>
        </p:spPr>
        <p:txBody>
          <a:bodyPr wrap="none">
            <a:spAutoFit/>
          </a:bodyPr>
          <a:lstStyle/>
          <a:p>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Podíl</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volné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aktuálně</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nahlášené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kapacity</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cs-CZ" dirty="0"/>
              <a:t>lůžek s kyslíkem</a:t>
            </a:r>
            <a:endParaRPr lang="cs-CZ" dirty="0">
              <a:latin typeface="Calibri" panose="020F0502020204030204" pitchFamily="34" charset="0"/>
              <a:ea typeface="Calibri" panose="020F0502020204030204" pitchFamily="34" charset="0"/>
            </a:endParaRPr>
          </a:p>
        </p:txBody>
      </p:sp>
      <p:sp>
        <p:nvSpPr>
          <p:cNvPr id="6" name="TextovéPole 5"/>
          <p:cNvSpPr txBox="1"/>
          <p:nvPr/>
        </p:nvSpPr>
        <p:spPr>
          <a:xfrm>
            <a:off x="8688009" y="5384360"/>
            <a:ext cx="2329962" cy="646331"/>
          </a:xfrm>
          <a:prstGeom prst="rect">
            <a:avLst/>
          </a:prstGeom>
          <a:noFill/>
        </p:spPr>
        <p:txBody>
          <a:bodyPr wrap="square" rtlCol="0">
            <a:spAutoFit/>
          </a:bodyPr>
          <a:lstStyle/>
          <a:p>
            <a:pPr algn="ctr"/>
            <a:r>
              <a:rPr lang="cs-CZ" dirty="0" smtClean="0">
                <a:solidFill>
                  <a:srgbClr val="FF0000"/>
                </a:solidFill>
              </a:rPr>
              <a:t>Údaje jsou aktuální k 16.11.2021 0:20</a:t>
            </a:r>
            <a:endParaRPr lang="cs-CZ" dirty="0">
              <a:solidFill>
                <a:srgbClr val="FF0000"/>
              </a:solidFill>
            </a:endParaRPr>
          </a:p>
        </p:txBody>
      </p:sp>
    </p:spTree>
    <p:extLst>
      <p:ext uri="{BB962C8B-B14F-4D97-AF65-F5344CB8AC3E}">
        <p14:creationId xmlns:p14="http://schemas.microsoft.com/office/powerpoint/2010/main" val="74410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custDataLst>
              <p:tags r:id="rId1"/>
            </p:custDataLst>
          </p:nvPr>
        </p:nvSpPr>
        <p:spPr>
          <a:xfrm>
            <a:off x="381739" y="2"/>
            <a:ext cx="10565894" cy="576000"/>
          </a:xfrm>
        </p:spPr>
        <p:txBody>
          <a:bodyPr/>
          <a:lstStyle/>
          <a:p>
            <a:r>
              <a:rPr lang="en-US" dirty="0" err="1"/>
              <a:t>Podíl</a:t>
            </a:r>
            <a:r>
              <a:rPr lang="en-US" dirty="0"/>
              <a:t> (%) </a:t>
            </a:r>
            <a:r>
              <a:rPr lang="en-US" dirty="0" err="1"/>
              <a:t>volné</a:t>
            </a:r>
            <a:r>
              <a:rPr lang="en-US" dirty="0"/>
              <a:t> </a:t>
            </a:r>
            <a:r>
              <a:rPr lang="en-US" dirty="0" err="1"/>
              <a:t>aktuálně</a:t>
            </a:r>
            <a:r>
              <a:rPr lang="en-US" dirty="0"/>
              <a:t> </a:t>
            </a:r>
            <a:r>
              <a:rPr lang="en-US" dirty="0" err="1"/>
              <a:t>nahlášené</a:t>
            </a:r>
            <a:r>
              <a:rPr lang="en-US" dirty="0"/>
              <a:t> </a:t>
            </a:r>
            <a:r>
              <a:rPr lang="en-US" dirty="0" err="1"/>
              <a:t>kapacity</a:t>
            </a:r>
            <a:r>
              <a:rPr lang="en-US" dirty="0"/>
              <a:t> JIP</a:t>
            </a:r>
            <a:endParaRPr lang="cs-CZ" dirty="0"/>
          </a:p>
        </p:txBody>
      </p:sp>
      <p:graphicFrame>
        <p:nvGraphicFramePr>
          <p:cNvPr id="7" name="Chart 6">
            <a:extLst>
              <a:ext uri="{FF2B5EF4-FFF2-40B4-BE49-F238E27FC236}">
                <a16:creationId xmlns:a16="http://schemas.microsoft.com/office/drawing/2014/main" id="{EFD8EDC8-39AC-4878-B921-4F6635FE7621}"/>
              </a:ext>
            </a:extLst>
          </p:cNvPr>
          <p:cNvGraphicFramePr/>
          <p:nvPr>
            <p:custDataLst>
              <p:tags r:id="rId2"/>
            </p:custDataLst>
            <p:extLst>
              <p:ext uri="{D42A27DB-BD31-4B8C-83A1-F6EECF244321}">
                <p14:modId xmlns:p14="http://schemas.microsoft.com/office/powerpoint/2010/main" val="2982499480"/>
              </p:ext>
            </p:extLst>
          </p:nvPr>
        </p:nvGraphicFramePr>
        <p:xfrm>
          <a:off x="679061" y="1186197"/>
          <a:ext cx="8128000" cy="5418667"/>
        </p:xfrm>
        <a:graphic>
          <a:graphicData uri="http://schemas.openxmlformats.org/drawingml/2006/chart">
            <c:chart xmlns:c="http://schemas.openxmlformats.org/drawingml/2006/chart" xmlns:r="http://schemas.openxmlformats.org/officeDocument/2006/relationships" r:id="rId5"/>
          </a:graphicData>
        </a:graphic>
      </p:graphicFrame>
      <p:sp>
        <p:nvSpPr>
          <p:cNvPr id="8" name="Rectangle 7">
            <a:extLst>
              <a:ext uri="{FF2B5EF4-FFF2-40B4-BE49-F238E27FC236}">
                <a16:creationId xmlns:a16="http://schemas.microsoft.com/office/drawing/2014/main" id="{C6038F74-6802-471B-A77B-176FE0683DE0}"/>
              </a:ext>
            </a:extLst>
          </p:cNvPr>
          <p:cNvSpPr/>
          <p:nvPr>
            <p:custDataLst>
              <p:tags r:id="rId3"/>
            </p:custDataLst>
          </p:nvPr>
        </p:nvSpPr>
        <p:spPr>
          <a:xfrm>
            <a:off x="3040815" y="816865"/>
            <a:ext cx="4692118" cy="369332"/>
          </a:xfrm>
          <a:prstGeom prst="rect">
            <a:avLst/>
          </a:prstGeom>
        </p:spPr>
        <p:txBody>
          <a:bodyPr wrap="none">
            <a:spAutoFit/>
          </a:bodyPr>
          <a:lstStyle/>
          <a:p>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Podíl</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volné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aktuálně</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nahlášené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kapacity</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JIP</a:t>
            </a:r>
            <a:endParaRPr lang="cs-CZ" dirty="0">
              <a:latin typeface="Calibri" panose="020F0502020204030204" pitchFamily="34" charset="0"/>
              <a:ea typeface="Calibri" panose="020F0502020204030204" pitchFamily="34" charset="0"/>
            </a:endParaRPr>
          </a:p>
        </p:txBody>
      </p:sp>
      <p:graphicFrame>
        <p:nvGraphicFramePr>
          <p:cNvPr id="5" name="Tabulka 4"/>
          <p:cNvGraphicFramePr>
            <a:graphicFrameLocks noGrp="1"/>
          </p:cNvGraphicFramePr>
          <p:nvPr>
            <p:extLst>
              <p:ext uri="{D42A27DB-BD31-4B8C-83A1-F6EECF244321}">
                <p14:modId xmlns:p14="http://schemas.microsoft.com/office/powerpoint/2010/main" val="1683406460"/>
              </p:ext>
            </p:extLst>
          </p:nvPr>
        </p:nvGraphicFramePr>
        <p:xfrm>
          <a:off x="7842739" y="3768325"/>
          <a:ext cx="3754315" cy="100584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2209585095"/>
                    </a:ext>
                  </a:extLst>
                </a:gridCol>
                <a:gridCol w="1354015">
                  <a:extLst>
                    <a:ext uri="{9D8B030D-6E8A-4147-A177-3AD203B41FA5}">
                      <a16:colId xmlns:a16="http://schemas.microsoft.com/office/drawing/2014/main" val="3513835546"/>
                    </a:ext>
                  </a:extLst>
                </a:gridCol>
              </a:tblGrid>
              <a:tr h="317652">
                <a:tc>
                  <a:txBody>
                    <a:bodyPr/>
                    <a:lstStyle/>
                    <a:p>
                      <a:r>
                        <a:rPr lang="cs-CZ" sz="1600" b="1" dirty="0" smtClean="0">
                          <a:solidFill>
                            <a:sysClr val="windowText" lastClr="000000"/>
                          </a:solidFill>
                          <a:latin typeface="Calibri" panose="020F0502020204030204" pitchFamily="34" charset="0"/>
                          <a:cs typeface="Calibri" panose="020F0502020204030204" pitchFamily="34" charset="0"/>
                        </a:rPr>
                        <a:t>Celková kapacita JIP</a:t>
                      </a:r>
                      <a:endParaRPr lang="cs-CZ" sz="1600" b="1" dirty="0">
                        <a:solidFill>
                          <a:sysClr val="windowText" lastClr="000000"/>
                        </a:solidFill>
                        <a:latin typeface="Calibri" panose="020F0502020204030204" pitchFamily="34" charset="0"/>
                        <a:cs typeface="Calibri" panose="020F0502020204030204" pitchFamily="34"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cs-CZ" sz="1600" b="0" i="0" u="none" strike="noStrike" dirty="0" smtClean="0">
                          <a:solidFill>
                            <a:sysClr val="windowText" lastClr="000000"/>
                          </a:solidFill>
                          <a:effectLst/>
                          <a:latin typeface="Calibri" panose="020F0502020204030204" pitchFamily="34" charset="0"/>
                          <a:cs typeface="Calibri" panose="020F0502020204030204" pitchFamily="34" charset="0"/>
                        </a:rPr>
                        <a:t>3 557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489001"/>
                  </a:ext>
                </a:extLst>
              </a:tr>
              <a:tr h="317652">
                <a:tc>
                  <a:txBody>
                    <a:bodyPr/>
                    <a:lstStyle/>
                    <a:p>
                      <a:r>
                        <a:rPr lang="cs-CZ" sz="1600" b="1" dirty="0" smtClean="0">
                          <a:solidFill>
                            <a:sysClr val="windowText" lastClr="000000"/>
                          </a:solidFill>
                          <a:latin typeface="Calibri" panose="020F0502020204030204" pitchFamily="34" charset="0"/>
                          <a:cs typeface="Calibri" panose="020F0502020204030204" pitchFamily="34" charset="0"/>
                        </a:rPr>
                        <a:t>Volná kapacita JIP</a:t>
                      </a:r>
                      <a:endParaRPr lang="cs-CZ" sz="1600" b="1" dirty="0">
                        <a:solidFill>
                          <a:sysClr val="windowText" lastClr="000000"/>
                        </a:solidFill>
                        <a:latin typeface="Calibri" panose="020F0502020204030204" pitchFamily="34" charset="0"/>
                        <a:cs typeface="Calibri" panose="020F0502020204030204" pitchFamily="34"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600" dirty="0" smtClean="0">
                          <a:solidFill>
                            <a:sysClr val="windowText" lastClr="000000"/>
                          </a:solidFill>
                          <a:latin typeface="Calibri" panose="020F0502020204030204" pitchFamily="34" charset="0"/>
                          <a:cs typeface="Calibri" panose="020F0502020204030204" pitchFamily="34" charset="0"/>
                        </a:rPr>
                        <a:t>31,5 %</a:t>
                      </a:r>
                      <a:endParaRPr lang="cs-CZ" sz="1600" dirty="0">
                        <a:solidFill>
                          <a:sysClr val="windowText" lastClr="000000"/>
                        </a:solidFill>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4842585"/>
                  </a:ext>
                </a:extLst>
              </a:tr>
              <a:tr h="317652">
                <a:tc>
                  <a:txBody>
                    <a:bodyPr/>
                    <a:lstStyle/>
                    <a:p>
                      <a:r>
                        <a:rPr lang="cs-CZ" sz="1600" b="1" dirty="0" smtClean="0">
                          <a:solidFill>
                            <a:sysClr val="windowText" lastClr="000000"/>
                          </a:solidFill>
                          <a:latin typeface="Calibri" panose="020F0502020204030204" pitchFamily="34" charset="0"/>
                          <a:cs typeface="Calibri" panose="020F0502020204030204" pitchFamily="34" charset="0"/>
                        </a:rPr>
                        <a:t>Obsazenost C+ pac. na JIP</a:t>
                      </a:r>
                      <a:endParaRPr lang="cs-CZ" sz="1600" b="1" dirty="0">
                        <a:solidFill>
                          <a:sysClr val="windowText" lastClr="000000"/>
                        </a:solidFill>
                        <a:latin typeface="Calibri" panose="020F0502020204030204" pitchFamily="34" charset="0"/>
                        <a:cs typeface="Calibri" panose="020F0502020204030204" pitchFamily="34"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600" dirty="0" smtClean="0">
                          <a:solidFill>
                            <a:sysClr val="windowText" lastClr="000000"/>
                          </a:solidFill>
                          <a:latin typeface="Calibri" panose="020F0502020204030204" pitchFamily="34" charset="0"/>
                          <a:cs typeface="Calibri" panose="020F0502020204030204" pitchFamily="34" charset="0"/>
                        </a:rPr>
                        <a:t>17,1</a:t>
                      </a:r>
                      <a:r>
                        <a:rPr lang="cs-CZ" sz="1600" baseline="0" dirty="0" smtClean="0">
                          <a:solidFill>
                            <a:sysClr val="windowText" lastClr="000000"/>
                          </a:solidFill>
                          <a:latin typeface="Calibri" panose="020F0502020204030204" pitchFamily="34" charset="0"/>
                          <a:cs typeface="Calibri" panose="020F0502020204030204" pitchFamily="34" charset="0"/>
                        </a:rPr>
                        <a:t> %</a:t>
                      </a:r>
                      <a:endParaRPr lang="cs-CZ" sz="1600" dirty="0">
                        <a:solidFill>
                          <a:sysClr val="windowText" lastClr="000000"/>
                        </a:solidFill>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753387"/>
                  </a:ext>
                </a:extLst>
              </a:tr>
            </a:tbl>
          </a:graphicData>
        </a:graphic>
      </p:graphicFrame>
      <p:sp>
        <p:nvSpPr>
          <p:cNvPr id="6" name="TextovéPole 5"/>
          <p:cNvSpPr txBox="1"/>
          <p:nvPr/>
        </p:nvSpPr>
        <p:spPr>
          <a:xfrm>
            <a:off x="8688009" y="5384360"/>
            <a:ext cx="2329962" cy="646331"/>
          </a:xfrm>
          <a:prstGeom prst="rect">
            <a:avLst/>
          </a:prstGeom>
          <a:noFill/>
        </p:spPr>
        <p:txBody>
          <a:bodyPr wrap="square" rtlCol="0">
            <a:spAutoFit/>
          </a:bodyPr>
          <a:lstStyle/>
          <a:p>
            <a:pPr algn="ctr"/>
            <a:r>
              <a:rPr lang="cs-CZ" dirty="0" smtClean="0">
                <a:solidFill>
                  <a:srgbClr val="FF0000"/>
                </a:solidFill>
              </a:rPr>
              <a:t>Údaje jsou aktuální k 16.11.2021 0:20</a:t>
            </a:r>
            <a:endParaRPr lang="cs-CZ" dirty="0">
              <a:solidFill>
                <a:srgbClr val="FF0000"/>
              </a:solidFill>
            </a:endParaRPr>
          </a:p>
        </p:txBody>
      </p:sp>
    </p:spTree>
    <p:extLst>
      <p:ext uri="{BB962C8B-B14F-4D97-AF65-F5344CB8AC3E}">
        <p14:creationId xmlns:p14="http://schemas.microsoft.com/office/powerpoint/2010/main" val="3461034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custDataLst>
              <p:tags r:id="rId1"/>
            </p:custDataLst>
          </p:nvPr>
        </p:nvSpPr>
        <p:spPr>
          <a:xfrm>
            <a:off x="381739" y="2"/>
            <a:ext cx="10565894" cy="576000"/>
          </a:xfrm>
        </p:spPr>
        <p:txBody>
          <a:bodyPr/>
          <a:lstStyle/>
          <a:p>
            <a:r>
              <a:rPr lang="en-US" dirty="0" err="1"/>
              <a:t>Podíl</a:t>
            </a:r>
            <a:r>
              <a:rPr lang="en-US" dirty="0"/>
              <a:t> (%) </a:t>
            </a:r>
            <a:r>
              <a:rPr lang="en-US" dirty="0" err="1"/>
              <a:t>volné</a:t>
            </a:r>
            <a:r>
              <a:rPr lang="en-US" dirty="0"/>
              <a:t> </a:t>
            </a:r>
            <a:r>
              <a:rPr lang="en-US" dirty="0" err="1"/>
              <a:t>aktuálně</a:t>
            </a:r>
            <a:r>
              <a:rPr lang="en-US" dirty="0"/>
              <a:t> </a:t>
            </a:r>
            <a:r>
              <a:rPr lang="en-US" dirty="0" err="1"/>
              <a:t>nahlášené</a:t>
            </a:r>
            <a:r>
              <a:rPr lang="en-US" dirty="0"/>
              <a:t> </a:t>
            </a:r>
            <a:r>
              <a:rPr lang="en-US" dirty="0" err="1"/>
              <a:t>kapacity</a:t>
            </a:r>
            <a:r>
              <a:rPr lang="en-US" dirty="0"/>
              <a:t> </a:t>
            </a:r>
            <a:r>
              <a:rPr lang="cs-CZ" dirty="0"/>
              <a:t>UPV</a:t>
            </a:r>
          </a:p>
        </p:txBody>
      </p:sp>
      <p:graphicFrame>
        <p:nvGraphicFramePr>
          <p:cNvPr id="7" name="Chart 6">
            <a:extLst>
              <a:ext uri="{FF2B5EF4-FFF2-40B4-BE49-F238E27FC236}">
                <a16:creationId xmlns:a16="http://schemas.microsoft.com/office/drawing/2014/main" id="{EFD8EDC8-39AC-4878-B921-4F6635FE7621}"/>
              </a:ext>
            </a:extLst>
          </p:cNvPr>
          <p:cNvGraphicFramePr/>
          <p:nvPr>
            <p:custDataLst>
              <p:tags r:id="rId2"/>
            </p:custDataLst>
            <p:extLst>
              <p:ext uri="{D42A27DB-BD31-4B8C-83A1-F6EECF244321}">
                <p14:modId xmlns:p14="http://schemas.microsoft.com/office/powerpoint/2010/main" val="2431682960"/>
              </p:ext>
            </p:extLst>
          </p:nvPr>
        </p:nvGraphicFramePr>
        <p:xfrm>
          <a:off x="679061" y="1186197"/>
          <a:ext cx="8128000" cy="5418667"/>
        </p:xfrm>
        <a:graphic>
          <a:graphicData uri="http://schemas.openxmlformats.org/drawingml/2006/chart">
            <c:chart xmlns:c="http://schemas.openxmlformats.org/drawingml/2006/chart" xmlns:r="http://schemas.openxmlformats.org/officeDocument/2006/relationships" r:id="rId5"/>
          </a:graphicData>
        </a:graphic>
      </p:graphicFrame>
      <p:sp>
        <p:nvSpPr>
          <p:cNvPr id="8" name="Rectangle 7">
            <a:extLst>
              <a:ext uri="{FF2B5EF4-FFF2-40B4-BE49-F238E27FC236}">
                <a16:creationId xmlns:a16="http://schemas.microsoft.com/office/drawing/2014/main" id="{C6038F74-6802-471B-A77B-176FE0683DE0}"/>
              </a:ext>
            </a:extLst>
          </p:cNvPr>
          <p:cNvSpPr/>
          <p:nvPr>
            <p:custDataLst>
              <p:tags r:id="rId3"/>
            </p:custDataLst>
          </p:nvPr>
        </p:nvSpPr>
        <p:spPr>
          <a:xfrm>
            <a:off x="3040815" y="816865"/>
            <a:ext cx="4723729" cy="369332"/>
          </a:xfrm>
          <a:prstGeom prst="rect">
            <a:avLst/>
          </a:prstGeom>
        </p:spPr>
        <p:txBody>
          <a:bodyPr wrap="none">
            <a:spAutoFit/>
          </a:bodyPr>
          <a:lstStyle/>
          <a:p>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Podíl</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volné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aktuálně</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nahlášené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kapacity</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cs-CZ" dirty="0">
                <a:solidFill>
                  <a:srgbClr val="000000"/>
                </a:solidFill>
                <a:latin typeface="Calibri" panose="020F0502020204030204" pitchFamily="34" charset="0"/>
                <a:ea typeface="Times New Roman" panose="02020603050405020304" pitchFamily="18" charset="0"/>
                <a:cs typeface="Calibri" panose="020F0502020204030204" pitchFamily="34" charset="0"/>
              </a:rPr>
              <a:t>UPV</a:t>
            </a:r>
            <a:endParaRPr lang="cs-CZ" dirty="0">
              <a:latin typeface="Calibri" panose="020F0502020204030204" pitchFamily="34" charset="0"/>
              <a:ea typeface="Calibri" panose="020F0502020204030204" pitchFamily="34" charset="0"/>
            </a:endParaRPr>
          </a:p>
        </p:txBody>
      </p:sp>
      <p:sp>
        <p:nvSpPr>
          <p:cNvPr id="5" name="TextovéPole 4"/>
          <p:cNvSpPr txBox="1"/>
          <p:nvPr/>
        </p:nvSpPr>
        <p:spPr>
          <a:xfrm>
            <a:off x="8688009" y="5384360"/>
            <a:ext cx="2329962" cy="646331"/>
          </a:xfrm>
          <a:prstGeom prst="rect">
            <a:avLst/>
          </a:prstGeom>
          <a:noFill/>
        </p:spPr>
        <p:txBody>
          <a:bodyPr wrap="square" rtlCol="0">
            <a:spAutoFit/>
          </a:bodyPr>
          <a:lstStyle/>
          <a:p>
            <a:pPr algn="ctr"/>
            <a:r>
              <a:rPr lang="cs-CZ" dirty="0" smtClean="0">
                <a:solidFill>
                  <a:srgbClr val="FF0000"/>
                </a:solidFill>
              </a:rPr>
              <a:t>Údaje jsou aktuální k 16.11.2021 0:20</a:t>
            </a:r>
            <a:endParaRPr lang="cs-CZ" dirty="0">
              <a:solidFill>
                <a:srgbClr val="FF0000"/>
              </a:solidFill>
            </a:endParaRPr>
          </a:p>
        </p:txBody>
      </p:sp>
    </p:spTree>
    <p:extLst>
      <p:ext uri="{BB962C8B-B14F-4D97-AF65-F5344CB8AC3E}">
        <p14:creationId xmlns:p14="http://schemas.microsoft.com/office/powerpoint/2010/main" val="4055064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64DB608-673A-46BD-8E5E-BDC00F478473}"/>
              </a:ext>
            </a:extLst>
          </p:cNvPr>
          <p:cNvSpPr>
            <a:spLocks noGrp="1"/>
          </p:cNvSpPr>
          <p:nvPr>
            <p:ph type="title"/>
          </p:nvPr>
        </p:nvSpPr>
        <p:spPr/>
        <p:txBody>
          <a:bodyPr>
            <a:normAutofit/>
          </a:bodyPr>
          <a:lstStyle/>
          <a:p>
            <a:r>
              <a:rPr lang="cs-CZ" sz="2200" dirty="0"/>
              <a:t>VÝVOJ POČTU HOSPITALIZACÍ – CELKOVÉ A JIP – OD BŘEZNA 2020</a:t>
            </a:r>
            <a:r>
              <a:rPr lang="cs-CZ" dirty="0"/>
              <a:t/>
            </a:r>
            <a:br>
              <a:rPr lang="cs-CZ" dirty="0"/>
            </a:br>
            <a:r>
              <a:rPr kumimoji="0" lang="cs-CZ" sz="2000" b="0" i="0" u="none" strike="noStrike" kern="1200" cap="all" spc="100" normalizeH="0" baseline="0" noProof="0" dirty="0">
                <a:ln>
                  <a:noFill/>
                </a:ln>
                <a:solidFill>
                  <a:prstClr val="black">
                    <a:lumMod val="95000"/>
                    <a:lumOff val="5000"/>
                  </a:prstClr>
                </a:solidFill>
                <a:effectLst/>
                <a:uLnTx/>
                <a:uFillTx/>
                <a:latin typeface="Tw Cen MT Condensed" panose="020B0606020104020203"/>
                <a:ea typeface="+mj-ea"/>
                <a:cs typeface="+mj-cs"/>
              </a:rPr>
              <a:t>zdroj: ÚZIS,</a:t>
            </a:r>
            <a:r>
              <a:rPr kumimoji="0" lang="nl-NL" sz="2000" b="0" i="0" u="none" strike="noStrike" kern="1200" cap="all" spc="100" normalizeH="0" baseline="0" noProof="0" dirty="0">
                <a:ln>
                  <a:noFill/>
                </a:ln>
                <a:solidFill>
                  <a:prstClr val="black">
                    <a:lumMod val="95000"/>
                    <a:lumOff val="5000"/>
                  </a:prstClr>
                </a:solidFill>
                <a:effectLst/>
                <a:uLnTx/>
                <a:uFillTx/>
                <a:latin typeface="Tw Cen MT Condensed" panose="020B0606020104020203"/>
                <a:ea typeface="+mj-ea"/>
                <a:cs typeface="+mj-cs"/>
              </a:rPr>
              <a:t> ISIN / COVID-19 - Informační systém infekční nemoci</a:t>
            </a:r>
            <a:r>
              <a:rPr kumimoji="0" lang="cs-CZ" sz="2000" b="0" i="0" u="none" strike="noStrike" kern="1200" cap="all" spc="100" normalizeH="0" baseline="0" noProof="0" dirty="0">
                <a:ln>
                  <a:noFill/>
                </a:ln>
                <a:solidFill>
                  <a:prstClr val="black">
                    <a:lumMod val="95000"/>
                    <a:lumOff val="5000"/>
                  </a:prstClr>
                </a:solidFill>
                <a:effectLst/>
                <a:uLnTx/>
                <a:uFillTx/>
                <a:latin typeface="Tw Cen MT Condensed" panose="020B0606020104020203"/>
                <a:ea typeface="+mj-ea"/>
                <a:cs typeface="+mj-cs"/>
              </a:rPr>
              <a:t>  STAV K </a:t>
            </a:r>
            <a:r>
              <a:rPr lang="cs-CZ" sz="2000" b="0" cap="all" spc="100" dirty="0">
                <a:solidFill>
                  <a:prstClr val="black">
                    <a:lumMod val="95000"/>
                    <a:lumOff val="5000"/>
                  </a:prstClr>
                </a:solidFill>
                <a:latin typeface="Tw Cen MT Condensed" panose="020B0606020104020203"/>
                <a:cs typeface="+mj-cs"/>
              </a:rPr>
              <a:t>15.11.2021</a:t>
            </a:r>
          </a:p>
        </p:txBody>
      </p:sp>
      <p:sp>
        <p:nvSpPr>
          <p:cNvPr id="5" name="Ovál 4">
            <a:extLst>
              <a:ext uri="{FF2B5EF4-FFF2-40B4-BE49-F238E27FC236}">
                <a16:creationId xmlns:a16="http://schemas.microsoft.com/office/drawing/2014/main" id="{1BB4283E-4C42-4B27-B7A4-2F7C47B9C82C}"/>
              </a:ext>
            </a:extLst>
          </p:cNvPr>
          <p:cNvSpPr/>
          <p:nvPr/>
        </p:nvSpPr>
        <p:spPr>
          <a:xfrm>
            <a:off x="10834085" y="835853"/>
            <a:ext cx="1248979" cy="1248979"/>
          </a:xfrm>
          <a:prstGeom prst="ellipse">
            <a:avLst/>
          </a:prstGeom>
          <a:solidFill>
            <a:srgbClr val="002060"/>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6" name="Obdélník 5" descr="Presentation with bar chart">
            <a:extLst>
              <a:ext uri="{FF2B5EF4-FFF2-40B4-BE49-F238E27FC236}">
                <a16:creationId xmlns:a16="http://schemas.microsoft.com/office/drawing/2014/main" id="{46976FA6-08BA-4324-B654-A82C71BD45E9}"/>
              </a:ext>
            </a:extLst>
          </p:cNvPr>
          <p:cNvSpPr/>
          <p:nvPr/>
        </p:nvSpPr>
        <p:spPr>
          <a:xfrm>
            <a:off x="11100261" y="1102029"/>
            <a:ext cx="716627" cy="716627"/>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aphicFrame>
        <p:nvGraphicFramePr>
          <p:cNvPr id="7" name="Tabulka 7">
            <a:extLst>
              <a:ext uri="{FF2B5EF4-FFF2-40B4-BE49-F238E27FC236}">
                <a16:creationId xmlns:a16="http://schemas.microsoft.com/office/drawing/2014/main" id="{E4305667-7252-438B-B0A2-AF7DB9A9EDF0}"/>
              </a:ext>
            </a:extLst>
          </p:cNvPr>
          <p:cNvGraphicFramePr>
            <a:graphicFrameLocks noGrp="1"/>
          </p:cNvGraphicFramePr>
          <p:nvPr>
            <p:extLst>
              <p:ext uri="{D42A27DB-BD31-4B8C-83A1-F6EECF244321}">
                <p14:modId xmlns:p14="http://schemas.microsoft.com/office/powerpoint/2010/main" val="3308982822"/>
              </p:ext>
            </p:extLst>
          </p:nvPr>
        </p:nvGraphicFramePr>
        <p:xfrm>
          <a:off x="8663618" y="3854595"/>
          <a:ext cx="3311505" cy="1112520"/>
        </p:xfrm>
        <a:graphic>
          <a:graphicData uri="http://schemas.openxmlformats.org/drawingml/2006/table">
            <a:tbl>
              <a:tblPr firstRow="1" bandRow="1">
                <a:tableStyleId>{5C22544A-7EE6-4342-B048-85BDC9FD1C3A}</a:tableStyleId>
              </a:tblPr>
              <a:tblGrid>
                <a:gridCol w="1113329">
                  <a:extLst>
                    <a:ext uri="{9D8B030D-6E8A-4147-A177-3AD203B41FA5}">
                      <a16:colId xmlns:a16="http://schemas.microsoft.com/office/drawing/2014/main" val="1970852530"/>
                    </a:ext>
                  </a:extLst>
                </a:gridCol>
                <a:gridCol w="1087037">
                  <a:extLst>
                    <a:ext uri="{9D8B030D-6E8A-4147-A177-3AD203B41FA5}">
                      <a16:colId xmlns:a16="http://schemas.microsoft.com/office/drawing/2014/main" val="667889362"/>
                    </a:ext>
                  </a:extLst>
                </a:gridCol>
                <a:gridCol w="1111139">
                  <a:extLst>
                    <a:ext uri="{9D8B030D-6E8A-4147-A177-3AD203B41FA5}">
                      <a16:colId xmlns:a16="http://schemas.microsoft.com/office/drawing/2014/main" val="240875392"/>
                    </a:ext>
                  </a:extLst>
                </a:gridCol>
              </a:tblGrid>
              <a:tr h="370840">
                <a:tc>
                  <a:txBody>
                    <a:bodyPr/>
                    <a:lstStyle/>
                    <a:p>
                      <a:pPr algn="ctr"/>
                      <a:endParaRPr lang="cs-CZ" sz="1300" dirty="0">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300" dirty="0">
                          <a:solidFill>
                            <a:schemeClr val="tx1"/>
                          </a:solidFill>
                          <a:latin typeface="Calibri" panose="020F0502020204030204" pitchFamily="34" charset="0"/>
                          <a:cs typeface="Calibri" panose="020F0502020204030204" pitchFamily="34" charset="0"/>
                        </a:rPr>
                        <a:t>19.10.2020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300" b="1" dirty="0">
                          <a:solidFill>
                            <a:prstClr val="black">
                              <a:lumMod val="95000"/>
                              <a:lumOff val="5000"/>
                            </a:prstClr>
                          </a:solidFill>
                          <a:latin typeface="Calibri" panose="020F0502020204030204" pitchFamily="34" charset="0"/>
                          <a:cs typeface="Calibri" panose="020F0502020204030204" pitchFamily="34" charset="0"/>
                        </a:rPr>
                        <a:t>15</a:t>
                      </a:r>
                      <a:r>
                        <a:rPr kumimoji="0" lang="cs-CZ" sz="1300" b="1" i="0" u="none" strike="noStrike" kern="1200" cap="all" spc="100" normalizeH="0" baseline="0" noProof="0" dirty="0">
                          <a:ln>
                            <a:noFill/>
                          </a:ln>
                          <a:solidFill>
                            <a:prstClr val="black">
                              <a:lumMod val="95000"/>
                              <a:lumOff val="5000"/>
                            </a:prstClr>
                          </a:solidFill>
                          <a:effectLst/>
                          <a:uLnTx/>
                          <a:uFillTx/>
                          <a:latin typeface="Calibri" panose="020F0502020204030204" pitchFamily="34" charset="0"/>
                          <a:ea typeface="+mn-ea"/>
                          <a:cs typeface="Calibri" panose="020F0502020204030204" pitchFamily="34" charset="0"/>
                        </a:rPr>
                        <a:t>.11.2021</a:t>
                      </a:r>
                      <a:endParaRPr lang="cs-CZ" sz="1300" b="1" dirty="0">
                        <a:solidFill>
                          <a:schemeClr val="tx1"/>
                        </a:solidFill>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91278547"/>
                  </a:ext>
                </a:extLst>
              </a:tr>
              <a:tr h="370840">
                <a:tc>
                  <a:txBody>
                    <a:bodyPr/>
                    <a:lstStyle/>
                    <a:p>
                      <a:pPr algn="ctr"/>
                      <a:r>
                        <a:rPr lang="cs-CZ" sz="1300" b="1" dirty="0">
                          <a:latin typeface="Calibri" panose="020F0502020204030204" pitchFamily="34" charset="0"/>
                          <a:cs typeface="Calibri" panose="020F0502020204030204" pitchFamily="34" charset="0"/>
                        </a:rPr>
                        <a:t>Hospitalizace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300" b="1" dirty="0">
                          <a:latin typeface="Calibri" panose="020F0502020204030204" pitchFamily="34" charset="0"/>
                          <a:cs typeface="Calibri" panose="020F0502020204030204" pitchFamily="34" charset="0"/>
                        </a:rPr>
                        <a:t>4154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cs-CZ" sz="1300" b="1" dirty="0">
                          <a:latin typeface="Calibri" panose="020F0502020204030204" pitchFamily="34" charset="0"/>
                          <a:cs typeface="Calibri" panose="020F0502020204030204" pitchFamily="34" charset="0"/>
                        </a:rPr>
                        <a:t>4296</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6097706"/>
                  </a:ext>
                </a:extLst>
              </a:tr>
              <a:tr h="370840">
                <a:tc>
                  <a:txBody>
                    <a:bodyPr/>
                    <a:lstStyle/>
                    <a:p>
                      <a:pPr algn="ctr"/>
                      <a:r>
                        <a:rPr lang="cs-CZ" sz="1300" b="1" dirty="0">
                          <a:latin typeface="Calibri" panose="020F0502020204030204" pitchFamily="34" charset="0"/>
                          <a:cs typeface="Calibri" panose="020F0502020204030204" pitchFamily="34" charset="0"/>
                        </a:rPr>
                        <a:t>JIP</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300" b="1" dirty="0">
                          <a:latin typeface="Calibri" panose="020F0502020204030204" pitchFamily="34" charset="0"/>
                          <a:cs typeface="Calibri" panose="020F0502020204030204" pitchFamily="34" charset="0"/>
                        </a:rPr>
                        <a:t>622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cs-CZ" sz="1300" b="1" dirty="0">
                          <a:latin typeface="Calibri" panose="020F0502020204030204" pitchFamily="34" charset="0"/>
                          <a:cs typeface="Calibri" panose="020F0502020204030204" pitchFamily="34" charset="0"/>
                        </a:rPr>
                        <a:t>611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6070508"/>
                  </a:ext>
                </a:extLst>
              </a:tr>
            </a:tbl>
          </a:graphicData>
        </a:graphic>
      </p:graphicFrame>
      <p:pic>
        <p:nvPicPr>
          <p:cNvPr id="11" name="Zástupný obsah 10">
            <a:extLst>
              <a:ext uri="{FF2B5EF4-FFF2-40B4-BE49-F238E27FC236}">
                <a16:creationId xmlns:a16="http://schemas.microsoft.com/office/drawing/2014/main" id="{F5527483-896C-448A-9F0D-DD707A3C48E1}"/>
              </a:ext>
            </a:extLst>
          </p:cNvPr>
          <p:cNvPicPr>
            <a:picLocks noGrp="1" noChangeAspect="1"/>
          </p:cNvPicPr>
          <p:nvPr>
            <p:ph idx="1"/>
          </p:nvPr>
        </p:nvPicPr>
        <p:blipFill>
          <a:blip r:embed="rId4"/>
          <a:stretch>
            <a:fillRect/>
          </a:stretch>
        </p:blipFill>
        <p:spPr>
          <a:xfrm>
            <a:off x="233917" y="1102029"/>
            <a:ext cx="8037194" cy="5210848"/>
          </a:xfrm>
          <a:prstGeom prst="rect">
            <a:avLst/>
          </a:prstGeom>
        </p:spPr>
      </p:pic>
      <p:sp>
        <p:nvSpPr>
          <p:cNvPr id="3" name="Obdélník 2"/>
          <p:cNvSpPr/>
          <p:nvPr/>
        </p:nvSpPr>
        <p:spPr>
          <a:xfrm>
            <a:off x="8663618" y="2351008"/>
            <a:ext cx="3311769" cy="1200329"/>
          </a:xfrm>
          <a:prstGeom prst="rect">
            <a:avLst/>
          </a:prstGeom>
        </p:spPr>
        <p:txBody>
          <a:bodyPr wrap="square">
            <a:spAutoFit/>
          </a:bodyPr>
          <a:lstStyle/>
          <a:p>
            <a:pPr algn="ctr"/>
            <a:r>
              <a:rPr lang="cs-CZ" dirty="0"/>
              <a:t>Data k </a:t>
            </a:r>
            <a:r>
              <a:rPr lang="cs-CZ" b="1" dirty="0" smtClean="0"/>
              <a:t>15.11</a:t>
            </a:r>
            <a:r>
              <a:rPr lang="cs-CZ" b="1" dirty="0"/>
              <a:t>. 2021</a:t>
            </a:r>
          </a:p>
          <a:p>
            <a:pPr algn="ctr"/>
            <a:r>
              <a:rPr lang="cs-CZ" dirty="0"/>
              <a:t>odpovídají ve srovnání s loňským podzimem datům z </a:t>
            </a:r>
            <a:r>
              <a:rPr lang="cs-CZ" b="1" dirty="0" smtClean="0"/>
              <a:t>19.10</a:t>
            </a:r>
            <a:r>
              <a:rPr lang="cs-CZ" b="1" dirty="0"/>
              <a:t>. 2020</a:t>
            </a:r>
          </a:p>
        </p:txBody>
      </p:sp>
    </p:spTree>
    <p:extLst>
      <p:ext uri="{BB962C8B-B14F-4D97-AF65-F5344CB8AC3E}">
        <p14:creationId xmlns:p14="http://schemas.microsoft.com/office/powerpoint/2010/main" val="3442232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0.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3.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4.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5.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6.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7.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8.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9.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heme/theme1.xml><?xml version="1.0" encoding="utf-8"?>
<a:theme xmlns:a="http://schemas.openxmlformats.org/drawingml/2006/main" name="Motiv Office">
  <a:themeElements>
    <a:clrScheme name="COVID barvy">
      <a:dk1>
        <a:srgbClr val="000000"/>
      </a:dk1>
      <a:lt1>
        <a:srgbClr val="FFFFFF"/>
      </a:lt1>
      <a:dk2>
        <a:srgbClr val="D31145"/>
      </a:dk2>
      <a:lt2>
        <a:srgbClr val="FFFFFF"/>
      </a:lt2>
      <a:accent1>
        <a:srgbClr val="D31145"/>
      </a:accent1>
      <a:accent2>
        <a:srgbClr val="305983"/>
      </a:accent2>
      <a:accent3>
        <a:srgbClr val="00CD61"/>
      </a:accent3>
      <a:accent4>
        <a:srgbClr val="4010B7"/>
      </a:accent4>
      <a:accent5>
        <a:srgbClr val="E8EAEA"/>
      </a:accent5>
      <a:accent6>
        <a:srgbClr val="690923"/>
      </a:accent6>
      <a:hlink>
        <a:srgbClr val="FFFFFF"/>
      </a:hlink>
      <a:folHlink>
        <a:srgbClr val="FF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vid-reporting-20200715" id="{379A0E5D-63B7-482A-BD5E-A4CD691F8FBC}" vid="{74C76523-B6A0-4B86-942B-0A5EF321F495}"/>
    </a:ext>
  </a:extLst>
</a:theme>
</file>

<file path=ppt/theme/theme2.xml><?xml version="1.0" encoding="utf-8"?>
<a:theme xmlns:a="http://schemas.openxmlformats.org/drawingml/2006/main" name="1_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Sagoe">
      <a:majorFont>
        <a:latin typeface="Arial"/>
        <a:ea typeface=""/>
        <a:cs typeface=""/>
      </a:majorFont>
      <a:minorFont>
        <a:latin typeface="Segoe UI"/>
        <a:ea typeface=""/>
        <a:cs typeface=""/>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covid-reporting-20200715</Template>
  <TotalTime>19030</TotalTime>
  <Words>1117</Words>
  <Application>Microsoft Office PowerPoint</Application>
  <PresentationFormat>Širokoúhlá obrazovka</PresentationFormat>
  <Paragraphs>439</Paragraphs>
  <Slides>11</Slides>
  <Notes>3</Notes>
  <HiddenSlides>0</HiddenSlides>
  <MMClips>0</MMClips>
  <ScaleCrop>false</ScaleCrop>
  <HeadingPairs>
    <vt:vector size="6" baseType="variant">
      <vt:variant>
        <vt:lpstr>Použitá písma</vt:lpstr>
      </vt:variant>
      <vt:variant>
        <vt:i4>6</vt:i4>
      </vt:variant>
      <vt:variant>
        <vt:lpstr>Motiv</vt:lpstr>
      </vt:variant>
      <vt:variant>
        <vt:i4>2</vt:i4>
      </vt:variant>
      <vt:variant>
        <vt:lpstr>Nadpisy snímků</vt:lpstr>
      </vt:variant>
      <vt:variant>
        <vt:i4>11</vt:i4>
      </vt:variant>
    </vt:vector>
  </HeadingPairs>
  <TitlesOfParts>
    <vt:vector size="19" baseType="lpstr">
      <vt:lpstr>Arial</vt:lpstr>
      <vt:lpstr>Arial Black</vt:lpstr>
      <vt:lpstr>Calibri</vt:lpstr>
      <vt:lpstr>Segoe UI</vt:lpstr>
      <vt:lpstr>Times New Roman</vt:lpstr>
      <vt:lpstr>Tw Cen MT Condensed</vt:lpstr>
      <vt:lpstr>Motiv Office</vt:lpstr>
      <vt:lpstr>1_Motiv Office</vt:lpstr>
      <vt:lpstr>Operační briefing ICŘT   Národní dispečink lůžkové péče </vt:lpstr>
      <vt:lpstr>Národní dispečink lůžkové péče</vt:lpstr>
      <vt:lpstr>Národní dispečink lůžkové péče</vt:lpstr>
      <vt:lpstr>Národní dispečink lůžkové péče</vt:lpstr>
      <vt:lpstr>Seznam nemocnic neaktualizovaných déle než 48 h </vt:lpstr>
      <vt:lpstr>Podíl (%) volné aktuálně nahlášené kapacity standartních lůžek s kyslíkem</vt:lpstr>
      <vt:lpstr>Podíl (%) volné aktuálně nahlášené kapacity JIP</vt:lpstr>
      <vt:lpstr>Podíl (%) volné aktuálně nahlášené kapacity UPV</vt:lpstr>
      <vt:lpstr>VÝVOJ POČTU HOSPITALIZACÍ – CELKOVÉ A JIP – OD BŘEZNA 2020 zdroj: ÚZIS, ISIN / COVID-19 - Informační systém infekční nemoci  STAV K 15.11.2021</vt:lpstr>
      <vt:lpstr>Trend zátěže nemocnic </vt:lpstr>
      <vt:lpstr>Hodnocení situace v krajích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Mužík Jan RNDr. Ph.D.</dc:creator>
  <cp:lastModifiedBy>Ondřej Růžička</cp:lastModifiedBy>
  <cp:revision>1462</cp:revision>
  <cp:lastPrinted>2020-10-20T04:21:56Z</cp:lastPrinted>
  <dcterms:created xsi:type="dcterms:W3CDTF">2020-07-15T10:33:32Z</dcterms:created>
  <dcterms:modified xsi:type="dcterms:W3CDTF">2021-11-16T14:34:49Z</dcterms:modified>
</cp:coreProperties>
</file>