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6" r:id="rId6"/>
    <p:sldId id="1298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28.10.2021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28.10.2021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28. října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66676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28.10.2021 </a:t>
            </a:r>
            <a:r>
              <a:rPr lang="cs-CZ" b="1" dirty="0" smtClean="0"/>
              <a:t>00:32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195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92780"/>
              </p:ext>
            </p:extLst>
          </p:nvPr>
        </p:nvGraphicFramePr>
        <p:xfrm>
          <a:off x="332818" y="1043716"/>
          <a:ext cx="8270442" cy="5240203"/>
        </p:xfrm>
        <a:graphic>
          <a:graphicData uri="http://schemas.openxmlformats.org/drawingml/2006/table">
            <a:tbl>
              <a:tblPr/>
              <a:tblGrid>
                <a:gridCol w="2203312">
                  <a:extLst>
                    <a:ext uri="{9D8B030D-6E8A-4147-A177-3AD203B41FA5}">
                      <a16:colId xmlns:a16="http://schemas.microsoft.com/office/drawing/2014/main" val="3155017072"/>
                    </a:ext>
                  </a:extLst>
                </a:gridCol>
                <a:gridCol w="1254867">
                  <a:extLst>
                    <a:ext uri="{9D8B030D-6E8A-4147-A177-3AD203B41FA5}">
                      <a16:colId xmlns:a16="http://schemas.microsoft.com/office/drawing/2014/main" val="3645440214"/>
                    </a:ext>
                  </a:extLst>
                </a:gridCol>
                <a:gridCol w="1240274">
                  <a:extLst>
                    <a:ext uri="{9D8B030D-6E8A-4147-A177-3AD203B41FA5}">
                      <a16:colId xmlns:a16="http://schemas.microsoft.com/office/drawing/2014/main" val="3714141459"/>
                    </a:ext>
                  </a:extLst>
                </a:gridCol>
                <a:gridCol w="1240274">
                  <a:extLst>
                    <a:ext uri="{9D8B030D-6E8A-4147-A177-3AD203B41FA5}">
                      <a16:colId xmlns:a16="http://schemas.microsoft.com/office/drawing/2014/main" val="2710634608"/>
                    </a:ext>
                  </a:extLst>
                </a:gridCol>
                <a:gridCol w="1298640">
                  <a:extLst>
                    <a:ext uri="{9D8B030D-6E8A-4147-A177-3AD203B41FA5}">
                      <a16:colId xmlns:a16="http://schemas.microsoft.com/office/drawing/2014/main" val="3681392181"/>
                    </a:ext>
                  </a:extLst>
                </a:gridCol>
                <a:gridCol w="1033075">
                  <a:extLst>
                    <a:ext uri="{9D8B030D-6E8A-4147-A177-3AD203B41FA5}">
                      <a16:colId xmlns:a16="http://schemas.microsoft.com/office/drawing/2014/main" val="682861786"/>
                    </a:ext>
                  </a:extLst>
                </a:gridCol>
              </a:tblGrid>
              <a:tr h="21199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3169"/>
                  </a:ext>
                </a:extLst>
              </a:tr>
              <a:tr h="211992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28.10. 2021, 13:30h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410267"/>
                  </a:ext>
                </a:extLst>
              </a:tr>
              <a:tr h="175651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167015"/>
                  </a:ext>
                </a:extLst>
              </a:tr>
              <a:tr h="1877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43982"/>
                  </a:ext>
                </a:extLst>
              </a:tr>
              <a:tr h="73288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98723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830526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585004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176265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1"/>
                  </a:ext>
                </a:extLst>
              </a:tr>
              <a:tr h="1892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472482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816783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74601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43604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918587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815773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159987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36270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933030"/>
                  </a:ext>
                </a:extLst>
              </a:tr>
              <a:tr h="2044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54478"/>
                  </a:ext>
                </a:extLst>
              </a:tr>
              <a:tr h="2195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3 514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02785"/>
                  </a:ext>
                </a:extLst>
              </a:tr>
              <a:tr h="257420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06470"/>
                  </a:ext>
                </a:extLst>
              </a:tr>
              <a:tr h="175651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492456"/>
                  </a:ext>
                </a:extLst>
              </a:tr>
              <a:tr h="20442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667411"/>
                  </a:ext>
                </a:extLst>
              </a:tr>
              <a:tr h="18170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68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09547"/>
              </p:ext>
            </p:extLst>
          </p:nvPr>
        </p:nvGraphicFramePr>
        <p:xfrm>
          <a:off x="332820" y="1043711"/>
          <a:ext cx="9217580" cy="5249529"/>
        </p:xfrm>
        <a:graphic>
          <a:graphicData uri="http://schemas.openxmlformats.org/drawingml/2006/table">
            <a:tbl>
              <a:tblPr/>
              <a:tblGrid>
                <a:gridCol w="2122376">
                  <a:extLst>
                    <a:ext uri="{9D8B030D-6E8A-4147-A177-3AD203B41FA5}">
                      <a16:colId xmlns:a16="http://schemas.microsoft.com/office/drawing/2014/main" val="598099026"/>
                    </a:ext>
                  </a:extLst>
                </a:gridCol>
                <a:gridCol w="1208772">
                  <a:extLst>
                    <a:ext uri="{9D8B030D-6E8A-4147-A177-3AD203B41FA5}">
                      <a16:colId xmlns:a16="http://schemas.microsoft.com/office/drawing/2014/main" val="1774694693"/>
                    </a:ext>
                  </a:extLst>
                </a:gridCol>
                <a:gridCol w="1194715">
                  <a:extLst>
                    <a:ext uri="{9D8B030D-6E8A-4147-A177-3AD203B41FA5}">
                      <a16:colId xmlns:a16="http://schemas.microsoft.com/office/drawing/2014/main" val="547604442"/>
                    </a:ext>
                  </a:extLst>
                </a:gridCol>
                <a:gridCol w="1194715">
                  <a:extLst>
                    <a:ext uri="{9D8B030D-6E8A-4147-A177-3AD203B41FA5}">
                      <a16:colId xmlns:a16="http://schemas.microsoft.com/office/drawing/2014/main" val="3229885082"/>
                    </a:ext>
                  </a:extLst>
                </a:gridCol>
                <a:gridCol w="1250937">
                  <a:extLst>
                    <a:ext uri="{9D8B030D-6E8A-4147-A177-3AD203B41FA5}">
                      <a16:colId xmlns:a16="http://schemas.microsoft.com/office/drawing/2014/main" val="467583176"/>
                    </a:ext>
                  </a:extLst>
                </a:gridCol>
                <a:gridCol w="995128">
                  <a:extLst>
                    <a:ext uri="{9D8B030D-6E8A-4147-A177-3AD203B41FA5}">
                      <a16:colId xmlns:a16="http://schemas.microsoft.com/office/drawing/2014/main" val="614123372"/>
                    </a:ext>
                  </a:extLst>
                </a:gridCol>
                <a:gridCol w="1250937">
                  <a:extLst>
                    <a:ext uri="{9D8B030D-6E8A-4147-A177-3AD203B41FA5}">
                      <a16:colId xmlns:a16="http://schemas.microsoft.com/office/drawing/2014/main" val="328995287"/>
                    </a:ext>
                  </a:extLst>
                </a:gridCol>
              </a:tblGrid>
              <a:tr h="20369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310017"/>
                  </a:ext>
                </a:extLst>
              </a:tr>
              <a:tr h="211199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28.10. 2021,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13:30h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028893"/>
                  </a:ext>
                </a:extLst>
              </a:tr>
              <a:tr h="187062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786691"/>
                  </a:ext>
                </a:extLst>
              </a:tr>
              <a:tr h="1870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964685"/>
                  </a:ext>
                </a:extLst>
              </a:tr>
              <a:tr h="73014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141351"/>
                  </a:ext>
                </a:extLst>
              </a:tr>
              <a:tr h="1810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783439"/>
                  </a:ext>
                </a:extLst>
              </a:tr>
              <a:tr h="1810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427936"/>
                  </a:ext>
                </a:extLst>
              </a:tr>
              <a:tr h="1810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773521"/>
                  </a:ext>
                </a:extLst>
              </a:tr>
              <a:tr h="1810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738170"/>
                  </a:ext>
                </a:extLst>
              </a:tr>
              <a:tr h="1810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76948"/>
                  </a:ext>
                </a:extLst>
              </a:tr>
              <a:tr h="1810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647"/>
                  </a:ext>
                </a:extLst>
              </a:tr>
              <a:tr h="1810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325038"/>
                  </a:ext>
                </a:extLst>
              </a:tr>
              <a:tr h="18857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244081"/>
                  </a:ext>
                </a:extLst>
              </a:tr>
              <a:tr h="1810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784761"/>
                  </a:ext>
                </a:extLst>
              </a:tr>
              <a:tr h="1810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443002"/>
                  </a:ext>
                </a:extLst>
              </a:tr>
              <a:tr h="1810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421498"/>
                  </a:ext>
                </a:extLst>
              </a:tr>
              <a:tr h="1810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464900"/>
                  </a:ext>
                </a:extLst>
              </a:tr>
              <a:tr h="1810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783854"/>
                  </a:ext>
                </a:extLst>
              </a:tr>
              <a:tr h="1870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896938"/>
                  </a:ext>
                </a:extLst>
              </a:tr>
              <a:tr h="1870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232714"/>
                  </a:ext>
                </a:extLst>
              </a:tr>
              <a:tr h="181027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866966"/>
                  </a:ext>
                </a:extLst>
              </a:tr>
              <a:tr h="174994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40984"/>
                  </a:ext>
                </a:extLst>
              </a:tr>
              <a:tr h="34395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903566"/>
                  </a:ext>
                </a:extLst>
              </a:tr>
              <a:tr h="18102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288516"/>
                  </a:ext>
                </a:extLst>
              </a:tr>
            </a:tbl>
          </a:graphicData>
        </a:graphic>
      </p:graphicFrame>
      <p:sp>
        <p:nvSpPr>
          <p:cNvPr id="5" name="TextovéPole 4"/>
          <p:cNvSpPr txBox="1"/>
          <p:nvPr/>
        </p:nvSpPr>
        <p:spPr>
          <a:xfrm>
            <a:off x="8966003" y="2666765"/>
            <a:ext cx="292330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 smtClean="0"/>
              <a:t>*</a:t>
            </a:r>
            <a:r>
              <a:rPr lang="cs-CZ" b="1" dirty="0" smtClean="0"/>
              <a:t>Bez intenzivní péče na infekčním oddělením,</a:t>
            </a:r>
          </a:p>
          <a:p>
            <a:pPr algn="ctr"/>
            <a:r>
              <a:rPr lang="cs-CZ" b="1" dirty="0"/>
              <a:t>v</a:t>
            </a:r>
            <a:r>
              <a:rPr lang="cs-CZ" b="1" dirty="0" smtClean="0"/>
              <a:t>yčleněny izolační boxy</a:t>
            </a:r>
          </a:p>
          <a:p>
            <a:pPr algn="ctr"/>
            <a:r>
              <a:rPr lang="cs-CZ" b="1" dirty="0" smtClean="0"/>
              <a:t>na ARO</a:t>
            </a:r>
          </a:p>
          <a:p>
            <a:pPr algn="ctr"/>
            <a:r>
              <a:rPr lang="cs-CZ" b="1" dirty="0" smtClean="0"/>
              <a:t>(bude aktualizováno)</a:t>
            </a:r>
            <a:r>
              <a:rPr lang="cs-CZ" b="1" dirty="0" smtClean="0"/>
              <a:t> </a:t>
            </a:r>
          </a:p>
          <a:p>
            <a:pPr algn="ctr"/>
            <a:r>
              <a:rPr lang="cs-CZ" b="1" dirty="0" smtClean="0"/>
              <a:t> 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endParaRPr lang="cs-CZ" b="1" dirty="0" smtClean="0"/>
          </a:p>
          <a:p>
            <a:pPr algn="ctr"/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405980" y="2729879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28.10.2021 </a:t>
            </a:r>
            <a:r>
              <a:rPr lang="cs-CZ" b="1" dirty="0" smtClean="0"/>
              <a:t>00:36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1082</a:t>
            </a:r>
            <a:endParaRPr lang="cs-CZ" b="1" dirty="0"/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38690"/>
              </p:ext>
            </p:extLst>
          </p:nvPr>
        </p:nvGraphicFramePr>
        <p:xfrm>
          <a:off x="332819" y="1016001"/>
          <a:ext cx="8730002" cy="5186010"/>
        </p:xfrm>
        <a:graphic>
          <a:graphicData uri="http://schemas.openxmlformats.org/drawingml/2006/table">
            <a:tbl>
              <a:tblPr/>
              <a:tblGrid>
                <a:gridCol w="2008273">
                  <a:extLst>
                    <a:ext uri="{9D8B030D-6E8A-4147-A177-3AD203B41FA5}">
                      <a16:colId xmlns:a16="http://schemas.microsoft.com/office/drawing/2014/main" val="1074984764"/>
                    </a:ext>
                  </a:extLst>
                </a:gridCol>
                <a:gridCol w="1143785">
                  <a:extLst>
                    <a:ext uri="{9D8B030D-6E8A-4147-A177-3AD203B41FA5}">
                      <a16:colId xmlns:a16="http://schemas.microsoft.com/office/drawing/2014/main" val="163861412"/>
                    </a:ext>
                  </a:extLst>
                </a:gridCol>
                <a:gridCol w="1130484">
                  <a:extLst>
                    <a:ext uri="{9D8B030D-6E8A-4147-A177-3AD203B41FA5}">
                      <a16:colId xmlns:a16="http://schemas.microsoft.com/office/drawing/2014/main" val="370157640"/>
                    </a:ext>
                  </a:extLst>
                </a:gridCol>
                <a:gridCol w="1130484">
                  <a:extLst>
                    <a:ext uri="{9D8B030D-6E8A-4147-A177-3AD203B41FA5}">
                      <a16:colId xmlns:a16="http://schemas.microsoft.com/office/drawing/2014/main" val="2932756889"/>
                    </a:ext>
                  </a:extLst>
                </a:gridCol>
                <a:gridCol w="1183684">
                  <a:extLst>
                    <a:ext uri="{9D8B030D-6E8A-4147-A177-3AD203B41FA5}">
                      <a16:colId xmlns:a16="http://schemas.microsoft.com/office/drawing/2014/main" val="79857103"/>
                    </a:ext>
                  </a:extLst>
                </a:gridCol>
                <a:gridCol w="1183684">
                  <a:extLst>
                    <a:ext uri="{9D8B030D-6E8A-4147-A177-3AD203B41FA5}">
                      <a16:colId xmlns:a16="http://schemas.microsoft.com/office/drawing/2014/main" val="2865437486"/>
                    </a:ext>
                  </a:extLst>
                </a:gridCol>
                <a:gridCol w="949608">
                  <a:extLst>
                    <a:ext uri="{9D8B030D-6E8A-4147-A177-3AD203B41FA5}">
                      <a16:colId xmlns:a16="http://schemas.microsoft.com/office/drawing/2014/main" val="381800972"/>
                    </a:ext>
                  </a:extLst>
                </a:gridCol>
              </a:tblGrid>
              <a:tr h="21853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a neinfekční oddělení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741915"/>
                  </a:ext>
                </a:extLst>
              </a:tr>
              <a:tr h="218539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28.10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13:30 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940429"/>
                  </a:ext>
                </a:extLst>
              </a:tr>
              <a:tr h="1935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59684"/>
                  </a:ext>
                </a:extLst>
              </a:tr>
              <a:tr h="2185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na Infekčním oddělení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336419"/>
                  </a:ext>
                </a:extLst>
              </a:tr>
              <a:tr h="56820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472384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3 322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68401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1 895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066279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4530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1 626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158265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40512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285697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38130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000043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024212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1 786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982322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88935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866996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343986"/>
                  </a:ext>
                </a:extLst>
              </a:tr>
              <a:tr h="1935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08904"/>
                  </a:ext>
                </a:extLst>
              </a:tr>
              <a:tr h="1935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23 069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6356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13049"/>
                  </a:ext>
                </a:extLst>
              </a:tr>
              <a:tr h="187319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720444"/>
                  </a:ext>
                </a:extLst>
              </a:tr>
              <a:tr h="186661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36495"/>
                  </a:ext>
                </a:extLst>
              </a:tr>
              <a:tr h="36707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592740"/>
                  </a:ext>
                </a:extLst>
              </a:tr>
              <a:tr h="18731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35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Překlady pacientů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smtClean="0"/>
              <a:t>Ve dnech od </a:t>
            </a:r>
            <a:r>
              <a:rPr lang="cs-CZ" b="1" dirty="0" smtClean="0"/>
              <a:t>27.10. do 28.10</a:t>
            </a:r>
            <a:r>
              <a:rPr lang="cs-CZ" dirty="0" smtClean="0"/>
              <a:t>.</a:t>
            </a:r>
            <a:r>
              <a:rPr lang="cs-CZ" b="1" dirty="0" smtClean="0"/>
              <a:t>2021,</a:t>
            </a:r>
            <a:r>
              <a:rPr lang="cs-CZ" dirty="0" smtClean="0"/>
              <a:t> Nebyl požadavek na překlad pacientů.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329912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17814</TotalTime>
  <Words>724</Words>
  <Application>Microsoft Office PowerPoint</Application>
  <PresentationFormat>Širokoúhlá obrazovka</PresentationFormat>
  <Paragraphs>368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Překlady pacientů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1329</cp:revision>
  <cp:lastPrinted>2020-10-20T04:21:56Z</cp:lastPrinted>
  <dcterms:created xsi:type="dcterms:W3CDTF">2020-07-15T10:33:32Z</dcterms:created>
  <dcterms:modified xsi:type="dcterms:W3CDTF">2021-10-28T12:21:16Z</dcterms:modified>
</cp:coreProperties>
</file>