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sldIdLst>
    <p:sldId id="1413" r:id="rId2"/>
    <p:sldId id="1506" r:id="rId3"/>
    <p:sldId id="1464" r:id="rId4"/>
    <p:sldId id="1503" r:id="rId5"/>
    <p:sldId id="1493" r:id="rId6"/>
    <p:sldId id="1508" r:id="rId7"/>
    <p:sldId id="1509" r:id="rId8"/>
    <p:sldId id="1510" r:id="rId9"/>
    <p:sldId id="1496" r:id="rId10"/>
    <p:sldId id="1504" r:id="rId11"/>
    <p:sldId id="151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2E5"/>
    <a:srgbClr val="7191D1"/>
    <a:srgbClr val="00FF00"/>
    <a:srgbClr val="F2F2F2"/>
    <a:srgbClr val="FFE699"/>
    <a:srgbClr val="3D67BC"/>
    <a:srgbClr val="00CD61"/>
    <a:srgbClr val="F1D302"/>
    <a:srgbClr val="FF6600"/>
    <a:srgbClr val="D3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List_aplikace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Sheet1!$B$1:$AM$1</c:f>
              <c:strCache>
                <c:ptCount val="38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</c:strCache>
            </c:strRef>
          </c:cat>
          <c:val>
            <c:numRef>
              <c:f>Sheet1!$B$2:$AM$2</c:f>
              <c:numCache>
                <c:formatCode>General</c:formatCode>
                <c:ptCount val="38"/>
                <c:pt idx="0">
                  <c:v>1254</c:v>
                </c:pt>
                <c:pt idx="1">
                  <c:v>2283</c:v>
                </c:pt>
                <c:pt idx="2">
                  <c:v>3439</c:v>
                </c:pt>
                <c:pt idx="3">
                  <c:v>3463</c:v>
                </c:pt>
                <c:pt idx="4">
                  <c:v>1305</c:v>
                </c:pt>
                <c:pt idx="5">
                  <c:v>262</c:v>
                </c:pt>
                <c:pt idx="6">
                  <c:v>1256</c:v>
                </c:pt>
                <c:pt idx="7">
                  <c:v>914</c:v>
                </c:pt>
                <c:pt idx="8">
                  <c:v>3563</c:v>
                </c:pt>
                <c:pt idx="9">
                  <c:v>4506</c:v>
                </c:pt>
                <c:pt idx="10">
                  <c:v>5797</c:v>
                </c:pt>
                <c:pt idx="11">
                  <c:v>7903</c:v>
                </c:pt>
                <c:pt idx="12">
                  <c:v>9897</c:v>
                </c:pt>
                <c:pt idx="13">
                  <c:v>1985</c:v>
                </c:pt>
                <c:pt idx="14">
                  <c:v>1706</c:v>
                </c:pt>
                <c:pt idx="15">
                  <c:v>9687</c:v>
                </c:pt>
                <c:pt idx="16">
                  <c:v>13276</c:v>
                </c:pt>
                <c:pt idx="17">
                  <c:v>13288</c:v>
                </c:pt>
                <c:pt idx="18">
                  <c:v>14664</c:v>
                </c:pt>
                <c:pt idx="19">
                  <c:v>13411</c:v>
                </c:pt>
                <c:pt idx="20">
                  <c:v>3293</c:v>
                </c:pt>
                <c:pt idx="21">
                  <c:v>3038</c:v>
                </c:pt>
                <c:pt idx="22">
                  <c:v>13661</c:v>
                </c:pt>
                <c:pt idx="23">
                  <c:v>14667</c:v>
                </c:pt>
                <c:pt idx="24">
                  <c:v>15336</c:v>
                </c:pt>
                <c:pt idx="25">
                  <c:v>16411</c:v>
                </c:pt>
                <c:pt idx="26">
                  <c:v>15263</c:v>
                </c:pt>
                <c:pt idx="27">
                  <c:v>3652</c:v>
                </c:pt>
                <c:pt idx="28">
                  <c:v>3001</c:v>
                </c:pt>
                <c:pt idx="29">
                  <c:v>12245</c:v>
                </c:pt>
                <c:pt idx="30">
                  <c:v>14138</c:v>
                </c:pt>
                <c:pt idx="31">
                  <c:v>13127</c:v>
                </c:pt>
                <c:pt idx="32">
                  <c:v>12882</c:v>
                </c:pt>
                <c:pt idx="33">
                  <c:v>13482</c:v>
                </c:pt>
                <c:pt idx="34">
                  <c:v>1689</c:v>
                </c:pt>
                <c:pt idx="35">
                  <c:v>1808</c:v>
                </c:pt>
                <c:pt idx="36">
                  <c:v>10808</c:v>
                </c:pt>
                <c:pt idx="37">
                  <c:v>12332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829055639894149E-2"/>
          <c:y val="2.7386809338901984E-2"/>
          <c:w val="0.81243309387165319"/>
          <c:h val="0.81903612087622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druhá dávka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Sheet1!$B$1:$AM$1</c:f>
              <c:strCache>
                <c:ptCount val="38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</c:strCache>
            </c:strRef>
          </c:cat>
          <c:val>
            <c:numRef>
              <c:f>Sheet1!$B$2:$AM$2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621</c:v>
                </c:pt>
                <c:pt idx="22">
                  <c:v>2394</c:v>
                </c:pt>
                <c:pt idx="23">
                  <c:v>5070</c:v>
                </c:pt>
                <c:pt idx="24">
                  <c:v>7630</c:v>
                </c:pt>
                <c:pt idx="25">
                  <c:v>9336</c:v>
                </c:pt>
                <c:pt idx="26">
                  <c:v>10328</c:v>
                </c:pt>
                <c:pt idx="27">
                  <c:v>11163</c:v>
                </c:pt>
                <c:pt idx="28">
                  <c:v>12017</c:v>
                </c:pt>
                <c:pt idx="29">
                  <c:v>14912</c:v>
                </c:pt>
                <c:pt idx="30">
                  <c:v>18828</c:v>
                </c:pt>
                <c:pt idx="31">
                  <c:v>23197</c:v>
                </c:pt>
                <c:pt idx="32">
                  <c:v>29127</c:v>
                </c:pt>
                <c:pt idx="33">
                  <c:v>36635</c:v>
                </c:pt>
                <c:pt idx="34">
                  <c:v>37615</c:v>
                </c:pt>
                <c:pt idx="35">
                  <c:v>38735</c:v>
                </c:pt>
                <c:pt idx="36">
                  <c:v>46013</c:v>
                </c:pt>
                <c:pt idx="37">
                  <c:v>54851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7E-4C54-9ECD-9E2F8A4A2DF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první dávka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Sheet1!$B$1:$AM$1</c:f>
              <c:strCache>
                <c:ptCount val="38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</c:strCache>
            </c:strRef>
          </c:cat>
          <c:val>
            <c:numRef>
              <c:f>Sheet1!$B$3:$AM$3</c:f>
              <c:numCache>
                <c:formatCode>General</c:formatCode>
                <c:ptCount val="38"/>
                <c:pt idx="0">
                  <c:v>1254</c:v>
                </c:pt>
                <c:pt idx="1">
                  <c:v>3537</c:v>
                </c:pt>
                <c:pt idx="2">
                  <c:v>6976</c:v>
                </c:pt>
                <c:pt idx="3">
                  <c:v>10439</c:v>
                </c:pt>
                <c:pt idx="4">
                  <c:v>11744</c:v>
                </c:pt>
                <c:pt idx="5">
                  <c:v>12006</c:v>
                </c:pt>
                <c:pt idx="6">
                  <c:v>13262</c:v>
                </c:pt>
                <c:pt idx="7">
                  <c:v>14176</c:v>
                </c:pt>
                <c:pt idx="8">
                  <c:v>17739</c:v>
                </c:pt>
                <c:pt idx="9">
                  <c:v>22245</c:v>
                </c:pt>
                <c:pt idx="10">
                  <c:v>28042</c:v>
                </c:pt>
                <c:pt idx="11">
                  <c:v>35945</c:v>
                </c:pt>
                <c:pt idx="12">
                  <c:v>45842</c:v>
                </c:pt>
                <c:pt idx="13">
                  <c:v>47827</c:v>
                </c:pt>
                <c:pt idx="14">
                  <c:v>49533</c:v>
                </c:pt>
                <c:pt idx="15">
                  <c:v>59220</c:v>
                </c:pt>
                <c:pt idx="16">
                  <c:v>72496</c:v>
                </c:pt>
                <c:pt idx="17">
                  <c:v>85784</c:v>
                </c:pt>
                <c:pt idx="18">
                  <c:v>100448</c:v>
                </c:pt>
                <c:pt idx="19">
                  <c:v>113859</c:v>
                </c:pt>
                <c:pt idx="20">
                  <c:v>117152</c:v>
                </c:pt>
                <c:pt idx="21">
                  <c:v>119569</c:v>
                </c:pt>
                <c:pt idx="22">
                  <c:v>131457</c:v>
                </c:pt>
                <c:pt idx="23">
                  <c:v>143448</c:v>
                </c:pt>
                <c:pt idx="24">
                  <c:v>156224</c:v>
                </c:pt>
                <c:pt idx="25">
                  <c:v>170929</c:v>
                </c:pt>
                <c:pt idx="26">
                  <c:v>185200</c:v>
                </c:pt>
                <c:pt idx="27">
                  <c:v>188017</c:v>
                </c:pt>
                <c:pt idx="28">
                  <c:v>190164</c:v>
                </c:pt>
                <c:pt idx="29">
                  <c:v>199514</c:v>
                </c:pt>
                <c:pt idx="30">
                  <c:v>209736</c:v>
                </c:pt>
                <c:pt idx="31">
                  <c:v>218494</c:v>
                </c:pt>
                <c:pt idx="32">
                  <c:v>225446</c:v>
                </c:pt>
                <c:pt idx="33">
                  <c:v>231420</c:v>
                </c:pt>
                <c:pt idx="34">
                  <c:v>232129</c:v>
                </c:pt>
                <c:pt idx="35">
                  <c:v>232817</c:v>
                </c:pt>
                <c:pt idx="36">
                  <c:v>236347</c:v>
                </c:pt>
                <c:pt idx="37">
                  <c:v>239841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7E-4C54-9ECD-9E2F8A4A2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26195977639026"/>
          <c:y val="9.0462389009884403E-2"/>
          <c:w val="0.12547941142709895"/>
          <c:h val="0.1069086576943839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350043996456476E-2"/>
          <c:y val="2.504305948307951E-2"/>
          <c:w val="0.69175620404201654"/>
          <c:h val="0.81903612087622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ZP v nemocnicích / ZZS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Sheet1!$B$1:$AM$1</c:f>
              <c:strCache>
                <c:ptCount val="38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</c:strCache>
            </c:strRef>
          </c:cat>
          <c:val>
            <c:numRef>
              <c:f>Sheet1!$B$2:$AM$2</c:f>
              <c:numCache>
                <c:formatCode>General</c:formatCode>
                <c:ptCount val="38"/>
                <c:pt idx="0">
                  <c:v>883</c:v>
                </c:pt>
                <c:pt idx="1">
                  <c:v>1730</c:v>
                </c:pt>
                <c:pt idx="2">
                  <c:v>2494</c:v>
                </c:pt>
                <c:pt idx="3">
                  <c:v>2473</c:v>
                </c:pt>
                <c:pt idx="4">
                  <c:v>790</c:v>
                </c:pt>
                <c:pt idx="5">
                  <c:v>165</c:v>
                </c:pt>
                <c:pt idx="6">
                  <c:v>1014</c:v>
                </c:pt>
                <c:pt idx="7">
                  <c:v>693</c:v>
                </c:pt>
                <c:pt idx="8">
                  <c:v>2528</c:v>
                </c:pt>
                <c:pt idx="9">
                  <c:v>3196</c:v>
                </c:pt>
                <c:pt idx="10">
                  <c:v>3817</c:v>
                </c:pt>
                <c:pt idx="11">
                  <c:v>4407</c:v>
                </c:pt>
                <c:pt idx="12">
                  <c:v>5096</c:v>
                </c:pt>
                <c:pt idx="13">
                  <c:v>740</c:v>
                </c:pt>
                <c:pt idx="14">
                  <c:v>622</c:v>
                </c:pt>
                <c:pt idx="15">
                  <c:v>4817</c:v>
                </c:pt>
                <c:pt idx="16">
                  <c:v>5553</c:v>
                </c:pt>
                <c:pt idx="17">
                  <c:v>4148</c:v>
                </c:pt>
                <c:pt idx="18">
                  <c:v>4125</c:v>
                </c:pt>
                <c:pt idx="19">
                  <c:v>2985</c:v>
                </c:pt>
                <c:pt idx="20">
                  <c:v>374</c:v>
                </c:pt>
                <c:pt idx="21">
                  <c:v>776</c:v>
                </c:pt>
                <c:pt idx="22">
                  <c:v>3096</c:v>
                </c:pt>
                <c:pt idx="23">
                  <c:v>3240</c:v>
                </c:pt>
                <c:pt idx="24">
                  <c:v>3067</c:v>
                </c:pt>
                <c:pt idx="25">
                  <c:v>2397</c:v>
                </c:pt>
                <c:pt idx="26">
                  <c:v>1669</c:v>
                </c:pt>
                <c:pt idx="27">
                  <c:v>701</c:v>
                </c:pt>
                <c:pt idx="28">
                  <c:v>735</c:v>
                </c:pt>
                <c:pt idx="29">
                  <c:v>2658</c:v>
                </c:pt>
                <c:pt idx="30">
                  <c:v>3671</c:v>
                </c:pt>
                <c:pt idx="31">
                  <c:v>3588</c:v>
                </c:pt>
                <c:pt idx="32">
                  <c:v>4205</c:v>
                </c:pt>
                <c:pt idx="33">
                  <c:v>4870</c:v>
                </c:pt>
                <c:pt idx="34">
                  <c:v>487</c:v>
                </c:pt>
                <c:pt idx="35">
                  <c:v>479</c:v>
                </c:pt>
                <c:pt idx="36">
                  <c:v>4007</c:v>
                </c:pt>
                <c:pt idx="37">
                  <c:v>4457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Ostatní zdravotnictví / ochrana veřejného zdraví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Sheet1!$B$1:$AM$1</c:f>
              <c:strCache>
                <c:ptCount val="38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</c:strCache>
            </c:strRef>
          </c:cat>
          <c:val>
            <c:numRef>
              <c:f>Sheet1!$B$3:$AM$3</c:f>
              <c:numCache>
                <c:formatCode>General</c:formatCode>
                <c:ptCount val="38"/>
                <c:pt idx="0">
                  <c:v>196</c:v>
                </c:pt>
                <c:pt idx="1">
                  <c:v>249</c:v>
                </c:pt>
                <c:pt idx="2">
                  <c:v>285</c:v>
                </c:pt>
                <c:pt idx="3">
                  <c:v>400</c:v>
                </c:pt>
                <c:pt idx="4">
                  <c:v>166</c:v>
                </c:pt>
                <c:pt idx="5">
                  <c:v>82</c:v>
                </c:pt>
                <c:pt idx="6">
                  <c:v>177</c:v>
                </c:pt>
                <c:pt idx="7">
                  <c:v>178</c:v>
                </c:pt>
                <c:pt idx="8">
                  <c:v>765</c:v>
                </c:pt>
                <c:pt idx="9">
                  <c:v>973</c:v>
                </c:pt>
                <c:pt idx="10">
                  <c:v>1409</c:v>
                </c:pt>
                <c:pt idx="11">
                  <c:v>1947</c:v>
                </c:pt>
                <c:pt idx="12">
                  <c:v>2058</c:v>
                </c:pt>
                <c:pt idx="13">
                  <c:v>529</c:v>
                </c:pt>
                <c:pt idx="14">
                  <c:v>515</c:v>
                </c:pt>
                <c:pt idx="15">
                  <c:v>2292</c:v>
                </c:pt>
                <c:pt idx="16">
                  <c:v>2762</c:v>
                </c:pt>
                <c:pt idx="17">
                  <c:v>2938</c:v>
                </c:pt>
                <c:pt idx="18">
                  <c:v>3133</c:v>
                </c:pt>
                <c:pt idx="19">
                  <c:v>3252</c:v>
                </c:pt>
                <c:pt idx="20">
                  <c:v>640</c:v>
                </c:pt>
                <c:pt idx="21">
                  <c:v>405</c:v>
                </c:pt>
                <c:pt idx="22">
                  <c:v>3245</c:v>
                </c:pt>
                <c:pt idx="23">
                  <c:v>2637</c:v>
                </c:pt>
                <c:pt idx="24">
                  <c:v>2585</c:v>
                </c:pt>
                <c:pt idx="25">
                  <c:v>2560</c:v>
                </c:pt>
                <c:pt idx="26">
                  <c:v>2007</c:v>
                </c:pt>
                <c:pt idx="27">
                  <c:v>451</c:v>
                </c:pt>
                <c:pt idx="28">
                  <c:v>509</c:v>
                </c:pt>
                <c:pt idx="29">
                  <c:v>1937</c:v>
                </c:pt>
                <c:pt idx="30">
                  <c:v>1922</c:v>
                </c:pt>
                <c:pt idx="31">
                  <c:v>2122</c:v>
                </c:pt>
                <c:pt idx="32">
                  <c:v>2234</c:v>
                </c:pt>
                <c:pt idx="33">
                  <c:v>2244</c:v>
                </c:pt>
                <c:pt idx="34">
                  <c:v>218</c:v>
                </c:pt>
                <c:pt idx="35">
                  <c:v>241</c:v>
                </c:pt>
                <c:pt idx="36">
                  <c:v>2529</c:v>
                </c:pt>
                <c:pt idx="37">
                  <c:v>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0-4096-9444-F0B82C4ABB9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Sheet1!$B$1:$AM$1</c:f>
              <c:strCache>
                <c:ptCount val="38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</c:strCache>
            </c:strRef>
          </c:cat>
          <c:val>
            <c:numRef>
              <c:f>Sheet1!$B$4:$AM$4</c:f>
              <c:numCache>
                <c:formatCode>General</c:formatCode>
                <c:ptCount val="38"/>
                <c:pt idx="0">
                  <c:v>15</c:v>
                </c:pt>
                <c:pt idx="1">
                  <c:v>92</c:v>
                </c:pt>
                <c:pt idx="2">
                  <c:v>372</c:v>
                </c:pt>
                <c:pt idx="3">
                  <c:v>301</c:v>
                </c:pt>
                <c:pt idx="4">
                  <c:v>214</c:v>
                </c:pt>
                <c:pt idx="5">
                  <c:v>4</c:v>
                </c:pt>
                <c:pt idx="6">
                  <c:v>0</c:v>
                </c:pt>
                <c:pt idx="7">
                  <c:v>2</c:v>
                </c:pt>
                <c:pt idx="8">
                  <c:v>6</c:v>
                </c:pt>
                <c:pt idx="9">
                  <c:v>23</c:v>
                </c:pt>
                <c:pt idx="10">
                  <c:v>104</c:v>
                </c:pt>
                <c:pt idx="11">
                  <c:v>697</c:v>
                </c:pt>
                <c:pt idx="12">
                  <c:v>1729</c:v>
                </c:pt>
                <c:pt idx="13">
                  <c:v>329</c:v>
                </c:pt>
                <c:pt idx="14">
                  <c:v>91</c:v>
                </c:pt>
                <c:pt idx="15">
                  <c:v>1045</c:v>
                </c:pt>
                <c:pt idx="16">
                  <c:v>2129</c:v>
                </c:pt>
                <c:pt idx="17">
                  <c:v>3150</c:v>
                </c:pt>
                <c:pt idx="18">
                  <c:v>4363</c:v>
                </c:pt>
                <c:pt idx="19">
                  <c:v>4176</c:v>
                </c:pt>
                <c:pt idx="20">
                  <c:v>659</c:v>
                </c:pt>
                <c:pt idx="21">
                  <c:v>97</c:v>
                </c:pt>
                <c:pt idx="22">
                  <c:v>2614</c:v>
                </c:pt>
                <c:pt idx="23">
                  <c:v>3804</c:v>
                </c:pt>
                <c:pt idx="24">
                  <c:v>3989</c:v>
                </c:pt>
                <c:pt idx="25">
                  <c:v>3743</c:v>
                </c:pt>
                <c:pt idx="26">
                  <c:v>3284</c:v>
                </c:pt>
                <c:pt idx="27">
                  <c:v>429</c:v>
                </c:pt>
                <c:pt idx="28">
                  <c:v>72</c:v>
                </c:pt>
                <c:pt idx="29">
                  <c:v>2062</c:v>
                </c:pt>
                <c:pt idx="30">
                  <c:v>2852</c:v>
                </c:pt>
                <c:pt idx="31">
                  <c:v>2555</c:v>
                </c:pt>
                <c:pt idx="32">
                  <c:v>1997</c:v>
                </c:pt>
                <c:pt idx="33">
                  <c:v>1978</c:v>
                </c:pt>
                <c:pt idx="34">
                  <c:v>133</c:v>
                </c:pt>
                <c:pt idx="35">
                  <c:v>67</c:v>
                </c:pt>
                <c:pt idx="36">
                  <c:v>1147</c:v>
                </c:pt>
                <c:pt idx="37">
                  <c:v>1406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0-4096-9444-F0B82C4ABB9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Ostatní 80+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Sheet1!$B$1:$AM$1</c:f>
              <c:strCache>
                <c:ptCount val="38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</c:strCache>
            </c:strRef>
          </c:cat>
          <c:val>
            <c:numRef>
              <c:f>Sheet1!$B$5:$AM$5</c:f>
              <c:numCache>
                <c:formatCode>General</c:formatCode>
                <c:ptCount val="38"/>
                <c:pt idx="0">
                  <c:v>14</c:v>
                </c:pt>
                <c:pt idx="1">
                  <c:v>30</c:v>
                </c:pt>
                <c:pt idx="2">
                  <c:v>36</c:v>
                </c:pt>
                <c:pt idx="3">
                  <c:v>18</c:v>
                </c:pt>
                <c:pt idx="4">
                  <c:v>19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19</c:v>
                </c:pt>
                <c:pt idx="9">
                  <c:v>30</c:v>
                </c:pt>
                <c:pt idx="10">
                  <c:v>38</c:v>
                </c:pt>
                <c:pt idx="11">
                  <c:v>62</c:v>
                </c:pt>
                <c:pt idx="12">
                  <c:v>73</c:v>
                </c:pt>
                <c:pt idx="13">
                  <c:v>41</c:v>
                </c:pt>
                <c:pt idx="14">
                  <c:v>66</c:v>
                </c:pt>
                <c:pt idx="15">
                  <c:v>140</c:v>
                </c:pt>
                <c:pt idx="16">
                  <c:v>546</c:v>
                </c:pt>
                <c:pt idx="17">
                  <c:v>457</c:v>
                </c:pt>
                <c:pt idx="18">
                  <c:v>524</c:v>
                </c:pt>
                <c:pt idx="19">
                  <c:v>698</c:v>
                </c:pt>
                <c:pt idx="20">
                  <c:v>1174</c:v>
                </c:pt>
                <c:pt idx="21">
                  <c:v>1460</c:v>
                </c:pt>
                <c:pt idx="22">
                  <c:v>3597</c:v>
                </c:pt>
                <c:pt idx="23">
                  <c:v>4045</c:v>
                </c:pt>
                <c:pt idx="24">
                  <c:v>4681</c:v>
                </c:pt>
                <c:pt idx="25">
                  <c:v>6735</c:v>
                </c:pt>
                <c:pt idx="26">
                  <c:v>7588</c:v>
                </c:pt>
                <c:pt idx="27">
                  <c:v>1980</c:v>
                </c:pt>
                <c:pt idx="28">
                  <c:v>1545</c:v>
                </c:pt>
                <c:pt idx="29">
                  <c:v>5164</c:v>
                </c:pt>
                <c:pt idx="30">
                  <c:v>5231</c:v>
                </c:pt>
                <c:pt idx="31">
                  <c:v>4409</c:v>
                </c:pt>
                <c:pt idx="32">
                  <c:v>3846</c:v>
                </c:pt>
                <c:pt idx="33">
                  <c:v>3534</c:v>
                </c:pt>
                <c:pt idx="34">
                  <c:v>583</c:v>
                </c:pt>
                <c:pt idx="35">
                  <c:v>609</c:v>
                </c:pt>
                <c:pt idx="36">
                  <c:v>2092</c:v>
                </c:pt>
                <c:pt idx="37">
                  <c:v>2312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50-4096-9444-F0B82C4ABB9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Ostatní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Sheet1!$B$1:$AM$1</c:f>
              <c:strCache>
                <c:ptCount val="38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</c:strCache>
            </c:strRef>
          </c:cat>
          <c:val>
            <c:numRef>
              <c:f>Sheet1!$B$6:$AM$6</c:f>
              <c:numCache>
                <c:formatCode>General</c:formatCode>
                <c:ptCount val="38"/>
                <c:pt idx="0">
                  <c:v>146</c:v>
                </c:pt>
                <c:pt idx="1">
                  <c:v>182</c:v>
                </c:pt>
                <c:pt idx="2">
                  <c:v>252</c:v>
                </c:pt>
                <c:pt idx="3">
                  <c:v>271</c:v>
                </c:pt>
                <c:pt idx="4">
                  <c:v>116</c:v>
                </c:pt>
                <c:pt idx="5">
                  <c:v>10</c:v>
                </c:pt>
                <c:pt idx="6">
                  <c:v>60</c:v>
                </c:pt>
                <c:pt idx="7">
                  <c:v>39</c:v>
                </c:pt>
                <c:pt idx="8">
                  <c:v>245</c:v>
                </c:pt>
                <c:pt idx="9">
                  <c:v>284</c:v>
                </c:pt>
                <c:pt idx="10">
                  <c:v>429</c:v>
                </c:pt>
                <c:pt idx="11">
                  <c:v>790</c:v>
                </c:pt>
                <c:pt idx="12">
                  <c:v>941</c:v>
                </c:pt>
                <c:pt idx="13">
                  <c:v>346</c:v>
                </c:pt>
                <c:pt idx="14">
                  <c:v>412</c:v>
                </c:pt>
                <c:pt idx="15">
                  <c:v>1393</c:v>
                </c:pt>
                <c:pt idx="16">
                  <c:v>2286</c:v>
                </c:pt>
                <c:pt idx="17">
                  <c:v>2595</c:v>
                </c:pt>
                <c:pt idx="18">
                  <c:v>2519</c:v>
                </c:pt>
                <c:pt idx="19">
                  <c:v>2300</c:v>
                </c:pt>
                <c:pt idx="20">
                  <c:v>446</c:v>
                </c:pt>
                <c:pt idx="21">
                  <c:v>300</c:v>
                </c:pt>
                <c:pt idx="22">
                  <c:v>1109</c:v>
                </c:pt>
                <c:pt idx="23">
                  <c:v>941</c:v>
                </c:pt>
                <c:pt idx="24">
                  <c:v>1014</c:v>
                </c:pt>
                <c:pt idx="25">
                  <c:v>976</c:v>
                </c:pt>
                <c:pt idx="26">
                  <c:v>715</c:v>
                </c:pt>
                <c:pt idx="27">
                  <c:v>91</c:v>
                </c:pt>
                <c:pt idx="28">
                  <c:v>140</c:v>
                </c:pt>
                <c:pt idx="29">
                  <c:v>424</c:v>
                </c:pt>
                <c:pt idx="30">
                  <c:v>462</c:v>
                </c:pt>
                <c:pt idx="31">
                  <c:v>453</c:v>
                </c:pt>
                <c:pt idx="32">
                  <c:v>600</c:v>
                </c:pt>
                <c:pt idx="33">
                  <c:v>856</c:v>
                </c:pt>
                <c:pt idx="34">
                  <c:v>268</c:v>
                </c:pt>
                <c:pt idx="35">
                  <c:v>412</c:v>
                </c:pt>
                <c:pt idx="36">
                  <c:v>1033</c:v>
                </c:pt>
                <c:pt idx="37">
                  <c:v>1574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91-4CDD-9AA3-A6FE8BE8B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1"/>
      </c:catAx>
      <c:valAx>
        <c:axId val="50879584"/>
        <c:scaling>
          <c:orientation val="minMax"/>
          <c:max val="1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697509520509863"/>
          <c:y val="0.15436065733509738"/>
          <c:w val="0.25425175930665384"/>
          <c:h val="0.625653504819543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6727035727929074"/>
          <c:h val="0.8353430253390468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Zdravotničtí pracovníci / ochrana veřejného zdraví celkem</c:v>
                </c:pt>
              </c:strCache>
            </c:strRef>
          </c:tx>
          <c:spPr>
            <a:ln w="28575" cap="rnd">
              <a:solidFill>
                <a:srgbClr val="D31145"/>
              </a:solidFill>
              <a:round/>
            </a:ln>
            <a:effectLst/>
          </c:spPr>
          <c:marker>
            <c:symbol val="none"/>
          </c:marker>
          <c:cat>
            <c:strRef>
              <c:f>List1!$B$1:$AM$1</c:f>
              <c:strCache>
                <c:ptCount val="38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</c:strCache>
            </c:strRef>
          </c:cat>
          <c:val>
            <c:numRef>
              <c:f>List1!$B$2:$AM$2</c:f>
              <c:numCache>
                <c:formatCode>General</c:formatCode>
                <c:ptCount val="38"/>
                <c:pt idx="0">
                  <c:v>1079</c:v>
                </c:pt>
                <c:pt idx="1">
                  <c:v>3058</c:v>
                </c:pt>
                <c:pt idx="2">
                  <c:v>5837</c:v>
                </c:pt>
                <c:pt idx="3">
                  <c:v>8710</c:v>
                </c:pt>
                <c:pt idx="4">
                  <c:v>9666</c:v>
                </c:pt>
                <c:pt idx="5">
                  <c:v>9913</c:v>
                </c:pt>
                <c:pt idx="6">
                  <c:v>11104</c:v>
                </c:pt>
                <c:pt idx="7">
                  <c:v>11975</c:v>
                </c:pt>
                <c:pt idx="8">
                  <c:v>15268</c:v>
                </c:pt>
                <c:pt idx="9">
                  <c:v>19437</c:v>
                </c:pt>
                <c:pt idx="10">
                  <c:v>24663</c:v>
                </c:pt>
                <c:pt idx="11">
                  <c:v>31017</c:v>
                </c:pt>
                <c:pt idx="12">
                  <c:v>38171</c:v>
                </c:pt>
                <c:pt idx="13">
                  <c:v>39440</c:v>
                </c:pt>
                <c:pt idx="14">
                  <c:v>40577</c:v>
                </c:pt>
                <c:pt idx="15">
                  <c:v>47686</c:v>
                </c:pt>
                <c:pt idx="16">
                  <c:v>56001</c:v>
                </c:pt>
                <c:pt idx="17">
                  <c:v>63087</c:v>
                </c:pt>
                <c:pt idx="18">
                  <c:v>70345</c:v>
                </c:pt>
                <c:pt idx="19">
                  <c:v>76582</c:v>
                </c:pt>
                <c:pt idx="20">
                  <c:v>77596</c:v>
                </c:pt>
                <c:pt idx="21">
                  <c:v>78777</c:v>
                </c:pt>
                <c:pt idx="22">
                  <c:v>85118</c:v>
                </c:pt>
                <c:pt idx="23">
                  <c:v>90995</c:v>
                </c:pt>
                <c:pt idx="24">
                  <c:v>96647</c:v>
                </c:pt>
                <c:pt idx="25">
                  <c:v>101604</c:v>
                </c:pt>
                <c:pt idx="26">
                  <c:v>105280</c:v>
                </c:pt>
                <c:pt idx="27">
                  <c:v>106432</c:v>
                </c:pt>
                <c:pt idx="28">
                  <c:v>107676</c:v>
                </c:pt>
                <c:pt idx="29">
                  <c:v>112271</c:v>
                </c:pt>
                <c:pt idx="30">
                  <c:v>117864</c:v>
                </c:pt>
                <c:pt idx="31">
                  <c:v>123574</c:v>
                </c:pt>
                <c:pt idx="32">
                  <c:v>130013</c:v>
                </c:pt>
                <c:pt idx="33">
                  <c:v>137127</c:v>
                </c:pt>
                <c:pt idx="34">
                  <c:v>137832</c:v>
                </c:pt>
                <c:pt idx="35">
                  <c:v>138552</c:v>
                </c:pt>
                <c:pt idx="36">
                  <c:v>145088</c:v>
                </c:pt>
                <c:pt idx="37">
                  <c:v>152128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rgbClr val="00CD61"/>
              </a:solidFill>
              <a:round/>
            </a:ln>
            <a:effectLst/>
          </c:spPr>
          <c:marker>
            <c:symbol val="none"/>
          </c:marker>
          <c:cat>
            <c:strRef>
              <c:f>List1!$B$1:$AM$1</c:f>
              <c:strCache>
                <c:ptCount val="38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</c:strCache>
            </c:strRef>
          </c:cat>
          <c:val>
            <c:numRef>
              <c:f>List1!$B$3:$AM$3</c:f>
              <c:numCache>
                <c:formatCode>General</c:formatCode>
                <c:ptCount val="38"/>
                <c:pt idx="0">
                  <c:v>15</c:v>
                </c:pt>
                <c:pt idx="1">
                  <c:v>107</c:v>
                </c:pt>
                <c:pt idx="2">
                  <c:v>479</c:v>
                </c:pt>
                <c:pt idx="3">
                  <c:v>780</c:v>
                </c:pt>
                <c:pt idx="4">
                  <c:v>994</c:v>
                </c:pt>
                <c:pt idx="5">
                  <c:v>998</c:v>
                </c:pt>
                <c:pt idx="6">
                  <c:v>998</c:v>
                </c:pt>
                <c:pt idx="7">
                  <c:v>1000</c:v>
                </c:pt>
                <c:pt idx="8">
                  <c:v>1006</c:v>
                </c:pt>
                <c:pt idx="9">
                  <c:v>1029</c:v>
                </c:pt>
                <c:pt idx="10">
                  <c:v>1133</c:v>
                </c:pt>
                <c:pt idx="11">
                  <c:v>1830</c:v>
                </c:pt>
                <c:pt idx="12">
                  <c:v>3559</c:v>
                </c:pt>
                <c:pt idx="13">
                  <c:v>3888</c:v>
                </c:pt>
                <c:pt idx="14">
                  <c:v>3979</c:v>
                </c:pt>
                <c:pt idx="15">
                  <c:v>5024</c:v>
                </c:pt>
                <c:pt idx="16">
                  <c:v>7153</c:v>
                </c:pt>
                <c:pt idx="17">
                  <c:v>10303</c:v>
                </c:pt>
                <c:pt idx="18">
                  <c:v>14666</c:v>
                </c:pt>
                <c:pt idx="19">
                  <c:v>18842</c:v>
                </c:pt>
                <c:pt idx="20">
                  <c:v>19501</c:v>
                </c:pt>
                <c:pt idx="21">
                  <c:v>19598</c:v>
                </c:pt>
                <c:pt idx="22">
                  <c:v>22212</c:v>
                </c:pt>
                <c:pt idx="23">
                  <c:v>26016</c:v>
                </c:pt>
                <c:pt idx="24">
                  <c:v>30005</c:v>
                </c:pt>
                <c:pt idx="25">
                  <c:v>33748</c:v>
                </c:pt>
                <c:pt idx="26">
                  <c:v>37032</c:v>
                </c:pt>
                <c:pt idx="27">
                  <c:v>37461</c:v>
                </c:pt>
                <c:pt idx="28">
                  <c:v>37533</c:v>
                </c:pt>
                <c:pt idx="29">
                  <c:v>39595</c:v>
                </c:pt>
                <c:pt idx="30">
                  <c:v>42447</c:v>
                </c:pt>
                <c:pt idx="31">
                  <c:v>45002</c:v>
                </c:pt>
                <c:pt idx="32">
                  <c:v>46999</c:v>
                </c:pt>
                <c:pt idx="33">
                  <c:v>48977</c:v>
                </c:pt>
                <c:pt idx="34">
                  <c:v>49110</c:v>
                </c:pt>
                <c:pt idx="35">
                  <c:v>49177</c:v>
                </c:pt>
                <c:pt idx="36">
                  <c:v>50324</c:v>
                </c:pt>
                <c:pt idx="37">
                  <c:v>51730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Osoby ve věku 80+ celkem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List1!$B$1:$AM$1</c:f>
              <c:strCache>
                <c:ptCount val="38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</c:strCache>
            </c:strRef>
          </c:cat>
          <c:val>
            <c:numRef>
              <c:f>List1!$B$4:$AM$4</c:f>
              <c:numCache>
                <c:formatCode>General</c:formatCode>
                <c:ptCount val="38"/>
                <c:pt idx="0">
                  <c:v>27</c:v>
                </c:pt>
                <c:pt idx="1">
                  <c:v>125</c:v>
                </c:pt>
                <c:pt idx="2">
                  <c:v>405</c:v>
                </c:pt>
                <c:pt idx="3">
                  <c:v>583</c:v>
                </c:pt>
                <c:pt idx="4">
                  <c:v>700</c:v>
                </c:pt>
                <c:pt idx="5">
                  <c:v>703</c:v>
                </c:pt>
                <c:pt idx="6">
                  <c:v>715</c:v>
                </c:pt>
                <c:pt idx="7">
                  <c:v>717</c:v>
                </c:pt>
                <c:pt idx="8">
                  <c:v>746</c:v>
                </c:pt>
                <c:pt idx="9">
                  <c:v>786</c:v>
                </c:pt>
                <c:pt idx="10">
                  <c:v>853</c:v>
                </c:pt>
                <c:pt idx="11">
                  <c:v>1251</c:v>
                </c:pt>
                <c:pt idx="12">
                  <c:v>2107</c:v>
                </c:pt>
                <c:pt idx="13">
                  <c:v>2293</c:v>
                </c:pt>
                <c:pt idx="14">
                  <c:v>2401</c:v>
                </c:pt>
                <c:pt idx="15">
                  <c:v>3028</c:v>
                </c:pt>
                <c:pt idx="16">
                  <c:v>4660</c:v>
                </c:pt>
                <c:pt idx="17">
                  <c:v>6326</c:v>
                </c:pt>
                <c:pt idx="18">
                  <c:v>8505</c:v>
                </c:pt>
                <c:pt idx="19">
                  <c:v>10655</c:v>
                </c:pt>
                <c:pt idx="20">
                  <c:v>12131</c:v>
                </c:pt>
                <c:pt idx="21">
                  <c:v>13663</c:v>
                </c:pt>
                <c:pt idx="22">
                  <c:v>18211</c:v>
                </c:pt>
                <c:pt idx="23">
                  <c:v>23690</c:v>
                </c:pt>
                <c:pt idx="24">
                  <c:v>29884</c:v>
                </c:pt>
                <c:pt idx="25">
                  <c:v>37868</c:v>
                </c:pt>
                <c:pt idx="26">
                  <c:v>46595</c:v>
                </c:pt>
                <c:pt idx="27">
                  <c:v>48977</c:v>
                </c:pt>
                <c:pt idx="28">
                  <c:v>50750</c:v>
                </c:pt>
                <c:pt idx="29">
                  <c:v>56780</c:v>
                </c:pt>
                <c:pt idx="30">
                  <c:v>62970</c:v>
                </c:pt>
                <c:pt idx="31">
                  <c:v>68332</c:v>
                </c:pt>
                <c:pt idx="32">
                  <c:v>72923</c:v>
                </c:pt>
                <c:pt idx="33">
                  <c:v>77136</c:v>
                </c:pt>
                <c:pt idx="34">
                  <c:v>77757</c:v>
                </c:pt>
                <c:pt idx="35">
                  <c:v>78408</c:v>
                </c:pt>
                <c:pt idx="36">
                  <c:v>81033</c:v>
                </c:pt>
                <c:pt idx="37">
                  <c:v>83940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Ostatní</c:v>
                </c:pt>
              </c:strCache>
            </c:strRef>
          </c:tx>
          <c:spPr>
            <a:ln w="28575" cap="rnd">
              <a:solidFill>
                <a:srgbClr val="FFFFFF">
                  <a:lumMod val="6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List1!$B$1:$AM$1</c:f>
              <c:strCache>
                <c:ptCount val="38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</c:strCache>
            </c:strRef>
          </c:cat>
          <c:val>
            <c:numRef>
              <c:f>List1!$B$5:$AM$5</c:f>
              <c:numCache>
                <c:formatCode>General</c:formatCode>
                <c:ptCount val="38"/>
                <c:pt idx="0">
                  <c:v>146</c:v>
                </c:pt>
                <c:pt idx="1">
                  <c:v>328</c:v>
                </c:pt>
                <c:pt idx="2">
                  <c:v>580</c:v>
                </c:pt>
                <c:pt idx="3">
                  <c:v>851</c:v>
                </c:pt>
                <c:pt idx="4">
                  <c:v>967</c:v>
                </c:pt>
                <c:pt idx="5">
                  <c:v>977</c:v>
                </c:pt>
                <c:pt idx="6">
                  <c:v>1037</c:v>
                </c:pt>
                <c:pt idx="7">
                  <c:v>1076</c:v>
                </c:pt>
                <c:pt idx="8">
                  <c:v>1321</c:v>
                </c:pt>
                <c:pt idx="9">
                  <c:v>1605</c:v>
                </c:pt>
                <c:pt idx="10">
                  <c:v>2034</c:v>
                </c:pt>
                <c:pt idx="11">
                  <c:v>2824</c:v>
                </c:pt>
                <c:pt idx="12">
                  <c:v>3765</c:v>
                </c:pt>
                <c:pt idx="13">
                  <c:v>4111</c:v>
                </c:pt>
                <c:pt idx="14">
                  <c:v>4523</c:v>
                </c:pt>
                <c:pt idx="15">
                  <c:v>5916</c:v>
                </c:pt>
                <c:pt idx="16">
                  <c:v>8202</c:v>
                </c:pt>
                <c:pt idx="17">
                  <c:v>10797</c:v>
                </c:pt>
                <c:pt idx="18">
                  <c:v>13316</c:v>
                </c:pt>
                <c:pt idx="19">
                  <c:v>15616</c:v>
                </c:pt>
                <c:pt idx="20">
                  <c:v>16062</c:v>
                </c:pt>
                <c:pt idx="21">
                  <c:v>16362</c:v>
                </c:pt>
                <c:pt idx="22">
                  <c:v>17471</c:v>
                </c:pt>
                <c:pt idx="23">
                  <c:v>18412</c:v>
                </c:pt>
                <c:pt idx="24">
                  <c:v>19426</c:v>
                </c:pt>
                <c:pt idx="25">
                  <c:v>20402</c:v>
                </c:pt>
                <c:pt idx="26">
                  <c:v>21117</c:v>
                </c:pt>
                <c:pt idx="27">
                  <c:v>21208</c:v>
                </c:pt>
                <c:pt idx="28">
                  <c:v>21348</c:v>
                </c:pt>
                <c:pt idx="29">
                  <c:v>21772</c:v>
                </c:pt>
                <c:pt idx="30">
                  <c:v>22234</c:v>
                </c:pt>
                <c:pt idx="31">
                  <c:v>22687</c:v>
                </c:pt>
                <c:pt idx="32">
                  <c:v>23287</c:v>
                </c:pt>
                <c:pt idx="33">
                  <c:v>24143</c:v>
                </c:pt>
                <c:pt idx="34">
                  <c:v>24411</c:v>
                </c:pt>
                <c:pt idx="35">
                  <c:v>24823</c:v>
                </c:pt>
                <c:pt idx="36">
                  <c:v>25856</c:v>
                </c:pt>
                <c:pt idx="37">
                  <c:v>27430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35740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309858514982262"/>
          <c:y val="0.17037009667659694"/>
          <c:w val="0.23439771266878259"/>
          <c:h val="0.584113549388836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+mn-lt"/>
        </a:defRPr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2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7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36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31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78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230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2. 2.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Týdenní souhrn dostupných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470796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30175"/>
              </p:ext>
            </p:extLst>
          </p:nvPr>
        </p:nvGraphicFramePr>
        <p:xfrm>
          <a:off x="1571625" y="1149322"/>
          <a:ext cx="8743949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53596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ctr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Celkový počet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Počet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u="none" strike="noStrike" dirty="0">
                          <a:effectLst/>
                        </a:rPr>
                        <a:t>65 000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u="none" strike="noStrike" dirty="0">
                          <a:effectLst/>
                        </a:rPr>
                        <a:t>99 300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37 957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u="none" strike="noStrike">
                          <a:effectLst/>
                        </a:rPr>
                        <a:t>82 700</a:t>
                      </a:r>
                      <a:endParaRPr lang="cs-CZ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24 529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>
                          <a:effectLst/>
                        </a:rPr>
                        <a:t>CELKEM</a:t>
                      </a:r>
                      <a:endParaRPr lang="cs-CZ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247 000</a:t>
                      </a:r>
                      <a:endParaRPr lang="cs-CZ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89 300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36,2 %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5" name="Obdélník 4">
            <a:extLst>
              <a:ext uri="{FF2B5EF4-FFF2-40B4-BE49-F238E27FC236}">
                <a16:creationId xmlns:a16="http://schemas.microsoft.com/office/drawing/2014/main" id="{06CEB3EC-DF77-41AB-AC86-42661609CAE5}"/>
              </a:ext>
            </a:extLst>
          </p:cNvPr>
          <p:cNvSpPr/>
          <p:nvPr/>
        </p:nvSpPr>
        <p:spPr>
          <a:xfrm>
            <a:off x="394998" y="5633935"/>
            <a:ext cx="114541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2. 2. 2021</a:t>
            </a:r>
          </a:p>
        </p:txBody>
      </p:sp>
    </p:spTree>
    <p:extLst>
      <p:ext uri="{BB962C8B-B14F-4D97-AF65-F5344CB8AC3E}">
        <p14:creationId xmlns:p14="http://schemas.microsoft.com/office/powerpoint/2010/main" val="140379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Prioritní skupiny pro očkování – vývoj v čase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4413185" y="638829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183324" y="3133729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141245"/>
              </p:ext>
            </p:extLst>
          </p:nvPr>
        </p:nvGraphicFramePr>
        <p:xfrm>
          <a:off x="590550" y="731338"/>
          <a:ext cx="11444604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77362"/>
              </p:ext>
            </p:extLst>
          </p:nvPr>
        </p:nvGraphicFramePr>
        <p:xfrm>
          <a:off x="9405832" y="1618165"/>
          <a:ext cx="2515162" cy="3406760"/>
        </p:xfrm>
        <a:graphic>
          <a:graphicData uri="http://schemas.openxmlformats.org/drawingml/2006/table">
            <a:tbl>
              <a:tblPr/>
              <a:tblGrid>
                <a:gridCol w="1936750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578412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80+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83 940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0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471308" y="6427113"/>
            <a:ext cx="9081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Celkový počet dodaných dávek vakcíny</a:t>
            </a:r>
            <a:r>
              <a:rPr lang="en-US" sz="1100" dirty="0"/>
              <a:t> je po</a:t>
            </a:r>
            <a:r>
              <a:rPr lang="cs-CZ" sz="1100" dirty="0"/>
              <a:t>čítán jako počet dodaných lahviček x 5 u </a:t>
            </a:r>
            <a:r>
              <a:rPr lang="cs-CZ" sz="1100" dirty="0" err="1"/>
              <a:t>Comirnaty</a:t>
            </a:r>
            <a:r>
              <a:rPr lang="cs-CZ" sz="1100" dirty="0"/>
              <a:t> a x 10 u Moderna. Jde o přibližný počet, neboť u </a:t>
            </a:r>
            <a:r>
              <a:rPr lang="cs-CZ" sz="1100" dirty="0" err="1"/>
              <a:t>Comirnaty</a:t>
            </a:r>
            <a:r>
              <a:rPr lang="cs-CZ" sz="1100" dirty="0"/>
              <a:t> je nově možné očkovat z lahvičky 6 dávek.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3336330"/>
            <a:ext cx="2435081" cy="1090222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233 312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3336331"/>
            <a:ext cx="2435081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54 851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855974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5075480"/>
            <a:ext cx="2435081" cy="1090222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6 529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5075481"/>
            <a:ext cx="2435081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0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4595124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3902" y="731058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27111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2.2.2021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363153" y="313394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2. 2.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335721" y="396668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r>
              <a:rPr lang="cs-CZ" b="1" dirty="0" smtClean="0">
                <a:solidFill>
                  <a:schemeClr val="bg1"/>
                </a:solidFill>
              </a:rPr>
              <a:t>294 692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3187739" y="396668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</a:t>
            </a:r>
            <a:r>
              <a:rPr lang="cs-CZ" dirty="0" smtClean="0">
                <a:solidFill>
                  <a:schemeClr val="bg1"/>
                </a:solidFill>
              </a:rPr>
              <a:t>osob se dvěma dávkami očkování: </a:t>
            </a:r>
          </a:p>
          <a:p>
            <a:pPr algn="ctr"/>
            <a:r>
              <a:rPr lang="cs-CZ" b="1" dirty="0" smtClean="0">
                <a:solidFill>
                  <a:schemeClr val="bg1"/>
                </a:solidFill>
              </a:rPr>
              <a:t>54 851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(dávek) v čase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75169"/>
              </p:ext>
            </p:extLst>
          </p:nvPr>
        </p:nvGraphicFramePr>
        <p:xfrm>
          <a:off x="490291" y="1011082"/>
          <a:ext cx="82727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4239491" y="642974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22998" y="333151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Počet aplikovaných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16926"/>
              </p:ext>
            </p:extLst>
          </p:nvPr>
        </p:nvGraphicFramePr>
        <p:xfrm>
          <a:off x="8845839" y="1174566"/>
          <a:ext cx="3139478" cy="4528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8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103605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Počet </a:t>
                      </a:r>
                      <a:r>
                        <a:rPr lang="cs-CZ" sz="1400" b="1" u="none" strike="noStrike" dirty="0" smtClean="0">
                          <a:effectLst/>
                          <a:latin typeface="+mn-lt"/>
                        </a:rPr>
                        <a:t>podaných dávek </a:t>
                      </a:r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 2.2.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22 669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19 138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13 903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5 799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11 302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8 116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14 716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9 397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38 529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18 532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13 189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31 526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294 692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celkového počtu aplikovaných dávek vakcín v čase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03BCA46-775D-4E93-86AC-03D972CA0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931659"/>
              </p:ext>
            </p:extLst>
          </p:nvPr>
        </p:nvGraphicFramePr>
        <p:xfrm>
          <a:off x="645558" y="704850"/>
          <a:ext cx="11490913" cy="583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9">
            <a:extLst>
              <a:ext uri="{FF2B5EF4-FFF2-40B4-BE49-F238E27FC236}">
                <a16:creationId xmlns:a16="http://schemas.microsoft.com/office/drawing/2014/main" id="{8BACB184-F3E0-41E7-A67A-F9CABEB0ACF8}"/>
              </a:ext>
            </a:extLst>
          </p:cNvPr>
          <p:cNvSpPr txBox="1"/>
          <p:nvPr/>
        </p:nvSpPr>
        <p:spPr>
          <a:xfrm>
            <a:off x="4255563" y="6544573"/>
            <a:ext cx="320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 vakcinace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C6438592-190E-4149-ABBF-409698462C50}"/>
              </a:ext>
            </a:extLst>
          </p:cNvPr>
          <p:cNvSpPr txBox="1"/>
          <p:nvPr/>
        </p:nvSpPr>
        <p:spPr>
          <a:xfrm rot="16200000">
            <a:off x="-1760226" y="337051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aplikovaných dávek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53E00ED-56BB-420F-B113-B71F787B0392}"/>
              </a:ext>
            </a:extLst>
          </p:cNvPr>
          <p:cNvSpPr/>
          <p:nvPr/>
        </p:nvSpPr>
        <p:spPr>
          <a:xfrm>
            <a:off x="10718450" y="5145302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54 851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F01900B-6E9D-47EC-802D-7FA811352E83}"/>
              </a:ext>
            </a:extLst>
          </p:cNvPr>
          <p:cNvSpPr/>
          <p:nvPr/>
        </p:nvSpPr>
        <p:spPr>
          <a:xfrm>
            <a:off x="10780188" y="2896449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239 841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514A1A4-5233-4B9C-9764-1C6817015E00}"/>
              </a:ext>
            </a:extLst>
          </p:cNvPr>
          <p:cNvSpPr/>
          <p:nvPr/>
        </p:nvSpPr>
        <p:spPr>
          <a:xfrm>
            <a:off x="10711683" y="863101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294 692</a:t>
            </a:r>
          </a:p>
        </p:txBody>
      </p:sp>
    </p:spTree>
    <p:extLst>
      <p:ext uri="{BB962C8B-B14F-4D97-AF65-F5344CB8AC3E}">
        <p14:creationId xmlns:p14="http://schemas.microsoft.com/office/powerpoint/2010/main" val="308562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Očkovaní dle vybraných skupin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2. 2.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49867" y="900929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naprosté většině aplikací sleduje stanovené prioritní skupiny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322499" y="2337759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75266" y="3238470"/>
            <a:ext cx="11403983" cy="95410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Jsou očkování zdravotničtí pracovníci (51,6 % celku), pracovníci a klienti sociálních služeb (17,6 %), senioři 80+ (21,5 %).  </a:t>
            </a:r>
          </a:p>
        </p:txBody>
      </p:sp>
      <p:sp>
        <p:nvSpPr>
          <p:cNvPr id="24" name="Šipka dolů 23"/>
          <p:cNvSpPr/>
          <p:nvPr/>
        </p:nvSpPr>
        <p:spPr>
          <a:xfrm>
            <a:off x="5322499" y="4429054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57786" y="5201011"/>
            <a:ext cx="114960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Zbývajících cca 9,3 % osob středního až velmi mladého věku </a:t>
            </a:r>
            <a:r>
              <a:rPr lang="cs-CZ" sz="2400" dirty="0">
                <a:solidFill>
                  <a:srgbClr val="000000"/>
                </a:solidFill>
              </a:rPr>
              <a:t>(14 870 osob / 20 514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vakcinací mladších 29 let) jsou většinou medici, studenti či dobrovolníci pracující na odběrných místech a jinde ve zdravotnictví při péči o COVID+ pacienty, nebo v sociálních službách  </a:t>
            </a:r>
          </a:p>
        </p:txBody>
      </p:sp>
    </p:spTree>
    <p:extLst>
      <p:ext uri="{BB962C8B-B14F-4D97-AF65-F5344CB8AC3E}">
        <p14:creationId xmlns:p14="http://schemas.microsoft.com/office/powerpoint/2010/main" val="139677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2F8056D-EC6D-4063-BD1C-24F038F1E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14579"/>
              </p:ext>
            </p:extLst>
          </p:nvPr>
        </p:nvGraphicFramePr>
        <p:xfrm>
          <a:off x="4136165" y="1738839"/>
          <a:ext cx="7351330" cy="4644084"/>
        </p:xfrm>
        <a:graphic>
          <a:graphicData uri="http://schemas.openxmlformats.org/drawingml/2006/table">
            <a:tbl>
              <a:tblPr/>
              <a:tblGrid>
                <a:gridCol w="1470266">
                  <a:extLst>
                    <a:ext uri="{9D8B030D-6E8A-4147-A177-3AD203B41FA5}">
                      <a16:colId xmlns:a16="http://schemas.microsoft.com/office/drawing/2014/main" val="690864334"/>
                    </a:ext>
                  </a:extLst>
                </a:gridCol>
                <a:gridCol w="1470266">
                  <a:extLst>
                    <a:ext uri="{9D8B030D-6E8A-4147-A177-3AD203B41FA5}">
                      <a16:colId xmlns:a16="http://schemas.microsoft.com/office/drawing/2014/main" val="2144305976"/>
                    </a:ext>
                  </a:extLst>
                </a:gridCol>
                <a:gridCol w="1470266">
                  <a:extLst>
                    <a:ext uri="{9D8B030D-6E8A-4147-A177-3AD203B41FA5}">
                      <a16:colId xmlns:a16="http://schemas.microsoft.com/office/drawing/2014/main" val="2107947686"/>
                    </a:ext>
                  </a:extLst>
                </a:gridCol>
                <a:gridCol w="1470266">
                  <a:extLst>
                    <a:ext uri="{9D8B030D-6E8A-4147-A177-3AD203B41FA5}">
                      <a16:colId xmlns:a16="http://schemas.microsoft.com/office/drawing/2014/main" val="314487281"/>
                    </a:ext>
                  </a:extLst>
                </a:gridCol>
                <a:gridCol w="1470266">
                  <a:extLst>
                    <a:ext uri="{9D8B030D-6E8A-4147-A177-3AD203B41FA5}">
                      <a16:colId xmlns:a16="http://schemas.microsoft.com/office/drawing/2014/main" val="4280773882"/>
                    </a:ext>
                  </a:extLst>
                </a:gridCol>
              </a:tblGrid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42418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911150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990884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346175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09227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91579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668222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85147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00520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5622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7791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01889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59471"/>
                  </a:ext>
                </a:extLst>
              </a:tr>
              <a:tr h="30857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543292"/>
                  </a:ext>
                </a:extLst>
              </a:tr>
              <a:tr h="32400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42503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</a:t>
            </a:r>
            <a:r>
              <a:rPr lang="cs-CZ" dirty="0" smtClean="0"/>
              <a:t>regionech (podle místa podání)</a:t>
            </a:r>
            <a:endParaRPr lang="cs-CZ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95336"/>
              </p:ext>
            </p:extLst>
          </p:nvPr>
        </p:nvGraphicFramePr>
        <p:xfrm>
          <a:off x="499019" y="962242"/>
          <a:ext cx="10988474" cy="541214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770227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ZP v nemocnicích / ZZS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zdravotnictví / ochrana veřejného zdraví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76 889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19 398 (25,2 %)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16 824 (21,9 %)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5 707 (7,4 %)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25 179 (32,7 %)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9 781 (12,7 %)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22 669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10 005 (44,1 %)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4 295 (18,9 %)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4 994 (22,0 %)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1 537 (6,8 %)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1 838 (8,1 %)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19 138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5 921 (30,9 %)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1 797 (9,4 %)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6 129 (32,0 %)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3 714 (19,4 %)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1 577 (8,2 %)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13 903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2 420 (17,4 %)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5 373 (38,6 %)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2 808 (20,2 %)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2 752 (19,8 %)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550 (4,0 %)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5 799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2 309 (39,8 %)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1 232 (21,2 %)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1 019 (17,6 %)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 (7,9 %)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 (13,5 %)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11 302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5 626 (49,8 %)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2 439 (21,6 %)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692 (6,1 %)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1 811 (16,0 %)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734 (6,5 %)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8 116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2 799 (34,5 %)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1 965 (24,2 %)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1 690 (20,8 %)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 (8,9 %)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936 (11,5 %)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14 716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4 814 (32,7 %)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2 437 (16,6 %)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2 579 (17,5 %)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2 898 (19,7 %)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1 988 (13,5 %)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9 397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3 893 (41,4 %)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1 487 (15,8 %)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(1,4 %)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3 736 (39,8 %)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 (1,6 %)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10 987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4 137 (37,7 %)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2 640 (24,0 %)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2 591 (23,6 %)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1 107 (10,1 %)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512 (4,7 %)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38 529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14 983 (38,9 %)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4 745 (12,3 %)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8 756 (22,7 %)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4 380 (11,4 %)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5 665 (14,7 %)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18 532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5 879 (31,7 %)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2 299 (12,4 %)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4 128 (22,3 %)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5 605 (30,2 %)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 (3,4 %)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13 189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3 649 (27,7 %)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3 840 (29,1 %)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3 607 (27,3 %)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1 598 (12,1 %)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495 (3,8 %)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31 526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10 920 (34,6 %)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4 002 (12,7 %)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6 903 (21,9 %)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7 905 (25,1 %)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1 796 (5,7 %)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294 692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96 753 (32,8 %)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55 375 (18,8 %)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51 730 (17,6 %)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63 404 (21,5 %)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27 430 (9,3 %)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01B45DCB-A3A6-4350-8A61-90F29254024D}"/>
              </a:ext>
            </a:extLst>
          </p:cNvPr>
          <p:cNvSpPr txBox="1"/>
          <p:nvPr/>
        </p:nvSpPr>
        <p:spPr>
          <a:xfrm>
            <a:off x="499019" y="576000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b="1" dirty="0"/>
              <a:t>Stav k 2. 2. 2021</a:t>
            </a:r>
          </a:p>
        </p:txBody>
      </p:sp>
    </p:spTree>
    <p:extLst>
      <p:ext uri="{BB962C8B-B14F-4D97-AF65-F5344CB8AC3E}">
        <p14:creationId xmlns:p14="http://schemas.microsoft.com/office/powerpoint/2010/main" val="20150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v čase</a:t>
            </a:r>
            <a:r>
              <a:rPr lang="en-US" dirty="0"/>
              <a:t> </a:t>
            </a:r>
            <a:r>
              <a:rPr lang="en-US" dirty="0" err="1"/>
              <a:t>dle</a:t>
            </a:r>
            <a:r>
              <a:rPr lang="en-US" dirty="0"/>
              <a:t> </a:t>
            </a:r>
            <a:r>
              <a:rPr lang="en-US" dirty="0" err="1"/>
              <a:t>indikace</a:t>
            </a:r>
            <a:r>
              <a:rPr lang="cs-CZ" dirty="0"/>
              <a:t>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908076"/>
              </p:ext>
            </p:extLst>
          </p:nvPr>
        </p:nvGraphicFramePr>
        <p:xfrm>
          <a:off x="709365" y="1234525"/>
          <a:ext cx="11482635" cy="54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9137744" y="61391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67883" y="340549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Počet aplikovaných dávek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449352" y="718843"/>
            <a:ext cx="45632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Zdravotničtí a sociální pracovníci tvoří cca 63 % všech dosud očkovaných.  </a:t>
            </a:r>
            <a:endParaRPr lang="en-US" b="1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856115" y="718842"/>
            <a:ext cx="45632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Je očkováno cca 36 % všech zdravotnických pracovníků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394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Věk očkovaných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12177" y="731058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 err="1"/>
              <a:t>Seniorní</a:t>
            </a:r>
            <a:r>
              <a:rPr lang="cs-CZ" sz="2800" b="1" dirty="0"/>
              <a:t> skupiny byly očkovány již z prvních dodaných dávek vakcín </a:t>
            </a:r>
            <a:r>
              <a:rPr lang="cs-CZ" sz="2800" b="1" dirty="0" err="1"/>
              <a:t>Comirnaty</a:t>
            </a:r>
            <a:r>
              <a:rPr lang="cs-CZ" sz="2800" b="1" dirty="0"/>
              <a:t> i Moderna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6879656" y="2749972"/>
            <a:ext cx="3372175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sz="2400" b="1" dirty="0" smtClean="0"/>
              <a:t>83 940 osob </a:t>
            </a:r>
            <a:r>
              <a:rPr lang="cs-CZ" sz="2400" b="1" dirty="0"/>
              <a:t>ve věku</a:t>
            </a:r>
          </a:p>
          <a:p>
            <a:r>
              <a:rPr lang="cs-CZ" sz="2400" b="1" dirty="0"/>
              <a:t>80+ let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1621856" y="2749971"/>
            <a:ext cx="3372175" cy="10902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sz="2400" b="1" dirty="0" smtClean="0">
                <a:solidFill>
                  <a:schemeClr val="bg1"/>
                </a:solidFill>
              </a:rPr>
              <a:t>30 670 osob </a:t>
            </a:r>
            <a:r>
              <a:rPr lang="cs-CZ" sz="2400" b="1" dirty="0">
                <a:solidFill>
                  <a:schemeClr val="bg1"/>
                </a:solidFill>
              </a:rPr>
              <a:t>ve věku 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65 – 79 let 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916160" y="2112679"/>
            <a:ext cx="7907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>
                <a:solidFill>
                  <a:schemeClr val="tx2"/>
                </a:solidFill>
              </a:rPr>
              <a:t>K 2.2. evidujeme vykázaná očkování u: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2684" y="2957003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1" dirty="0"/>
              <a:t>+</a:t>
            </a:r>
            <a:endParaRPr lang="en-US" sz="3600" b="1" i="1" dirty="0"/>
          </a:p>
        </p:txBody>
      </p:sp>
      <p:sp>
        <p:nvSpPr>
          <p:cNvPr id="5" name="Šipka dolů 4"/>
          <p:cNvSpPr/>
          <p:nvPr/>
        </p:nvSpPr>
        <p:spPr>
          <a:xfrm>
            <a:off x="5283768" y="1695877"/>
            <a:ext cx="1104181" cy="33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Přímá spojnice 10"/>
          <p:cNvCxnSpPr>
            <a:cxnSpLocks/>
          </p:cNvCxnSpPr>
          <p:nvPr/>
        </p:nvCxnSpPr>
        <p:spPr>
          <a:xfrm flipV="1">
            <a:off x="655606" y="4157575"/>
            <a:ext cx="105457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Šipka dolů 11"/>
          <p:cNvSpPr/>
          <p:nvPr/>
        </p:nvSpPr>
        <p:spPr>
          <a:xfrm rot="2419505">
            <a:off x="2736284" y="413538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0" y="4725841"/>
            <a:ext cx="41865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200" b="1" dirty="0"/>
              <a:t>Starší věkové kategorie jsou významně zastoupeny i mezi očkovanými zdravotnickými pracovníky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165481" y="5958292"/>
            <a:ext cx="40813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200" b="1" dirty="0">
                <a:solidFill>
                  <a:schemeClr val="tx2"/>
                </a:solidFill>
              </a:rPr>
              <a:t>Očkováno je nyní cca 18,5 % </a:t>
            </a:r>
          </a:p>
          <a:p>
            <a:pPr algn="ctr"/>
            <a:r>
              <a:rPr lang="cs-CZ" sz="2200" b="1" dirty="0">
                <a:solidFill>
                  <a:schemeClr val="tx2"/>
                </a:solidFill>
              </a:rPr>
              <a:t>všech osob ve věku 80+</a:t>
            </a:r>
          </a:p>
        </p:txBody>
      </p:sp>
      <p:sp>
        <p:nvSpPr>
          <p:cNvPr id="19" name="Šipka dolů 18"/>
          <p:cNvSpPr/>
          <p:nvPr/>
        </p:nvSpPr>
        <p:spPr>
          <a:xfrm>
            <a:off x="6893644" y="4097061"/>
            <a:ext cx="592322" cy="167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Šipka dolů 20"/>
          <p:cNvSpPr/>
          <p:nvPr/>
        </p:nvSpPr>
        <p:spPr>
          <a:xfrm rot="19022330">
            <a:off x="8269582" y="4118179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891870" y="4931982"/>
            <a:ext cx="41865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cs-CZ" sz="2200" b="1" dirty="0"/>
              <a:t>Registraci provedlo 206 949</a:t>
            </a:r>
          </a:p>
          <a:p>
            <a:pPr algn="r"/>
            <a:r>
              <a:rPr lang="cs-CZ" sz="2200" b="1" dirty="0"/>
              <a:t> seniorů, což je cca 46,9 %</a:t>
            </a:r>
          </a:p>
        </p:txBody>
      </p:sp>
    </p:spTree>
    <p:extLst>
      <p:ext uri="{BB962C8B-B14F-4D97-AF65-F5344CB8AC3E}">
        <p14:creationId xmlns:p14="http://schemas.microsoft.com/office/powerpoint/2010/main" val="154331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D8C2978-D0A9-498F-B2CF-26E92904A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1539"/>
              </p:ext>
            </p:extLst>
          </p:nvPr>
        </p:nvGraphicFramePr>
        <p:xfrm>
          <a:off x="2939753" y="1960090"/>
          <a:ext cx="9099846" cy="4810446"/>
        </p:xfrm>
        <a:graphic>
          <a:graphicData uri="http://schemas.openxmlformats.org/drawingml/2006/table">
            <a:tbl>
              <a:tblPr/>
              <a:tblGrid>
                <a:gridCol w="1299978">
                  <a:extLst>
                    <a:ext uri="{9D8B030D-6E8A-4147-A177-3AD203B41FA5}">
                      <a16:colId xmlns:a16="http://schemas.microsoft.com/office/drawing/2014/main" val="1345482444"/>
                    </a:ext>
                  </a:extLst>
                </a:gridCol>
                <a:gridCol w="1299978">
                  <a:extLst>
                    <a:ext uri="{9D8B030D-6E8A-4147-A177-3AD203B41FA5}">
                      <a16:colId xmlns:a16="http://schemas.microsoft.com/office/drawing/2014/main" val="3387206074"/>
                    </a:ext>
                  </a:extLst>
                </a:gridCol>
                <a:gridCol w="1299978">
                  <a:extLst>
                    <a:ext uri="{9D8B030D-6E8A-4147-A177-3AD203B41FA5}">
                      <a16:colId xmlns:a16="http://schemas.microsoft.com/office/drawing/2014/main" val="1270526836"/>
                    </a:ext>
                  </a:extLst>
                </a:gridCol>
                <a:gridCol w="1299978">
                  <a:extLst>
                    <a:ext uri="{9D8B030D-6E8A-4147-A177-3AD203B41FA5}">
                      <a16:colId xmlns:a16="http://schemas.microsoft.com/office/drawing/2014/main" val="1284476070"/>
                    </a:ext>
                  </a:extLst>
                </a:gridCol>
                <a:gridCol w="1299978">
                  <a:extLst>
                    <a:ext uri="{9D8B030D-6E8A-4147-A177-3AD203B41FA5}">
                      <a16:colId xmlns:a16="http://schemas.microsoft.com/office/drawing/2014/main" val="2232492607"/>
                    </a:ext>
                  </a:extLst>
                </a:gridCol>
                <a:gridCol w="1299978">
                  <a:extLst>
                    <a:ext uri="{9D8B030D-6E8A-4147-A177-3AD203B41FA5}">
                      <a16:colId xmlns:a16="http://schemas.microsoft.com/office/drawing/2014/main" val="3016319122"/>
                    </a:ext>
                  </a:extLst>
                </a:gridCol>
                <a:gridCol w="1299978">
                  <a:extLst>
                    <a:ext uri="{9D8B030D-6E8A-4147-A177-3AD203B41FA5}">
                      <a16:colId xmlns:a16="http://schemas.microsoft.com/office/drawing/2014/main" val="2600300241"/>
                    </a:ext>
                  </a:extLst>
                </a:gridCol>
              </a:tblGrid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90085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92821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896419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37002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82481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2472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07424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64106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87824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851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65367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31525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90567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89352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4081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 </a:t>
            </a:r>
            <a:r>
              <a:rPr lang="cs-CZ" dirty="0" smtClean="0"/>
              <a:t>(podle místa podání) - dle věku </a:t>
            </a:r>
            <a:endParaRPr lang="cs-CZ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87960"/>
              </p:ext>
            </p:extLst>
          </p:nvPr>
        </p:nvGraphicFramePr>
        <p:xfrm>
          <a:off x="152401" y="1047204"/>
          <a:ext cx="11874502" cy="571478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0985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878819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415955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vakcinací celkem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Věk očkovaných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490626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18–29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30–49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50–64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65–79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5 538 (7,2 %)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19 642 (25,5 %)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14 191 (18,5 %)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9 044 (11,8 %)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28 442 (37,0 %)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(0,0 %)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1 706 (7,5 %)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9 247 (40,8 %)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6 760 (29,8 %)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2 468 (10,9 %)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2 474 (10,9 %)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1 031 (5,4 %)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5 198 (27,2 %)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4 348 (22,7 %)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2 449 (12,8 %)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6 085 (31,8 %)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873 (6,3 %)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3 896 (28,0 %)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2 903 (20,9 %)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1 496 (10,8 %)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4 726 (34,0 %)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415 (7,2 %)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2 259 (39,0 %)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1 701 (29,3 %)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624 (10,8 %)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798 (13,8 %)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 (7,0 %)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4 070 (36,0 %)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3 177 (28,1 %)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1 150 (10,2 %)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2 111 (18,7 %)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671 (8,3 %)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3 006 (37,0 %)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2 316 (28,5 %)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858 (10,6 %)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1 260 (15,5 %)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 (6,6 %)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4 535 (30,8 %)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3 383 (23,0 %)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1 756 (11,9 %)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4 063 (27,6 %)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617 (6,6 %)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2 850 (30,3 %)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1 762 (18,8 %)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 (4,2 %)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3 767 (40,1 %)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 (6,6 %)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3 968 (36,1 %)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3 066 (27,9 %)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1 086 (9,9 %)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2 135 (19,4 %)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3 223 (8,4 %)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13 947 (36,2 %)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9 697 (25,2 %)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3 841 (10,0 %)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7 794 (20,2 %)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1 134 (6,1 %)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5 138 (27,7 %)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3 539 (19,1 %)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1 494 (8,1 %)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7 221 (39,0 %)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859 (6,5 %)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4 349 (33,0 %)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3 632 (27,5 %)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1 448 (11,0 %)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2 893 (21,9 %)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1 858 (5,9 %)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9 822 (31,2 %)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7 105 (22,5 %)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2 557 (8,1 %)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10 171 (32,3 %)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294 692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20 410 (6,9 %)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91 927 (31,2 %)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67 580 (22,9 %)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30 670 (10,4 %)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83 940 (28,5 %)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(0,0 %)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01B45DCB-A3A6-4350-8A61-90F29254024D}"/>
              </a:ext>
            </a:extLst>
          </p:cNvPr>
          <p:cNvSpPr txBox="1"/>
          <p:nvPr/>
        </p:nvSpPr>
        <p:spPr>
          <a:xfrm>
            <a:off x="87539" y="669326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b="1" dirty="0"/>
              <a:t>Stav k 2. 2. 2021</a:t>
            </a:r>
          </a:p>
        </p:txBody>
      </p:sp>
    </p:spTree>
    <p:extLst>
      <p:ext uri="{BB962C8B-B14F-4D97-AF65-F5344CB8AC3E}">
        <p14:creationId xmlns:p14="http://schemas.microsoft.com/office/powerpoint/2010/main" val="303120487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COVID-PES-sablona</Template>
  <TotalTime>4954</TotalTime>
  <Words>1731</Words>
  <Application>Microsoft Office PowerPoint</Application>
  <PresentationFormat>Širokoúhlá obrazovka</PresentationFormat>
  <Paragraphs>392</Paragraphs>
  <Slides>11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Calibri</vt:lpstr>
      <vt:lpstr>Arial</vt:lpstr>
      <vt:lpstr>Motiv Office</vt:lpstr>
      <vt:lpstr>Prezentace aplikace PowerPoint</vt:lpstr>
      <vt:lpstr>Zadávání dat o očkování</vt:lpstr>
      <vt:lpstr>Vývoj počtu vakcinací (dávek) v čase </vt:lpstr>
      <vt:lpstr>Vývoj celkového počtu aplikovaných dávek vakcín v čase </vt:lpstr>
      <vt:lpstr>Očkovaní dle vybraných skupin </vt:lpstr>
      <vt:lpstr>Vakcinovaní po regionech (podle místa podání)</vt:lpstr>
      <vt:lpstr>Vývoj počtu vakcinací v čase dle indikace </vt:lpstr>
      <vt:lpstr>Věk očkovaných </vt:lpstr>
      <vt:lpstr>Vakcinovaní po regionech (podle místa podání) - dle věku </vt:lpstr>
      <vt:lpstr>Očkovaní zdravotničtí pracovníci celkem</vt:lpstr>
      <vt:lpstr>Prioritní skupiny pro očkování – vývoj v čase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Ladislav Dušek</cp:lastModifiedBy>
  <cp:revision>325</cp:revision>
  <dcterms:created xsi:type="dcterms:W3CDTF">2020-11-11T17:36:28Z</dcterms:created>
  <dcterms:modified xsi:type="dcterms:W3CDTF">2021-02-04T07:35:55Z</dcterms:modified>
</cp:coreProperties>
</file>