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9"/>
  </p:notesMasterIdLst>
  <p:sldIdLst>
    <p:sldId id="1413" r:id="rId2"/>
    <p:sldId id="1506" r:id="rId3"/>
    <p:sldId id="1523" r:id="rId4"/>
    <p:sldId id="1522" r:id="rId5"/>
    <p:sldId id="1521" r:id="rId6"/>
    <p:sldId id="1499" r:id="rId7"/>
    <p:sldId id="1500" r:id="rId8"/>
    <p:sldId id="1510" r:id="rId9"/>
    <p:sldId id="1511" r:id="rId10"/>
    <p:sldId id="1497" r:id="rId11"/>
    <p:sldId id="1514" r:id="rId12"/>
    <p:sldId id="1519" r:id="rId13"/>
    <p:sldId id="1515" r:id="rId14"/>
    <p:sldId id="1520" r:id="rId15"/>
    <p:sldId id="1516" r:id="rId16"/>
    <p:sldId id="1504" r:id="rId17"/>
    <p:sldId id="150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2E5"/>
    <a:srgbClr val="7191D1"/>
    <a:srgbClr val="F2F2F2"/>
    <a:srgbClr val="D31145"/>
    <a:srgbClr val="305983"/>
    <a:srgbClr val="00FF00"/>
    <a:srgbClr val="FFE699"/>
    <a:srgbClr val="3D67BC"/>
    <a:srgbClr val="00CD61"/>
    <a:srgbClr val="F1D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>
        <p:guide orient="horz" pos="867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01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List_aplikace_Microsoft_Excel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5619672675423385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počet na 1000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Olomoucký kraj</c:v>
                </c:pt>
                <c:pt idx="2">
                  <c:v>Jihomoravský kraj</c:v>
                </c:pt>
                <c:pt idx="3">
                  <c:v>ČR</c:v>
                </c:pt>
                <c:pt idx="4">
                  <c:v>Královéhradecký kraj</c:v>
                </c:pt>
                <c:pt idx="5">
                  <c:v>Jihočeský kraj</c:v>
                </c:pt>
                <c:pt idx="6">
                  <c:v>Středočeský kraj</c:v>
                </c:pt>
                <c:pt idx="7">
                  <c:v>Moravskoslezský kraj</c:v>
                </c:pt>
                <c:pt idx="8">
                  <c:v>Kraj Vysočina</c:v>
                </c:pt>
                <c:pt idx="9">
                  <c:v>Plzeňský kraj</c:v>
                </c:pt>
                <c:pt idx="10">
                  <c:v>Pardubický kraj</c:v>
                </c:pt>
                <c:pt idx="11">
                  <c:v>Zlínský kraj</c:v>
                </c:pt>
                <c:pt idx="12">
                  <c:v>Karlovarský kraj</c:v>
                </c:pt>
                <c:pt idx="13">
                  <c:v>Liberecký kraj</c:v>
                </c:pt>
                <c:pt idx="14">
                  <c:v>Ústecký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39.519677529701113</c:v>
                </c:pt>
                <c:pt idx="1">
                  <c:v>28.761975586022483</c:v>
                </c:pt>
                <c:pt idx="2">
                  <c:v>26.902932829078118</c:v>
                </c:pt>
                <c:pt idx="3">
                  <c:v>26.840530883896008</c:v>
                </c:pt>
                <c:pt idx="4">
                  <c:v>26.830563748194042</c:v>
                </c:pt>
                <c:pt idx="5">
                  <c:v>26.040122158169055</c:v>
                </c:pt>
                <c:pt idx="6">
                  <c:v>25.318000116955602</c:v>
                </c:pt>
                <c:pt idx="7">
                  <c:v>25.306966287642467</c:v>
                </c:pt>
                <c:pt idx="8">
                  <c:v>25.050361603176064</c:v>
                </c:pt>
                <c:pt idx="9">
                  <c:v>24.594040674759579</c:v>
                </c:pt>
                <c:pt idx="10">
                  <c:v>24.220241762362672</c:v>
                </c:pt>
                <c:pt idx="11">
                  <c:v>23.614937645372539</c:v>
                </c:pt>
                <c:pt idx="12">
                  <c:v>22.04884207096897</c:v>
                </c:pt>
                <c:pt idx="13">
                  <c:v>20.590953142960174</c:v>
                </c:pt>
                <c:pt idx="14">
                  <c:v>15.430621281053394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4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315185741682282E-2"/>
          <c:y val="2.6417447585936279E-2"/>
          <c:w val="0.66727035727929074"/>
          <c:h val="0.83534302533904681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Zdravotničtí pracovníci / ochrana veřejného zdraví celkem</c:v>
                </c:pt>
              </c:strCache>
            </c:strRef>
          </c:tx>
          <c:spPr>
            <a:ln w="28575" cap="rnd">
              <a:solidFill>
                <a:srgbClr val="D31145"/>
              </a:solidFill>
              <a:round/>
            </a:ln>
            <a:effectLst/>
          </c:spPr>
          <c:marker>
            <c:symbol val="none"/>
          </c:marker>
          <c:cat>
            <c:strRef>
              <c:f>List1!$B$1:$AY$1</c:f>
              <c:strCache>
                <c:ptCount val="50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  <c:pt idx="38">
                  <c:v>3-II.</c:v>
                </c:pt>
                <c:pt idx="39">
                  <c:v>4-II.</c:v>
                </c:pt>
                <c:pt idx="40">
                  <c:v>5-II.</c:v>
                </c:pt>
                <c:pt idx="41">
                  <c:v>6-II.</c:v>
                </c:pt>
                <c:pt idx="42">
                  <c:v>7-II.</c:v>
                </c:pt>
                <c:pt idx="43">
                  <c:v>8-II.</c:v>
                </c:pt>
                <c:pt idx="44">
                  <c:v>9-II.</c:v>
                </c:pt>
                <c:pt idx="45">
                  <c:v>10-II.</c:v>
                </c:pt>
                <c:pt idx="46">
                  <c:v>11-II.</c:v>
                </c:pt>
                <c:pt idx="47">
                  <c:v>12-II.</c:v>
                </c:pt>
                <c:pt idx="48">
                  <c:v>13-II.</c:v>
                </c:pt>
                <c:pt idx="49">
                  <c:v>14-II.</c:v>
                </c:pt>
              </c:strCache>
            </c:strRef>
          </c:cat>
          <c:val>
            <c:numRef>
              <c:f>List1!$B$2:$AY$2</c:f>
              <c:numCache>
                <c:formatCode>General</c:formatCode>
                <c:ptCount val="50"/>
                <c:pt idx="0">
                  <c:v>1088</c:v>
                </c:pt>
                <c:pt idx="1">
                  <c:v>3081</c:v>
                </c:pt>
                <c:pt idx="2">
                  <c:v>5939</c:v>
                </c:pt>
                <c:pt idx="3">
                  <c:v>8830</c:v>
                </c:pt>
                <c:pt idx="4">
                  <c:v>9809</c:v>
                </c:pt>
                <c:pt idx="5">
                  <c:v>10056</c:v>
                </c:pt>
                <c:pt idx="6">
                  <c:v>11247</c:v>
                </c:pt>
                <c:pt idx="7">
                  <c:v>12119</c:v>
                </c:pt>
                <c:pt idx="8">
                  <c:v>15419</c:v>
                </c:pt>
                <c:pt idx="9">
                  <c:v>19605</c:v>
                </c:pt>
                <c:pt idx="10">
                  <c:v>24885</c:v>
                </c:pt>
                <c:pt idx="11">
                  <c:v>31349</c:v>
                </c:pt>
                <c:pt idx="12">
                  <c:v>38683</c:v>
                </c:pt>
                <c:pt idx="13">
                  <c:v>39987</c:v>
                </c:pt>
                <c:pt idx="14">
                  <c:v>41143</c:v>
                </c:pt>
                <c:pt idx="15">
                  <c:v>48443</c:v>
                </c:pt>
                <c:pt idx="16">
                  <c:v>57014</c:v>
                </c:pt>
                <c:pt idx="17">
                  <c:v>64506</c:v>
                </c:pt>
                <c:pt idx="18">
                  <c:v>72449</c:v>
                </c:pt>
                <c:pt idx="19">
                  <c:v>79357</c:v>
                </c:pt>
                <c:pt idx="20">
                  <c:v>80437</c:v>
                </c:pt>
                <c:pt idx="21">
                  <c:v>81634</c:v>
                </c:pt>
                <c:pt idx="22">
                  <c:v>88365</c:v>
                </c:pt>
                <c:pt idx="23">
                  <c:v>94768</c:v>
                </c:pt>
                <c:pt idx="24">
                  <c:v>100993</c:v>
                </c:pt>
                <c:pt idx="25">
                  <c:v>106523</c:v>
                </c:pt>
                <c:pt idx="26">
                  <c:v>110681</c:v>
                </c:pt>
                <c:pt idx="27">
                  <c:v>112051</c:v>
                </c:pt>
                <c:pt idx="28">
                  <c:v>113305</c:v>
                </c:pt>
                <c:pt idx="29">
                  <c:v>118123</c:v>
                </c:pt>
                <c:pt idx="30">
                  <c:v>123962</c:v>
                </c:pt>
                <c:pt idx="31">
                  <c:v>129977</c:v>
                </c:pt>
                <c:pt idx="32">
                  <c:v>136776</c:v>
                </c:pt>
                <c:pt idx="33">
                  <c:v>144304</c:v>
                </c:pt>
                <c:pt idx="34">
                  <c:v>145052</c:v>
                </c:pt>
                <c:pt idx="35">
                  <c:v>145777</c:v>
                </c:pt>
                <c:pt idx="36">
                  <c:v>152747</c:v>
                </c:pt>
                <c:pt idx="37">
                  <c:v>160857</c:v>
                </c:pt>
                <c:pt idx="38">
                  <c:v>168585</c:v>
                </c:pt>
                <c:pt idx="39">
                  <c:v>177057</c:v>
                </c:pt>
                <c:pt idx="40">
                  <c:v>184393</c:v>
                </c:pt>
                <c:pt idx="41">
                  <c:v>185373</c:v>
                </c:pt>
                <c:pt idx="42">
                  <c:v>186292</c:v>
                </c:pt>
                <c:pt idx="43">
                  <c:v>192538</c:v>
                </c:pt>
                <c:pt idx="44">
                  <c:v>198057</c:v>
                </c:pt>
                <c:pt idx="45">
                  <c:v>203412</c:v>
                </c:pt>
                <c:pt idx="46">
                  <c:v>209036</c:v>
                </c:pt>
                <c:pt idx="47">
                  <c:v>214053</c:v>
                </c:pt>
                <c:pt idx="48">
                  <c:v>215147</c:v>
                </c:pt>
                <c:pt idx="49">
                  <c:v>215661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B2-46E3-85FE-A83BCF6CC085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Pracovníci a klienti v sociálních službách</c:v>
                </c:pt>
              </c:strCache>
            </c:strRef>
          </c:tx>
          <c:spPr>
            <a:ln w="28575" cap="rnd">
              <a:solidFill>
                <a:srgbClr val="00CD61"/>
              </a:solidFill>
              <a:round/>
            </a:ln>
            <a:effectLst/>
          </c:spPr>
          <c:marker>
            <c:symbol val="none"/>
          </c:marker>
          <c:cat>
            <c:strRef>
              <c:f>List1!$B$1:$AY$1</c:f>
              <c:strCache>
                <c:ptCount val="50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  <c:pt idx="38">
                  <c:v>3-II.</c:v>
                </c:pt>
                <c:pt idx="39">
                  <c:v>4-II.</c:v>
                </c:pt>
                <c:pt idx="40">
                  <c:v>5-II.</c:v>
                </c:pt>
                <c:pt idx="41">
                  <c:v>6-II.</c:v>
                </c:pt>
                <c:pt idx="42">
                  <c:v>7-II.</c:v>
                </c:pt>
                <c:pt idx="43">
                  <c:v>8-II.</c:v>
                </c:pt>
                <c:pt idx="44">
                  <c:v>9-II.</c:v>
                </c:pt>
                <c:pt idx="45">
                  <c:v>10-II.</c:v>
                </c:pt>
                <c:pt idx="46">
                  <c:v>11-II.</c:v>
                </c:pt>
                <c:pt idx="47">
                  <c:v>12-II.</c:v>
                </c:pt>
                <c:pt idx="48">
                  <c:v>13-II.</c:v>
                </c:pt>
                <c:pt idx="49">
                  <c:v>14-II.</c:v>
                </c:pt>
              </c:strCache>
            </c:strRef>
          </c:cat>
          <c:val>
            <c:numRef>
              <c:f>List1!$B$3:$AY$3</c:f>
              <c:numCache>
                <c:formatCode>General</c:formatCode>
                <c:ptCount val="50"/>
                <c:pt idx="0">
                  <c:v>10</c:v>
                </c:pt>
                <c:pt idx="1">
                  <c:v>86</c:v>
                </c:pt>
                <c:pt idx="2">
                  <c:v>398</c:v>
                </c:pt>
                <c:pt idx="3">
                  <c:v>681</c:v>
                </c:pt>
                <c:pt idx="4">
                  <c:v>876</c:v>
                </c:pt>
                <c:pt idx="5">
                  <c:v>880</c:v>
                </c:pt>
                <c:pt idx="6">
                  <c:v>880</c:v>
                </c:pt>
                <c:pt idx="7">
                  <c:v>882</c:v>
                </c:pt>
                <c:pt idx="8">
                  <c:v>885</c:v>
                </c:pt>
                <c:pt idx="9">
                  <c:v>897</c:v>
                </c:pt>
                <c:pt idx="10">
                  <c:v>950</c:v>
                </c:pt>
                <c:pt idx="11">
                  <c:v>1566</c:v>
                </c:pt>
                <c:pt idx="12">
                  <c:v>3157</c:v>
                </c:pt>
                <c:pt idx="13">
                  <c:v>3459</c:v>
                </c:pt>
                <c:pt idx="14">
                  <c:v>3539</c:v>
                </c:pt>
                <c:pt idx="15">
                  <c:v>4457</c:v>
                </c:pt>
                <c:pt idx="16">
                  <c:v>6400</c:v>
                </c:pt>
                <c:pt idx="17">
                  <c:v>9275</c:v>
                </c:pt>
                <c:pt idx="18">
                  <c:v>13269</c:v>
                </c:pt>
                <c:pt idx="19">
                  <c:v>17100</c:v>
                </c:pt>
                <c:pt idx="20">
                  <c:v>17706</c:v>
                </c:pt>
                <c:pt idx="21">
                  <c:v>17803</c:v>
                </c:pt>
                <c:pt idx="22">
                  <c:v>20485</c:v>
                </c:pt>
                <c:pt idx="23">
                  <c:v>23941</c:v>
                </c:pt>
                <c:pt idx="24">
                  <c:v>27651</c:v>
                </c:pt>
                <c:pt idx="25">
                  <c:v>31203</c:v>
                </c:pt>
                <c:pt idx="26">
                  <c:v>34166</c:v>
                </c:pt>
                <c:pt idx="27">
                  <c:v>34759</c:v>
                </c:pt>
                <c:pt idx="28">
                  <c:v>34882</c:v>
                </c:pt>
                <c:pt idx="29">
                  <c:v>36832</c:v>
                </c:pt>
                <c:pt idx="30">
                  <c:v>39483</c:v>
                </c:pt>
                <c:pt idx="31">
                  <c:v>41805</c:v>
                </c:pt>
                <c:pt idx="32">
                  <c:v>43597</c:v>
                </c:pt>
                <c:pt idx="33">
                  <c:v>45382</c:v>
                </c:pt>
                <c:pt idx="34">
                  <c:v>45560</c:v>
                </c:pt>
                <c:pt idx="35">
                  <c:v>45625</c:v>
                </c:pt>
                <c:pt idx="36">
                  <c:v>46821</c:v>
                </c:pt>
                <c:pt idx="37">
                  <c:v>48361</c:v>
                </c:pt>
                <c:pt idx="38">
                  <c:v>50452</c:v>
                </c:pt>
                <c:pt idx="39">
                  <c:v>53663</c:v>
                </c:pt>
                <c:pt idx="40">
                  <c:v>56568</c:v>
                </c:pt>
                <c:pt idx="41">
                  <c:v>56609</c:v>
                </c:pt>
                <c:pt idx="42">
                  <c:v>56644</c:v>
                </c:pt>
                <c:pt idx="43">
                  <c:v>59244</c:v>
                </c:pt>
                <c:pt idx="44">
                  <c:v>62759</c:v>
                </c:pt>
                <c:pt idx="45">
                  <c:v>67351</c:v>
                </c:pt>
                <c:pt idx="46">
                  <c:v>72093</c:v>
                </c:pt>
                <c:pt idx="47">
                  <c:v>75786</c:v>
                </c:pt>
                <c:pt idx="48">
                  <c:v>76217</c:v>
                </c:pt>
                <c:pt idx="49">
                  <c:v>76320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B2-46E3-85FE-A83BCF6CC085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Osoby ve věku 80+ celkem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List1!$B$1:$AY$1</c:f>
              <c:strCache>
                <c:ptCount val="50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  <c:pt idx="38">
                  <c:v>3-II.</c:v>
                </c:pt>
                <c:pt idx="39">
                  <c:v>4-II.</c:v>
                </c:pt>
                <c:pt idx="40">
                  <c:v>5-II.</c:v>
                </c:pt>
                <c:pt idx="41">
                  <c:v>6-II.</c:v>
                </c:pt>
                <c:pt idx="42">
                  <c:v>7-II.</c:v>
                </c:pt>
                <c:pt idx="43">
                  <c:v>8-II.</c:v>
                </c:pt>
                <c:pt idx="44">
                  <c:v>9-II.</c:v>
                </c:pt>
                <c:pt idx="45">
                  <c:v>10-II.</c:v>
                </c:pt>
                <c:pt idx="46">
                  <c:v>11-II.</c:v>
                </c:pt>
                <c:pt idx="47">
                  <c:v>12-II.</c:v>
                </c:pt>
                <c:pt idx="48">
                  <c:v>13-II.</c:v>
                </c:pt>
                <c:pt idx="49">
                  <c:v>14-II.</c:v>
                </c:pt>
              </c:strCache>
            </c:strRef>
          </c:cat>
          <c:val>
            <c:numRef>
              <c:f>List1!$B$4:$AY$4</c:f>
              <c:numCache>
                <c:formatCode>General</c:formatCode>
                <c:ptCount val="50"/>
                <c:pt idx="0">
                  <c:v>26</c:v>
                </c:pt>
                <c:pt idx="1">
                  <c:v>124</c:v>
                </c:pt>
                <c:pt idx="2">
                  <c:v>404</c:v>
                </c:pt>
                <c:pt idx="3">
                  <c:v>584</c:v>
                </c:pt>
                <c:pt idx="4">
                  <c:v>701</c:v>
                </c:pt>
                <c:pt idx="5">
                  <c:v>704</c:v>
                </c:pt>
                <c:pt idx="6">
                  <c:v>716</c:v>
                </c:pt>
                <c:pt idx="7">
                  <c:v>718</c:v>
                </c:pt>
                <c:pt idx="8">
                  <c:v>748</c:v>
                </c:pt>
                <c:pt idx="9">
                  <c:v>789</c:v>
                </c:pt>
                <c:pt idx="10">
                  <c:v>856</c:v>
                </c:pt>
                <c:pt idx="11">
                  <c:v>1254</c:v>
                </c:pt>
                <c:pt idx="12">
                  <c:v>2110</c:v>
                </c:pt>
                <c:pt idx="13">
                  <c:v>2296</c:v>
                </c:pt>
                <c:pt idx="14">
                  <c:v>2404</c:v>
                </c:pt>
                <c:pt idx="15">
                  <c:v>3041</c:v>
                </c:pt>
                <c:pt idx="16">
                  <c:v>4690</c:v>
                </c:pt>
                <c:pt idx="17">
                  <c:v>6378</c:v>
                </c:pt>
                <c:pt idx="18">
                  <c:v>8632</c:v>
                </c:pt>
                <c:pt idx="19">
                  <c:v>10873</c:v>
                </c:pt>
                <c:pt idx="20">
                  <c:v>12360</c:v>
                </c:pt>
                <c:pt idx="21">
                  <c:v>13904</c:v>
                </c:pt>
                <c:pt idx="22">
                  <c:v>18611</c:v>
                </c:pt>
                <c:pt idx="23">
                  <c:v>24212</c:v>
                </c:pt>
                <c:pt idx="24">
                  <c:v>30612</c:v>
                </c:pt>
                <c:pt idx="25">
                  <c:v>38741</c:v>
                </c:pt>
                <c:pt idx="26">
                  <c:v>47562</c:v>
                </c:pt>
                <c:pt idx="27">
                  <c:v>50012</c:v>
                </c:pt>
                <c:pt idx="28">
                  <c:v>51831</c:v>
                </c:pt>
                <c:pt idx="29">
                  <c:v>57911</c:v>
                </c:pt>
                <c:pt idx="30">
                  <c:v>64119</c:v>
                </c:pt>
                <c:pt idx="31">
                  <c:v>69476</c:v>
                </c:pt>
                <c:pt idx="32">
                  <c:v>74074</c:v>
                </c:pt>
                <c:pt idx="33">
                  <c:v>78325</c:v>
                </c:pt>
                <c:pt idx="34">
                  <c:v>78952</c:v>
                </c:pt>
                <c:pt idx="35">
                  <c:v>79606</c:v>
                </c:pt>
                <c:pt idx="36">
                  <c:v>82347</c:v>
                </c:pt>
                <c:pt idx="37">
                  <c:v>85560</c:v>
                </c:pt>
                <c:pt idx="38">
                  <c:v>89114</c:v>
                </c:pt>
                <c:pt idx="39">
                  <c:v>93787</c:v>
                </c:pt>
                <c:pt idx="40">
                  <c:v>98402</c:v>
                </c:pt>
                <c:pt idx="41">
                  <c:v>100174</c:v>
                </c:pt>
                <c:pt idx="42">
                  <c:v>102172</c:v>
                </c:pt>
                <c:pt idx="43">
                  <c:v>107904</c:v>
                </c:pt>
                <c:pt idx="44">
                  <c:v>115241</c:v>
                </c:pt>
                <c:pt idx="45">
                  <c:v>123645</c:v>
                </c:pt>
                <c:pt idx="46">
                  <c:v>134006</c:v>
                </c:pt>
                <c:pt idx="47">
                  <c:v>144059</c:v>
                </c:pt>
                <c:pt idx="48">
                  <c:v>146767</c:v>
                </c:pt>
                <c:pt idx="49">
                  <c:v>148423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B2-46E3-85FE-A83BCF6CC085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Ostatní</c:v>
                </c:pt>
              </c:strCache>
            </c:strRef>
          </c:tx>
          <c:spPr>
            <a:ln w="28575" cap="rnd">
              <a:solidFill>
                <a:srgbClr val="FFFFFF">
                  <a:lumMod val="6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List1!$B$1:$AY$1</c:f>
              <c:strCache>
                <c:ptCount val="50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  <c:pt idx="38">
                  <c:v>3-II.</c:v>
                </c:pt>
                <c:pt idx="39">
                  <c:v>4-II.</c:v>
                </c:pt>
                <c:pt idx="40">
                  <c:v>5-II.</c:v>
                </c:pt>
                <c:pt idx="41">
                  <c:v>6-II.</c:v>
                </c:pt>
                <c:pt idx="42">
                  <c:v>7-II.</c:v>
                </c:pt>
                <c:pt idx="43">
                  <c:v>8-II.</c:v>
                </c:pt>
                <c:pt idx="44">
                  <c:v>9-II.</c:v>
                </c:pt>
                <c:pt idx="45">
                  <c:v>10-II.</c:v>
                </c:pt>
                <c:pt idx="46">
                  <c:v>11-II.</c:v>
                </c:pt>
                <c:pt idx="47">
                  <c:v>12-II.</c:v>
                </c:pt>
                <c:pt idx="48">
                  <c:v>13-II.</c:v>
                </c:pt>
                <c:pt idx="49">
                  <c:v>14-II.</c:v>
                </c:pt>
              </c:strCache>
            </c:strRef>
          </c:cat>
          <c:val>
            <c:numRef>
              <c:f>List1!$B$5:$AY$5</c:f>
              <c:numCache>
                <c:formatCode>General</c:formatCode>
                <c:ptCount val="50"/>
                <c:pt idx="0">
                  <c:v>140</c:v>
                </c:pt>
                <c:pt idx="1">
                  <c:v>316</c:v>
                </c:pt>
                <c:pt idx="2">
                  <c:v>565</c:v>
                </c:pt>
                <c:pt idx="3">
                  <c:v>802</c:v>
                </c:pt>
                <c:pt idx="4">
                  <c:v>917</c:v>
                </c:pt>
                <c:pt idx="5">
                  <c:v>923</c:v>
                </c:pt>
                <c:pt idx="6">
                  <c:v>983</c:v>
                </c:pt>
                <c:pt idx="7">
                  <c:v>1023</c:v>
                </c:pt>
                <c:pt idx="8">
                  <c:v>1255</c:v>
                </c:pt>
                <c:pt idx="9">
                  <c:v>1494</c:v>
                </c:pt>
                <c:pt idx="10">
                  <c:v>1842</c:v>
                </c:pt>
                <c:pt idx="11">
                  <c:v>2488</c:v>
                </c:pt>
                <c:pt idx="12">
                  <c:v>3248</c:v>
                </c:pt>
                <c:pt idx="13">
                  <c:v>3570</c:v>
                </c:pt>
                <c:pt idx="14">
                  <c:v>3979</c:v>
                </c:pt>
                <c:pt idx="15">
                  <c:v>4897</c:v>
                </c:pt>
                <c:pt idx="16">
                  <c:v>6330</c:v>
                </c:pt>
                <c:pt idx="17">
                  <c:v>8055</c:v>
                </c:pt>
                <c:pt idx="18">
                  <c:v>9807</c:v>
                </c:pt>
                <c:pt idx="19">
                  <c:v>11303</c:v>
                </c:pt>
                <c:pt idx="20">
                  <c:v>11754</c:v>
                </c:pt>
                <c:pt idx="21">
                  <c:v>12060</c:v>
                </c:pt>
                <c:pt idx="22">
                  <c:v>13062</c:v>
                </c:pt>
                <c:pt idx="23">
                  <c:v>13895</c:v>
                </c:pt>
                <c:pt idx="24">
                  <c:v>14846</c:v>
                </c:pt>
                <c:pt idx="25">
                  <c:v>15703</c:v>
                </c:pt>
                <c:pt idx="26">
                  <c:v>16389</c:v>
                </c:pt>
                <c:pt idx="27">
                  <c:v>16479</c:v>
                </c:pt>
                <c:pt idx="28">
                  <c:v>16615</c:v>
                </c:pt>
                <c:pt idx="29">
                  <c:v>17018</c:v>
                </c:pt>
                <c:pt idx="30">
                  <c:v>17436</c:v>
                </c:pt>
                <c:pt idx="31">
                  <c:v>17855</c:v>
                </c:pt>
                <c:pt idx="32">
                  <c:v>18349</c:v>
                </c:pt>
                <c:pt idx="33">
                  <c:v>19071</c:v>
                </c:pt>
                <c:pt idx="34">
                  <c:v>19343</c:v>
                </c:pt>
                <c:pt idx="35">
                  <c:v>19736</c:v>
                </c:pt>
                <c:pt idx="36">
                  <c:v>20439</c:v>
                </c:pt>
                <c:pt idx="37">
                  <c:v>21649</c:v>
                </c:pt>
                <c:pt idx="38">
                  <c:v>23304</c:v>
                </c:pt>
                <c:pt idx="39">
                  <c:v>25092</c:v>
                </c:pt>
                <c:pt idx="40">
                  <c:v>26411</c:v>
                </c:pt>
                <c:pt idx="41">
                  <c:v>26791</c:v>
                </c:pt>
                <c:pt idx="42">
                  <c:v>27041</c:v>
                </c:pt>
                <c:pt idx="43">
                  <c:v>27957</c:v>
                </c:pt>
                <c:pt idx="44">
                  <c:v>28962</c:v>
                </c:pt>
                <c:pt idx="45">
                  <c:v>30265</c:v>
                </c:pt>
                <c:pt idx="46">
                  <c:v>31662</c:v>
                </c:pt>
                <c:pt idx="47">
                  <c:v>32682</c:v>
                </c:pt>
                <c:pt idx="48">
                  <c:v>32898</c:v>
                </c:pt>
                <c:pt idx="49">
                  <c:v>32955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B2-46E3-85FE-A83BCF6CC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5740047"/>
        <c:axId val="1249189871"/>
      </c:lineChart>
      <c:catAx>
        <c:axId val="133574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49189871"/>
        <c:crosses val="autoZero"/>
        <c:auto val="1"/>
        <c:lblAlgn val="ctr"/>
        <c:lblOffset val="100"/>
        <c:tickLblSkip val="1"/>
        <c:noMultiLvlLbl val="0"/>
      </c:catAx>
      <c:valAx>
        <c:axId val="12491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357400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975002744348294"/>
          <c:y val="0.17037009667659694"/>
          <c:w val="0.23774634206277787"/>
          <c:h val="0.584113549388836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+mn-lt"/>
        </a:defRPr>
      </a:pPr>
      <a:endParaRPr lang="cs-CZ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Hlavní město Praha</c:v>
                </c:pt>
                <c:pt idx="2">
                  <c:v>Středočeský kraj</c:v>
                </c:pt>
                <c:pt idx="3">
                  <c:v>Jihomoravský kraj</c:v>
                </c:pt>
                <c:pt idx="4">
                  <c:v>Plzeňský kraj</c:v>
                </c:pt>
                <c:pt idx="5">
                  <c:v>Pardubický kraj</c:v>
                </c:pt>
                <c:pt idx="6">
                  <c:v>Královéhradecký kraj</c:v>
                </c:pt>
                <c:pt idx="7">
                  <c:v>Olomoucký kraj</c:v>
                </c:pt>
                <c:pt idx="8">
                  <c:v>ČR</c:v>
                </c:pt>
                <c:pt idx="9">
                  <c:v>Liberecký kraj</c:v>
                </c:pt>
                <c:pt idx="10">
                  <c:v>Zlínský kraj</c:v>
                </c:pt>
                <c:pt idx="11">
                  <c:v>Ústecký kraj</c:v>
                </c:pt>
                <c:pt idx="12">
                  <c:v>Karlovarský kraj</c:v>
                </c:pt>
                <c:pt idx="13">
                  <c:v>Jihočeský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70.367474589523056</c:v>
                </c:pt>
                <c:pt idx="1">
                  <c:v>66.464247760740861</c:v>
                </c:pt>
                <c:pt idx="2">
                  <c:v>64.822256568778982</c:v>
                </c:pt>
                <c:pt idx="3">
                  <c:v>64.344358433028376</c:v>
                </c:pt>
                <c:pt idx="4">
                  <c:v>64.040517726505342</c:v>
                </c:pt>
                <c:pt idx="5">
                  <c:v>64.023934181002247</c:v>
                </c:pt>
                <c:pt idx="6">
                  <c:v>63.821989528795811</c:v>
                </c:pt>
                <c:pt idx="7">
                  <c:v>63.636363636363633</c:v>
                </c:pt>
                <c:pt idx="8">
                  <c:v>63.026208794645655</c:v>
                </c:pt>
                <c:pt idx="9">
                  <c:v>62.773722627737229</c:v>
                </c:pt>
                <c:pt idx="10">
                  <c:v>62.004034969737731</c:v>
                </c:pt>
                <c:pt idx="11">
                  <c:v>61.974584555229718</c:v>
                </c:pt>
                <c:pt idx="12">
                  <c:v>59.827833572453372</c:v>
                </c:pt>
                <c:pt idx="13">
                  <c:v>57.085628442663996</c:v>
                </c:pt>
                <c:pt idx="14">
                  <c:v>56.623650250197521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8-498E-AF17-8F5778D62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8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Středočeský kraj</c:v>
                </c:pt>
                <c:pt idx="2">
                  <c:v>Hlavní město Praha</c:v>
                </c:pt>
                <c:pt idx="3">
                  <c:v>Karlovarský kraj</c:v>
                </c:pt>
                <c:pt idx="4">
                  <c:v>Jihomoravský kraj</c:v>
                </c:pt>
                <c:pt idx="5">
                  <c:v>Královéhradecký kraj</c:v>
                </c:pt>
                <c:pt idx="6">
                  <c:v>ČR</c:v>
                </c:pt>
                <c:pt idx="7">
                  <c:v>Ústecký kraj</c:v>
                </c:pt>
                <c:pt idx="8">
                  <c:v>Liberecký kraj</c:v>
                </c:pt>
                <c:pt idx="9">
                  <c:v>Jihočeský kraj</c:v>
                </c:pt>
                <c:pt idx="10">
                  <c:v>Pardubický kraj</c:v>
                </c:pt>
                <c:pt idx="11">
                  <c:v>Plzeňský kraj</c:v>
                </c:pt>
                <c:pt idx="12">
                  <c:v>Moravskoslezský kraj</c:v>
                </c:pt>
                <c:pt idx="13">
                  <c:v>Olomoucký kraj</c:v>
                </c:pt>
                <c:pt idx="14">
                  <c:v>Zlínský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55.681428081016136</c:v>
                </c:pt>
                <c:pt idx="1">
                  <c:v>51.189591078066911</c:v>
                </c:pt>
                <c:pt idx="2">
                  <c:v>50.562087016219003</c:v>
                </c:pt>
                <c:pt idx="3">
                  <c:v>49.106504646175843</c:v>
                </c:pt>
                <c:pt idx="4">
                  <c:v>46.387334841090343</c:v>
                </c:pt>
                <c:pt idx="5">
                  <c:v>45.812549225518509</c:v>
                </c:pt>
                <c:pt idx="6">
                  <c:v>45.6728797338559</c:v>
                </c:pt>
                <c:pt idx="7">
                  <c:v>44.760172766537849</c:v>
                </c:pt>
                <c:pt idx="8">
                  <c:v>42.988590357011411</c:v>
                </c:pt>
                <c:pt idx="9">
                  <c:v>42.79464041564124</c:v>
                </c:pt>
                <c:pt idx="10">
                  <c:v>42.763873775843308</c:v>
                </c:pt>
                <c:pt idx="11">
                  <c:v>42.733564013840834</c:v>
                </c:pt>
                <c:pt idx="12">
                  <c:v>40.612696850393696</c:v>
                </c:pt>
                <c:pt idx="13">
                  <c:v>40.046403712296986</c:v>
                </c:pt>
                <c:pt idx="14">
                  <c:v>38.974825599029423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0-47DE-ACA1-8E4053576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8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84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00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515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7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482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327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303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19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88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25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38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256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832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292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31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78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39226"/>
            <a:ext cx="11487705" cy="5587305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11FBEFA6-3CC9-4A8B-98AB-811AE091489A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C2747F8C-F296-41AB-B6E6-650FFEA0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28806D-A537-4323-B4ED-4983696D2AF8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B2B0A03-1219-4FC5-81C7-A43DCB123A0C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2E921148-1008-412D-AB36-245237C3D6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28" name="Obrázek 2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480755B3-A38B-4215-974C-50EA6F66494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23" name="Grafický objekt 22">
              <a:extLst>
                <a:ext uri="{FF2B5EF4-FFF2-40B4-BE49-F238E27FC236}">
                  <a16:creationId xmlns:a16="http://schemas.microsoft.com/office/drawing/2014/main" id="{1A14BE4F-72B2-49A1-B4A4-7983F7AE57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DC58920C-B9EC-4A94-B9EB-451592F3EED9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3C58891-14E6-4818-B969-C72F93F0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B49FBB4-BF51-45C2-86CA-B4502DA62936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1533BE81-CFEE-48A9-AF03-143EC513CB79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2BA1D09A-64DD-4910-BF60-CC7075472A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8" name="Obrázek 1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3A04F306-61D6-499B-9F34-24714C7AFE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5" name="Grafický objekt 14">
              <a:extLst>
                <a:ext uri="{FF2B5EF4-FFF2-40B4-BE49-F238E27FC236}">
                  <a16:creationId xmlns:a16="http://schemas.microsoft.com/office/drawing/2014/main" id="{62747C58-6152-448D-9270-C4FE61C51F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al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7251005-B581-4C6B-9623-FE7C9E672C61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2ABA8342-40EF-4EF8-878F-E756BF1AA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EC133C2D-E49B-4A76-8E4C-7963743679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2342" y="93094"/>
            <a:ext cx="4017507" cy="504000"/>
            <a:chOff x="5972087" y="329946"/>
            <a:chExt cx="6026262" cy="73700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7B0E7EF1-130B-4AF3-9B9B-F57B675459BE}"/>
                </a:ext>
              </a:extLst>
            </p:cNvPr>
            <p:cNvGrpSpPr/>
            <p:nvPr userDrawn="1"/>
          </p:nvGrpSpPr>
          <p:grpSpPr>
            <a:xfrm>
              <a:off x="8116661" y="331276"/>
              <a:ext cx="3881688" cy="450808"/>
              <a:chOff x="8214317" y="331276"/>
              <a:chExt cx="3881688" cy="450808"/>
            </a:xfrm>
          </p:grpSpPr>
          <p:pic>
            <p:nvPicPr>
              <p:cNvPr id="14" name="Grafický objekt 13">
                <a:extLst>
                  <a:ext uri="{FF2B5EF4-FFF2-40B4-BE49-F238E27FC236}">
                    <a16:creationId xmlns:a16="http://schemas.microsoft.com/office/drawing/2014/main" id="{5A70A0E6-773C-4F6E-853C-28A61AEF1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71177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5" name="Obrázek 14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7F95AEA6-4367-4B52-93A3-3068041EC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31276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ABAFA576-D9BF-4267-9BD2-2B78AD34E6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4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1" r:id="rId4"/>
    <p:sldLayoutId id="2147483665" r:id="rId5"/>
    <p:sldLayoutId id="214748367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14. 2. 2021</a:t>
            </a:r>
          </a:p>
          <a:p>
            <a:endParaRPr lang="cs-CZ" sz="4400" dirty="0">
              <a:solidFill>
                <a:schemeClr val="tx1"/>
              </a:solidFill>
            </a:endParaRPr>
          </a:p>
          <a:p>
            <a:r>
              <a:rPr lang="cs-CZ" sz="4400" dirty="0">
                <a:solidFill>
                  <a:schemeClr val="tx1"/>
                </a:solidFill>
              </a:rPr>
              <a:t>Souhrn dle vybraných dat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200" dirty="0"/>
              <a:t>Registrace a očkování u </a:t>
            </a:r>
            <a:r>
              <a:rPr lang="cs-CZ" sz="2200" dirty="0" err="1"/>
              <a:t>seniorních</a:t>
            </a:r>
            <a:r>
              <a:rPr lang="cs-CZ" sz="2200" dirty="0"/>
              <a:t> skupin 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12177" y="731058"/>
            <a:ext cx="106826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 err="1"/>
              <a:t>Seniorní</a:t>
            </a:r>
            <a:r>
              <a:rPr lang="cs-CZ" sz="2800" b="1" dirty="0"/>
              <a:t> skupiny byly očkovány již z prvních dodaných dávek vakcín </a:t>
            </a:r>
            <a:r>
              <a:rPr lang="cs-CZ" sz="2800" b="1" dirty="0" err="1"/>
              <a:t>Comirnaty</a:t>
            </a:r>
            <a:r>
              <a:rPr lang="cs-CZ" sz="2800" b="1" dirty="0"/>
              <a:t> i Moderna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6879656" y="2749972"/>
            <a:ext cx="3372175" cy="1090221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sz="2400" b="1" dirty="0"/>
              <a:t>108 915 osob ve věku</a:t>
            </a:r>
          </a:p>
          <a:p>
            <a:r>
              <a:rPr lang="cs-CZ" sz="2400" b="1" dirty="0"/>
              <a:t>80+ let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1621856" y="2749971"/>
            <a:ext cx="3372175" cy="109022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sz="2400" b="1" dirty="0">
                <a:solidFill>
                  <a:schemeClr val="bg1"/>
                </a:solidFill>
              </a:rPr>
              <a:t>29 754 osob ve věku </a:t>
            </a:r>
          </a:p>
          <a:p>
            <a:pPr algn="ctr"/>
            <a:r>
              <a:rPr lang="cs-CZ" sz="2400" b="1" dirty="0">
                <a:solidFill>
                  <a:schemeClr val="bg1"/>
                </a:solidFill>
              </a:rPr>
              <a:t>65 – 79 let 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881976" y="2138317"/>
            <a:ext cx="7907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>
                <a:solidFill>
                  <a:schemeClr val="tx2"/>
                </a:solidFill>
              </a:rPr>
              <a:t>K 14. 2. evidujeme vykázaná očkování u: 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5202684" y="2957003"/>
            <a:ext cx="146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i="1" dirty="0"/>
              <a:t>+</a:t>
            </a:r>
            <a:endParaRPr lang="en-US" sz="3600" b="1" i="1" dirty="0"/>
          </a:p>
        </p:txBody>
      </p:sp>
      <p:sp>
        <p:nvSpPr>
          <p:cNvPr id="5" name="Šipka dolů 4"/>
          <p:cNvSpPr/>
          <p:nvPr/>
        </p:nvSpPr>
        <p:spPr>
          <a:xfrm>
            <a:off x="5283768" y="1695877"/>
            <a:ext cx="1104181" cy="333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Přímá spojnice 10"/>
          <p:cNvCxnSpPr>
            <a:cxnSpLocks/>
          </p:cNvCxnSpPr>
          <p:nvPr/>
        </p:nvCxnSpPr>
        <p:spPr>
          <a:xfrm flipV="1">
            <a:off x="655606" y="4157575"/>
            <a:ext cx="105457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Šipka dolů 11"/>
          <p:cNvSpPr/>
          <p:nvPr/>
        </p:nvSpPr>
        <p:spPr>
          <a:xfrm rot="2419505">
            <a:off x="2736284" y="4135381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352425" y="4821091"/>
            <a:ext cx="418656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200" b="1" dirty="0"/>
              <a:t>Starší věkové kategorie jsou významně zastoupeny i mezi očkovanými zdravotnickými pracovníky a klienty sociálních služeb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165481" y="5843992"/>
            <a:ext cx="40813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200" b="1" dirty="0">
                <a:solidFill>
                  <a:schemeClr val="tx2"/>
                </a:solidFill>
              </a:rPr>
              <a:t>Očkováno je nyní cca 24,7 % </a:t>
            </a:r>
          </a:p>
          <a:p>
            <a:pPr algn="ctr"/>
            <a:r>
              <a:rPr lang="cs-CZ" sz="2200" b="1" dirty="0">
                <a:solidFill>
                  <a:schemeClr val="tx2"/>
                </a:solidFill>
              </a:rPr>
              <a:t>všech osob ve věku 80+</a:t>
            </a:r>
          </a:p>
        </p:txBody>
      </p:sp>
      <p:sp>
        <p:nvSpPr>
          <p:cNvPr id="19" name="Šipka dolů 18"/>
          <p:cNvSpPr/>
          <p:nvPr/>
        </p:nvSpPr>
        <p:spPr>
          <a:xfrm>
            <a:off x="6893644" y="4097061"/>
            <a:ext cx="592322" cy="1678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Šipka dolů 20"/>
          <p:cNvSpPr/>
          <p:nvPr/>
        </p:nvSpPr>
        <p:spPr>
          <a:xfrm rot="19022330">
            <a:off x="8717257" y="4118179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691845" y="4846257"/>
            <a:ext cx="41865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cs-CZ" sz="2200" b="1" dirty="0"/>
              <a:t>Registraci provedlo 213 965</a:t>
            </a:r>
          </a:p>
          <a:p>
            <a:pPr algn="r"/>
            <a:r>
              <a:rPr lang="cs-CZ" sz="2200" b="1" dirty="0"/>
              <a:t> seniorů, což je cca 48,5 %</a:t>
            </a:r>
          </a:p>
        </p:txBody>
      </p:sp>
    </p:spTree>
    <p:extLst>
      <p:ext uri="{BB962C8B-B14F-4D97-AF65-F5344CB8AC3E}">
        <p14:creationId xmlns:p14="http://schemas.microsoft.com/office/powerpoint/2010/main" val="317385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A7B052C0-C615-4CDA-8B1B-948183F2A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56864"/>
              </p:ext>
            </p:extLst>
          </p:nvPr>
        </p:nvGraphicFramePr>
        <p:xfrm>
          <a:off x="4316984" y="1790541"/>
          <a:ext cx="6703440" cy="4650525"/>
        </p:xfrm>
        <a:graphic>
          <a:graphicData uri="http://schemas.openxmlformats.org/drawingml/2006/table">
            <a:tbl>
              <a:tblPr/>
              <a:tblGrid>
                <a:gridCol w="2234480">
                  <a:extLst>
                    <a:ext uri="{9D8B030D-6E8A-4147-A177-3AD203B41FA5}">
                      <a16:colId xmlns:a16="http://schemas.microsoft.com/office/drawing/2014/main" val="1524234110"/>
                    </a:ext>
                  </a:extLst>
                </a:gridCol>
                <a:gridCol w="2234480">
                  <a:extLst>
                    <a:ext uri="{9D8B030D-6E8A-4147-A177-3AD203B41FA5}">
                      <a16:colId xmlns:a16="http://schemas.microsoft.com/office/drawing/2014/main" val="647459734"/>
                    </a:ext>
                  </a:extLst>
                </a:gridCol>
                <a:gridCol w="2234480">
                  <a:extLst>
                    <a:ext uri="{9D8B030D-6E8A-4147-A177-3AD203B41FA5}">
                      <a16:colId xmlns:a16="http://schemas.microsoft.com/office/drawing/2014/main" val="3773217008"/>
                    </a:ext>
                  </a:extLst>
                </a:gridCol>
              </a:tblGrid>
              <a:tr h="31003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532946"/>
                  </a:ext>
                </a:extLst>
              </a:tr>
              <a:tr h="31003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177132"/>
                  </a:ext>
                </a:extLst>
              </a:tr>
              <a:tr h="31003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506347"/>
                  </a:ext>
                </a:extLst>
              </a:tr>
              <a:tr h="31003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043949"/>
                  </a:ext>
                </a:extLst>
              </a:tr>
              <a:tr h="31003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17138"/>
                  </a:ext>
                </a:extLst>
              </a:tr>
              <a:tr h="31003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97924"/>
                  </a:ext>
                </a:extLst>
              </a:tr>
              <a:tr h="31003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647379"/>
                  </a:ext>
                </a:extLst>
              </a:tr>
              <a:tr h="31003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550524"/>
                  </a:ext>
                </a:extLst>
              </a:tr>
              <a:tr h="31003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53055"/>
                  </a:ext>
                </a:extLst>
              </a:tr>
              <a:tr h="31003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034079"/>
                  </a:ext>
                </a:extLst>
              </a:tr>
              <a:tr h="31003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217240"/>
                  </a:ext>
                </a:extLst>
              </a:tr>
              <a:tr h="31003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607655"/>
                  </a:ext>
                </a:extLst>
              </a:tr>
              <a:tr h="31003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94183"/>
                  </a:ext>
                </a:extLst>
              </a:tr>
              <a:tr h="31003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446055"/>
                  </a:ext>
                </a:extLst>
              </a:tr>
              <a:tr h="31003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46035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59406"/>
              </p:ext>
            </p:extLst>
          </p:nvPr>
        </p:nvGraphicFramePr>
        <p:xfrm>
          <a:off x="600438" y="1028917"/>
          <a:ext cx="10419986" cy="541214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334304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394650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2230344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2230344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2230344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</a:tblGrid>
              <a:tr h="77022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vakcinace</a:t>
                      </a: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Zdravotničtí pracovníci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Klienti a pracovníci v sociálních službách 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47 882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1 810 (3,8 %)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3 546 (7,4 %)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42 526 (88,8 %)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7 221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 (2,6 %)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2 040 (28,3 %)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4 992 (69,1 %)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10 482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 (1,2 %)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3 591 (34,3 %)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6 762 (64,5 %)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6 345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1 511 (23,8 %)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1 305 (20,6 %)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3 529 (55,6 %)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2 362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(2,0 %)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626 (26,5 %)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1 688 (71,5 %)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3 859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 (3,0 %)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 (12,4 %)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3 265 (84,6 %)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2 825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(3,2 %)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1 041 (36,8 %)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1 695 (60,0 %)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6 936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 (1,7 %)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1 791 (25,8 %)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5 024 (72,4 %)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6 424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(1,0 %)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(1,6 %)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6 252 (97,3 %)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4 477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(1,1 %)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1 748 (39,0 %)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2 679 (59,8 %)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13 209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 (1,8 %)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4 414 (33,4 %)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8 552 (64,7 %)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12 820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 (1,5 %)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2 169 (16,9 %)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10 456 (81,6 %)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5 358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(2,1 %)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1 965 (36,7 %)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3 281 (61,2 %)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18 223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 (1,1 %)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3 002 (16,5 %)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15 027 (82,5 %)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148 423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4 875 (3,3 %)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27 820 (18,7 %)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115 728 (78,0 %)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 smtClean="0"/>
              <a:t>Aplikované dávky očkovaní </a:t>
            </a:r>
            <a:r>
              <a:rPr lang="cs-CZ" dirty="0"/>
              <a:t>senioři 80+ </a:t>
            </a:r>
            <a:r>
              <a:rPr lang="cs-CZ" dirty="0" smtClean="0"/>
              <a:t>let</a:t>
            </a:r>
            <a:endParaRPr lang="cs-CZ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A245F56E-7289-43A3-ABCB-E0E4CC990EE2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14. 2. 2021</a:t>
            </a:r>
          </a:p>
        </p:txBody>
      </p:sp>
    </p:spTree>
    <p:extLst>
      <p:ext uri="{BB962C8B-B14F-4D97-AF65-F5344CB8AC3E}">
        <p14:creationId xmlns:p14="http://schemas.microsoft.com/office/powerpoint/2010/main" val="325635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F68CAE06-AF50-407F-B0F2-E847E9985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56197"/>
              </p:ext>
            </p:extLst>
          </p:nvPr>
        </p:nvGraphicFramePr>
        <p:xfrm>
          <a:off x="2953256" y="1995487"/>
          <a:ext cx="9077796" cy="4466625"/>
        </p:xfrm>
        <a:graphic>
          <a:graphicData uri="http://schemas.openxmlformats.org/drawingml/2006/table">
            <a:tbl>
              <a:tblPr/>
              <a:tblGrid>
                <a:gridCol w="1296828">
                  <a:extLst>
                    <a:ext uri="{9D8B030D-6E8A-4147-A177-3AD203B41FA5}">
                      <a16:colId xmlns:a16="http://schemas.microsoft.com/office/drawing/2014/main" val="565140019"/>
                    </a:ext>
                  </a:extLst>
                </a:gridCol>
                <a:gridCol w="1296828">
                  <a:extLst>
                    <a:ext uri="{9D8B030D-6E8A-4147-A177-3AD203B41FA5}">
                      <a16:colId xmlns:a16="http://schemas.microsoft.com/office/drawing/2014/main" val="826598962"/>
                    </a:ext>
                  </a:extLst>
                </a:gridCol>
                <a:gridCol w="1296828">
                  <a:extLst>
                    <a:ext uri="{9D8B030D-6E8A-4147-A177-3AD203B41FA5}">
                      <a16:colId xmlns:a16="http://schemas.microsoft.com/office/drawing/2014/main" val="3957889911"/>
                    </a:ext>
                  </a:extLst>
                </a:gridCol>
                <a:gridCol w="1296828">
                  <a:extLst>
                    <a:ext uri="{9D8B030D-6E8A-4147-A177-3AD203B41FA5}">
                      <a16:colId xmlns:a16="http://schemas.microsoft.com/office/drawing/2014/main" val="526042346"/>
                    </a:ext>
                  </a:extLst>
                </a:gridCol>
                <a:gridCol w="1296828">
                  <a:extLst>
                    <a:ext uri="{9D8B030D-6E8A-4147-A177-3AD203B41FA5}">
                      <a16:colId xmlns:a16="http://schemas.microsoft.com/office/drawing/2014/main" val="3089021360"/>
                    </a:ext>
                  </a:extLst>
                </a:gridCol>
                <a:gridCol w="1296828">
                  <a:extLst>
                    <a:ext uri="{9D8B030D-6E8A-4147-A177-3AD203B41FA5}">
                      <a16:colId xmlns:a16="http://schemas.microsoft.com/office/drawing/2014/main" val="2326010009"/>
                    </a:ext>
                  </a:extLst>
                </a:gridCol>
                <a:gridCol w="1296828">
                  <a:extLst>
                    <a:ext uri="{9D8B030D-6E8A-4147-A177-3AD203B41FA5}">
                      <a16:colId xmlns:a16="http://schemas.microsoft.com/office/drawing/2014/main" val="3139552680"/>
                    </a:ext>
                  </a:extLst>
                </a:gridCol>
              </a:tblGrid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674206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132434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11795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823408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909526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349797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69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26510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6478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693896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795952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184167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49666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412147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864332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829237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v sociálních zařízeních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40493"/>
              </p:ext>
            </p:extLst>
          </p:nvPr>
        </p:nvGraphicFramePr>
        <p:xfrm>
          <a:off x="160947" y="1074305"/>
          <a:ext cx="11874502" cy="538780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909858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878819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583579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vakcinací celkem</a:t>
                      </a:r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Věk očkovaných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342912">
                <a:tc vMerge="1"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18–29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30–49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50–64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65–79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409 (4,8 %)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1 546 (18,2 %)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1 398 (16,4 %)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1 595 (18,8 %)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3 546 (41,7 %)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396 (4,8 %)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2 211 (26,9 %)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2 145 (26,1 %)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1 404 (17,1 %)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2 040 (24,9 %)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 (2,7 %)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1 641 (18,4 %)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1 620 (18,2 %)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1 820 (20,4 %)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3 591 (40,2 %)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 (5,5 %)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636 (17,7 %)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 (17,5 %)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816 (22,7 %)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1 305 (36,3 %)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(2,4 %)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 (18,0 %)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 (18,6 %)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332 (21,1 %)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626 (39,9 %)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(3,8 %)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366 (21,6 %)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404 (23,9 %)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381 (22,5 %)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 (28,2 %)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(3,6 %)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602 (19,9 %)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725 (24,0 %)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539 (17,9 %)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1 041 (34,5 %)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 (3,3 %)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654 (16,0 %)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 (15,4 %)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870 (21,3 %)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1 791 (43,9 %)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(5,0 %)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 (31,2 %)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(28,9 %)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(8,5 %)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(26,4 %)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 (2,8 %)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847 (18,9 %)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932 (20,8 %)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814 (18,2 %)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1 748 (39,1 %)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378 (3,2 %)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2 099 (17,9 %)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2 471 (21,1 %)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2 355 (20,1 %)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4 414 (37,6 %)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 (2,4 %)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986 (17,6 %)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1 118 (19,9 %)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1 199 (21,4 %)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2 169 (38,7 %)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 (2,7 %)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(18,6 %)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1 133 (20,8 %)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1 178 (21,7 %)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1 965 (36,1 %)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 (2,8 %)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1 783 (19,6 %)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2 156 (23,7 %)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1 889 (20,8 %)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3 002 (33,1 %)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76 320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2 652 (3,5 %)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14 787 (19,4 %)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15 767 (20,7 %)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15 226 (20,0 %)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27 820 (36,5 %)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BC6FFFED-13A4-4A03-BD26-00013CB21341}"/>
              </a:ext>
            </a:extLst>
          </p:cNvPr>
          <p:cNvSpPr txBox="1"/>
          <p:nvPr/>
        </p:nvSpPr>
        <p:spPr>
          <a:xfrm>
            <a:off x="5733475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14. 2. 2021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FDD82F5-B22B-48C7-9416-3A69E7D77416}"/>
              </a:ext>
            </a:extLst>
          </p:cNvPr>
          <p:cNvSpPr/>
          <p:nvPr/>
        </p:nvSpPr>
        <p:spPr>
          <a:xfrm>
            <a:off x="3667385" y="6488668"/>
            <a:ext cx="6211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dirty="0"/>
              <a:t>Zdroj: Informační systém infekční nemoci (ISIN) – modul očkování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9D5AAD9-759E-4EB8-B1E0-14789DBC7EF0}"/>
              </a:ext>
            </a:extLst>
          </p:cNvPr>
          <p:cNvSpPr/>
          <p:nvPr/>
        </p:nvSpPr>
        <p:spPr>
          <a:xfrm>
            <a:off x="284663" y="629370"/>
            <a:ext cx="7516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cs-CZ" sz="2000" b="1" dirty="0">
                <a:solidFill>
                  <a:srgbClr val="000000"/>
                </a:solidFill>
              </a:rPr>
              <a:t>Očkovaní klienti a pracovníci v sociálních službách dle věku </a:t>
            </a:r>
          </a:p>
        </p:txBody>
      </p:sp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5AD9E62C-3B16-4D6B-864E-C9F02F68D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73769"/>
              </p:ext>
            </p:extLst>
          </p:nvPr>
        </p:nvGraphicFramePr>
        <p:xfrm>
          <a:off x="3008120" y="1432174"/>
          <a:ext cx="7631394" cy="192405"/>
        </p:xfrm>
        <a:graphic>
          <a:graphicData uri="http://schemas.openxmlformats.org/drawingml/2006/table">
            <a:tbl>
              <a:tblPr/>
              <a:tblGrid>
                <a:gridCol w="5067656">
                  <a:extLst>
                    <a:ext uri="{9D8B030D-6E8A-4147-A177-3AD203B41FA5}">
                      <a16:colId xmlns:a16="http://schemas.microsoft.com/office/drawing/2014/main" val="4056577386"/>
                    </a:ext>
                  </a:extLst>
                </a:gridCol>
                <a:gridCol w="121815">
                  <a:extLst>
                    <a:ext uri="{9D8B030D-6E8A-4147-A177-3AD203B41FA5}">
                      <a16:colId xmlns:a16="http://schemas.microsoft.com/office/drawing/2014/main" val="457037554"/>
                    </a:ext>
                  </a:extLst>
                </a:gridCol>
                <a:gridCol w="2441923">
                  <a:extLst>
                    <a:ext uri="{9D8B030D-6E8A-4147-A177-3AD203B41FA5}">
                      <a16:colId xmlns:a16="http://schemas.microsoft.com/office/drawing/2014/main" val="837994236"/>
                    </a:ext>
                  </a:extLst>
                </a:gridCol>
              </a:tblGrid>
              <a:tr h="95611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3555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84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25E46A4-AA26-4342-B985-8CD7B54CB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72468"/>
              </p:ext>
            </p:extLst>
          </p:nvPr>
        </p:nvGraphicFramePr>
        <p:xfrm>
          <a:off x="2575008" y="1435258"/>
          <a:ext cx="9126306" cy="4968592"/>
        </p:xfrm>
        <a:graphic>
          <a:graphicData uri="http://schemas.openxmlformats.org/drawingml/2006/table">
            <a:tbl>
              <a:tblPr/>
              <a:tblGrid>
                <a:gridCol w="1521051">
                  <a:extLst>
                    <a:ext uri="{9D8B030D-6E8A-4147-A177-3AD203B41FA5}">
                      <a16:colId xmlns:a16="http://schemas.microsoft.com/office/drawing/2014/main" val="2473235225"/>
                    </a:ext>
                  </a:extLst>
                </a:gridCol>
                <a:gridCol w="1521051">
                  <a:extLst>
                    <a:ext uri="{9D8B030D-6E8A-4147-A177-3AD203B41FA5}">
                      <a16:colId xmlns:a16="http://schemas.microsoft.com/office/drawing/2014/main" val="2051063254"/>
                    </a:ext>
                  </a:extLst>
                </a:gridCol>
                <a:gridCol w="1521051">
                  <a:extLst>
                    <a:ext uri="{9D8B030D-6E8A-4147-A177-3AD203B41FA5}">
                      <a16:colId xmlns:a16="http://schemas.microsoft.com/office/drawing/2014/main" val="1698031147"/>
                    </a:ext>
                  </a:extLst>
                </a:gridCol>
                <a:gridCol w="1521051">
                  <a:extLst>
                    <a:ext uri="{9D8B030D-6E8A-4147-A177-3AD203B41FA5}">
                      <a16:colId xmlns:a16="http://schemas.microsoft.com/office/drawing/2014/main" val="1163366758"/>
                    </a:ext>
                  </a:extLst>
                </a:gridCol>
                <a:gridCol w="1521051">
                  <a:extLst>
                    <a:ext uri="{9D8B030D-6E8A-4147-A177-3AD203B41FA5}">
                      <a16:colId xmlns:a16="http://schemas.microsoft.com/office/drawing/2014/main" val="1205166762"/>
                    </a:ext>
                  </a:extLst>
                </a:gridCol>
                <a:gridCol w="1521051">
                  <a:extLst>
                    <a:ext uri="{9D8B030D-6E8A-4147-A177-3AD203B41FA5}">
                      <a16:colId xmlns:a16="http://schemas.microsoft.com/office/drawing/2014/main" val="1050205197"/>
                    </a:ext>
                  </a:extLst>
                </a:gridCol>
              </a:tblGrid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487164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96657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9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D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155172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059855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70307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022207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8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044027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333273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688801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3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83062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1215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C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598091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915671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308949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207240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A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70795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32108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80+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druhou dávkou*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27 079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10 775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27 325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24 352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11 611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23 299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27 867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441 100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108 915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39 508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80+ let – přehled 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14. 2.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158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80+ aplikováno 148 423 dávek, z toho 39 508 jsou dávky druhé v pořadí 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90647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F7693CD3-6F8D-4A2B-81C5-84572AEC3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5541"/>
              </p:ext>
            </p:extLst>
          </p:nvPr>
        </p:nvGraphicFramePr>
        <p:xfrm>
          <a:off x="8610599" y="1901189"/>
          <a:ext cx="2705100" cy="4571392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5054843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054392053"/>
                    </a:ext>
                  </a:extLst>
                </a:gridCol>
              </a:tblGrid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839395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07925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778813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606061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102597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12670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24858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56497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900151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487842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63750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60408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825385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634307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10466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53296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po regionech podle věku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511423"/>
              </p:ext>
            </p:extLst>
          </p:nvPr>
        </p:nvGraphicFramePr>
        <p:xfrm>
          <a:off x="584742" y="914617"/>
          <a:ext cx="10730957" cy="555796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643425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3350829137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201837000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869229158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353863929"/>
                    </a:ext>
                  </a:extLst>
                </a:gridCol>
              </a:tblGrid>
              <a:tr h="462535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</a:t>
                      </a:r>
                    </a:p>
                    <a:p>
                      <a:pPr algn="l" fontAlgn="b"/>
                      <a:r>
                        <a:rPr lang="cs-CZ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podle 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Počet očkovaných osob </a:t>
                      </a:r>
                      <a:r>
                        <a:rPr lang="cs-CZ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(alespoň 1. dávka)</a:t>
                      </a:r>
                      <a:endParaRPr lang="cs-CZ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Počet obyvatel</a:t>
                      </a:r>
                      <a:endParaRPr lang="cs-CZ" sz="16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Podíl očkovaných v populaci</a:t>
                      </a:r>
                      <a:endParaRPr lang="cs-CZ" sz="16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505898">
                <a:tc vMerge="1">
                  <a:txBody>
                    <a:bodyPr/>
                    <a:lstStyle/>
                    <a:p>
                      <a:pPr algn="l" fontAlgn="b"/>
                      <a:endParaRPr lang="cs-CZ" sz="16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65–79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80+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65–79</a:t>
                      </a:r>
                      <a:endParaRPr lang="cs-CZ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80+</a:t>
                      </a:r>
                      <a:endParaRPr lang="cs-CZ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65–79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80+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Hlavní město Praha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27 079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196 225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54 941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3,09 %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49,29 %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Středočeský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10 775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205 624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50 201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1,74 %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21,46 %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>
                          <a:effectLst/>
                        </a:rPr>
                        <a:t>Jihočeský kraj</a:t>
                      </a:r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104 507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27 325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23,56 %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>
                          <a:effectLst/>
                        </a:rPr>
                        <a:t>Plzeňský kraj</a:t>
                      </a:r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95 338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24 352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1,64 %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21,79 %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Karlovarský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48 567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11 611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1,40 %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17,48 %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>
                          <a:effectLst/>
                        </a:rPr>
                        <a:t>Ústecký kraj</a:t>
                      </a:r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132 977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11,33 %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Liberecký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2 402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16 953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1,55 %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14,17 %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Královéhradecký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5 039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25 198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1,98 %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20,00 %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Pardubický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6 466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83 238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22 847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0,80 %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28,30 %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Kraj Vysočina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80 992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23 299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1,59 %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17,07 %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Jihomoravský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10 171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186 188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52 432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1,75 %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19,40 %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Olomoucký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103 068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27 867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31,02 %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Zlínský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93 923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27 416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15,61 %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u="none" strike="noStrike" dirty="0">
                          <a:effectLst/>
                        </a:rPr>
                        <a:t>Moravskoslezský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12 489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192 721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48 108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1,39 %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25,96 %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61622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neuvedeno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ČR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29 754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108 915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1 690 530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441 100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24,69 %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D600CA81-09D1-4A26-B2FD-376191A340BA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14. 2. 2021</a:t>
            </a:r>
          </a:p>
        </p:txBody>
      </p:sp>
    </p:spTree>
    <p:extLst>
      <p:ext uri="{BB962C8B-B14F-4D97-AF65-F5344CB8AC3E}">
        <p14:creationId xmlns:p14="http://schemas.microsoft.com/office/powerpoint/2010/main" val="14674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Prioritní skupiny pro očkování – aplikované dávky v čase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053C5-2052-404C-9DD6-4DCA0E777EC7}"/>
              </a:ext>
            </a:extLst>
          </p:cNvPr>
          <p:cNvSpPr txBox="1"/>
          <p:nvPr/>
        </p:nvSpPr>
        <p:spPr>
          <a:xfrm>
            <a:off x="4413185" y="638829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Datum vakcinace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2049974" y="3143254"/>
            <a:ext cx="4988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/>
              <a:t>Kumulativní počet aplikovaných dávek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FDFE61B8-F449-4A66-9A16-364371C6A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424874"/>
              </p:ext>
            </p:extLst>
          </p:nvPr>
        </p:nvGraphicFramePr>
        <p:xfrm>
          <a:off x="657224" y="731338"/>
          <a:ext cx="11377929" cy="581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35619201-FB04-4641-AC77-14154175A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63175"/>
              </p:ext>
            </p:extLst>
          </p:nvPr>
        </p:nvGraphicFramePr>
        <p:xfrm>
          <a:off x="9405832" y="1618165"/>
          <a:ext cx="2515162" cy="3406760"/>
        </p:xfrm>
        <a:graphic>
          <a:graphicData uri="http://schemas.openxmlformats.org/drawingml/2006/table">
            <a:tbl>
              <a:tblPr/>
              <a:tblGrid>
                <a:gridCol w="1936750">
                  <a:extLst>
                    <a:ext uri="{9D8B030D-6E8A-4147-A177-3AD203B41FA5}">
                      <a16:colId xmlns:a16="http://schemas.microsoft.com/office/drawing/2014/main" val="2493138386"/>
                    </a:ext>
                  </a:extLst>
                </a:gridCol>
                <a:gridCol w="578412">
                  <a:extLst>
                    <a:ext uri="{9D8B030D-6E8A-4147-A177-3AD203B41FA5}">
                      <a16:colId xmlns:a16="http://schemas.microsoft.com/office/drawing/2014/main" val="477226283"/>
                    </a:ext>
                  </a:extLst>
                </a:gridCol>
              </a:tblGrid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Zdravotničtí pracovníci / ochrana veřejného zdraví celkem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215 661</a:t>
                      </a:r>
                    </a:p>
                  </a:txBody>
                  <a:tcPr marL="9525" marR="9525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16711"/>
                  </a:ext>
                </a:extLst>
              </a:tr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Pracovníci a klienti v sociálních službách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76 320</a:t>
                      </a:r>
                    </a:p>
                  </a:txBody>
                  <a:tcPr marL="9525" marR="9525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17692"/>
                  </a:ext>
                </a:extLst>
              </a:tr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ve věku 80+ celkem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148 423</a:t>
                      </a:r>
                    </a:p>
                  </a:txBody>
                  <a:tcPr marL="9525" marR="9525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1812"/>
                  </a:ext>
                </a:extLst>
              </a:tr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Ostatní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32 955</a:t>
                      </a:r>
                    </a:p>
                  </a:txBody>
                  <a:tcPr marL="9525" marR="9525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4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05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zdravotničtí pracovníci celkem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470796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0C428FC5-EA14-48AE-B731-D5EA9FEB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6923"/>
              </p:ext>
            </p:extLst>
          </p:nvPr>
        </p:nvGraphicFramePr>
        <p:xfrm>
          <a:off x="1638300" y="1012746"/>
          <a:ext cx="8743949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53596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1563451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563451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563451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ctr" fontAlgn="ctr"/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Celkový počet zdravotníků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65 000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99 300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41 253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82 700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>
                          <a:effectLst/>
                        </a:rPr>
                        <a:t>CELKEM</a:t>
                      </a:r>
                      <a:endParaRPr lang="cs-CZ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247 000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96 730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39,2 %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5" name="Obdélník 4">
            <a:extLst>
              <a:ext uri="{FF2B5EF4-FFF2-40B4-BE49-F238E27FC236}">
                <a16:creationId xmlns:a16="http://schemas.microsoft.com/office/drawing/2014/main" id="{06CEB3EC-DF77-41AB-AC86-42661609CAE5}"/>
              </a:ext>
            </a:extLst>
          </p:cNvPr>
          <p:cNvSpPr/>
          <p:nvPr/>
        </p:nvSpPr>
        <p:spPr>
          <a:xfrm>
            <a:off x="394998" y="5633935"/>
            <a:ext cx="114541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14. 2. 2021</a:t>
            </a:r>
          </a:p>
        </p:txBody>
      </p:sp>
    </p:spTree>
    <p:extLst>
      <p:ext uri="{BB962C8B-B14F-4D97-AF65-F5344CB8AC3E}">
        <p14:creationId xmlns:p14="http://schemas.microsoft.com/office/powerpoint/2010/main" val="140379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zdravotníci v nemocnicích lůžkové péče a ZZS</a:t>
            </a:r>
          </a:p>
        </p:txBody>
      </p:sp>
      <p:graphicFrame>
        <p:nvGraphicFramePr>
          <p:cNvPr id="9" name="Chart 6">
            <a:extLst>
              <a:ext uri="{FF2B5EF4-FFF2-40B4-BE49-F238E27FC236}">
                <a16:creationId xmlns:a16="http://schemas.microsoft.com/office/drawing/2014/main" id="{95B21923-74CC-4971-8ACF-75603B949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083012"/>
              </p:ext>
            </p:extLst>
          </p:nvPr>
        </p:nvGraphicFramePr>
        <p:xfrm>
          <a:off x="38711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7">
            <a:extLst>
              <a:ext uri="{FF2B5EF4-FFF2-40B4-BE49-F238E27FC236}">
                <a16:creationId xmlns:a16="http://schemas.microsoft.com/office/drawing/2014/main" id="{859ED9E0-6A53-405A-BD02-85A115DFB578}"/>
              </a:ext>
            </a:extLst>
          </p:cNvPr>
          <p:cNvSpPr txBox="1"/>
          <p:nvPr/>
        </p:nvSpPr>
        <p:spPr>
          <a:xfrm>
            <a:off x="1681579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8DE006A4-47CC-483A-94C2-37A91796F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291722"/>
              </p:ext>
            </p:extLst>
          </p:nvPr>
        </p:nvGraphicFramePr>
        <p:xfrm>
          <a:off x="5098826" y="1245141"/>
          <a:ext cx="1013589" cy="5010075"/>
        </p:xfrm>
        <a:graphic>
          <a:graphicData uri="http://schemas.openxmlformats.org/drawingml/2006/table">
            <a:tbl>
              <a:tblPr/>
              <a:tblGrid>
                <a:gridCol w="1013589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354140"/>
            <a:ext cx="81051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F1F59839-6B54-4C6A-814C-0F7D2FA4596F}"/>
              </a:ext>
            </a:extLst>
          </p:cNvPr>
          <p:cNvSpPr txBox="1"/>
          <p:nvPr/>
        </p:nvSpPr>
        <p:spPr>
          <a:xfrm>
            <a:off x="295885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Lékaři </a:t>
            </a:r>
            <a:r>
              <a:rPr lang="cs-CZ" sz="1400" dirty="0"/>
              <a:t>(včetně zubních lékařů)</a:t>
            </a:r>
            <a:endParaRPr lang="cs-CZ" dirty="0"/>
          </a:p>
        </p:txBody>
      </p:sp>
      <p:graphicFrame>
        <p:nvGraphicFramePr>
          <p:cNvPr id="15" name="Chart 6">
            <a:extLst>
              <a:ext uri="{FF2B5EF4-FFF2-40B4-BE49-F238E27FC236}">
                <a16:creationId xmlns:a16="http://schemas.microsoft.com/office/drawing/2014/main" id="{04728811-3D14-4440-A95A-65B5E4851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822824"/>
              </p:ext>
            </p:extLst>
          </p:nvPr>
        </p:nvGraphicFramePr>
        <p:xfrm>
          <a:off x="6213649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68CBEAFC-AB11-4E0B-8467-5B7AAE3834DA}"/>
              </a:ext>
            </a:extLst>
          </p:cNvPr>
          <p:cNvSpPr txBox="1"/>
          <p:nvPr/>
        </p:nvSpPr>
        <p:spPr>
          <a:xfrm>
            <a:off x="7856517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8E50632-3864-418D-91C6-3A9FEBF81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94690"/>
              </p:ext>
            </p:extLst>
          </p:nvPr>
        </p:nvGraphicFramePr>
        <p:xfrm>
          <a:off x="11210544" y="1244893"/>
          <a:ext cx="950976" cy="5010075"/>
        </p:xfrm>
        <a:graphic>
          <a:graphicData uri="http://schemas.openxmlformats.org/drawingml/2006/table">
            <a:tbl>
              <a:tblPr/>
              <a:tblGrid>
                <a:gridCol w="950976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30 066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8" name="TextBox 7">
            <a:extLst>
              <a:ext uri="{FF2B5EF4-FFF2-40B4-BE49-F238E27FC236}">
                <a16:creationId xmlns:a16="http://schemas.microsoft.com/office/drawing/2014/main" id="{0A250D1E-21AE-452B-8E14-DA72C406298D}"/>
              </a:ext>
            </a:extLst>
          </p:cNvPr>
          <p:cNvSpPr txBox="1"/>
          <p:nvPr/>
        </p:nvSpPr>
        <p:spPr>
          <a:xfrm>
            <a:off x="6470823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Sestry*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FD5F7F0-9879-44F5-8A51-0926E63C659F}"/>
              </a:ext>
            </a:extLst>
          </p:cNvPr>
          <p:cNvSpPr/>
          <p:nvPr/>
        </p:nvSpPr>
        <p:spPr>
          <a:xfrm>
            <a:off x="8410574" y="6354140"/>
            <a:ext cx="34290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/>
              <a:t>*Sestry</a:t>
            </a:r>
            <a:r>
              <a:rPr lang="cs-CZ" sz="1100" dirty="0"/>
              <a:t> - § 5 Všeobecná sestra, § 5a Dětská sestra, § 6 Porodní asistentka, § 21b Praktická sestra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5427835" y="596549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14. 2. 2021</a:t>
            </a:r>
          </a:p>
        </p:txBody>
      </p:sp>
    </p:spTree>
    <p:extLst>
      <p:ext uri="{BB962C8B-B14F-4D97-AF65-F5344CB8AC3E}">
        <p14:creationId xmlns:p14="http://schemas.microsoft.com/office/powerpoint/2010/main" val="147317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Zadávání dat o očkování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D7B51-0CCF-4695-BA40-1F340C87D5BF}"/>
              </a:ext>
            </a:extLst>
          </p:cNvPr>
          <p:cNvSpPr txBox="1"/>
          <p:nvPr/>
        </p:nvSpPr>
        <p:spPr>
          <a:xfrm>
            <a:off x="471308" y="6427113"/>
            <a:ext cx="9081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</a:t>
            </a:r>
            <a:r>
              <a:rPr lang="cs-CZ" sz="1100" dirty="0"/>
              <a:t>Celkový počet dodaných dávek vakcíny</a:t>
            </a:r>
            <a:r>
              <a:rPr lang="en-US" sz="1100" dirty="0"/>
              <a:t> je po</a:t>
            </a:r>
            <a:r>
              <a:rPr lang="cs-CZ" sz="1100" dirty="0"/>
              <a:t>čítán jako počet dodaných lahviček x 5 u </a:t>
            </a:r>
            <a:r>
              <a:rPr lang="cs-CZ" sz="1100" dirty="0" err="1"/>
              <a:t>Comirnaty</a:t>
            </a:r>
            <a:r>
              <a:rPr lang="cs-CZ" sz="1100" dirty="0"/>
              <a:t> a x 10 u Moderna. Jde o přibližný počet, neboť u </a:t>
            </a:r>
            <a:r>
              <a:rPr lang="cs-CZ" sz="1100" dirty="0" err="1"/>
              <a:t>Comirnaty</a:t>
            </a:r>
            <a:r>
              <a:rPr lang="cs-CZ" sz="1100" dirty="0"/>
              <a:t> je nově možné očkovat z lahvičky 6 dávek.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39307-4EF2-4A2A-AC89-D8C56FF8E1C7}"/>
              </a:ext>
            </a:extLst>
          </p:cNvPr>
          <p:cNvSpPr txBox="1"/>
          <p:nvPr/>
        </p:nvSpPr>
        <p:spPr>
          <a:xfrm>
            <a:off x="6475293" y="3117255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1. dávkou</a:t>
            </a:r>
            <a:r>
              <a:rPr lang="en-US" dirty="0"/>
              <a:t>: </a:t>
            </a:r>
            <a:r>
              <a:rPr lang="cs-CZ" dirty="0"/>
              <a:t>268 415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51750-B367-46D1-9188-497DD32FA800}"/>
              </a:ext>
            </a:extLst>
          </p:cNvPr>
          <p:cNvSpPr txBox="1"/>
          <p:nvPr/>
        </p:nvSpPr>
        <p:spPr>
          <a:xfrm>
            <a:off x="9302537" y="3117256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162 733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568278" y="2732149"/>
            <a:ext cx="5015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 err="1"/>
              <a:t>Comirnaty</a:t>
            </a:r>
            <a:r>
              <a:rPr lang="cs-CZ" b="1" dirty="0"/>
              <a:t> (</a:t>
            </a:r>
            <a:r>
              <a:rPr lang="cs-CZ" b="1" dirty="0" err="1"/>
              <a:t>BioNTech</a:t>
            </a:r>
            <a:r>
              <a:rPr lang="cs-CZ" b="1" dirty="0"/>
              <a:t> </a:t>
            </a:r>
            <a:r>
              <a:rPr lang="cs-CZ" b="1" dirty="0" err="1"/>
              <a:t>Manufacturing</a:t>
            </a:r>
            <a:r>
              <a:rPr lang="cs-CZ" b="1" dirty="0"/>
              <a:t> </a:t>
            </a:r>
            <a:r>
              <a:rPr lang="cs-CZ" b="1" dirty="0" err="1"/>
              <a:t>GmbH</a:t>
            </a:r>
            <a:r>
              <a:rPr lang="cs-CZ" b="1" dirty="0"/>
              <a:t>)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244981E4-7974-43D4-948D-20A60F272BD4}"/>
              </a:ext>
            </a:extLst>
          </p:cNvPr>
          <p:cNvSpPr txBox="1"/>
          <p:nvPr/>
        </p:nvSpPr>
        <p:spPr>
          <a:xfrm>
            <a:off x="6475293" y="4323005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1. dávkou</a:t>
            </a:r>
            <a:r>
              <a:rPr lang="en-US" dirty="0"/>
              <a:t>: </a:t>
            </a:r>
            <a:r>
              <a:rPr lang="cs-CZ" dirty="0"/>
              <a:t>17 434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9302537" y="4323006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1 016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F957A2B-D2B1-4750-90C5-F67217CD3EC7}"/>
              </a:ext>
            </a:extLst>
          </p:cNvPr>
          <p:cNvSpPr/>
          <p:nvPr/>
        </p:nvSpPr>
        <p:spPr>
          <a:xfrm>
            <a:off x="6568278" y="3956949"/>
            <a:ext cx="437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Moderna (Moderna)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63902" y="731058"/>
            <a:ext cx="117491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/>
              <a:t>Data o očkovaných jsou zadávána do nového modulu centrálního systému ISIN /Modul Očkování/, a to v reálném čase dle možností očkujících center a poskytovatelů  </a:t>
            </a:r>
          </a:p>
        </p:txBody>
      </p:sp>
      <p:sp>
        <p:nvSpPr>
          <p:cNvPr id="21" name="Šipka dolů 20"/>
          <p:cNvSpPr/>
          <p:nvPr/>
        </p:nvSpPr>
        <p:spPr>
          <a:xfrm>
            <a:off x="5275384" y="2271111"/>
            <a:ext cx="1327639" cy="463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2A17D3C-0C2D-4013-948C-08F37662439B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14. 2. 2021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363153" y="3133947"/>
            <a:ext cx="535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2"/>
                </a:solidFill>
              </a:rPr>
              <a:t>Data dle hlášení center a MZ ČR k 14. 2. (20:00), korigováno dle dostupných podkladů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335721" y="3966688"/>
            <a:ext cx="2435081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dávek očkování:</a:t>
            </a:r>
          </a:p>
          <a:p>
            <a:pPr algn="ctr"/>
            <a:endParaRPr lang="cs-CZ" dirty="0">
              <a:solidFill>
                <a:schemeClr val="bg1"/>
              </a:solidFill>
            </a:endParaRP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450 780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67B538C2-C372-4DF2-A732-D2EE645EE8F2}"/>
              </a:ext>
            </a:extLst>
          </p:cNvPr>
          <p:cNvSpPr txBox="1"/>
          <p:nvPr/>
        </p:nvSpPr>
        <p:spPr>
          <a:xfrm>
            <a:off x="3187739" y="3966688"/>
            <a:ext cx="2435081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osob se dvěma dávkami očkování: </a:t>
            </a: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163 749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5405197D-6D69-4A10-8688-C2A9DC5960D5}"/>
              </a:ext>
            </a:extLst>
          </p:cNvPr>
          <p:cNvSpPr txBox="1"/>
          <p:nvPr/>
        </p:nvSpPr>
        <p:spPr>
          <a:xfrm>
            <a:off x="6474745" y="5534423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1. dávkou</a:t>
            </a:r>
            <a:r>
              <a:rPr lang="en-US" dirty="0"/>
              <a:t>: </a:t>
            </a:r>
            <a:r>
              <a:rPr lang="cs-CZ" dirty="0"/>
              <a:t>1 182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08E03598-CD5A-4249-913E-AB2908F7F61B}"/>
              </a:ext>
            </a:extLst>
          </p:cNvPr>
          <p:cNvSpPr txBox="1"/>
          <p:nvPr/>
        </p:nvSpPr>
        <p:spPr>
          <a:xfrm>
            <a:off x="9301989" y="5534424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0</a:t>
            </a:r>
            <a:endParaRPr lang="cs-CZ" dirty="0"/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A666C0FE-0DFA-4AD2-B36B-1A5612D81DF9}"/>
              </a:ext>
            </a:extLst>
          </p:cNvPr>
          <p:cNvSpPr/>
          <p:nvPr/>
        </p:nvSpPr>
        <p:spPr>
          <a:xfrm>
            <a:off x="6567730" y="5168367"/>
            <a:ext cx="36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</a:t>
            </a:r>
            <a:r>
              <a:rPr lang="cs-CZ" b="1" dirty="0" err="1"/>
              <a:t>AstraZeneca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87355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FDDFB5B-6D37-47C6-BD88-D6FD515F8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67340"/>
              </p:ext>
            </p:extLst>
          </p:nvPr>
        </p:nvGraphicFramePr>
        <p:xfrm>
          <a:off x="7334250" y="1796256"/>
          <a:ext cx="4684736" cy="4598610"/>
        </p:xfrm>
        <a:graphic>
          <a:graphicData uri="http://schemas.openxmlformats.org/drawingml/2006/table">
            <a:tbl>
              <a:tblPr/>
              <a:tblGrid>
                <a:gridCol w="1171184">
                  <a:extLst>
                    <a:ext uri="{9D8B030D-6E8A-4147-A177-3AD203B41FA5}">
                      <a16:colId xmlns:a16="http://schemas.microsoft.com/office/drawing/2014/main" val="3147124132"/>
                    </a:ext>
                  </a:extLst>
                </a:gridCol>
                <a:gridCol w="1171184">
                  <a:extLst>
                    <a:ext uri="{9D8B030D-6E8A-4147-A177-3AD203B41FA5}">
                      <a16:colId xmlns:a16="http://schemas.microsoft.com/office/drawing/2014/main" val="359010938"/>
                    </a:ext>
                  </a:extLst>
                </a:gridCol>
                <a:gridCol w="1171184">
                  <a:extLst>
                    <a:ext uri="{9D8B030D-6E8A-4147-A177-3AD203B41FA5}">
                      <a16:colId xmlns:a16="http://schemas.microsoft.com/office/drawing/2014/main" val="2691648493"/>
                    </a:ext>
                  </a:extLst>
                </a:gridCol>
                <a:gridCol w="1171184">
                  <a:extLst>
                    <a:ext uri="{9D8B030D-6E8A-4147-A177-3AD203B41FA5}">
                      <a16:colId xmlns:a16="http://schemas.microsoft.com/office/drawing/2014/main" val="2683098588"/>
                    </a:ext>
                  </a:extLst>
                </a:gridCol>
              </a:tblGrid>
              <a:tr h="30657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653640"/>
                  </a:ext>
                </a:extLst>
              </a:tr>
              <a:tr h="30657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05621"/>
                  </a:ext>
                </a:extLst>
              </a:tr>
              <a:tr h="30657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628305"/>
                  </a:ext>
                </a:extLst>
              </a:tr>
              <a:tr h="30657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77471"/>
                  </a:ext>
                </a:extLst>
              </a:tr>
              <a:tr h="30657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37233"/>
                  </a:ext>
                </a:extLst>
              </a:tr>
              <a:tr h="30657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17111"/>
                  </a:ext>
                </a:extLst>
              </a:tr>
              <a:tr h="30657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71818"/>
                  </a:ext>
                </a:extLst>
              </a:tr>
              <a:tr h="30657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53784"/>
                  </a:ext>
                </a:extLst>
              </a:tr>
              <a:tr h="30657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841346"/>
                  </a:ext>
                </a:extLst>
              </a:tr>
              <a:tr h="30657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487443"/>
                  </a:ext>
                </a:extLst>
              </a:tr>
              <a:tr h="30657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05062"/>
                  </a:ext>
                </a:extLst>
              </a:tr>
              <a:tr h="30657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197831"/>
                  </a:ext>
                </a:extLst>
              </a:tr>
              <a:tr h="30657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250234"/>
                  </a:ext>
                </a:extLst>
              </a:tr>
              <a:tr h="30657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3605"/>
                  </a:ext>
                </a:extLst>
              </a:tr>
              <a:tr h="30657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04218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Distribuce dávek vakcín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27445"/>
              </p:ext>
            </p:extLst>
          </p:nvPr>
        </p:nvGraphicFramePr>
        <p:xfrm>
          <a:off x="214324" y="842563"/>
          <a:ext cx="11804661" cy="555229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942659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53917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1487297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1171400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1171400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1171400">
                  <a:extLst>
                    <a:ext uri="{9D8B030D-6E8A-4147-A177-3AD203B41FA5}">
                      <a16:colId xmlns:a16="http://schemas.microsoft.com/office/drawing/2014/main" val="779270720"/>
                    </a:ext>
                  </a:extLst>
                </a:gridCol>
                <a:gridCol w="1171400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353225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distribuovaných dávek</a:t>
                      </a:r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distribuovaných dávek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na 1000 obyvatel</a:t>
                      </a:r>
                      <a:endParaRPr lang="cs-CZ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606026">
                <a:tc vMerge="1"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Comirnaty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(5-6 dávek na lahvičku)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Moderna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AstraZeneca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Comirnaty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(5-6 dávek na lahvičku)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Moderna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AstraZeneca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0620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113 100 – 135 720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115 600 – 138 220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85,4 – 102,5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87,3 – 104,4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0620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40 950 – 49 140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59 850 – 68 040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29,6 – 35,5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 – 49,1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0620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21 450 – 25 740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23 650 – 27 940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33,3 – 40,0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36,7 – 43,4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0620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23 400 – 28 080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25 300 – 29 980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39,7 – 47,6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42,9 – 50,8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0620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10 725 – 12 870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12 525 – 14 670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36,4 – 43,7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42,5 – 49,8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0620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19 500 – 23 400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25 800 – 29 700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 – 28,5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31,4 – 36,2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0620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14 625 – 17 550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17 025 – 19 950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33,0 – 39,6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38,4 – 45,0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0620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21 450 – 25 740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27 950 – 32 240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38,9 – 46,7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50,7 – 58,4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0620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15 600 – 18 720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18 400 – 21 520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29,8 – 35,8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35,2 – 41,2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0620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17 550 – 21 060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25 050 – 28 560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34,4 – 41,3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49,1 – 56,0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0620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59 475 – 71 370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66 775 – 78 670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49,9 – 59,9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 – 66,0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0620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25 350 – 30 420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28 650 – 33 720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40,1 – 48,1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45,3 – 53,4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0620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18 525 – 22 230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21 525 – 25 230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31,8 – 38,2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36,9 – 43,3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0620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36 075 – 43 290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54 875 – 62 090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30,0 – 36,1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45,7 – 51,7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0620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437 775 – 525 330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522 975 – 610 530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40,9 – 49,1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48,9 – 57,1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BC6FFFED-13A4-4A03-BD26-00013CB21341}"/>
              </a:ext>
            </a:extLst>
          </p:cNvPr>
          <p:cNvSpPr txBox="1"/>
          <p:nvPr/>
        </p:nvSpPr>
        <p:spPr>
          <a:xfrm>
            <a:off x="5733475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14. 2. 2021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FDD82F5-B22B-48C7-9416-3A69E7D77416}"/>
              </a:ext>
            </a:extLst>
          </p:cNvPr>
          <p:cNvSpPr/>
          <p:nvPr/>
        </p:nvSpPr>
        <p:spPr>
          <a:xfrm>
            <a:off x="5058035" y="6526768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dirty="0"/>
              <a:t>Zdroj: MZ ČR, CŘT</a:t>
            </a:r>
          </a:p>
        </p:txBody>
      </p:sp>
    </p:spTree>
    <p:extLst>
      <p:ext uri="{BB962C8B-B14F-4D97-AF65-F5344CB8AC3E}">
        <p14:creationId xmlns:p14="http://schemas.microsoft.com/office/powerpoint/2010/main" val="308886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400" dirty="0"/>
              <a:t>Přehled dle místa bydliště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14. 2.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11117" y="779609"/>
            <a:ext cx="111894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aplikovaných dávek očkování se liší mezi kraji, přičemž velmi výrazně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dominuje Praha. To je částečně dáno i tím, že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Praze je očkováno velké množství osob s bydlištěm v jiných regionech (zejména v STČ)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23535" y="2699887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08637" y="3468517"/>
            <a:ext cx="114960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Pouze cca 69 % všech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dávek bylo v Praze aplikováno u obyvatel Prahy; cca 19 % konzumovali obyvatelé Středočeského kraje, 2,1% obyvatelé Ústeckého kraje a 1,2 % obyvatelé Jihočeského kraje. Obdobně, byť v menším rozsahu proběhla i částečná migrace obyvatel moravských krajů a Vysočiny za očkováním v </a:t>
            </a:r>
            <a:r>
              <a:rPr lang="cs-CZ" sz="2400" dirty="0">
                <a:solidFill>
                  <a:srgbClr val="000000"/>
                </a:solidFill>
              </a:rPr>
              <a:t>JMK. Migrace mezi kraji jsou vzájemné a probíhají zejména v geograficky sousedících oblastech, např. 9 % všech dávek podaných v STČ bylo aplikováno obyvatelům Prahy.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 vakcinací do jiného kraje nejvíce míří obyvatelé STČ (42 %), Pardubického kraje (22 %), Ústeckého kraje (18 %).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53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v krajích (</a:t>
            </a:r>
            <a:r>
              <a:rPr lang="cs-CZ" u="sng" dirty="0"/>
              <a:t>podle místa bydliště</a:t>
            </a:r>
            <a:r>
              <a:rPr lang="cs-CZ" dirty="0"/>
              <a:t>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353485"/>
              </p:ext>
            </p:extLst>
          </p:nvPr>
        </p:nvGraphicFramePr>
        <p:xfrm>
          <a:off x="172061" y="1443642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D7DAEF-8678-4239-947C-9AB224285FDF}"/>
              </a:ext>
            </a:extLst>
          </p:cNvPr>
          <p:cNvSpPr txBox="1"/>
          <p:nvPr/>
        </p:nvSpPr>
        <p:spPr>
          <a:xfrm>
            <a:off x="6890411" y="1117535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/>
              <a:t>Počet vakcinovaných osob na 1000 obyvatel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E392B-240E-4C0F-AD74-974F8D3293FC}"/>
              </a:ext>
            </a:extLst>
          </p:cNvPr>
          <p:cNvSpPr/>
          <p:nvPr/>
        </p:nvSpPr>
        <p:spPr>
          <a:xfrm>
            <a:off x="9916369" y="1937440"/>
            <a:ext cx="203210" cy="203210"/>
          </a:xfrm>
          <a:prstGeom prst="rect">
            <a:avLst/>
          </a:prstGeom>
          <a:solidFill>
            <a:srgbClr val="315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3343B1-38DB-4454-BEC7-7D783C80D202}"/>
              </a:ext>
            </a:extLst>
          </p:cNvPr>
          <p:cNvSpPr/>
          <p:nvPr/>
        </p:nvSpPr>
        <p:spPr>
          <a:xfrm>
            <a:off x="9916369" y="2285148"/>
            <a:ext cx="203210" cy="203210"/>
          </a:xfrm>
          <a:prstGeom prst="rect">
            <a:avLst/>
          </a:prstGeom>
          <a:solidFill>
            <a:srgbClr val="71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00BFFE-C06B-4B17-AE74-5D4CCABA1F19}"/>
              </a:ext>
            </a:extLst>
          </p:cNvPr>
          <p:cNvSpPr/>
          <p:nvPr/>
        </p:nvSpPr>
        <p:spPr>
          <a:xfrm>
            <a:off x="9916369" y="2632856"/>
            <a:ext cx="203210" cy="203210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607D2D-10F6-4550-A76A-3631C17394BF}"/>
              </a:ext>
            </a:extLst>
          </p:cNvPr>
          <p:cNvSpPr/>
          <p:nvPr/>
        </p:nvSpPr>
        <p:spPr>
          <a:xfrm>
            <a:off x="9916369" y="2980564"/>
            <a:ext cx="203210" cy="2032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16C5501-0A0D-483E-9980-85832796A62C}"/>
              </a:ext>
            </a:extLst>
          </p:cNvPr>
          <p:cNvSpPr txBox="1"/>
          <p:nvPr/>
        </p:nvSpPr>
        <p:spPr>
          <a:xfrm>
            <a:off x="10178905" y="290405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&lt;</a:t>
            </a:r>
            <a:r>
              <a:rPr lang="en-US" sz="1600" dirty="0"/>
              <a:t> </a:t>
            </a:r>
            <a:r>
              <a:rPr lang="cs-CZ" sz="1600" dirty="0"/>
              <a:t>20,</a:t>
            </a:r>
            <a:r>
              <a:rPr lang="en-US" sz="1600" dirty="0"/>
              <a:t>00</a:t>
            </a:r>
            <a:endParaRPr lang="cs-CZ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24DF73-D1DC-4B67-9B05-DA2B841A6A02}"/>
              </a:ext>
            </a:extLst>
          </p:cNvPr>
          <p:cNvSpPr txBox="1"/>
          <p:nvPr/>
        </p:nvSpPr>
        <p:spPr>
          <a:xfrm>
            <a:off x="10192137" y="2569570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20,00–24,99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234E8BA-E79D-46F8-95EB-7AB2E601299E}"/>
              </a:ext>
            </a:extLst>
          </p:cNvPr>
          <p:cNvSpPr txBox="1"/>
          <p:nvPr/>
        </p:nvSpPr>
        <p:spPr>
          <a:xfrm>
            <a:off x="10178451" y="2219187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25,00–29,99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7F0896-A4D3-4EE1-86C6-EACE5FA93733}"/>
              </a:ext>
            </a:extLst>
          </p:cNvPr>
          <p:cNvSpPr txBox="1"/>
          <p:nvPr/>
        </p:nvSpPr>
        <p:spPr>
          <a:xfrm>
            <a:off x="10159693" y="1858889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&gt; </a:t>
            </a:r>
            <a:r>
              <a:rPr lang="cs-CZ" sz="1600" dirty="0"/>
              <a:t>30,0</a:t>
            </a:r>
          </a:p>
        </p:txBody>
      </p:sp>
      <p:sp>
        <p:nvSpPr>
          <p:cNvPr id="181" name="Freeform 224">
            <a:extLst>
              <a:ext uri="{FF2B5EF4-FFF2-40B4-BE49-F238E27FC236}">
                <a16:creationId xmlns:a16="http://schemas.microsoft.com/office/drawing/2014/main" id="{0B6A9104-1908-4D50-B347-AA4A8A6EBA01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 225">
            <a:extLst>
              <a:ext uri="{FF2B5EF4-FFF2-40B4-BE49-F238E27FC236}">
                <a16:creationId xmlns:a16="http://schemas.microsoft.com/office/drawing/2014/main" id="{77651468-2EC0-4490-8E58-577A93E48F00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Freeform 226">
            <a:extLst>
              <a:ext uri="{FF2B5EF4-FFF2-40B4-BE49-F238E27FC236}">
                <a16:creationId xmlns:a16="http://schemas.microsoft.com/office/drawing/2014/main" id="{89D248F1-C874-4693-9ECE-731FEE2F3933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Freeform 227">
            <a:extLst>
              <a:ext uri="{FF2B5EF4-FFF2-40B4-BE49-F238E27FC236}">
                <a16:creationId xmlns:a16="http://schemas.microsoft.com/office/drawing/2014/main" id="{F4059F66-8CD6-44A2-880D-54A4AF5B720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Freeform 228">
            <a:extLst>
              <a:ext uri="{FF2B5EF4-FFF2-40B4-BE49-F238E27FC236}">
                <a16:creationId xmlns:a16="http://schemas.microsoft.com/office/drawing/2014/main" id="{2FFAD3F4-E4A8-49E8-91E8-164670E05B62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Freeform 229">
            <a:extLst>
              <a:ext uri="{FF2B5EF4-FFF2-40B4-BE49-F238E27FC236}">
                <a16:creationId xmlns:a16="http://schemas.microsoft.com/office/drawing/2014/main" id="{F77812FB-07FC-4658-AAE3-6766400F404F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Freeform 230">
            <a:extLst>
              <a:ext uri="{FF2B5EF4-FFF2-40B4-BE49-F238E27FC236}">
                <a16:creationId xmlns:a16="http://schemas.microsoft.com/office/drawing/2014/main" id="{52034A59-76D4-4593-977D-1D3C86D03EFB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Freeform 231">
            <a:extLst>
              <a:ext uri="{FF2B5EF4-FFF2-40B4-BE49-F238E27FC236}">
                <a16:creationId xmlns:a16="http://schemas.microsoft.com/office/drawing/2014/main" id="{5F428FC3-BD8F-4155-97CC-6C212AD56DC2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Freeform 232">
            <a:extLst>
              <a:ext uri="{FF2B5EF4-FFF2-40B4-BE49-F238E27FC236}">
                <a16:creationId xmlns:a16="http://schemas.microsoft.com/office/drawing/2014/main" id="{D4AFB935-819F-4021-9924-80004082D57E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233">
            <a:extLst>
              <a:ext uri="{FF2B5EF4-FFF2-40B4-BE49-F238E27FC236}">
                <a16:creationId xmlns:a16="http://schemas.microsoft.com/office/drawing/2014/main" id="{9B0D2B55-1D79-418A-8909-34CA805DA69B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Freeform 234">
            <a:extLst>
              <a:ext uri="{FF2B5EF4-FFF2-40B4-BE49-F238E27FC236}">
                <a16:creationId xmlns:a16="http://schemas.microsoft.com/office/drawing/2014/main" id="{FE3E5A4D-1D4D-4BE7-9CE5-352DBCB67048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235">
            <a:extLst>
              <a:ext uri="{FF2B5EF4-FFF2-40B4-BE49-F238E27FC236}">
                <a16:creationId xmlns:a16="http://schemas.microsoft.com/office/drawing/2014/main" id="{F0F529E0-BFD8-4154-8424-09F78282855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236">
            <a:extLst>
              <a:ext uri="{FF2B5EF4-FFF2-40B4-BE49-F238E27FC236}">
                <a16:creationId xmlns:a16="http://schemas.microsoft.com/office/drawing/2014/main" id="{63C9A6B6-36AF-4D4F-B558-44F17C080A27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237">
            <a:extLst>
              <a:ext uri="{FF2B5EF4-FFF2-40B4-BE49-F238E27FC236}">
                <a16:creationId xmlns:a16="http://schemas.microsoft.com/office/drawing/2014/main" id="{A6E4D3FA-AEE9-418F-B92C-A9C8B8891741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238">
            <a:extLst>
              <a:ext uri="{FF2B5EF4-FFF2-40B4-BE49-F238E27FC236}">
                <a16:creationId xmlns:a16="http://schemas.microsoft.com/office/drawing/2014/main" id="{9382DC58-EC6D-4D0B-B194-441D40F06CBB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 239">
            <a:extLst>
              <a:ext uri="{FF2B5EF4-FFF2-40B4-BE49-F238E27FC236}">
                <a16:creationId xmlns:a16="http://schemas.microsoft.com/office/drawing/2014/main" id="{4B18921B-7A82-42F4-848C-9E01EE238E41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 240">
            <a:extLst>
              <a:ext uri="{FF2B5EF4-FFF2-40B4-BE49-F238E27FC236}">
                <a16:creationId xmlns:a16="http://schemas.microsoft.com/office/drawing/2014/main" id="{6AE03ECD-B257-4DB3-8854-CB10B1856F26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Freeform 241">
            <a:extLst>
              <a:ext uri="{FF2B5EF4-FFF2-40B4-BE49-F238E27FC236}">
                <a16:creationId xmlns:a16="http://schemas.microsoft.com/office/drawing/2014/main" id="{F849C224-45A7-40C4-9452-50C219A8820E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 242">
            <a:extLst>
              <a:ext uri="{FF2B5EF4-FFF2-40B4-BE49-F238E27FC236}">
                <a16:creationId xmlns:a16="http://schemas.microsoft.com/office/drawing/2014/main" id="{F2D9EA48-20C4-4926-B1A0-FB290B6713B4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243">
            <a:extLst>
              <a:ext uri="{FF2B5EF4-FFF2-40B4-BE49-F238E27FC236}">
                <a16:creationId xmlns:a16="http://schemas.microsoft.com/office/drawing/2014/main" id="{6C759338-5D7D-414F-B4D0-ABB9CAEA73CE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244">
            <a:extLst>
              <a:ext uri="{FF2B5EF4-FFF2-40B4-BE49-F238E27FC236}">
                <a16:creationId xmlns:a16="http://schemas.microsoft.com/office/drawing/2014/main" id="{E9CF9EC8-B0FA-426A-A878-8DF7D8A389D6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reeform 245">
            <a:extLst>
              <a:ext uri="{FF2B5EF4-FFF2-40B4-BE49-F238E27FC236}">
                <a16:creationId xmlns:a16="http://schemas.microsoft.com/office/drawing/2014/main" id="{7A416F64-A9C2-4D59-A4FB-D6B4E471835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reeform 246">
            <a:extLst>
              <a:ext uri="{FF2B5EF4-FFF2-40B4-BE49-F238E27FC236}">
                <a16:creationId xmlns:a16="http://schemas.microsoft.com/office/drawing/2014/main" id="{2B87EEA1-2F57-4D64-BD19-1514A9AA6441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Freeform 247">
            <a:extLst>
              <a:ext uri="{FF2B5EF4-FFF2-40B4-BE49-F238E27FC236}">
                <a16:creationId xmlns:a16="http://schemas.microsoft.com/office/drawing/2014/main" id="{0206BF93-4D86-4FC5-B5A1-F4D646721936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Freeform 248">
            <a:extLst>
              <a:ext uri="{FF2B5EF4-FFF2-40B4-BE49-F238E27FC236}">
                <a16:creationId xmlns:a16="http://schemas.microsoft.com/office/drawing/2014/main" id="{7448FBF9-927B-4132-9C60-EF56D0333FA5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Freeform 249">
            <a:extLst>
              <a:ext uri="{FF2B5EF4-FFF2-40B4-BE49-F238E27FC236}">
                <a16:creationId xmlns:a16="http://schemas.microsoft.com/office/drawing/2014/main" id="{3FA0F636-FFAB-441D-9062-3180FBFF6EBA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reeform 250">
            <a:extLst>
              <a:ext uri="{FF2B5EF4-FFF2-40B4-BE49-F238E27FC236}">
                <a16:creationId xmlns:a16="http://schemas.microsoft.com/office/drawing/2014/main" id="{2728568C-3436-4C9D-B9C1-825D9E567A5D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Freeform 251">
            <a:extLst>
              <a:ext uri="{FF2B5EF4-FFF2-40B4-BE49-F238E27FC236}">
                <a16:creationId xmlns:a16="http://schemas.microsoft.com/office/drawing/2014/main" id="{E6CF9038-2C80-41A6-94BC-50BBD1CAA881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Freeform 252">
            <a:extLst>
              <a:ext uri="{FF2B5EF4-FFF2-40B4-BE49-F238E27FC236}">
                <a16:creationId xmlns:a16="http://schemas.microsoft.com/office/drawing/2014/main" id="{2DD733FA-38B9-4BA2-B9E6-82EBEE85F868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 253">
            <a:extLst>
              <a:ext uri="{FF2B5EF4-FFF2-40B4-BE49-F238E27FC236}">
                <a16:creationId xmlns:a16="http://schemas.microsoft.com/office/drawing/2014/main" id="{3C9B9565-D3E8-4174-A913-091D9A1C451B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 254">
            <a:extLst>
              <a:ext uri="{FF2B5EF4-FFF2-40B4-BE49-F238E27FC236}">
                <a16:creationId xmlns:a16="http://schemas.microsoft.com/office/drawing/2014/main" id="{CE1082C9-C35F-408D-9C85-62A4117AF5BB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Freeform 255">
            <a:extLst>
              <a:ext uri="{FF2B5EF4-FFF2-40B4-BE49-F238E27FC236}">
                <a16:creationId xmlns:a16="http://schemas.microsoft.com/office/drawing/2014/main" id="{8CF1A89A-D5E4-44D1-A81E-39325787283C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 256">
            <a:extLst>
              <a:ext uri="{FF2B5EF4-FFF2-40B4-BE49-F238E27FC236}">
                <a16:creationId xmlns:a16="http://schemas.microsoft.com/office/drawing/2014/main" id="{8B0CA435-ACC7-4FD5-9C9C-FA1262A2C323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Freeform 257">
            <a:extLst>
              <a:ext uri="{FF2B5EF4-FFF2-40B4-BE49-F238E27FC236}">
                <a16:creationId xmlns:a16="http://schemas.microsoft.com/office/drawing/2014/main" id="{BC216BD6-3964-4876-A107-C006F84112DA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Freeform 258">
            <a:extLst>
              <a:ext uri="{FF2B5EF4-FFF2-40B4-BE49-F238E27FC236}">
                <a16:creationId xmlns:a16="http://schemas.microsoft.com/office/drawing/2014/main" id="{0AEB6FB7-3F4A-451A-8820-3832459A130A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Freeform 259">
            <a:extLst>
              <a:ext uri="{FF2B5EF4-FFF2-40B4-BE49-F238E27FC236}">
                <a16:creationId xmlns:a16="http://schemas.microsoft.com/office/drawing/2014/main" id="{6FAEF2CB-4523-46E6-BF8A-1E7545E30549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Freeform 260">
            <a:extLst>
              <a:ext uri="{FF2B5EF4-FFF2-40B4-BE49-F238E27FC236}">
                <a16:creationId xmlns:a16="http://schemas.microsoft.com/office/drawing/2014/main" id="{0239DF2D-150D-47F7-81D0-C02ADFCCC09E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Freeform 261">
            <a:extLst>
              <a:ext uri="{FF2B5EF4-FFF2-40B4-BE49-F238E27FC236}">
                <a16:creationId xmlns:a16="http://schemas.microsoft.com/office/drawing/2014/main" id="{A6B15975-9BF5-497B-8828-F7F96DDB9678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 262">
            <a:extLst>
              <a:ext uri="{FF2B5EF4-FFF2-40B4-BE49-F238E27FC236}">
                <a16:creationId xmlns:a16="http://schemas.microsoft.com/office/drawing/2014/main" id="{D6FE1D06-324E-4538-B42F-50E43DF47E8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263">
            <a:extLst>
              <a:ext uri="{FF2B5EF4-FFF2-40B4-BE49-F238E27FC236}">
                <a16:creationId xmlns:a16="http://schemas.microsoft.com/office/drawing/2014/main" id="{0E85BB07-8A3B-42F3-BF00-734A1D005C45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solidFill>
            <a:srgbClr val="315397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 264">
            <a:extLst>
              <a:ext uri="{FF2B5EF4-FFF2-40B4-BE49-F238E27FC236}">
                <a16:creationId xmlns:a16="http://schemas.microsoft.com/office/drawing/2014/main" id="{72E897BA-5AC2-4D2A-8023-EE4F9FBC9327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Freeform 265">
            <a:extLst>
              <a:ext uri="{FF2B5EF4-FFF2-40B4-BE49-F238E27FC236}">
                <a16:creationId xmlns:a16="http://schemas.microsoft.com/office/drawing/2014/main" id="{8FB11F28-B0D8-47C1-938F-A2AE9BC0E266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Freeform 266">
            <a:extLst>
              <a:ext uri="{FF2B5EF4-FFF2-40B4-BE49-F238E27FC236}">
                <a16:creationId xmlns:a16="http://schemas.microsoft.com/office/drawing/2014/main" id="{A8EA0E96-2F9D-4E52-8268-591498E5BC7D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Freeform 267">
            <a:extLst>
              <a:ext uri="{FF2B5EF4-FFF2-40B4-BE49-F238E27FC236}">
                <a16:creationId xmlns:a16="http://schemas.microsoft.com/office/drawing/2014/main" id="{F25634BD-D69E-473C-B079-44087595D35B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Freeform 268">
            <a:extLst>
              <a:ext uri="{FF2B5EF4-FFF2-40B4-BE49-F238E27FC236}">
                <a16:creationId xmlns:a16="http://schemas.microsoft.com/office/drawing/2014/main" id="{A703C9E0-01E8-404E-9DA1-698768E29AC9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Freeform 269">
            <a:extLst>
              <a:ext uri="{FF2B5EF4-FFF2-40B4-BE49-F238E27FC236}">
                <a16:creationId xmlns:a16="http://schemas.microsoft.com/office/drawing/2014/main" id="{A61F8EFC-E525-41A8-8291-BFAB76324FAA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270">
            <a:extLst>
              <a:ext uri="{FF2B5EF4-FFF2-40B4-BE49-F238E27FC236}">
                <a16:creationId xmlns:a16="http://schemas.microsoft.com/office/drawing/2014/main" id="{9E37A2F5-BFCC-451E-9C36-41F9544A97D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Freeform 271">
            <a:extLst>
              <a:ext uri="{FF2B5EF4-FFF2-40B4-BE49-F238E27FC236}">
                <a16:creationId xmlns:a16="http://schemas.microsoft.com/office/drawing/2014/main" id="{74AF8986-15FE-4DEA-AD57-6011920532E4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Freeform 272">
            <a:extLst>
              <a:ext uri="{FF2B5EF4-FFF2-40B4-BE49-F238E27FC236}">
                <a16:creationId xmlns:a16="http://schemas.microsoft.com/office/drawing/2014/main" id="{082990D4-F3F4-4E1F-A3DD-DF4D8F30C26D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Freeform 273">
            <a:extLst>
              <a:ext uri="{FF2B5EF4-FFF2-40B4-BE49-F238E27FC236}">
                <a16:creationId xmlns:a16="http://schemas.microsoft.com/office/drawing/2014/main" id="{A4F6EA75-4F6B-4787-B71F-E5878E3A0297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Freeform 274">
            <a:extLst>
              <a:ext uri="{FF2B5EF4-FFF2-40B4-BE49-F238E27FC236}">
                <a16:creationId xmlns:a16="http://schemas.microsoft.com/office/drawing/2014/main" id="{5EA7C0AA-55AE-4DBA-81B1-D0BA181F55DA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Freeform 275">
            <a:extLst>
              <a:ext uri="{FF2B5EF4-FFF2-40B4-BE49-F238E27FC236}">
                <a16:creationId xmlns:a16="http://schemas.microsoft.com/office/drawing/2014/main" id="{9CF13C67-4633-4241-AA47-4298CC15437A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Freeform 276">
            <a:extLst>
              <a:ext uri="{FF2B5EF4-FFF2-40B4-BE49-F238E27FC236}">
                <a16:creationId xmlns:a16="http://schemas.microsoft.com/office/drawing/2014/main" id="{4A155FF8-F79B-47E2-9E26-92BA2E00F991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Freeform 277">
            <a:extLst>
              <a:ext uri="{FF2B5EF4-FFF2-40B4-BE49-F238E27FC236}">
                <a16:creationId xmlns:a16="http://schemas.microsoft.com/office/drawing/2014/main" id="{1F8935AB-3A30-41C8-96CC-C7D71B9DD30F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Freeform 278">
            <a:extLst>
              <a:ext uri="{FF2B5EF4-FFF2-40B4-BE49-F238E27FC236}">
                <a16:creationId xmlns:a16="http://schemas.microsoft.com/office/drawing/2014/main" id="{F86E65A0-0A2C-4CC7-B2F3-947E0D4242C2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 279">
            <a:extLst>
              <a:ext uri="{FF2B5EF4-FFF2-40B4-BE49-F238E27FC236}">
                <a16:creationId xmlns:a16="http://schemas.microsoft.com/office/drawing/2014/main" id="{44EFCD4A-45DE-410A-A3C4-B972FAF93F0A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 280">
            <a:extLst>
              <a:ext uri="{FF2B5EF4-FFF2-40B4-BE49-F238E27FC236}">
                <a16:creationId xmlns:a16="http://schemas.microsoft.com/office/drawing/2014/main" id="{54478A0B-92C7-4C7C-985F-89EBB8B53B8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Freeform 281">
            <a:extLst>
              <a:ext uri="{FF2B5EF4-FFF2-40B4-BE49-F238E27FC236}">
                <a16:creationId xmlns:a16="http://schemas.microsoft.com/office/drawing/2014/main" id="{9F5AD7C4-6623-4CB5-A55F-4B6DDFA9337C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Freeform 282">
            <a:extLst>
              <a:ext uri="{FF2B5EF4-FFF2-40B4-BE49-F238E27FC236}">
                <a16:creationId xmlns:a16="http://schemas.microsoft.com/office/drawing/2014/main" id="{9A809131-3D8C-4483-8E72-095B1A36DDEA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283">
            <a:extLst>
              <a:ext uri="{FF2B5EF4-FFF2-40B4-BE49-F238E27FC236}">
                <a16:creationId xmlns:a16="http://schemas.microsoft.com/office/drawing/2014/main" id="{05D02C98-11ED-443F-93A8-3C18DAF8E1F0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284">
            <a:extLst>
              <a:ext uri="{FF2B5EF4-FFF2-40B4-BE49-F238E27FC236}">
                <a16:creationId xmlns:a16="http://schemas.microsoft.com/office/drawing/2014/main" id="{1CB6C04B-6EE9-4766-AAD1-94E024D85B73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 285">
            <a:extLst>
              <a:ext uri="{FF2B5EF4-FFF2-40B4-BE49-F238E27FC236}">
                <a16:creationId xmlns:a16="http://schemas.microsoft.com/office/drawing/2014/main" id="{08A93988-5B41-411B-A655-B945FFA7C986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reeform 286">
            <a:extLst>
              <a:ext uri="{FF2B5EF4-FFF2-40B4-BE49-F238E27FC236}">
                <a16:creationId xmlns:a16="http://schemas.microsoft.com/office/drawing/2014/main" id="{8724B12F-6731-4838-ACEE-65D95324E650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Freeform 287">
            <a:extLst>
              <a:ext uri="{FF2B5EF4-FFF2-40B4-BE49-F238E27FC236}">
                <a16:creationId xmlns:a16="http://schemas.microsoft.com/office/drawing/2014/main" id="{F94AEE6A-2E40-4982-BABA-35028205E985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Freeform 288">
            <a:extLst>
              <a:ext uri="{FF2B5EF4-FFF2-40B4-BE49-F238E27FC236}">
                <a16:creationId xmlns:a16="http://schemas.microsoft.com/office/drawing/2014/main" id="{F5124FB5-1020-4708-90B7-B38F35C8A667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Freeform 289">
            <a:extLst>
              <a:ext uri="{FF2B5EF4-FFF2-40B4-BE49-F238E27FC236}">
                <a16:creationId xmlns:a16="http://schemas.microsoft.com/office/drawing/2014/main" id="{463EE6D5-0306-436E-9E9F-1BE32A367BFC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reeform 290">
            <a:extLst>
              <a:ext uri="{FF2B5EF4-FFF2-40B4-BE49-F238E27FC236}">
                <a16:creationId xmlns:a16="http://schemas.microsoft.com/office/drawing/2014/main" id="{B2DAB78F-F125-437E-9EFA-DC3D3F09042B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Freeform 291">
            <a:extLst>
              <a:ext uri="{FF2B5EF4-FFF2-40B4-BE49-F238E27FC236}">
                <a16:creationId xmlns:a16="http://schemas.microsoft.com/office/drawing/2014/main" id="{A4DFD73F-B4C1-4923-A898-65A921BAE8A9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Freeform 292">
            <a:extLst>
              <a:ext uri="{FF2B5EF4-FFF2-40B4-BE49-F238E27FC236}">
                <a16:creationId xmlns:a16="http://schemas.microsoft.com/office/drawing/2014/main" id="{0BFB0321-78B8-4AFC-B7BC-51A36D2A18F9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Freeform 293">
            <a:extLst>
              <a:ext uri="{FF2B5EF4-FFF2-40B4-BE49-F238E27FC236}">
                <a16:creationId xmlns:a16="http://schemas.microsoft.com/office/drawing/2014/main" id="{0162E864-9FAE-47BE-9CB3-0153C4C77351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Rectangle 294">
            <a:extLst>
              <a:ext uri="{FF2B5EF4-FFF2-40B4-BE49-F238E27FC236}">
                <a16:creationId xmlns:a16="http://schemas.microsoft.com/office/drawing/2014/main" id="{C28D643E-EE62-4E3C-8116-CD34AA13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743" y="4658674"/>
            <a:ext cx="3342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STC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2" name="Rectangle 295">
            <a:extLst>
              <a:ext uri="{FF2B5EF4-FFF2-40B4-BE49-F238E27FC236}">
                <a16:creationId xmlns:a16="http://schemas.microsoft.com/office/drawing/2014/main" id="{D32E63CA-123B-424D-8D10-1741A98C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4" y="5609045"/>
            <a:ext cx="326653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JHC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3" name="Rectangle 296">
            <a:extLst>
              <a:ext uri="{FF2B5EF4-FFF2-40B4-BE49-F238E27FC236}">
                <a16:creationId xmlns:a16="http://schemas.microsoft.com/office/drawing/2014/main" id="{BA08BA65-FA7B-4BE3-B75B-C40EBD17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615" y="4929613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" name="Rectangle 297">
            <a:extLst>
              <a:ext uri="{FF2B5EF4-FFF2-40B4-BE49-F238E27FC236}">
                <a16:creationId xmlns:a16="http://schemas.microsoft.com/office/drawing/2014/main" id="{879AE9DB-9E6F-465B-81C7-754B6797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548" y="5586119"/>
            <a:ext cx="324960" cy="19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JMK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5" name="Rectangle 298">
            <a:extLst>
              <a:ext uri="{FF2B5EF4-FFF2-40B4-BE49-F238E27FC236}">
                <a16:creationId xmlns:a16="http://schemas.microsoft.com/office/drawing/2014/main" id="{943662ED-FDBA-4F9B-8CA5-9CA45277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453" y="5146365"/>
            <a:ext cx="3304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VYS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" name="Rectangle 299">
            <a:extLst>
              <a:ext uri="{FF2B5EF4-FFF2-40B4-BE49-F238E27FC236}">
                <a16:creationId xmlns:a16="http://schemas.microsoft.com/office/drawing/2014/main" id="{1CAD1657-3C71-431E-8EEB-C76D9638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071" y="5367284"/>
            <a:ext cx="226000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7" name="Rectangle 300">
            <a:extLst>
              <a:ext uri="{FF2B5EF4-FFF2-40B4-BE49-F238E27FC236}">
                <a16:creationId xmlns:a16="http://schemas.microsoft.com/office/drawing/2014/main" id="{40D68B8A-61C7-45E5-88C6-8D505994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184" y="3674956"/>
            <a:ext cx="239292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8" name="Rectangle 301">
            <a:extLst>
              <a:ext uri="{FF2B5EF4-FFF2-40B4-BE49-F238E27FC236}">
                <a16:creationId xmlns:a16="http://schemas.microsoft.com/office/drawing/2014/main" id="{A7934045-FC72-49D0-848D-9FFC3A97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62" y="4539877"/>
            <a:ext cx="35324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MSK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9" name="Rectangle 302">
            <a:extLst>
              <a:ext uri="{FF2B5EF4-FFF2-40B4-BE49-F238E27FC236}">
                <a16:creationId xmlns:a16="http://schemas.microsoft.com/office/drawing/2014/main" id="{62583F7F-B66A-4E21-8F46-70740F68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225" y="4917108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0" name="Rectangle 303">
            <a:extLst>
              <a:ext uri="{FF2B5EF4-FFF2-40B4-BE49-F238E27FC236}">
                <a16:creationId xmlns:a16="http://schemas.microsoft.com/office/drawing/2014/main" id="{9B850361-0A99-41C5-9F6A-99254292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256" y="447318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1" name="Rectangle 304">
            <a:extLst>
              <a:ext uri="{FF2B5EF4-FFF2-40B4-BE49-F238E27FC236}">
                <a16:creationId xmlns:a16="http://schemas.microsoft.com/office/drawing/2014/main" id="{2729B6C3-6722-4756-80EF-C4E3381A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4" y="3847923"/>
            <a:ext cx="252588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HKK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2" name="Rectangle 305">
            <a:extLst>
              <a:ext uri="{FF2B5EF4-FFF2-40B4-BE49-F238E27FC236}">
                <a16:creationId xmlns:a16="http://schemas.microsoft.com/office/drawing/2014/main" id="{5529669F-886B-4D6A-ABB4-DC5297C0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614" y="3373340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LBK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3" name="Rectangle 306">
            <a:extLst>
              <a:ext uri="{FF2B5EF4-FFF2-40B4-BE49-F238E27FC236}">
                <a16:creationId xmlns:a16="http://schemas.microsoft.com/office/drawing/2014/main" id="{178AB1FC-887A-4690-A016-B3D384B4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660" y="407094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KVK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4" name="Rectangle 307">
            <a:extLst>
              <a:ext uri="{FF2B5EF4-FFF2-40B4-BE49-F238E27FC236}">
                <a16:creationId xmlns:a16="http://schemas.microsoft.com/office/drawing/2014/main" id="{8DAABAA8-62E8-4559-8C30-5D6C13A9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852" y="4256433"/>
            <a:ext cx="341846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" name="TextBox 7">
            <a:extLst>
              <a:ext uri="{FF2B5EF4-FFF2-40B4-BE49-F238E27FC236}">
                <a16:creationId xmlns:a16="http://schemas.microsoft.com/office/drawing/2014/main" id="{26B45494-8F6C-4C0C-ACA6-ADCA4E105859}"/>
              </a:ext>
            </a:extLst>
          </p:cNvPr>
          <p:cNvSpPr txBox="1"/>
          <p:nvPr/>
        </p:nvSpPr>
        <p:spPr>
          <a:xfrm>
            <a:off x="1319629" y="1136585"/>
            <a:ext cx="3958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Počet vakcinovaných osob na 1000 obyvatel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7EB195F-BFA8-4945-B916-741F39DC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3763"/>
              </p:ext>
            </p:extLst>
          </p:nvPr>
        </p:nvGraphicFramePr>
        <p:xfrm>
          <a:off x="5162255" y="1223938"/>
          <a:ext cx="730372" cy="5192955"/>
        </p:xfrm>
        <a:graphic>
          <a:graphicData uri="http://schemas.openxmlformats.org/drawingml/2006/table">
            <a:tbl>
              <a:tblPr/>
              <a:tblGrid>
                <a:gridCol w="730372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vakcino-vaných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32 068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287 031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14 801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16 772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35 069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30 382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12 771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12 659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13 757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12 668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99" name="TextBox 6">
            <a:extLst>
              <a:ext uri="{FF2B5EF4-FFF2-40B4-BE49-F238E27FC236}">
                <a16:creationId xmlns:a16="http://schemas.microsoft.com/office/drawing/2014/main" id="{73476168-D2D4-4361-B47E-C7DC4CD0CECD}"/>
              </a:ext>
            </a:extLst>
          </p:cNvPr>
          <p:cNvSpPr txBox="1"/>
          <p:nvPr/>
        </p:nvSpPr>
        <p:spPr>
          <a:xfrm>
            <a:off x="5892627" y="99623"/>
            <a:ext cx="2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Stav k 14. 2. 2021</a:t>
            </a:r>
          </a:p>
        </p:txBody>
      </p:sp>
      <p:sp>
        <p:nvSpPr>
          <p:cNvPr id="108" name="TextovéPole 107"/>
          <p:cNvSpPr txBox="1"/>
          <p:nvPr/>
        </p:nvSpPr>
        <p:spPr>
          <a:xfrm>
            <a:off x="783996" y="654418"/>
            <a:ext cx="332156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Počty unikátních osob (nikoli dávek)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E91BDFE-6512-417D-AECA-5707BFBB91D5}"/>
              </a:ext>
            </a:extLst>
          </p:cNvPr>
          <p:cNvSpPr/>
          <p:nvPr/>
        </p:nvSpPr>
        <p:spPr>
          <a:xfrm>
            <a:off x="1507896" y="6516521"/>
            <a:ext cx="4509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dirty="0">
                <a:solidFill>
                  <a:srgbClr val="000000"/>
                </a:solidFill>
              </a:rPr>
              <a:t>Bydliště není uvedeno u 4 958 osob z počáteční fáze vakcinace</a:t>
            </a:r>
          </a:p>
        </p:txBody>
      </p:sp>
    </p:spTree>
    <p:extLst>
      <p:ext uri="{BB962C8B-B14F-4D97-AF65-F5344CB8AC3E}">
        <p14:creationId xmlns:p14="http://schemas.microsoft.com/office/powerpoint/2010/main" val="195334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0A5A07C2-460C-4406-8A9B-8DBA71F1B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53609"/>
              </p:ext>
            </p:extLst>
          </p:nvPr>
        </p:nvGraphicFramePr>
        <p:xfrm>
          <a:off x="2371934" y="1265037"/>
          <a:ext cx="9495705" cy="5238705"/>
        </p:xfrm>
        <a:graphic>
          <a:graphicData uri="http://schemas.openxmlformats.org/drawingml/2006/table">
            <a:tbl>
              <a:tblPr/>
              <a:tblGrid>
                <a:gridCol w="633047">
                  <a:extLst>
                    <a:ext uri="{9D8B030D-6E8A-4147-A177-3AD203B41FA5}">
                      <a16:colId xmlns:a16="http://schemas.microsoft.com/office/drawing/2014/main" val="4144866585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1341573936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3945565920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414255681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544404758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3011715795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2790218322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1905678391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1531386835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3053422217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2440946284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222196300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2505451905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1511957029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2066915441"/>
                    </a:ext>
                  </a:extLst>
                </a:gridCol>
              </a:tblGrid>
              <a:tr h="34924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322848"/>
                  </a:ext>
                </a:extLst>
              </a:tr>
              <a:tr h="34924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440889"/>
                  </a:ext>
                </a:extLst>
              </a:tr>
              <a:tr h="34924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854367"/>
                  </a:ext>
                </a:extLst>
              </a:tr>
              <a:tr h="34924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90655"/>
                  </a:ext>
                </a:extLst>
              </a:tr>
              <a:tr h="34924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3512"/>
                  </a:ext>
                </a:extLst>
              </a:tr>
              <a:tr h="34924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13015"/>
                  </a:ext>
                </a:extLst>
              </a:tr>
              <a:tr h="34924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52746"/>
                  </a:ext>
                </a:extLst>
              </a:tr>
              <a:tr h="34924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674583"/>
                  </a:ext>
                </a:extLst>
              </a:tr>
              <a:tr h="34924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714544"/>
                  </a:ext>
                </a:extLst>
              </a:tr>
              <a:tr h="34924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34981"/>
                  </a:ext>
                </a:extLst>
              </a:tr>
              <a:tr h="34924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5725"/>
                  </a:ext>
                </a:extLst>
              </a:tr>
              <a:tr h="34924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33522"/>
                  </a:ext>
                </a:extLst>
              </a:tr>
              <a:tr h="34924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953"/>
                  </a:ext>
                </a:extLst>
              </a:tr>
              <a:tr h="34924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92157"/>
                  </a:ext>
                </a:extLst>
              </a:tr>
              <a:tr h="34924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7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C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896453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68401"/>
              </p:ext>
            </p:extLst>
          </p:nvPr>
        </p:nvGraphicFramePr>
        <p:xfrm>
          <a:off x="143088" y="696869"/>
          <a:ext cx="11724543" cy="5806870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617663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356670231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01059679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556683558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4175382340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795437690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422071925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947635609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1060881626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1958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01039"/>
                  </a:ext>
                </a:extLst>
              </a:tr>
              <a:tr h="38208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Počet dávek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neuvedeno*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79 096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21 629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31 685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27 350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21 071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19 821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9 592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16 600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13 415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12 144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19 847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15 485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17 540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16 426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54 627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49 023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25 809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20 483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18 767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47 163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44 410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450 780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83 991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54 739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29 560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21 907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20 169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22 165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18 324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19 487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52 216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27 899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20 802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46 774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8 559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B8D22A3B-2947-4885-8B7A-E28FC2A0AB45}"/>
              </a:ext>
            </a:extLst>
          </p:cNvPr>
          <p:cNvSpPr txBox="1"/>
          <p:nvPr/>
        </p:nvSpPr>
        <p:spPr>
          <a:xfrm>
            <a:off x="543820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14. 2.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4196BAF-5EC1-4DF8-938E-5797D064ED1B}"/>
              </a:ext>
            </a:extLst>
          </p:cNvPr>
          <p:cNvSpPr/>
          <p:nvPr/>
        </p:nvSpPr>
        <p:spPr>
          <a:xfrm>
            <a:off x="143088" y="6563565"/>
            <a:ext cx="11950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"/>
            <a:r>
              <a:rPr lang="cs-CZ" sz="1100" dirty="0">
                <a:solidFill>
                  <a:srgbClr val="000000"/>
                </a:solidFill>
              </a:rPr>
              <a:t>* Bydliště není uvedeno zpravidla u osob očkovaných na začátku očkovací kampaně z důvodu nefunkčnosti ztotožnění proti základním registrům v tomto období (nebylo ověřeno a uloženo).</a:t>
            </a:r>
            <a:endParaRPr lang="cs-CZ" sz="1100" i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9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D894183-2E63-4CB5-AB69-50AE59C0E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96845"/>
              </p:ext>
            </p:extLst>
          </p:nvPr>
        </p:nvGraphicFramePr>
        <p:xfrm>
          <a:off x="2530742" y="1246699"/>
          <a:ext cx="9373546" cy="5308592"/>
        </p:xfrm>
        <a:graphic>
          <a:graphicData uri="http://schemas.openxmlformats.org/drawingml/2006/table">
            <a:tbl>
              <a:tblPr/>
              <a:tblGrid>
                <a:gridCol w="669539">
                  <a:extLst>
                    <a:ext uri="{9D8B030D-6E8A-4147-A177-3AD203B41FA5}">
                      <a16:colId xmlns:a16="http://schemas.microsoft.com/office/drawing/2014/main" val="1509885472"/>
                    </a:ext>
                  </a:extLst>
                </a:gridCol>
                <a:gridCol w="669539">
                  <a:extLst>
                    <a:ext uri="{9D8B030D-6E8A-4147-A177-3AD203B41FA5}">
                      <a16:colId xmlns:a16="http://schemas.microsoft.com/office/drawing/2014/main" val="1916319183"/>
                    </a:ext>
                  </a:extLst>
                </a:gridCol>
                <a:gridCol w="669539">
                  <a:extLst>
                    <a:ext uri="{9D8B030D-6E8A-4147-A177-3AD203B41FA5}">
                      <a16:colId xmlns:a16="http://schemas.microsoft.com/office/drawing/2014/main" val="3426847792"/>
                    </a:ext>
                  </a:extLst>
                </a:gridCol>
                <a:gridCol w="669539">
                  <a:extLst>
                    <a:ext uri="{9D8B030D-6E8A-4147-A177-3AD203B41FA5}">
                      <a16:colId xmlns:a16="http://schemas.microsoft.com/office/drawing/2014/main" val="566928004"/>
                    </a:ext>
                  </a:extLst>
                </a:gridCol>
                <a:gridCol w="669539">
                  <a:extLst>
                    <a:ext uri="{9D8B030D-6E8A-4147-A177-3AD203B41FA5}">
                      <a16:colId xmlns:a16="http://schemas.microsoft.com/office/drawing/2014/main" val="74638125"/>
                    </a:ext>
                  </a:extLst>
                </a:gridCol>
                <a:gridCol w="669539">
                  <a:extLst>
                    <a:ext uri="{9D8B030D-6E8A-4147-A177-3AD203B41FA5}">
                      <a16:colId xmlns:a16="http://schemas.microsoft.com/office/drawing/2014/main" val="3080878456"/>
                    </a:ext>
                  </a:extLst>
                </a:gridCol>
                <a:gridCol w="669539">
                  <a:extLst>
                    <a:ext uri="{9D8B030D-6E8A-4147-A177-3AD203B41FA5}">
                      <a16:colId xmlns:a16="http://schemas.microsoft.com/office/drawing/2014/main" val="3300551081"/>
                    </a:ext>
                  </a:extLst>
                </a:gridCol>
                <a:gridCol w="669539">
                  <a:extLst>
                    <a:ext uri="{9D8B030D-6E8A-4147-A177-3AD203B41FA5}">
                      <a16:colId xmlns:a16="http://schemas.microsoft.com/office/drawing/2014/main" val="493761205"/>
                    </a:ext>
                  </a:extLst>
                </a:gridCol>
                <a:gridCol w="669539">
                  <a:extLst>
                    <a:ext uri="{9D8B030D-6E8A-4147-A177-3AD203B41FA5}">
                      <a16:colId xmlns:a16="http://schemas.microsoft.com/office/drawing/2014/main" val="1240696169"/>
                    </a:ext>
                  </a:extLst>
                </a:gridCol>
                <a:gridCol w="669539">
                  <a:extLst>
                    <a:ext uri="{9D8B030D-6E8A-4147-A177-3AD203B41FA5}">
                      <a16:colId xmlns:a16="http://schemas.microsoft.com/office/drawing/2014/main" val="376970303"/>
                    </a:ext>
                  </a:extLst>
                </a:gridCol>
                <a:gridCol w="669539">
                  <a:extLst>
                    <a:ext uri="{9D8B030D-6E8A-4147-A177-3AD203B41FA5}">
                      <a16:colId xmlns:a16="http://schemas.microsoft.com/office/drawing/2014/main" val="2055198592"/>
                    </a:ext>
                  </a:extLst>
                </a:gridCol>
                <a:gridCol w="669539">
                  <a:extLst>
                    <a:ext uri="{9D8B030D-6E8A-4147-A177-3AD203B41FA5}">
                      <a16:colId xmlns:a16="http://schemas.microsoft.com/office/drawing/2014/main" val="731510525"/>
                    </a:ext>
                  </a:extLst>
                </a:gridCol>
                <a:gridCol w="669539">
                  <a:extLst>
                    <a:ext uri="{9D8B030D-6E8A-4147-A177-3AD203B41FA5}">
                      <a16:colId xmlns:a16="http://schemas.microsoft.com/office/drawing/2014/main" val="2433031121"/>
                    </a:ext>
                  </a:extLst>
                </a:gridCol>
                <a:gridCol w="669539">
                  <a:extLst>
                    <a:ext uri="{9D8B030D-6E8A-4147-A177-3AD203B41FA5}">
                      <a16:colId xmlns:a16="http://schemas.microsoft.com/office/drawing/2014/main" val="2746389107"/>
                    </a:ext>
                  </a:extLst>
                </a:gridCol>
              </a:tblGrid>
              <a:tr h="3317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151640"/>
                  </a:ext>
                </a:extLst>
              </a:tr>
              <a:tr h="3317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426609"/>
                  </a:ext>
                </a:extLst>
              </a:tr>
              <a:tr h="3317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118174"/>
                  </a:ext>
                </a:extLst>
              </a:tr>
              <a:tr h="3317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027357"/>
                  </a:ext>
                </a:extLst>
              </a:tr>
              <a:tr h="3317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207485"/>
                  </a:ext>
                </a:extLst>
              </a:tr>
              <a:tr h="3317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20218"/>
                  </a:ext>
                </a:extLst>
              </a:tr>
              <a:tr h="3317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437873"/>
                  </a:ext>
                </a:extLst>
              </a:tr>
              <a:tr h="3317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778913"/>
                  </a:ext>
                </a:extLst>
              </a:tr>
              <a:tr h="3317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C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30698"/>
                  </a:ext>
                </a:extLst>
              </a:tr>
              <a:tr h="3317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804000"/>
                  </a:ext>
                </a:extLst>
              </a:tr>
              <a:tr h="3317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295174"/>
                  </a:ext>
                </a:extLst>
              </a:tr>
              <a:tr h="3317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906522"/>
                  </a:ext>
                </a:extLst>
              </a:tr>
              <a:tr h="3317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48505"/>
                  </a:ext>
                </a:extLst>
              </a:tr>
              <a:tr h="3317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213444"/>
                  </a:ext>
                </a:extLst>
              </a:tr>
              <a:tr h="3317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10724"/>
                  </a:ext>
                </a:extLst>
              </a:tr>
              <a:tr h="3317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E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8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78055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05254"/>
              </p:ext>
            </p:extLst>
          </p:nvPr>
        </p:nvGraphicFramePr>
        <p:xfrm>
          <a:off x="177272" y="679777"/>
          <a:ext cx="11727022" cy="587552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710369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64453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356670231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01059679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556683558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4175382340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795437690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422071925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947635609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1060881626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</a:tblGrid>
              <a:tr h="2004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01039"/>
                  </a:ext>
                </a:extLst>
              </a:tr>
              <a:tr h="36328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Počet dávek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83 991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79 096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21 629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31 685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29 560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27 350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21 907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19 821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20 169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16 600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12 144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22 165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19 847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18 324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19 487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16 426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49 023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27 899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25 809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20 802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18 767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46 774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44 410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85052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neuvedeno*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8 559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450 780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114 045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38 315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29 170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21 071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9 592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13 415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23 132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15 485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17 540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54 627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28 216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20 483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47 163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B8D22A3B-2947-4885-8B7A-E28FC2A0AB45}"/>
              </a:ext>
            </a:extLst>
          </p:cNvPr>
          <p:cNvSpPr txBox="1"/>
          <p:nvPr/>
        </p:nvSpPr>
        <p:spPr>
          <a:xfrm>
            <a:off x="543820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14. 2.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4196BAF-5EC1-4DF8-938E-5797D064ED1B}"/>
              </a:ext>
            </a:extLst>
          </p:cNvPr>
          <p:cNvSpPr/>
          <p:nvPr/>
        </p:nvSpPr>
        <p:spPr>
          <a:xfrm>
            <a:off x="143088" y="6563565"/>
            <a:ext cx="11950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"/>
            <a:r>
              <a:rPr lang="cs-CZ" sz="1100" dirty="0">
                <a:solidFill>
                  <a:srgbClr val="000000"/>
                </a:solidFill>
              </a:rPr>
              <a:t>* Bydliště není uvedeno zpravidla u osob očkovaných na začátku očkovací kampaně z důvodu nefunkčnosti ztotožnění proti základním registrům v tomto období (nebylo ověřeno a uloženo).</a:t>
            </a:r>
            <a:endParaRPr lang="cs-CZ" sz="1100" i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4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dle vybraných skupin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14. 2.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54667" y="777104"/>
            <a:ext cx="106826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Očkování v naprosté většině aplikací sleduje stanovené prioritní skupiny</a:t>
            </a:r>
          </a:p>
        </p:txBody>
      </p:sp>
      <p:sp>
        <p:nvSpPr>
          <p:cNvPr id="4" name="Šipka dolů 3"/>
          <p:cNvSpPr/>
          <p:nvPr/>
        </p:nvSpPr>
        <p:spPr>
          <a:xfrm>
            <a:off x="5403461" y="1880559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375266" y="2762220"/>
            <a:ext cx="11403983" cy="138499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Jsou očkování zdravotničtí pracovníci </a:t>
            </a:r>
            <a:r>
              <a:rPr lang="cs-CZ" sz="2800" b="1" dirty="0">
                <a:solidFill>
                  <a:srgbClr val="FFFFFF"/>
                </a:solidFill>
              </a:rPr>
              <a:t>(47,8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celku), </a:t>
            </a:r>
            <a:r>
              <a:rPr lang="cs-CZ" sz="2800" b="1" dirty="0">
                <a:solidFill>
                  <a:srgbClr val="FFFFFF"/>
                </a:solidFill>
              </a:rPr>
              <a:t>klienti a pracovníci sociálních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služeb </a:t>
            </a:r>
            <a:r>
              <a:rPr lang="cs-CZ" sz="2800" b="1" dirty="0">
                <a:solidFill>
                  <a:srgbClr val="FFFFFF"/>
                </a:solidFill>
              </a:rPr>
              <a:t>(16,9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%), </a:t>
            </a:r>
            <a:r>
              <a:rPr lang="cs-CZ" sz="2800" b="1" dirty="0">
                <a:solidFill>
                  <a:srgbClr val="FFFFFF"/>
                </a:solidFill>
              </a:rPr>
              <a:t>pracovníci kritické infrastruktury (2,3 %) a senioři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80+ </a:t>
            </a:r>
            <a:r>
              <a:rPr lang="cs-CZ" sz="2800" b="1" dirty="0">
                <a:solidFill>
                  <a:srgbClr val="FFFFFF"/>
                </a:solidFill>
              </a:rPr>
              <a:t>(25,7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%).  </a:t>
            </a:r>
          </a:p>
        </p:txBody>
      </p:sp>
      <p:sp>
        <p:nvSpPr>
          <p:cNvPr id="24" name="Šipka dolů 23"/>
          <p:cNvSpPr/>
          <p:nvPr/>
        </p:nvSpPr>
        <p:spPr>
          <a:xfrm>
            <a:off x="5390575" y="5694612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83185" y="4413082"/>
            <a:ext cx="11496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Zbývajících cca 7,3 % osob středního až velmi mladého věku </a:t>
            </a:r>
            <a:r>
              <a:rPr lang="cs-CZ" sz="2000" i="1" dirty="0">
                <a:solidFill>
                  <a:srgbClr val="000000"/>
                </a:solidFill>
              </a:rPr>
              <a:t>(</a:t>
            </a:r>
            <a:r>
              <a:rPr lang="pl-PL" sz="2000" i="1" dirty="0">
                <a:solidFill>
                  <a:srgbClr val="000000"/>
                </a:solidFill>
              </a:rPr>
              <a:t>16 464 osob / 28 196 vakcinací  </a:t>
            </a: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mladších 29 let) jsou většinou medici, studenti či dobrovolníci pracující na odběrných místech a jinde ve zdravotnictví při péči o COVID+ pacienty, nebo v sociálních službách  </a:t>
            </a:r>
          </a:p>
        </p:txBody>
      </p:sp>
    </p:spTree>
    <p:extLst>
      <p:ext uri="{BB962C8B-B14F-4D97-AF65-F5344CB8AC3E}">
        <p14:creationId xmlns:p14="http://schemas.microsoft.com/office/powerpoint/2010/main" val="87734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FF53456F-44B8-4785-A317-28A08CC79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85050"/>
              </p:ext>
            </p:extLst>
          </p:nvPr>
        </p:nvGraphicFramePr>
        <p:xfrm>
          <a:off x="3197254" y="1473919"/>
          <a:ext cx="8641596" cy="4644435"/>
        </p:xfrm>
        <a:graphic>
          <a:graphicData uri="http://schemas.openxmlformats.org/drawingml/2006/table">
            <a:tbl>
              <a:tblPr/>
              <a:tblGrid>
                <a:gridCol w="1440266">
                  <a:extLst>
                    <a:ext uri="{9D8B030D-6E8A-4147-A177-3AD203B41FA5}">
                      <a16:colId xmlns:a16="http://schemas.microsoft.com/office/drawing/2014/main" val="907085003"/>
                    </a:ext>
                  </a:extLst>
                </a:gridCol>
                <a:gridCol w="1440266">
                  <a:extLst>
                    <a:ext uri="{9D8B030D-6E8A-4147-A177-3AD203B41FA5}">
                      <a16:colId xmlns:a16="http://schemas.microsoft.com/office/drawing/2014/main" val="2061014646"/>
                    </a:ext>
                  </a:extLst>
                </a:gridCol>
                <a:gridCol w="1440266">
                  <a:extLst>
                    <a:ext uri="{9D8B030D-6E8A-4147-A177-3AD203B41FA5}">
                      <a16:colId xmlns:a16="http://schemas.microsoft.com/office/drawing/2014/main" val="1389147565"/>
                    </a:ext>
                  </a:extLst>
                </a:gridCol>
                <a:gridCol w="1440266">
                  <a:extLst>
                    <a:ext uri="{9D8B030D-6E8A-4147-A177-3AD203B41FA5}">
                      <a16:colId xmlns:a16="http://schemas.microsoft.com/office/drawing/2014/main" val="3748648454"/>
                    </a:ext>
                  </a:extLst>
                </a:gridCol>
                <a:gridCol w="1440266">
                  <a:extLst>
                    <a:ext uri="{9D8B030D-6E8A-4147-A177-3AD203B41FA5}">
                      <a16:colId xmlns:a16="http://schemas.microsoft.com/office/drawing/2014/main" val="950330332"/>
                    </a:ext>
                  </a:extLst>
                </a:gridCol>
                <a:gridCol w="1440266">
                  <a:extLst>
                    <a:ext uri="{9D8B030D-6E8A-4147-A177-3AD203B41FA5}">
                      <a16:colId xmlns:a16="http://schemas.microsoft.com/office/drawing/2014/main" val="2900445337"/>
                    </a:ext>
                  </a:extLst>
                </a:gridCol>
              </a:tblGrid>
              <a:tr h="30962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02319"/>
                  </a:ext>
                </a:extLst>
              </a:tr>
              <a:tr h="30962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56195"/>
                  </a:ext>
                </a:extLst>
              </a:tr>
              <a:tr h="30962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E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27780"/>
                  </a:ext>
                </a:extLst>
              </a:tr>
              <a:tr h="30962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295495"/>
                  </a:ext>
                </a:extLst>
              </a:tr>
              <a:tr h="30962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716987"/>
                  </a:ext>
                </a:extLst>
              </a:tr>
              <a:tr h="30962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64476"/>
                  </a:ext>
                </a:extLst>
              </a:tr>
              <a:tr h="30962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8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464775"/>
                  </a:ext>
                </a:extLst>
              </a:tr>
              <a:tr h="30962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69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974147"/>
                  </a:ext>
                </a:extLst>
              </a:tr>
              <a:tr h="30962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28306"/>
                  </a:ext>
                </a:extLst>
              </a:tr>
              <a:tr h="30962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472431"/>
                  </a:ext>
                </a:extLst>
              </a:tr>
              <a:tr h="30962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051410"/>
                  </a:ext>
                </a:extLst>
              </a:tr>
              <a:tr h="30962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007702"/>
                  </a:ext>
                </a:extLst>
              </a:tr>
              <a:tr h="30962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556225"/>
                  </a:ext>
                </a:extLst>
              </a:tr>
              <a:tr h="30962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15425"/>
                  </a:ext>
                </a:extLst>
              </a:tr>
              <a:tr h="30962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039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dle prioritních kategorií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46236"/>
              </p:ext>
            </p:extLst>
          </p:nvPr>
        </p:nvGraphicFramePr>
        <p:xfrm>
          <a:off x="353152" y="706210"/>
          <a:ext cx="11485696" cy="541214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943663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900593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1231245903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770227">
                <a:tc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ZP v nemocnicích / ZZS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zdravotnictví / ochrana veřejného zdraví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Klienti a pracovníci v sociálních službách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- pracovníci kritické infrastruktury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- věk 80+*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23 428 (20,5 %)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24 747 (21,7 %)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8 500 (7,5 %)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1 961 (1,7 %)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42 526 (37,3 %)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12 883 (11,3 %)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13 223 (34,5 %)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8 762 (22,9 %)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8 207 (21,4 %)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(0,3 %)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4 992 (13,0 %)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3 019 (7,9 %)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7 463 (25,6 %)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3 682 (12,6 %)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8 924 (30,6 %)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 (0,8 %)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6 762 (23,2 %)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2 092 (7,2 %)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21 071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3 927 (18,6 %)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9 112 (43,2 %)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3 595 (17,1 %)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(0,4 %)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3 529 (16,7 %)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820 (3,9 %)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9 592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2 814 (29,3 %)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2 296 (23,9 %)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1 570 (16,4 %)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530 (5,5 %)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1 688 (17,6 %)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694 (7,2 %)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8 441 (45,6 %)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3 895 (21,0 %)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1 693 (9,1 %)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(0,0 %)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3 265 (17,6 %)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1 229 (6,6 %)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13 415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3 866 (28,8 %)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3 317 (24,7 %)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3 019 (22,5 %)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(0,1 %)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1 695 (12,6 %)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1 504 (11,2 %)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6 317 (27,3 %)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4 453 (19,3 %)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4 084 (17,7 %)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 (0,7 %)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5 024 (21,7 %)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3 091 (13,4 %)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15 485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5 282 (34,1 %)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3 158 (20,4 %)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398 (2,6 %)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 (1,8 %)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6 252 (40,4 %)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 (0,8 %)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17 540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5 181 (29,5 %)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4 339 (24,7 %)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4 473 (25,5 %)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 (0,9 %)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2 679 (15,3 %)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716 (4,1 %)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54 627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17 818 (32,6 %)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7 637 (14,0 %)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11 727 (21,5 %)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6 069 (11,1 %)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8 552 (15,7 %)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2 824 (5,2 %)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7 185 (25,5 %)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4 069 (14,4 %)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5 610 (19,9 %)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 (0,5 %)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10 456 (37,1 %)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752 (2,7 %)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20 483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4 696 (22,9 %)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6 283 (30,7 %)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5 437 (26,5 %)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(0,4 %)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3 281 (16,0 %)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710 (3,5 %)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47 163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13 074 (27,7 %)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7 196 (15,3 %)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9 083 (19,3 %)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 (0,6 %)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15 027 (31,9 %)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2 504 (5,3 %)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450 780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122 715 (27,2 %)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92 946 (20,6 %)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76 320 (16,9 %)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10 116 (2,2 %)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115 728 (25,7 %)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32 955 (7,3 %)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9" name="TextBox 6">
            <a:extLst>
              <a:ext uri="{FF2B5EF4-FFF2-40B4-BE49-F238E27FC236}">
                <a16:creationId xmlns:a16="http://schemas.microsoft.com/office/drawing/2014/main" id="{01B45DCB-A3A6-4350-8A61-90F29254024D}"/>
              </a:ext>
            </a:extLst>
          </p:cNvPr>
          <p:cNvSpPr txBox="1"/>
          <p:nvPr/>
        </p:nvSpPr>
        <p:spPr>
          <a:xfrm>
            <a:off x="5765437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b="1" dirty="0">
                <a:solidFill>
                  <a:srgbClr val="FFFFFF"/>
                </a:solidFill>
              </a:rPr>
              <a:t>Stav k 14. 2. 2021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303276" y="6118352"/>
            <a:ext cx="1158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Kategorií „Ostatní“ jsou označeni senioři nespadající do jiné kategorie, neboť ve věku 80+ jsou očkovány i osoby, které jsou začleněny do kategorie zdravotníků (dle vzdělání) nebo sociálních zřízení (dle pobytu)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0150865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2F500C3B-2BAF-4CA5-849A-B1EC376A25DB}" vid="{C99570C5-ACCF-4382-8246-136F83C28052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COVID-PES-sablona</Template>
  <TotalTime>5288</TotalTime>
  <Words>5953</Words>
  <Application>Microsoft Office PowerPoint</Application>
  <PresentationFormat>Širokoúhlá obrazovka</PresentationFormat>
  <Paragraphs>1505</Paragraphs>
  <Slides>17</Slides>
  <Notes>16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0" baseType="lpstr">
      <vt:lpstr>Arial</vt:lpstr>
      <vt:lpstr>Calibri</vt:lpstr>
      <vt:lpstr>Motiv Office</vt:lpstr>
      <vt:lpstr>Prezentace aplikace PowerPoint</vt:lpstr>
      <vt:lpstr>Zadávání dat o očkování</vt:lpstr>
      <vt:lpstr>Distribuce dávek vakcín</vt:lpstr>
      <vt:lpstr>Přehled dle místa bydliště</vt:lpstr>
      <vt:lpstr>Očkovaní v krajích (podle místa bydliště)</vt:lpstr>
      <vt:lpstr>Očkovaní po regionech</vt:lpstr>
      <vt:lpstr>Očkovaní po regionech</vt:lpstr>
      <vt:lpstr>Očkovaní dle vybraných skupin </vt:lpstr>
      <vt:lpstr>Očkovaní dle prioritních kategorií </vt:lpstr>
      <vt:lpstr>Registrace a očkování u seniorních skupin </vt:lpstr>
      <vt:lpstr>Aplikované dávky očkovaní senioři 80+ let</vt:lpstr>
      <vt:lpstr>Očkovaní v sociálních zařízeních</vt:lpstr>
      <vt:lpstr>Očkování 80+ let – přehled dle regionů</vt:lpstr>
      <vt:lpstr>Očkovaní po regionech podle věku</vt:lpstr>
      <vt:lpstr>Prioritní skupiny pro očkování – aplikované dávky v čase</vt:lpstr>
      <vt:lpstr>Očkovaní zdravotničtí pracovníci celkem</vt:lpstr>
      <vt:lpstr>Očkovaní zdravotníci v nemocnicích lůžkové péče a ZZS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Protiepidemický systém ČR PES</dc:title>
  <dc:creator>Martin Komenda</dc:creator>
  <cp:lastModifiedBy>Ladislav Dušek</cp:lastModifiedBy>
  <cp:revision>349</cp:revision>
  <dcterms:created xsi:type="dcterms:W3CDTF">2020-11-11T17:36:28Z</dcterms:created>
  <dcterms:modified xsi:type="dcterms:W3CDTF">2021-02-15T12:29:52Z</dcterms:modified>
</cp:coreProperties>
</file>